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6"/>
  </p:notesMasterIdLst>
  <p:handoutMasterIdLst>
    <p:handoutMasterId r:id="rId17"/>
  </p:handoutMasterIdLst>
  <p:sldIdLst>
    <p:sldId id="293" r:id="rId3"/>
    <p:sldId id="333" r:id="rId4"/>
    <p:sldId id="276" r:id="rId5"/>
    <p:sldId id="338" r:id="rId6"/>
    <p:sldId id="279" r:id="rId7"/>
    <p:sldId id="308" r:id="rId8"/>
    <p:sldId id="309" r:id="rId9"/>
    <p:sldId id="310" r:id="rId10"/>
    <p:sldId id="332" r:id="rId11"/>
    <p:sldId id="331" r:id="rId12"/>
    <p:sldId id="319" r:id="rId13"/>
    <p:sldId id="322" r:id="rId14"/>
    <p:sldId id="326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6600"/>
    <a:srgbClr val="0000FF"/>
    <a:srgbClr val="FFFFCC"/>
    <a:srgbClr val="33CC33"/>
    <a:srgbClr val="0066FF"/>
    <a:srgbClr val="009900"/>
    <a:srgbClr val="FF99FF"/>
    <a:srgbClr val="FF00FF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8" autoAdjust="0"/>
    <p:restoredTop sz="98857" autoAdjust="0"/>
  </p:normalViewPr>
  <p:slideViewPr>
    <p:cSldViewPr snapToGrid="0">
      <p:cViewPr varScale="1">
        <p:scale>
          <a:sx n="85" d="100"/>
          <a:sy n="85" d="100"/>
        </p:scale>
        <p:origin x="1543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r>
              <a:rPr lang="en-US"/>
              <a:t>College of Engineering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/>
              <a:t>SJSU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r>
              <a:rPr lang="en-US"/>
              <a:t>ja</a:t>
            </a:r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BC00091-9497-45F4-8EF3-359F974F8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337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r>
              <a:rPr lang="en-US"/>
              <a:t>College of Engineering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/>
              <a:t>SJSU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r>
              <a:rPr lang="en-US"/>
              <a:t>ja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9CB7C90-357E-47E2-96CE-1D226C9E1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92521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College of Engineering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SJSU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ja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B60FB8-A0A7-4867-A135-6047614ADC15}" type="slidenum">
              <a:rPr lang="en-US"/>
              <a:pPr/>
              <a:t>1</a:t>
            </a:fld>
            <a:endParaRPr lang="en-US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College of Engineering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SJSU</a:t>
            </a:r>
          </a:p>
        </p:txBody>
      </p:sp>
      <p:sp>
        <p:nvSpPr>
          <p:cNvPr id="460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ja</a:t>
            </a:r>
          </a:p>
        </p:txBody>
      </p:sp>
      <p:sp>
        <p:nvSpPr>
          <p:cNvPr id="460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193F58-BA58-49FF-9123-959EEAEB47E1}" type="slidenum">
              <a:rPr lang="en-US"/>
              <a:pPr/>
              <a:t>12</a:t>
            </a:fld>
            <a:endParaRPr lang="en-US"/>
          </a:p>
        </p:txBody>
      </p:sp>
      <p:sp>
        <p:nvSpPr>
          <p:cNvPr id="460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College of Engineering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SJSU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ja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A33F0B-3C50-4071-9E46-58BB8A8269A5}" type="slidenum">
              <a:rPr lang="en-US"/>
              <a:pPr/>
              <a:t>13</a:t>
            </a:fld>
            <a:endParaRPr lang="en-US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College of Engineering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SJSU</a:t>
            </a:r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ja</a:t>
            </a:r>
          </a:p>
        </p:txBody>
      </p:sp>
      <p:sp>
        <p:nvSpPr>
          <p:cNvPr id="307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4EA633-A37C-4EA5-8855-056CB6FE6488}" type="slidenum">
              <a:rPr lang="en-US"/>
              <a:pPr/>
              <a:t>3</a:t>
            </a:fld>
            <a:endParaRPr lang="en-US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College of Engineering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SJSU</a:t>
            </a:r>
          </a:p>
        </p:txBody>
      </p:sp>
      <p:sp>
        <p:nvSpPr>
          <p:cNvPr id="317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ja</a:t>
            </a:r>
          </a:p>
        </p:txBody>
      </p:sp>
      <p:sp>
        <p:nvSpPr>
          <p:cNvPr id="317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8C28D2-3BB3-4B1B-9758-8180120F3897}" type="slidenum">
              <a:rPr lang="en-US"/>
              <a:pPr/>
              <a:t>5</a:t>
            </a:fld>
            <a:endParaRPr lang="en-US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Data entered into worksheet cells: either </a:t>
            </a:r>
            <a:r>
              <a:rPr lang="en-US" b="1" smtClean="0"/>
              <a:t>numeric</a:t>
            </a:r>
            <a:r>
              <a:rPr lang="en-US" smtClean="0"/>
              <a:t> values or </a:t>
            </a:r>
            <a:r>
              <a:rPr lang="en-US" b="1" smtClean="0"/>
              <a:t>text</a:t>
            </a:r>
            <a:r>
              <a:rPr lang="en-US" smtClean="0"/>
              <a:t> (character strings).</a:t>
            </a:r>
          </a:p>
          <a:p>
            <a:pPr eaLnBrk="1" hangingPunct="1"/>
            <a:r>
              <a:rPr lang="en-US" smtClean="0"/>
              <a:t>Numeric data is right justified and text data is left justified in the cells.</a:t>
            </a:r>
          </a:p>
          <a:p>
            <a:pPr eaLnBrk="1" hangingPunct="1"/>
            <a:r>
              <a:rPr lang="en-US" smtClean="0"/>
              <a:t>A </a:t>
            </a:r>
            <a:r>
              <a:rPr lang="en-US" b="1" smtClean="0"/>
              <a:t>number</a:t>
            </a:r>
            <a:r>
              <a:rPr lang="en-US" smtClean="0"/>
              <a:t> can be entered as </a:t>
            </a:r>
            <a:r>
              <a:rPr lang="en-US" b="1" smtClean="0"/>
              <a:t>text</a:t>
            </a:r>
            <a:r>
              <a:rPr lang="en-US" smtClean="0"/>
              <a:t> by the use of the </a:t>
            </a:r>
            <a:r>
              <a:rPr lang="en-US" b="1" smtClean="0"/>
              <a:t>apostrophe (‘)</a:t>
            </a:r>
          </a:p>
          <a:p>
            <a:pPr eaLnBrk="1" hangingPunct="1"/>
            <a:r>
              <a:rPr lang="en-US" smtClean="0"/>
              <a:t>Numeric data can be entered as </a:t>
            </a:r>
            <a:r>
              <a:rPr lang="en-US" b="1" smtClean="0"/>
              <a:t>positive or negative integers</a:t>
            </a:r>
            <a:r>
              <a:rPr lang="en-US" smtClean="0"/>
              <a:t> or </a:t>
            </a:r>
            <a:r>
              <a:rPr lang="en-US" b="1" smtClean="0"/>
              <a:t>scientific notation</a:t>
            </a:r>
            <a:r>
              <a:rPr lang="en-US" smtClean="0"/>
              <a:t>.</a:t>
            </a:r>
          </a:p>
          <a:p>
            <a:pPr eaLnBrk="1" hangingPunct="1"/>
            <a:r>
              <a:rPr lang="en-US" smtClean="0"/>
              <a:t>Numeric data can be handled as simple </a:t>
            </a:r>
            <a:r>
              <a:rPr lang="en-US" b="1" smtClean="0"/>
              <a:t>numbers, percentages, dates, time or currency</a:t>
            </a:r>
            <a:r>
              <a:rPr lang="en-US" smtClean="0"/>
              <a:t>.</a:t>
            </a:r>
          </a:p>
          <a:p>
            <a:pPr eaLnBrk="1" hangingPunct="1"/>
            <a:r>
              <a:rPr lang="en-US" smtClean="0"/>
              <a:t>Numeric values that require </a:t>
            </a:r>
            <a:r>
              <a:rPr lang="en-US" b="1" smtClean="0"/>
              <a:t>too many characters</a:t>
            </a:r>
            <a:r>
              <a:rPr lang="en-US" smtClean="0"/>
              <a:t> to fit in the cell are shown as </a:t>
            </a:r>
            <a:r>
              <a:rPr lang="en-US" b="1" smtClean="0"/>
              <a:t>######</a:t>
            </a:r>
          </a:p>
          <a:p>
            <a:pPr eaLnBrk="1" hangingPunct="1"/>
            <a:r>
              <a:rPr lang="en-US" smtClean="0"/>
              <a:t>By default, </a:t>
            </a:r>
            <a:r>
              <a:rPr lang="en-US" b="1" smtClean="0"/>
              <a:t>text data</a:t>
            </a:r>
            <a:r>
              <a:rPr lang="en-US" smtClean="0"/>
              <a:t> that is too long for the cell will extend into a neighboring empty cell.  If the adjacent cell is not empty, the visible portion of the text is truncated.</a:t>
            </a:r>
          </a:p>
          <a:p>
            <a:pPr eaLnBrk="1" hangingPunct="1"/>
            <a:r>
              <a:rPr lang="en-US" smtClean="0"/>
              <a:t>Numeric characters can be handled as text by an </a:t>
            </a:r>
            <a:r>
              <a:rPr lang="en-US" b="1" smtClean="0"/>
              <a:t>apostrophe</a:t>
            </a:r>
            <a:r>
              <a:rPr lang="en-US" smtClean="0"/>
              <a:t> prefix.</a:t>
            </a:r>
          </a:p>
          <a:p>
            <a:pPr eaLnBrk="1" hangingPunct="1"/>
            <a:r>
              <a:rPr lang="en-US" smtClean="0"/>
              <a:t>Formatting Data in Cells: </a:t>
            </a:r>
            <a:r>
              <a:rPr lang="en-US" b="1" smtClean="0"/>
              <a:t>Format, Cells, Number</a:t>
            </a:r>
            <a:r>
              <a:rPr lang="en-US" smtClean="0"/>
              <a:t>. (also Font, etc.)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College of Engineering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SJSU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ja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1B43A0-AA56-4324-B0BC-DDAB3F6EB1A9}" type="slidenum">
              <a:rPr lang="en-US"/>
              <a:pPr/>
              <a:t>6</a:t>
            </a:fld>
            <a:endParaRPr lang="en-US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College of Engineering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SJSU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ja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C2B4A4-F1BA-467E-93F2-234E883F285D}" type="slidenum">
              <a:rPr lang="en-US"/>
              <a:pPr/>
              <a:t>7</a:t>
            </a:fld>
            <a:endParaRPr lang="en-US"/>
          </a:p>
        </p:txBody>
      </p:sp>
      <p:sp>
        <p:nvSpPr>
          <p:cNvPr id="348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College of Engineering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SJSU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ja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FCDA65-7F3D-4ED0-9F61-D658DAEFD14C}" type="slidenum">
              <a:rPr lang="en-US"/>
              <a:pPr/>
              <a:t>8</a:t>
            </a:fld>
            <a:endParaRPr lang="en-US"/>
          </a:p>
        </p:txBody>
      </p:sp>
      <p:sp>
        <p:nvSpPr>
          <p:cNvPr id="358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College of Engineering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SJSU</a:t>
            </a:r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ja</a:t>
            </a:r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F3CE3A-28D0-4E65-A049-7C1AC287436D}" type="slidenum">
              <a:rPr lang="en-US"/>
              <a:pPr/>
              <a:t>9</a:t>
            </a:fld>
            <a:endParaRPr lang="en-US"/>
          </a:p>
        </p:txBody>
      </p:sp>
      <p:sp>
        <p:nvSpPr>
          <p:cNvPr id="368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College of Engineering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SJSU</a:t>
            </a:r>
          </a:p>
        </p:txBody>
      </p:sp>
      <p:sp>
        <p:nvSpPr>
          <p:cNvPr id="378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ja</a:t>
            </a:r>
          </a:p>
        </p:txBody>
      </p:sp>
      <p:sp>
        <p:nvSpPr>
          <p:cNvPr id="378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610EF6-4B9D-4A45-8B89-11DFC3F3C0CB}" type="slidenum">
              <a:rPr lang="en-US"/>
              <a:pPr/>
              <a:t>10</a:t>
            </a:fld>
            <a:endParaRPr lang="en-US"/>
          </a:p>
        </p:txBody>
      </p:sp>
      <p:sp>
        <p:nvSpPr>
          <p:cNvPr id="378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>
              <a:buFontTx/>
              <a:buAutoNum type="arabicPeriod"/>
            </a:pPr>
            <a:r>
              <a:rPr lang="en-US" smtClean="0"/>
              <a:t>Excel provides a variety of built in functions.</a:t>
            </a:r>
          </a:p>
          <a:p>
            <a:pPr marL="228600" indent="-228600" eaLnBrk="1" hangingPunct="1">
              <a:buFontTx/>
              <a:buAutoNum type="arabicPeriod"/>
            </a:pPr>
            <a:r>
              <a:rPr lang="en-US" smtClean="0"/>
              <a:t>Function names may be typed directly or can be selected from “Insert Function” window.</a:t>
            </a:r>
          </a:p>
          <a:p>
            <a:pPr marL="228600" indent="-228600" eaLnBrk="1" hangingPunct="1">
              <a:buFontTx/>
              <a:buAutoNum type="arabicPeriod"/>
            </a:pPr>
            <a:r>
              <a:rPr lang="en-US" smtClean="0"/>
              <a:t>The insert Function shows the ten most recently used functions.</a:t>
            </a:r>
          </a:p>
          <a:p>
            <a:pPr marL="228600" indent="-228600" eaLnBrk="1" hangingPunct="1">
              <a:buFontTx/>
              <a:buAutoNum type="arabicPeriod"/>
            </a:pPr>
            <a:r>
              <a:rPr lang="en-US" smtClean="0"/>
              <a:t>If the function you are looking for is not in this list then select the category of your function</a:t>
            </a:r>
          </a:p>
          <a:p>
            <a:pPr marL="228600" indent="-228600" eaLnBrk="1" hangingPunct="1">
              <a:buFontTx/>
              <a:buAutoNum type="arabicPeriod"/>
            </a:pPr>
            <a:r>
              <a:rPr lang="en-US" smtClean="0"/>
              <a:t>From the category, select the function and click OK.</a:t>
            </a:r>
          </a:p>
          <a:p>
            <a:pPr marL="228600" indent="-228600" eaLnBrk="1" hangingPunct="1">
              <a:buFontTx/>
              <a:buAutoNum type="arabicPeriod"/>
            </a:pPr>
            <a:r>
              <a:rPr lang="en-US" smtClean="0"/>
              <a:t>In the “Function Argument” state the cell address of the value you apply to the function.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College of Engineering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SJSU</a:t>
            </a:r>
          </a:p>
        </p:txBody>
      </p:sp>
      <p:sp>
        <p:nvSpPr>
          <p:cNvPr id="450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ja</a:t>
            </a:r>
          </a:p>
        </p:txBody>
      </p:sp>
      <p:sp>
        <p:nvSpPr>
          <p:cNvPr id="450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176EFA-FBD5-4758-B9A4-876EF4876B3A}" type="slidenum">
              <a:rPr lang="en-US"/>
              <a:pPr/>
              <a:t>11</a:t>
            </a:fld>
            <a:endParaRPr lang="en-US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91373-0FAC-4C00-B9B6-C60F1DDAF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A4141-0DDD-4B8A-BF64-88D39C6AB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0"/>
            <a:ext cx="2057400" cy="5440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6019800" cy="5440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6217D-CF90-465A-A493-92A8544CA0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9B046-2953-4954-A0D7-A5CD9F16BC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0F552-C3A4-4787-83A6-8DBF242A47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9B075-771B-416A-AA2B-28057C2083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B9C76-0247-4CD6-B005-38FD283EF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EFAA5-FBD8-4094-8125-61828E124D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22EC4-517C-449C-9BC7-7DF2A9EB7A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14A1F7-CAED-4B06-B6E1-AC04209FA0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ADCC6-79FC-40C7-A084-7A5D90D7DF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8505C-45F8-4C12-BF3B-9172F73885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1AE85-6705-4E7C-ACEE-52649D884D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E12DF-C93F-4306-B1B1-B4F26C4D84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CD9AD0-4A42-4F87-87E0-C9607F1EDB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3C087-00FD-49F5-88CA-78D61F01AE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88812-74B4-4B57-83A1-641421B66A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840BD-AD5C-4DB3-BFAC-74BB87D816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3E320-BD11-424A-AAFB-6181EE575C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33BFE9-FCE5-435A-8115-44FF6B04A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A84E25-9922-427D-9B7E-96B3ACCE6E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FE7AF-7FD4-4A19-B261-80C4848273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D527F-EE5A-431E-B137-A3095DE8A3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26270-B92C-4FAD-871A-1830F65C8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DFA3F-F12B-4B13-8BA9-074DB8C672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85800"/>
            <a:ext cx="8229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 smtClean="0"/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A4A9429B-680B-4449-BE08-0C26FDABB2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4" name="Text Box 10"/>
          <p:cNvSpPr txBox="1">
            <a:spLocks noChangeArrowheads="1"/>
          </p:cNvSpPr>
          <p:nvPr userDrawn="1"/>
        </p:nvSpPr>
        <p:spPr bwMode="auto">
          <a:xfrm>
            <a:off x="1660525" y="3922713"/>
            <a:ext cx="19208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5" name="Text Box 11"/>
          <p:cNvSpPr txBox="1">
            <a:spLocks noChangeArrowheads="1"/>
          </p:cNvSpPr>
          <p:nvPr userDrawn="1"/>
        </p:nvSpPr>
        <p:spPr bwMode="auto">
          <a:xfrm>
            <a:off x="381000" y="0"/>
            <a:ext cx="2819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>
                <a:solidFill>
                  <a:schemeClr val="accent2"/>
                </a:solidFill>
                <a:latin typeface="Algerian" pitchFamily="82" charset="0"/>
              </a:rPr>
              <a:t>E</a:t>
            </a:r>
            <a:r>
              <a:rPr lang="en-US">
                <a:solidFill>
                  <a:schemeClr val="accent2"/>
                </a:solidFill>
                <a:latin typeface="Algerian" pitchFamily="82" charset="0"/>
              </a:rPr>
              <a:t>ngineering</a:t>
            </a:r>
          </a:p>
        </p:txBody>
      </p:sp>
      <p:sp>
        <p:nvSpPr>
          <p:cNvPr id="1038" name="Text Box 14"/>
          <p:cNvSpPr txBox="1">
            <a:spLocks noChangeArrowheads="1"/>
          </p:cNvSpPr>
          <p:nvPr userDrawn="1"/>
        </p:nvSpPr>
        <p:spPr bwMode="auto">
          <a:xfrm>
            <a:off x="762000" y="76200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>
                <a:latin typeface="Algerian" pitchFamily="82" charset="0"/>
              </a:rPr>
              <a:t>College of</a:t>
            </a:r>
          </a:p>
        </p:txBody>
      </p:sp>
      <p:sp>
        <p:nvSpPr>
          <p:cNvPr id="1039" name="Text Box 15"/>
          <p:cNvSpPr txBox="1">
            <a:spLocks noChangeArrowheads="1"/>
          </p:cNvSpPr>
          <p:nvPr userDrawn="1"/>
        </p:nvSpPr>
        <p:spPr bwMode="auto">
          <a:xfrm>
            <a:off x="180975" y="579438"/>
            <a:ext cx="3352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00" b="1">
                <a:solidFill>
                  <a:srgbClr val="FF3300"/>
                </a:solidFill>
                <a:latin typeface="Verdana" pitchFamily="34" charset="0"/>
              </a:rPr>
              <a:t> San Jose State University</a:t>
            </a:r>
          </a:p>
        </p:txBody>
      </p:sp>
      <p:sp>
        <p:nvSpPr>
          <p:cNvPr id="1040" name="Text Box 16"/>
          <p:cNvSpPr txBox="1">
            <a:spLocks noChangeArrowheads="1"/>
          </p:cNvSpPr>
          <p:nvPr userDrawn="1"/>
        </p:nvSpPr>
        <p:spPr bwMode="auto">
          <a:xfrm>
            <a:off x="6324600" y="228600"/>
            <a:ext cx="297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chemeClr val="accent2"/>
                </a:solidFill>
              </a:rPr>
              <a:t>                    Engr.10</a:t>
            </a:r>
            <a:endParaRPr 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0C20D7F-6A58-462C-B71A-653DBC6371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8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7.e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76762F"/>
            </a:gs>
            <a:gs pos="100000">
              <a:srgbClr val="FFFF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9D6418-846B-4E0F-9CAA-E058437D6A45}" type="slidenum">
              <a:rPr lang="en-US"/>
              <a:pPr/>
              <a:t>1</a:t>
            </a:fld>
            <a:endParaRPr lang="en-US"/>
          </a:p>
        </p:txBody>
      </p:sp>
      <p:sp>
        <p:nvSpPr>
          <p:cNvPr id="5124" name="WordArt 7"/>
          <p:cNvSpPr>
            <a:spLocks noChangeArrowheads="1" noChangeShapeType="1" noTextEdit="1"/>
          </p:cNvSpPr>
          <p:nvPr/>
        </p:nvSpPr>
        <p:spPr bwMode="auto">
          <a:xfrm>
            <a:off x="2012950" y="2438400"/>
            <a:ext cx="5462588" cy="1693863"/>
          </a:xfrm>
          <a:prstGeom prst="rect">
            <a:avLst/>
          </a:prstGeom>
        </p:spPr>
        <p:txBody>
          <a:bodyPr wrap="none" fromWordArt="1">
            <a:prstTxWarp prst="textChevronInverted">
              <a:avLst>
                <a:gd name="adj" fmla="val 75000"/>
              </a:avLst>
            </a:prstTxWarp>
          </a:bodyPr>
          <a:lstStyle/>
          <a:p>
            <a:pPr algn="ctr"/>
            <a:r>
              <a:rPr lang="en-US" sz="3600" kern="10" dirty="0" smtClean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182F76"/>
                    </a:gs>
                    <a:gs pos="100000">
                      <a:srgbClr val="3366FF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Excel </a:t>
            </a:r>
            <a:endParaRPr lang="en-US" sz="3600" kern="10" dirty="0">
              <a:ln w="12700">
                <a:solidFill>
                  <a:srgbClr val="B2B2B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182F76"/>
                  </a:gs>
                  <a:gs pos="100000">
                    <a:srgbClr val="3366FF"/>
                  </a:gs>
                </a:gsLst>
                <a:lin ang="5400000" scaled="1"/>
              </a:gra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 Black"/>
            </a:endParaRPr>
          </a:p>
        </p:txBody>
      </p:sp>
      <p:sp>
        <p:nvSpPr>
          <p:cNvPr id="5125" name="Text Box 9"/>
          <p:cNvSpPr txBox="1">
            <a:spLocks noChangeArrowheads="1"/>
          </p:cNvSpPr>
          <p:nvPr/>
        </p:nvSpPr>
        <p:spPr bwMode="auto">
          <a:xfrm>
            <a:off x="4353516" y="4380185"/>
            <a:ext cx="14525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KY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14339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24974C-3E1E-49F6-BE06-035F444CF37D}" type="slidenum">
              <a:rPr lang="en-US"/>
              <a:pPr/>
              <a:t>10</a:t>
            </a:fld>
            <a:endParaRPr lang="en-US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925"/>
            <a:ext cx="8229600" cy="3810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solidFill>
                  <a:srgbClr val="FF0000"/>
                </a:solidFill>
              </a:rPr>
              <a:t>Using Excel Built-in Functions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14341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83032" y="1114670"/>
            <a:ext cx="4038600" cy="3429000"/>
          </a:xfrm>
        </p:spPr>
      </p:pic>
      <p:pic>
        <p:nvPicPr>
          <p:cNvPr id="14342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517575" y="1678459"/>
            <a:ext cx="4495800" cy="2747962"/>
          </a:xfrm>
        </p:spPr>
      </p:pic>
      <p:sp>
        <p:nvSpPr>
          <p:cNvPr id="14343" name="Rectangle 5"/>
          <p:cNvSpPr>
            <a:spLocks noGrp="1" noChangeArrowheads="1"/>
          </p:cNvSpPr>
          <p:nvPr>
            <p:ph type="body" sz="half" idx="3"/>
          </p:nvPr>
        </p:nvSpPr>
        <p:spPr>
          <a:xfrm>
            <a:off x="325895" y="4895638"/>
            <a:ext cx="8229600" cy="1401762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/>
              <a:t>After clicking on the Cell</a:t>
            </a:r>
          </a:p>
          <a:p>
            <a:pPr marL="533400" indent="-533400" eaLnBrk="1" hangingPunct="1">
              <a:lnSpc>
                <a:spcPct val="80000"/>
              </a:lnSpc>
            </a:pPr>
            <a:r>
              <a:rPr lang="en-US" sz="1600" b="1" dirty="0" smtClean="0"/>
              <a:t>Click on the “Formula Bar” (</a:t>
            </a:r>
            <a:r>
              <a:rPr lang="en-US" sz="1600" b="1" i="1" dirty="0" err="1" smtClean="0"/>
              <a:t>f</a:t>
            </a:r>
            <a:r>
              <a:rPr lang="en-US" sz="1600" b="1" i="1" baseline="-25000" dirty="0" err="1" smtClean="0"/>
              <a:t>x</a:t>
            </a:r>
            <a:r>
              <a:rPr lang="en-US" sz="1600" b="1" dirty="0" smtClean="0"/>
              <a:t>), follow instructions on the “Insert Function” window. Or, in the “Formulas” menu select “Insert Function“</a:t>
            </a:r>
          </a:p>
          <a:p>
            <a:pPr marL="533400" indent="-533400" eaLnBrk="1" hangingPunct="1">
              <a:lnSpc>
                <a:spcPct val="80000"/>
              </a:lnSpc>
            </a:pPr>
            <a:r>
              <a:rPr lang="en-US" sz="1600" b="1" dirty="0" smtClean="0"/>
              <a:t>Follow instructions on the “Function Argument” window, e.g., select the value, or range of values  for the function.</a:t>
            </a:r>
          </a:p>
          <a:p>
            <a:pPr marL="533400" indent="-533400" eaLnBrk="1" hangingPunct="1">
              <a:lnSpc>
                <a:spcPct val="80000"/>
              </a:lnSpc>
            </a:pPr>
            <a:endParaRPr lang="en-US" sz="1600" b="1" dirty="0" smtClean="0"/>
          </a:p>
        </p:txBody>
      </p:sp>
      <p:pic>
        <p:nvPicPr>
          <p:cNvPr id="162822" name="Picture 6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76820" y="2021132"/>
            <a:ext cx="1860550" cy="172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2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3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31C0E1-8468-41C4-A73D-A9C6DF4DF999}" type="slidenum">
              <a:rPr lang="en-US"/>
              <a:pPr/>
              <a:t>11</a:t>
            </a:fld>
            <a:endParaRPr lang="en-US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8669"/>
            <a:ext cx="8229600" cy="644525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FF3300"/>
                </a:solidFill>
              </a:rPr>
              <a:t>MAX and MIN Functions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5233"/>
            <a:ext cx="8229600" cy="1811337"/>
          </a:xfrm>
        </p:spPr>
        <p:txBody>
          <a:bodyPr/>
          <a:lstStyle/>
          <a:p>
            <a:pPr eaLnBrk="1" hangingPunct="1"/>
            <a:r>
              <a:rPr lang="en-US" altLang="zh-TW" sz="2400" dirty="0" smtClean="0">
                <a:ea typeface="PMingLiU" pitchFamily="18" charset="-120"/>
              </a:rPr>
              <a:t>=MAX or MIN(X1, X2, X3…) will take the maximum or minimum of the numbers in the parentheses (not used for a large field of data).</a:t>
            </a:r>
          </a:p>
          <a:p>
            <a:pPr eaLnBrk="1" hangingPunct="1"/>
            <a:r>
              <a:rPr lang="en-US" altLang="zh-TW" sz="2400" dirty="0" smtClean="0">
                <a:ea typeface="PMingLiU" pitchFamily="18" charset="-120"/>
              </a:rPr>
              <a:t>=MAX or MIN(X1:X4) will take the maximum or minimum of all the numbers from X1 to X4.</a:t>
            </a:r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457200" y="3067050"/>
            <a:ext cx="7286625" cy="1762125"/>
            <a:chOff x="288" y="1932"/>
            <a:chExt cx="4590" cy="1110"/>
          </a:xfrm>
        </p:grpSpPr>
        <p:sp>
          <p:nvSpPr>
            <p:cNvPr id="22539" name="Rectangle 4"/>
            <p:cNvSpPr>
              <a:spLocks noChangeArrowheads="1"/>
            </p:cNvSpPr>
            <p:nvPr/>
          </p:nvSpPr>
          <p:spPr bwMode="auto">
            <a:xfrm>
              <a:off x="1902" y="1932"/>
              <a:ext cx="183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FF3300"/>
                  </a:solidFill>
                </a:rPr>
                <a:t>COUNT Function</a:t>
              </a:r>
            </a:p>
          </p:txBody>
        </p:sp>
        <p:sp>
          <p:nvSpPr>
            <p:cNvPr id="22540" name="Rectangle 5"/>
            <p:cNvSpPr>
              <a:spLocks noChangeArrowheads="1"/>
            </p:cNvSpPr>
            <p:nvPr/>
          </p:nvSpPr>
          <p:spPr bwMode="auto">
            <a:xfrm>
              <a:off x="288" y="2286"/>
              <a:ext cx="4590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>
                <a:buFontTx/>
                <a:buChar char="•"/>
              </a:pPr>
              <a:r>
                <a:rPr lang="en-US" altLang="zh-TW" sz="2400" dirty="0">
                  <a:ea typeface="PMingLiU" pitchFamily="18" charset="-120"/>
                </a:rPr>
                <a:t>=</a:t>
              </a:r>
              <a:r>
                <a:rPr lang="en-US" altLang="zh-TW" sz="2400" dirty="0" smtClean="0">
                  <a:ea typeface="PMingLiU" pitchFamily="18" charset="-120"/>
                </a:rPr>
                <a:t>COUNT(A1:B20) </a:t>
              </a:r>
              <a:r>
                <a:rPr lang="en-US" altLang="zh-TW" sz="2400" dirty="0">
                  <a:ea typeface="PMingLiU" pitchFamily="18" charset="-120"/>
                </a:rPr>
                <a:t>will count the number of cells that contain numbers and the arguments in the list that are numbers.</a:t>
              </a:r>
              <a:endParaRPr lang="en-US" sz="2400" dirty="0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595313" y="4149725"/>
            <a:ext cx="8374062" cy="2300288"/>
            <a:chOff x="375" y="2614"/>
            <a:chExt cx="5275" cy="1449"/>
          </a:xfrm>
        </p:grpSpPr>
        <p:sp>
          <p:nvSpPr>
            <p:cNvPr id="22536" name="Rectangle 6"/>
            <p:cNvSpPr>
              <a:spLocks noChangeArrowheads="1"/>
            </p:cNvSpPr>
            <p:nvPr/>
          </p:nvSpPr>
          <p:spPr bwMode="auto">
            <a:xfrm>
              <a:off x="380" y="3332"/>
              <a:ext cx="4855" cy="7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/>
              <a:r>
                <a:rPr lang="en-US" altLang="zh-TW" dirty="0">
                  <a:ea typeface="PMingLiU" pitchFamily="18" charset="-120"/>
                </a:rPr>
                <a:t>=COUNT(A1, A2, A3) will return 2, because of the 4 and 9.</a:t>
              </a:r>
            </a:p>
            <a:p>
              <a:pPr marL="342900" indent="-342900"/>
              <a:endParaRPr lang="en-US" altLang="zh-TW" sz="800" dirty="0">
                <a:ea typeface="PMingLiU" pitchFamily="18" charset="-120"/>
              </a:endParaRPr>
            </a:p>
            <a:p>
              <a:pPr marL="342900" indent="-342900"/>
              <a:r>
                <a:rPr lang="en-US" altLang="zh-TW" dirty="0">
                  <a:ea typeface="PMingLiU" pitchFamily="18" charset="-120"/>
                </a:rPr>
                <a:t>=COUNT(A1:A4) will return 3, because of the 4, 9 and 3.</a:t>
              </a:r>
            </a:p>
            <a:p>
              <a:pPr marL="342900" indent="-342900"/>
              <a:endParaRPr lang="en-US" altLang="zh-TW" sz="800" dirty="0">
                <a:ea typeface="PMingLiU" pitchFamily="18" charset="-120"/>
              </a:endParaRPr>
            </a:p>
            <a:p>
              <a:pPr marL="342900" indent="-342900"/>
              <a:r>
                <a:rPr lang="en-US" altLang="zh-TW" dirty="0">
                  <a:ea typeface="PMingLiU" pitchFamily="18" charset="-120"/>
                </a:rPr>
                <a:t>=COUNT(A1:A4, -17, “world”) will return 4, because of the 4, 9, 3 and -17.</a:t>
              </a:r>
              <a:endParaRPr lang="en-US" dirty="0"/>
            </a:p>
          </p:txBody>
        </p:sp>
        <p:sp>
          <p:nvSpPr>
            <p:cNvPr id="22537" name="Text Box 7"/>
            <p:cNvSpPr txBox="1">
              <a:spLocks noChangeArrowheads="1"/>
            </p:cNvSpPr>
            <p:nvPr/>
          </p:nvSpPr>
          <p:spPr bwMode="auto">
            <a:xfrm>
              <a:off x="375" y="3082"/>
              <a:ext cx="18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Example</a:t>
              </a:r>
            </a:p>
          </p:txBody>
        </p:sp>
        <p:pic>
          <p:nvPicPr>
            <p:cNvPr id="22538" name="Picture 8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0" y="2614"/>
              <a:ext cx="960" cy="11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235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6C9B17-EBB2-4A57-94FC-E856E8162EC1}" type="slidenum">
              <a:rPr lang="en-US"/>
              <a:pPr/>
              <a:t>12</a:t>
            </a:fld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solidFill>
                  <a:srgbClr val="FF3300"/>
                </a:solidFill>
              </a:rPr>
              <a:t>COUNTIF Function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1744663"/>
          </a:xfrm>
        </p:spPr>
        <p:txBody>
          <a:bodyPr/>
          <a:lstStyle/>
          <a:p>
            <a:pPr eaLnBrk="1" hangingPunct="1"/>
            <a:r>
              <a:rPr lang="en-US" altLang="zh-TW" sz="2400" dirty="0" smtClean="0">
                <a:solidFill>
                  <a:srgbClr val="0000FF"/>
                </a:solidFill>
                <a:ea typeface="PMingLiU" pitchFamily="18" charset="-120"/>
              </a:rPr>
              <a:t>=COUNTIF(range, criteria) </a:t>
            </a:r>
            <a:r>
              <a:rPr lang="en-US" altLang="zh-TW" sz="2400" dirty="0" smtClean="0">
                <a:ea typeface="PMingLiU" pitchFamily="18" charset="-120"/>
              </a:rPr>
              <a:t>will count the number of cells in the range that match the criteria.</a:t>
            </a:r>
          </a:p>
          <a:p>
            <a:pPr eaLnBrk="1" hangingPunct="1">
              <a:buNone/>
            </a:pPr>
            <a:r>
              <a:rPr lang="en-US" altLang="zh-TW" sz="2400" dirty="0" smtClean="0">
                <a:ea typeface="PMingLiU" pitchFamily="18" charset="-120"/>
              </a:rPr>
              <a:t>	Note: if the criteria consists of a relational expression, such as “&gt;5”, it must be enclosed in double quotes.</a:t>
            </a:r>
            <a:endParaRPr lang="en-US" dirty="0" smtClean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536575" y="3570288"/>
            <a:ext cx="8123238" cy="2586037"/>
            <a:chOff x="338" y="2249"/>
            <a:chExt cx="5117" cy="1629"/>
          </a:xfrm>
        </p:grpSpPr>
        <p:pic>
          <p:nvPicPr>
            <p:cNvPr id="23559" name="Picture 5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6" y="2399"/>
              <a:ext cx="1809" cy="1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560" name="Rectangle 7"/>
            <p:cNvSpPr>
              <a:spLocks noChangeArrowheads="1"/>
            </p:cNvSpPr>
            <p:nvPr/>
          </p:nvSpPr>
          <p:spPr bwMode="auto">
            <a:xfrm>
              <a:off x="443" y="2554"/>
              <a:ext cx="3227" cy="1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sz="2200">
                  <a:ea typeface="PMingLiU" pitchFamily="18" charset="-120"/>
                </a:rPr>
                <a:t>=COUNTIF(A1:A4, “&gt;5”) will return 2, because 6 and 9 are greater than 5.</a:t>
              </a:r>
            </a:p>
            <a:p>
              <a:endParaRPr lang="en-US" altLang="zh-TW" sz="2200">
                <a:ea typeface="PMingLiU" pitchFamily="18" charset="-120"/>
              </a:endParaRPr>
            </a:p>
            <a:p>
              <a:r>
                <a:rPr lang="en-US" altLang="zh-TW" sz="2200">
                  <a:ea typeface="PMingLiU" pitchFamily="18" charset="-120"/>
                </a:rPr>
                <a:t>=COUNTIF(A1:B4, “=6”) will return 3, because three cells in the range contain 6.</a:t>
              </a:r>
              <a:endParaRPr lang="en-US" sz="2200"/>
            </a:p>
          </p:txBody>
        </p:sp>
        <p:sp>
          <p:nvSpPr>
            <p:cNvPr id="23561" name="Text Box 8"/>
            <p:cNvSpPr txBox="1">
              <a:spLocks noChangeArrowheads="1"/>
            </p:cNvSpPr>
            <p:nvPr/>
          </p:nvSpPr>
          <p:spPr bwMode="auto">
            <a:xfrm>
              <a:off x="338" y="2249"/>
              <a:ext cx="18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solidFill>
                    <a:srgbClr val="FF0000"/>
                  </a:solidFill>
                </a:rPr>
                <a:t>Example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9000">
              <a:srgbClr val="FFC000">
                <a:alpha val="53000"/>
              </a:srgbClr>
            </a:gs>
            <a:gs pos="100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2457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7341DE-C1CA-4E78-AB82-842A5249935B}" type="slidenum">
              <a:rPr lang="en-US"/>
              <a:pPr/>
              <a:t>13</a:t>
            </a:fld>
            <a:endParaRPr lang="en-US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630238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FF3300"/>
                </a:solidFill>
              </a:rPr>
              <a:t>IF Logical Function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6225" y="1520825"/>
            <a:ext cx="8824913" cy="955675"/>
          </a:xfrm>
        </p:spPr>
        <p:txBody>
          <a:bodyPr/>
          <a:lstStyle/>
          <a:p>
            <a:pPr eaLnBrk="1" hangingPunct="1"/>
            <a:r>
              <a:rPr lang="en-US" altLang="zh-TW" sz="2400" dirty="0" smtClean="0">
                <a:ea typeface="PMingLiU" pitchFamily="18" charset="-120"/>
              </a:rPr>
              <a:t>=IF(</a:t>
            </a:r>
            <a:r>
              <a:rPr lang="en-US" altLang="zh-TW" sz="2400" dirty="0" err="1" smtClean="0">
                <a:solidFill>
                  <a:srgbClr val="0000FF"/>
                </a:solidFill>
                <a:ea typeface="PMingLiU" pitchFamily="18" charset="-120"/>
              </a:rPr>
              <a:t>logical_test</a:t>
            </a:r>
            <a:r>
              <a:rPr lang="en-US" altLang="zh-TW" sz="2400" dirty="0" smtClean="0">
                <a:ea typeface="PMingLiU" pitchFamily="18" charset="-120"/>
              </a:rPr>
              <a:t>, </a:t>
            </a:r>
            <a:r>
              <a:rPr lang="en-US" altLang="zh-TW" sz="2400" dirty="0" err="1" smtClean="0">
                <a:solidFill>
                  <a:srgbClr val="FF0000"/>
                </a:solidFill>
                <a:ea typeface="PMingLiU" pitchFamily="18" charset="-120"/>
              </a:rPr>
              <a:t>value_if_true</a:t>
            </a:r>
            <a:r>
              <a:rPr lang="en-US" altLang="zh-TW" sz="2400" dirty="0" smtClean="0">
                <a:ea typeface="PMingLiU" pitchFamily="18" charset="-120"/>
              </a:rPr>
              <a:t>, </a:t>
            </a:r>
            <a:r>
              <a:rPr lang="en-US" altLang="zh-TW" sz="2400" dirty="0" err="1" smtClean="0">
                <a:solidFill>
                  <a:srgbClr val="33CC33"/>
                </a:solidFill>
                <a:ea typeface="PMingLiU" pitchFamily="18" charset="-120"/>
              </a:rPr>
              <a:t>value_if_false</a:t>
            </a:r>
            <a:r>
              <a:rPr lang="en-US" altLang="zh-TW" sz="2400" dirty="0" smtClean="0">
                <a:ea typeface="PMingLiU" pitchFamily="18" charset="-120"/>
              </a:rPr>
              <a:t>) returns the second argument if the test is true, and the third if it is false.</a:t>
            </a:r>
            <a:endParaRPr lang="en-US" sz="2800" dirty="0" smtClean="0"/>
          </a:p>
        </p:txBody>
      </p:sp>
      <p:sp>
        <p:nvSpPr>
          <p:cNvPr id="24583" name="Rectangle 9"/>
          <p:cNvSpPr>
            <a:spLocks noChangeArrowheads="1"/>
          </p:cNvSpPr>
          <p:nvPr/>
        </p:nvSpPr>
        <p:spPr bwMode="auto">
          <a:xfrm>
            <a:off x="703263" y="3502025"/>
            <a:ext cx="5878512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200" dirty="0">
                <a:solidFill>
                  <a:srgbClr val="0000FF"/>
                </a:solidFill>
                <a:ea typeface="PMingLiU" pitchFamily="18" charset="-120"/>
              </a:rPr>
              <a:t>=IF(A1&gt;3, “A1 is larger than 3”, 0) would return “A1 is larger than 3”.</a:t>
            </a:r>
            <a:endParaRPr lang="en-US" altLang="zh-TW" sz="2200" i="1" dirty="0">
              <a:solidFill>
                <a:srgbClr val="0000FF"/>
              </a:solidFill>
              <a:ea typeface="PMingLiU" pitchFamily="18" charset="-120"/>
            </a:endParaRPr>
          </a:p>
          <a:p>
            <a:endParaRPr lang="en-US" altLang="zh-TW" sz="1000" dirty="0">
              <a:solidFill>
                <a:srgbClr val="0000FF"/>
              </a:solidFill>
              <a:ea typeface="PMingLiU" pitchFamily="18" charset="-120"/>
            </a:endParaRPr>
          </a:p>
          <a:p>
            <a:r>
              <a:rPr lang="en-US" altLang="zh-TW" sz="2200" dirty="0">
                <a:solidFill>
                  <a:srgbClr val="0000FF"/>
                </a:solidFill>
                <a:ea typeface="PMingLiU" pitchFamily="18" charset="-120"/>
              </a:rPr>
              <a:t>=IF(A4&gt;3, “A1 is larger than 3”, 0) would return 0.</a:t>
            </a:r>
            <a:endParaRPr lang="en-US" sz="2200" dirty="0">
              <a:solidFill>
                <a:srgbClr val="0000FF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89676" y="2871606"/>
            <a:ext cx="8132037" cy="2152831"/>
            <a:chOff x="489676" y="2871606"/>
            <a:chExt cx="8132037" cy="2152831"/>
          </a:xfrm>
        </p:grpSpPr>
        <p:pic>
          <p:nvPicPr>
            <p:cNvPr id="24582" name="Picture 7"/>
            <p:cNvPicPr>
              <a:picLocks noChangeAspect="1" noChangeArrowheads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6734175" y="2958352"/>
              <a:ext cx="1887538" cy="20660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584" name="Text Box 10"/>
            <p:cNvSpPr txBox="1">
              <a:spLocks noChangeArrowheads="1"/>
            </p:cNvSpPr>
            <p:nvPr/>
          </p:nvSpPr>
          <p:spPr bwMode="auto">
            <a:xfrm>
              <a:off x="489676" y="2871606"/>
              <a:ext cx="294640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solidFill>
                    <a:srgbClr val="FF0000"/>
                  </a:solidFill>
                </a:rPr>
                <a:t>Example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8AE8B8-5920-4180-90C4-E971432CF8D5}" type="slidenum">
              <a:rPr lang="en-US"/>
              <a:pPr/>
              <a:t>2</a:t>
            </a:fld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614363"/>
            <a:ext cx="8229600" cy="528637"/>
          </a:xfrm>
        </p:spPr>
        <p:txBody>
          <a:bodyPr/>
          <a:lstStyle/>
          <a:p>
            <a:pPr eaLnBrk="1" hangingPunct="1"/>
            <a:r>
              <a:rPr lang="en-US" sz="2800" b="1" i="1" dirty="0" smtClean="0">
                <a:solidFill>
                  <a:srgbClr val="FF9900"/>
                </a:solidFill>
              </a:rPr>
              <a:t>Engineering Analysis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595325" y="1349375"/>
            <a:ext cx="793908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US" sz="2200" dirty="0">
                <a:solidFill>
                  <a:srgbClr val="FFFF00"/>
                </a:solidFill>
              </a:rPr>
              <a:t>Engineering analysis is a systematic process for analyzing problems that arise in the various fields of engineering. 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595325" y="2334094"/>
            <a:ext cx="8156801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US" sz="2200" dirty="0">
                <a:solidFill>
                  <a:srgbClr val="FFFF00"/>
                </a:solidFill>
              </a:rPr>
              <a:t>As part of the problem solving process, the data collected has to be processed, analyzed and sometimes displayed graphically by using </a:t>
            </a:r>
            <a:r>
              <a:rPr lang="en-US" sz="2200" dirty="0" smtClean="0">
                <a:solidFill>
                  <a:srgbClr val="FFFF00"/>
                </a:solidFill>
              </a:rPr>
              <a:t>many mathematical </a:t>
            </a:r>
            <a:r>
              <a:rPr lang="en-US" sz="2200" dirty="0">
                <a:solidFill>
                  <a:srgbClr val="FFFF00"/>
                </a:solidFill>
              </a:rPr>
              <a:t>tools </a:t>
            </a:r>
            <a:r>
              <a:rPr lang="en-US" sz="2200" dirty="0" smtClean="0">
                <a:solidFill>
                  <a:srgbClr val="FFFF00"/>
                </a:solidFill>
              </a:rPr>
              <a:t>that are available</a:t>
            </a:r>
            <a:r>
              <a:rPr lang="en-US" sz="2000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595325" y="3933134"/>
            <a:ext cx="8621258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US" sz="2200" dirty="0">
                <a:solidFill>
                  <a:srgbClr val="FFFF00"/>
                </a:solidFill>
              </a:rPr>
              <a:t>In many cases, once you have defined and set up the problem properly, numerical methods are required to solve the mathematical equations. 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740464" y="5255064"/>
            <a:ext cx="793908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i="1" dirty="0">
                <a:solidFill>
                  <a:srgbClr val="FFFFCC"/>
                </a:solidFill>
              </a:rPr>
              <a:t>Microsoft’s Excel</a:t>
            </a:r>
            <a:r>
              <a:rPr lang="en-US" sz="2200" dirty="0">
                <a:solidFill>
                  <a:srgbClr val="FFFFCC"/>
                </a:solidFill>
              </a:rPr>
              <a:t> spreadsheet software has many numerical procedures built directly into its program structure.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FF"/>
            </a:gs>
            <a:gs pos="100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FA89DA-0929-4D3F-9C9C-E492AE40404B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76313"/>
            <a:ext cx="8229600" cy="4572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FFFF00"/>
                </a:solidFill>
              </a:rPr>
              <a:t>Spreadsheets’ Capabilities</a:t>
            </a:r>
          </a:p>
        </p:txBody>
      </p:sp>
      <p:sp>
        <p:nvSpPr>
          <p:cNvPr id="8197" name="Text Box 7"/>
          <p:cNvSpPr txBox="1">
            <a:spLocks noChangeArrowheads="1"/>
          </p:cNvSpPr>
          <p:nvPr/>
        </p:nvSpPr>
        <p:spPr bwMode="auto">
          <a:xfrm>
            <a:off x="2438400" y="2971800"/>
            <a:ext cx="411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8198" name="Text Box 8"/>
          <p:cNvSpPr txBox="1">
            <a:spLocks noChangeArrowheads="1"/>
          </p:cNvSpPr>
          <p:nvPr/>
        </p:nvSpPr>
        <p:spPr bwMode="auto">
          <a:xfrm>
            <a:off x="1905000" y="2895600"/>
            <a:ext cx="320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199" name="Text Box 9"/>
          <p:cNvSpPr txBox="1">
            <a:spLocks noChangeArrowheads="1"/>
          </p:cNvSpPr>
          <p:nvPr/>
        </p:nvSpPr>
        <p:spPr bwMode="auto">
          <a:xfrm>
            <a:off x="714850" y="2319338"/>
            <a:ext cx="7921159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dirty="0"/>
              <a:t> </a:t>
            </a:r>
            <a:r>
              <a:rPr lang="en-US" sz="2200" dirty="0" smtClean="0"/>
              <a:t>Store, process, </a:t>
            </a:r>
            <a:r>
              <a:rPr lang="en-US" sz="2200" dirty="0"/>
              <a:t>and </a:t>
            </a:r>
            <a:r>
              <a:rPr lang="en-US" sz="2200" dirty="0" smtClean="0"/>
              <a:t>sort data</a:t>
            </a:r>
            <a:endParaRPr lang="en-US" sz="2200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200" dirty="0"/>
              <a:t> Graphically display </a:t>
            </a:r>
            <a:r>
              <a:rPr lang="en-US" sz="2200" dirty="0" smtClean="0"/>
              <a:t>data</a:t>
            </a:r>
            <a:r>
              <a:rPr lang="en-US" sz="2200" dirty="0"/>
              <a:t> </a:t>
            </a:r>
            <a:r>
              <a:rPr lang="en-US" sz="2200" dirty="0" smtClean="0"/>
              <a:t> </a:t>
            </a:r>
            <a:r>
              <a:rPr lang="en-US" sz="2200" dirty="0" smtClean="0">
                <a:solidFill>
                  <a:srgbClr val="FF0000"/>
                </a:solidFill>
              </a:rPr>
              <a:t>(Engineering application)</a:t>
            </a:r>
            <a:endParaRPr lang="en-US" sz="2200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200" dirty="0"/>
              <a:t> Perform statistical </a:t>
            </a:r>
            <a:r>
              <a:rPr lang="en-US" sz="2200" dirty="0" smtClean="0"/>
              <a:t>analysis</a:t>
            </a:r>
            <a:endParaRPr lang="en-US" sz="2200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200" dirty="0"/>
              <a:t> Fit </a:t>
            </a:r>
            <a:r>
              <a:rPr lang="en-US" sz="2200" dirty="0" smtClean="0"/>
              <a:t>equation </a:t>
            </a:r>
            <a:r>
              <a:rPr lang="en-US" sz="2200" dirty="0"/>
              <a:t>to </a:t>
            </a:r>
            <a:r>
              <a:rPr lang="en-US" sz="2200" dirty="0" smtClean="0"/>
              <a:t>data points </a:t>
            </a:r>
            <a:r>
              <a:rPr lang="en-US" sz="2200" dirty="0" smtClean="0">
                <a:solidFill>
                  <a:srgbClr val="FF0000"/>
                </a:solidFill>
              </a:rPr>
              <a:t>(Engineering application)</a:t>
            </a:r>
            <a:endParaRPr lang="en-US" sz="2200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200" dirty="0"/>
              <a:t> Solve single and system of algebraic </a:t>
            </a:r>
            <a:r>
              <a:rPr lang="en-US" sz="2200" dirty="0" smtClean="0"/>
              <a:t>equations </a:t>
            </a:r>
            <a:r>
              <a:rPr lang="en-US" sz="2200" dirty="0" smtClean="0">
                <a:solidFill>
                  <a:srgbClr val="FF0000"/>
                </a:solidFill>
              </a:rPr>
              <a:t>(Engr. Appl.)</a:t>
            </a:r>
            <a:endParaRPr lang="en-US" sz="2200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200" dirty="0"/>
              <a:t> Solve optimization </a:t>
            </a:r>
            <a:r>
              <a:rPr lang="en-US" sz="2200" dirty="0" smtClean="0"/>
              <a:t>problems </a:t>
            </a:r>
            <a:r>
              <a:rPr lang="en-US" sz="2200" dirty="0" smtClean="0">
                <a:solidFill>
                  <a:srgbClr val="FF0000"/>
                </a:solidFill>
              </a:rPr>
              <a:t>(Engineering application)</a:t>
            </a:r>
            <a:endParaRPr lang="en-US" sz="2200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200" dirty="0"/>
              <a:t> Draw Flow Charts</a:t>
            </a:r>
          </a:p>
        </p:txBody>
      </p:sp>
      <p:sp>
        <p:nvSpPr>
          <p:cNvPr id="8200" name="Rectangle 12"/>
          <p:cNvSpPr>
            <a:spLocks noChangeArrowheads="1"/>
          </p:cNvSpPr>
          <p:nvPr/>
        </p:nvSpPr>
        <p:spPr bwMode="auto">
          <a:xfrm>
            <a:off x="828675" y="1690688"/>
            <a:ext cx="266323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FFFFCC"/>
                </a:solidFill>
              </a:rPr>
              <a:t>Data Analysis </a:t>
            </a:r>
            <a:r>
              <a:rPr lang="en-US" sz="2000" b="1" dirty="0" smtClean="0">
                <a:solidFill>
                  <a:srgbClr val="FFFFCC"/>
                </a:solidFill>
              </a:rPr>
              <a:t>Tools </a:t>
            </a:r>
            <a:endParaRPr lang="en-US" sz="2000" b="1" dirty="0">
              <a:solidFill>
                <a:srgbClr val="FFFF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Ken Youssefi</a:t>
            </a:r>
          </a:p>
        </p:txBody>
      </p:sp>
      <p:sp>
        <p:nvSpPr>
          <p:cNvPr id="71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PDM I, SJSU</a:t>
            </a:r>
          </a:p>
        </p:txBody>
      </p:sp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CFEB50-040B-4604-800D-753FE86D0952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xfrm>
            <a:off x="701675" y="0"/>
            <a:ext cx="7772400" cy="598488"/>
          </a:xfrm>
        </p:spPr>
        <p:txBody>
          <a:bodyPr/>
          <a:lstStyle/>
          <a:p>
            <a:pPr eaLnBrk="1" hangingPunct="1"/>
            <a:r>
              <a:rPr lang="en-US" sz="3200" b="1" i="1" smtClean="0">
                <a:solidFill>
                  <a:srgbClr val="FF9900"/>
                </a:solidFill>
              </a:rPr>
              <a:t>Material Strength</a:t>
            </a:r>
          </a:p>
        </p:txBody>
      </p:sp>
      <p:sp>
        <p:nvSpPr>
          <p:cNvPr id="7174" name="Rectangle 3"/>
          <p:cNvSpPr>
            <a:spLocks noChangeArrowheads="1"/>
          </p:cNvSpPr>
          <p:nvPr/>
        </p:nvSpPr>
        <p:spPr bwMode="auto">
          <a:xfrm>
            <a:off x="3424238" y="2881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175" name="Rectangle 4"/>
          <p:cNvSpPr>
            <a:spLocks noChangeArrowheads="1"/>
          </p:cNvSpPr>
          <p:nvPr/>
        </p:nvSpPr>
        <p:spPr bwMode="auto">
          <a:xfrm>
            <a:off x="3438525" y="2905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176" name="Rectangle 6"/>
          <p:cNvSpPr>
            <a:spLocks noChangeArrowheads="1"/>
          </p:cNvSpPr>
          <p:nvPr/>
        </p:nvSpPr>
        <p:spPr bwMode="auto">
          <a:xfrm>
            <a:off x="3243263" y="2476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178" name="Text Box 9"/>
          <p:cNvSpPr txBox="1">
            <a:spLocks noChangeArrowheads="1"/>
          </p:cNvSpPr>
          <p:nvPr/>
        </p:nvSpPr>
        <p:spPr bwMode="auto">
          <a:xfrm>
            <a:off x="228600" y="720495"/>
            <a:ext cx="3170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u="sng" dirty="0">
                <a:solidFill>
                  <a:schemeClr val="bg1"/>
                </a:solidFill>
                <a:latin typeface="Times New Roman" pitchFamily="18" charset="0"/>
              </a:rPr>
              <a:t>Standard Tensile Test</a:t>
            </a:r>
          </a:p>
        </p:txBody>
      </p:sp>
      <p:sp>
        <p:nvSpPr>
          <p:cNvPr id="7179" name="Text Box 10"/>
          <p:cNvSpPr txBox="1">
            <a:spLocks noChangeArrowheads="1"/>
          </p:cNvSpPr>
          <p:nvPr/>
        </p:nvSpPr>
        <p:spPr bwMode="auto">
          <a:xfrm>
            <a:off x="523875" y="1085850"/>
            <a:ext cx="2911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FF00"/>
                </a:solidFill>
                <a:latin typeface="Times New Roman" pitchFamily="18" charset="0"/>
              </a:rPr>
              <a:t>Standard Specimen</a:t>
            </a:r>
          </a:p>
        </p:txBody>
      </p:sp>
      <p:pic>
        <p:nvPicPr>
          <p:cNvPr id="7180" name="Picture 15" descr="Picture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313" y="1506538"/>
            <a:ext cx="2998787" cy="139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2" name="Picture 16" descr="Picture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275" y="3419475"/>
            <a:ext cx="3979863" cy="314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4103688" y="5043488"/>
            <a:ext cx="5040312" cy="938212"/>
            <a:chOff x="2585" y="3177"/>
            <a:chExt cx="3175" cy="591"/>
          </a:xfrm>
        </p:grpSpPr>
        <p:sp>
          <p:nvSpPr>
            <p:cNvPr id="7184" name="Text Box 19"/>
            <p:cNvSpPr txBox="1">
              <a:spLocks noChangeArrowheads="1"/>
            </p:cNvSpPr>
            <p:nvPr/>
          </p:nvSpPr>
          <p:spPr bwMode="auto">
            <a:xfrm>
              <a:off x="2585" y="3177"/>
              <a:ext cx="199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2400">
                  <a:solidFill>
                    <a:srgbClr val="FFFF00"/>
                  </a:solidFill>
                </a:rPr>
                <a:t>σ</a:t>
              </a:r>
              <a:r>
                <a:rPr lang="en-US">
                  <a:solidFill>
                    <a:srgbClr val="FFFF00"/>
                  </a:solidFill>
                </a:rPr>
                <a:t> (stress) = Load / Area</a:t>
              </a:r>
              <a:endParaRPr lang="el-GR">
                <a:solidFill>
                  <a:srgbClr val="FFFF00"/>
                </a:solidFill>
              </a:endParaRPr>
            </a:p>
          </p:txBody>
        </p:sp>
        <p:sp>
          <p:nvSpPr>
            <p:cNvPr id="7185" name="Text Box 20"/>
            <p:cNvSpPr txBox="1">
              <a:spLocks noChangeArrowheads="1"/>
            </p:cNvSpPr>
            <p:nvPr/>
          </p:nvSpPr>
          <p:spPr bwMode="auto">
            <a:xfrm>
              <a:off x="2598" y="3480"/>
              <a:ext cx="31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2400">
                  <a:solidFill>
                    <a:srgbClr val="FFFFCC"/>
                  </a:solidFill>
                </a:rPr>
                <a:t>ε</a:t>
              </a:r>
              <a:r>
                <a:rPr lang="en-US">
                  <a:solidFill>
                    <a:srgbClr val="FFFFCC"/>
                  </a:solidFill>
                </a:rPr>
                <a:t> (strain) = (change in length) / (original length)</a:t>
              </a:r>
              <a:endParaRPr lang="el-GR">
                <a:solidFill>
                  <a:srgbClr val="FFFFCC"/>
                </a:solidFill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3729029" y="828735"/>
            <a:ext cx="5162550" cy="3438525"/>
            <a:chOff x="-2981053" y="2563405"/>
            <a:chExt cx="5162550" cy="3438525"/>
          </a:xfrm>
        </p:grpSpPr>
        <p:pic>
          <p:nvPicPr>
            <p:cNvPr id="59" name="Picture 17" descr="Picture3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981053" y="2563405"/>
              <a:ext cx="5162550" cy="3438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0" name="Rectangle 59"/>
            <p:cNvSpPr/>
            <p:nvPr/>
          </p:nvSpPr>
          <p:spPr>
            <a:xfrm>
              <a:off x="-2487706" y="2944906"/>
              <a:ext cx="4383741" cy="24742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184812" y="1158908"/>
            <a:ext cx="3953349" cy="2622390"/>
            <a:chOff x="1814259" y="2523988"/>
            <a:chExt cx="3953349" cy="2622390"/>
          </a:xfrm>
        </p:grpSpPr>
        <p:sp>
          <p:nvSpPr>
            <p:cNvPr id="21" name="Oval 20"/>
            <p:cNvSpPr/>
            <p:nvPr/>
          </p:nvSpPr>
          <p:spPr>
            <a:xfrm>
              <a:off x="2552700" y="3267080"/>
              <a:ext cx="47625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2705100" y="3276590"/>
              <a:ext cx="47625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2843211" y="3167025"/>
              <a:ext cx="47625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2928929" y="3028882"/>
              <a:ext cx="47625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3138485" y="2952658"/>
              <a:ext cx="47625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3314700" y="2790700"/>
              <a:ext cx="47625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3205135" y="2824025"/>
              <a:ext cx="47625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2433625" y="3433785"/>
              <a:ext cx="47625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2505054" y="3371850"/>
              <a:ext cx="47625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2376437" y="3529013"/>
              <a:ext cx="47625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2595519" y="3367055"/>
              <a:ext cx="47625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3057514" y="3033629"/>
              <a:ext cx="47625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3657716" y="2652653"/>
              <a:ext cx="47625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2285956" y="3576659"/>
              <a:ext cx="47625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1976345" y="3643325"/>
              <a:ext cx="47625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3957737" y="2671657"/>
              <a:ext cx="47625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3505236" y="2766901"/>
              <a:ext cx="47625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2152576" y="3581406"/>
              <a:ext cx="47625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1914410" y="4143424"/>
              <a:ext cx="47625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1923920" y="4233905"/>
              <a:ext cx="47625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1881037" y="4295808"/>
              <a:ext cx="47625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1881021" y="4395815"/>
              <a:ext cx="47625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1871479" y="4514874"/>
              <a:ext cx="47625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1885752" y="4643459"/>
              <a:ext cx="47625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1942988" y="3790962"/>
              <a:ext cx="47625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1962024" y="3886206"/>
              <a:ext cx="47625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1919141" y="3957635"/>
              <a:ext cx="47625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1933414" y="4038590"/>
              <a:ext cx="47625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1847632" y="4762518"/>
              <a:ext cx="47625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1861905" y="4910155"/>
              <a:ext cx="47625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1814259" y="5100659"/>
              <a:ext cx="47625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4167293" y="2523988"/>
              <a:ext cx="47625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5129403" y="2719255"/>
              <a:ext cx="47625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5438982" y="3085990"/>
              <a:ext cx="47625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4567337" y="2633489"/>
              <a:ext cx="47625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5719983" y="3357465"/>
              <a:ext cx="47625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3728646" y="456440"/>
            <a:ext cx="5162550" cy="3811587"/>
            <a:chOff x="2508" y="417"/>
            <a:chExt cx="3252" cy="2401"/>
          </a:xfrm>
        </p:grpSpPr>
        <p:sp>
          <p:nvSpPr>
            <p:cNvPr id="7186" name="Text Box 14"/>
            <p:cNvSpPr txBox="1">
              <a:spLocks noChangeArrowheads="1"/>
            </p:cNvSpPr>
            <p:nvPr/>
          </p:nvSpPr>
          <p:spPr bwMode="auto">
            <a:xfrm>
              <a:off x="3267" y="417"/>
              <a:ext cx="185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FF00"/>
                  </a:solidFill>
                  <a:latin typeface="Times New Roman" pitchFamily="18" charset="0"/>
                </a:rPr>
                <a:t>Ductile Steel (low carbon)</a:t>
              </a:r>
            </a:p>
          </p:txBody>
        </p:sp>
        <p:pic>
          <p:nvPicPr>
            <p:cNvPr id="7187" name="Picture 17" descr="Picture3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8" y="652"/>
              <a:ext cx="3252" cy="2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88" name="Text Box 13"/>
            <p:cNvSpPr txBox="1">
              <a:spLocks noChangeArrowheads="1"/>
            </p:cNvSpPr>
            <p:nvPr/>
          </p:nvSpPr>
          <p:spPr bwMode="auto">
            <a:xfrm>
              <a:off x="3624" y="1510"/>
              <a:ext cx="1664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i="1">
                  <a:solidFill>
                    <a:srgbClr val="0000FF"/>
                  </a:solidFill>
                  <a:latin typeface="Times New Roman" pitchFamily="18" charset="0"/>
                </a:rPr>
                <a:t>S</a:t>
              </a:r>
              <a:r>
                <a:rPr lang="en-US" sz="2000" b="1" baseline="2000">
                  <a:solidFill>
                    <a:srgbClr val="0000FF"/>
                  </a:solidFill>
                  <a:latin typeface="Times New Roman" pitchFamily="18" charset="0"/>
                </a:rPr>
                <a:t>y</a:t>
              </a:r>
              <a:r>
                <a:rPr lang="en-US" sz="2000" b="1">
                  <a:solidFill>
                    <a:srgbClr val="0000FF"/>
                  </a:solidFill>
                  <a:latin typeface="Times New Roman" pitchFamily="18" charset="0"/>
                </a:rPr>
                <a:t> – yield strength</a:t>
              </a:r>
            </a:p>
            <a:p>
              <a:pPr>
                <a:spcBef>
                  <a:spcPct val="50000"/>
                </a:spcBef>
              </a:pPr>
              <a:r>
                <a:rPr lang="en-US" sz="2000" b="1" i="1">
                  <a:solidFill>
                    <a:srgbClr val="0000FF"/>
                  </a:solidFill>
                  <a:latin typeface="Times New Roman" pitchFamily="18" charset="0"/>
                </a:rPr>
                <a:t>S</a:t>
              </a:r>
              <a:r>
                <a:rPr lang="en-US" sz="2000" b="1" baseline="-20000">
                  <a:solidFill>
                    <a:srgbClr val="0000FF"/>
                  </a:solidFill>
                  <a:latin typeface="Times New Roman" pitchFamily="18" charset="0"/>
                </a:rPr>
                <a:t>u</a:t>
              </a:r>
              <a:r>
                <a:rPr lang="en-US" sz="2000" b="1">
                  <a:solidFill>
                    <a:srgbClr val="0000FF"/>
                  </a:solidFill>
                  <a:latin typeface="Times New Roman" pitchFamily="18" charset="0"/>
                </a:rPr>
                <a:t> – fracture strength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>
            <a:alpha val="2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380034-B4E3-4E7F-8620-2447220C20EC}" type="slidenum">
              <a:rPr lang="en-US"/>
              <a:pPr/>
              <a:t>5</a:t>
            </a:fld>
            <a:endParaRPr lang="en-US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1089025" y="877888"/>
            <a:ext cx="6934200" cy="228600"/>
          </a:xfrm>
        </p:spPr>
        <p:txBody>
          <a:bodyPr/>
          <a:lstStyle/>
          <a:p>
            <a:pPr eaLnBrk="1" hangingPunct="1"/>
            <a:r>
              <a:rPr lang="en-US" sz="2200" dirty="0" smtClean="0">
                <a:solidFill>
                  <a:schemeClr val="tx1"/>
                </a:solidFill>
              </a:rPr>
              <a:t>Entering Data into Cells (Cell Content) </a:t>
            </a:r>
          </a:p>
        </p:txBody>
      </p:sp>
      <p:pic>
        <p:nvPicPr>
          <p:cNvPr id="10245" name="Picture 5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57200" y="1450975"/>
            <a:ext cx="7932738" cy="4122738"/>
          </a:xfrm>
        </p:spPr>
      </p:pic>
      <p:sp>
        <p:nvSpPr>
          <p:cNvPr id="10246" name="Rectangle 7"/>
          <p:cNvSpPr>
            <a:spLocks noChangeArrowheads="1"/>
          </p:cNvSpPr>
          <p:nvPr/>
        </p:nvSpPr>
        <p:spPr bwMode="auto">
          <a:xfrm>
            <a:off x="1117600" y="1668463"/>
            <a:ext cx="5108575" cy="798512"/>
          </a:xfrm>
          <a:prstGeom prst="rect">
            <a:avLst/>
          </a:prstGeom>
          <a:solidFill>
            <a:srgbClr val="FF0066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1103313" y="2655888"/>
            <a:ext cx="5122862" cy="566737"/>
          </a:xfrm>
          <a:prstGeom prst="rect">
            <a:avLst/>
          </a:prstGeom>
          <a:solidFill>
            <a:srgbClr val="66FF33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5" name="Rectangle 9"/>
          <p:cNvSpPr>
            <a:spLocks noChangeArrowheads="1"/>
          </p:cNvSpPr>
          <p:nvPr/>
        </p:nvSpPr>
        <p:spPr bwMode="auto">
          <a:xfrm>
            <a:off x="1103313" y="3657600"/>
            <a:ext cx="5529262" cy="392113"/>
          </a:xfrm>
          <a:prstGeom prst="rect">
            <a:avLst/>
          </a:prstGeom>
          <a:solidFill>
            <a:srgbClr val="0000FF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6" name="Rectangle 10"/>
          <p:cNvSpPr>
            <a:spLocks noChangeArrowheads="1"/>
          </p:cNvSpPr>
          <p:nvPr/>
        </p:nvSpPr>
        <p:spPr bwMode="auto">
          <a:xfrm>
            <a:off x="1103313" y="4456113"/>
            <a:ext cx="5529262" cy="463550"/>
          </a:xfrm>
          <a:prstGeom prst="rect">
            <a:avLst/>
          </a:prstGeom>
          <a:solidFill>
            <a:srgbClr val="FF330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7" name="Rectangle 11"/>
          <p:cNvSpPr>
            <a:spLocks noChangeArrowheads="1"/>
          </p:cNvSpPr>
          <p:nvPr/>
        </p:nvSpPr>
        <p:spPr bwMode="auto">
          <a:xfrm>
            <a:off x="1089025" y="4935538"/>
            <a:ext cx="4730750" cy="593725"/>
          </a:xfrm>
          <a:prstGeom prst="rect">
            <a:avLst/>
          </a:prstGeom>
          <a:solidFill>
            <a:srgbClr val="FFFF0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4" grpId="0" animBg="1"/>
      <p:bldP spid="50185" grpId="0" animBg="1"/>
      <p:bldP spid="50186" grpId="0" animBg="1"/>
      <p:bldP spid="5018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1029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769959-7872-40CA-9D2F-A5DBDA2360BF}" type="slidenum">
              <a:rPr lang="en-US"/>
              <a:pPr/>
              <a:t>6</a:t>
            </a:fld>
            <a:endParaRPr lang="en-US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9430"/>
            <a:ext cx="7924800" cy="244475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FF0000"/>
                </a:solidFill>
              </a:rPr>
              <a:t>Relative Addressing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700088" y="4043363"/>
            <a:ext cx="8229600" cy="569912"/>
          </a:xfrm>
        </p:spPr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en-US" sz="2400" dirty="0" smtClean="0"/>
              <a:t>1.</a:t>
            </a:r>
            <a:r>
              <a:rPr lang="en-US" sz="2400" dirty="0" smtClean="0">
                <a:solidFill>
                  <a:srgbClr val="FF0066"/>
                </a:solidFill>
              </a:rPr>
              <a:t>    </a:t>
            </a:r>
            <a:r>
              <a:rPr lang="en-US" sz="2400" dirty="0" smtClean="0">
                <a:solidFill>
                  <a:srgbClr val="FF0000"/>
                </a:solidFill>
              </a:rPr>
              <a:t>=B3+C3 </a:t>
            </a:r>
            <a:r>
              <a:rPr lang="en-US" sz="2400" dirty="0" smtClean="0"/>
              <a:t>adds the content of cells B3 and C3.</a:t>
            </a:r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685800" y="1219200"/>
          <a:ext cx="3962400" cy="2414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" name="Worksheet" r:id="rId4" imgW="3307007" imgH="2010291" progId="Excel.Sheet.8">
                  <p:embed/>
                </p:oleObj>
              </mc:Choice>
              <mc:Fallback>
                <p:oleObj name="Worksheet" r:id="rId4" imgW="3307007" imgH="2010291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219200"/>
                        <a:ext cx="3962400" cy="2414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9029" name="Object 5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868863" y="1219200"/>
          <a:ext cx="3665537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" name="Worksheet" r:id="rId6" imgW="3307007" imgH="2010291" progId="Excel.Sheet.8">
                  <p:embed/>
                </p:oleObj>
              </mc:Choice>
              <mc:Fallback>
                <p:oleObj name="Worksheet" r:id="rId6" imgW="3307007" imgH="2010291" progId="Excel.Shee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8863" y="1219200"/>
                        <a:ext cx="3665537" cy="243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2655888" y="2322513"/>
            <a:ext cx="1373187" cy="1012825"/>
            <a:chOff x="1673" y="1463"/>
            <a:chExt cx="865" cy="638"/>
          </a:xfrm>
        </p:grpSpPr>
        <p:sp>
          <p:nvSpPr>
            <p:cNvPr id="1034" name="Rectangle 6"/>
            <p:cNvSpPr>
              <a:spLocks noChangeArrowheads="1"/>
            </p:cNvSpPr>
            <p:nvPr/>
          </p:nvSpPr>
          <p:spPr bwMode="auto">
            <a:xfrm>
              <a:off x="1673" y="1463"/>
              <a:ext cx="759" cy="13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 </a:t>
              </a:r>
            </a:p>
          </p:txBody>
        </p:sp>
        <p:sp>
          <p:nvSpPr>
            <p:cNvPr id="1035" name="Rectangle 7"/>
            <p:cNvSpPr>
              <a:spLocks noChangeArrowheads="1"/>
            </p:cNvSpPr>
            <p:nvPr/>
          </p:nvSpPr>
          <p:spPr bwMode="auto">
            <a:xfrm>
              <a:off x="1679" y="1622"/>
              <a:ext cx="759" cy="13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" name="Rectangle 8"/>
            <p:cNvSpPr>
              <a:spLocks noChangeArrowheads="1"/>
            </p:cNvSpPr>
            <p:nvPr/>
          </p:nvSpPr>
          <p:spPr bwMode="auto">
            <a:xfrm>
              <a:off x="1679" y="1784"/>
              <a:ext cx="759" cy="13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" name="Rectangle 9"/>
            <p:cNvSpPr>
              <a:spLocks noChangeArrowheads="1"/>
            </p:cNvSpPr>
            <p:nvPr/>
          </p:nvSpPr>
          <p:spPr bwMode="auto">
            <a:xfrm>
              <a:off x="1688" y="1964"/>
              <a:ext cx="850" cy="13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9034" name="Rectangle 10"/>
          <p:cNvSpPr>
            <a:spLocks noChangeArrowheads="1"/>
          </p:cNvSpPr>
          <p:nvPr/>
        </p:nvSpPr>
        <p:spPr bwMode="auto">
          <a:xfrm>
            <a:off x="731838" y="4560888"/>
            <a:ext cx="73437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 startAt="2"/>
            </a:pPr>
            <a:r>
              <a:rPr lang="en-US" sz="2400" dirty="0"/>
              <a:t>    </a:t>
            </a:r>
            <a:r>
              <a:rPr lang="en-US" sz="2400" dirty="0" smtClean="0"/>
              <a:t>As </a:t>
            </a:r>
            <a:r>
              <a:rPr lang="en-US" sz="2400" dirty="0"/>
              <a:t>the formula is copied into D4, D5 and D6,</a:t>
            </a:r>
          </a:p>
          <a:p>
            <a:pPr marL="342900" indent="-342900"/>
            <a:r>
              <a:rPr lang="en-US" dirty="0"/>
              <a:t>           </a:t>
            </a:r>
            <a:r>
              <a:rPr lang="en-US" sz="2400" dirty="0"/>
              <a:t>cell addresses of the formula are incremented.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9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29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>
            <a:alpha val="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2053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4DB258-E1E2-4E5C-9667-4FD82E08693E}" type="slidenum">
              <a:rPr lang="en-US"/>
              <a:pPr/>
              <a:t>7</a:t>
            </a:fld>
            <a:endParaRPr lang="en-US"/>
          </a:p>
        </p:txBody>
      </p:sp>
      <p:sp>
        <p:nvSpPr>
          <p:cNvPr id="20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7848600" cy="3048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FF0000"/>
                </a:solidFill>
              </a:rPr>
              <a:t>Absolute Addressing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</p:txBody>
      </p:sp>
      <p:graphicFrame>
        <p:nvGraphicFramePr>
          <p:cNvPr id="130051" name="Object 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953000" y="1143000"/>
          <a:ext cx="3741738" cy="2643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" name="Worksheet" r:id="rId4" imgW="3307007" imgH="2010291" progId="Excel.Sheet.8">
                  <p:embed/>
                </p:oleObj>
              </mc:Choice>
              <mc:Fallback>
                <p:oleObj name="Worksheet" r:id="rId4" imgW="3307007" imgH="2010291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143000"/>
                        <a:ext cx="3741738" cy="2643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Rectangle 4"/>
          <p:cNvSpPr>
            <a:spLocks noGrp="1" noChangeArrowheads="1"/>
          </p:cNvSpPr>
          <p:nvPr>
            <p:ph type="body" sz="half" idx="3"/>
          </p:nvPr>
        </p:nvSpPr>
        <p:spPr>
          <a:xfrm>
            <a:off x="928914" y="4260397"/>
            <a:ext cx="7620000" cy="1632404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0000FF"/>
                </a:solidFill>
              </a:rPr>
              <a:t>Using the absolute cell address, $B$1, will keep the cell reference constant for all calculations. </a:t>
            </a:r>
          </a:p>
        </p:txBody>
      </p:sp>
      <p:graphicFrame>
        <p:nvGraphicFramePr>
          <p:cNvPr id="2051" name="Object 5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677863" y="1143000"/>
          <a:ext cx="4046537" cy="2643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1" name="Worksheet" r:id="rId6" imgW="3307007" imgH="2010291" progId="Excel.Sheet.8">
                  <p:embed/>
                </p:oleObj>
              </mc:Choice>
              <mc:Fallback>
                <p:oleObj name="Worksheet" r:id="rId6" imgW="3307007" imgH="2010291" progId="Excel.Shee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863" y="1143000"/>
                        <a:ext cx="4046537" cy="2643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0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0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0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4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1229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224EC2-C10B-4C8A-BB9E-03F46D766D56}" type="slidenum">
              <a:rPr lang="en-US"/>
              <a:pPr/>
              <a:t>8</a:t>
            </a:fld>
            <a:endParaRPr lang="en-US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990600"/>
            <a:ext cx="8229600" cy="6096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FF0000"/>
                </a:solidFill>
              </a:rPr>
              <a:t>Basic Math Operations</a:t>
            </a:r>
          </a:p>
        </p:txBody>
      </p:sp>
      <p:graphicFrame>
        <p:nvGraphicFramePr>
          <p:cNvPr id="131121" name="Group 49"/>
          <p:cNvGraphicFramePr>
            <a:graphicFrameLocks noGrp="1"/>
          </p:cNvGraphicFramePr>
          <p:nvPr/>
        </p:nvGraphicFramePr>
        <p:xfrm>
          <a:off x="1524000" y="1905000"/>
          <a:ext cx="6096000" cy="39624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5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2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1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Operation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  Algebraic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</a:t>
                      </a: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Excel Format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a+b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a+b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subtract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a-b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a-b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multiply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ab,   axb,     a.b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a*b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divide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a/b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a/b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exponential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a^n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138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number format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5.07x10 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+12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5.07E12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95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5.07*10^12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11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3.15x10 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3.15E-3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11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3.15*10^(-3)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0653B1-0B80-4D32-BDCA-DE17BD03AD19}" type="slidenum">
              <a:rPr lang="en-US"/>
              <a:pPr/>
              <a:t>9</a:t>
            </a:fld>
            <a:endParaRPr lang="en-US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57213"/>
            <a:ext cx="8229600" cy="600075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0000FF"/>
                </a:solidFill>
              </a:rPr>
              <a:t>Excel Formulas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686800" cy="3276600"/>
          </a:xfrm>
        </p:spPr>
        <p:txBody>
          <a:bodyPr/>
          <a:lstStyle/>
          <a:p>
            <a:pPr eaLnBrk="1" hangingPunct="1"/>
            <a:r>
              <a:rPr lang="en-US" sz="2200" b="1" dirty="0" smtClean="0"/>
              <a:t>In Excel, a formula expresses dependency of one cell on others in the worksheet.</a:t>
            </a:r>
          </a:p>
          <a:p>
            <a:pPr eaLnBrk="1" hangingPunct="1"/>
            <a:r>
              <a:rPr lang="en-US" sz="2200" b="1" dirty="0" smtClean="0"/>
              <a:t>Formula entry for a </a:t>
            </a:r>
            <a:r>
              <a:rPr lang="en-US" sz="2200" b="1" i="1" dirty="0" smtClean="0"/>
              <a:t>Cell</a:t>
            </a:r>
            <a:r>
              <a:rPr lang="en-US" sz="2200" b="1" dirty="0" smtClean="0"/>
              <a:t> begins with clicking on the </a:t>
            </a:r>
            <a:r>
              <a:rPr lang="en-US" sz="2200" b="1" i="1" dirty="0" smtClean="0"/>
              <a:t>Cell</a:t>
            </a:r>
            <a:r>
              <a:rPr lang="en-US" sz="2200" b="1" dirty="0" smtClean="0"/>
              <a:t> first and then either typing the equal sign </a:t>
            </a:r>
            <a:r>
              <a:rPr lang="en-US" sz="2200" b="1" dirty="0" smtClean="0">
                <a:solidFill>
                  <a:srgbClr val="FF0000"/>
                </a:solidFill>
              </a:rPr>
              <a:t>“=“</a:t>
            </a:r>
            <a:r>
              <a:rPr lang="en-US" sz="2200" b="1" dirty="0" smtClean="0"/>
              <a:t> in the </a:t>
            </a:r>
            <a:r>
              <a:rPr lang="en-US" sz="2200" b="1" i="1" dirty="0" smtClean="0"/>
              <a:t>Cell</a:t>
            </a:r>
            <a:r>
              <a:rPr lang="en-US" sz="2200" b="1" dirty="0" smtClean="0"/>
              <a:t> itself or clicking on the </a:t>
            </a:r>
            <a:r>
              <a:rPr lang="en-US" sz="2200" b="1" u="sng" dirty="0" smtClean="0"/>
              <a:t>Formula Bar</a:t>
            </a:r>
            <a:r>
              <a:rPr lang="en-US" sz="2200" b="1" dirty="0" smtClean="0"/>
              <a:t>, and ends with “</a:t>
            </a:r>
            <a:r>
              <a:rPr lang="en-US" sz="2200" b="1" i="1" dirty="0" smtClean="0"/>
              <a:t>Enter</a:t>
            </a:r>
            <a:r>
              <a:rPr lang="en-US" sz="2200" b="1" dirty="0" smtClean="0"/>
              <a:t>”. </a:t>
            </a:r>
          </a:p>
          <a:p>
            <a:pPr eaLnBrk="1" hangingPunct="1"/>
            <a:r>
              <a:rPr lang="en-US" sz="2200" b="1" dirty="0" smtClean="0"/>
              <a:t>A Formula can be edited by first clicking on the </a:t>
            </a:r>
            <a:r>
              <a:rPr lang="en-US" sz="2200" b="1" i="1" dirty="0" smtClean="0"/>
              <a:t>Cell</a:t>
            </a:r>
            <a:r>
              <a:rPr lang="en-US" sz="2200" b="1" dirty="0" smtClean="0"/>
              <a:t> and then editing the formula on the active </a:t>
            </a:r>
            <a:r>
              <a:rPr lang="en-US" sz="2200" b="1" i="1" dirty="0" smtClean="0"/>
              <a:t>Cell</a:t>
            </a:r>
            <a:r>
              <a:rPr lang="en-US" sz="2200" b="1" dirty="0" smtClean="0"/>
              <a:t> or on the </a:t>
            </a:r>
            <a:r>
              <a:rPr lang="en-US" sz="2200" b="1" u="sng" dirty="0" smtClean="0"/>
              <a:t>Formula Bar</a:t>
            </a:r>
            <a:r>
              <a:rPr lang="en-US" sz="2200" b="1" dirty="0" smtClean="0"/>
              <a:t>.</a:t>
            </a:r>
          </a:p>
          <a:p>
            <a:pPr eaLnBrk="1" hangingPunct="1"/>
            <a:r>
              <a:rPr lang="en-US" sz="2200" b="1" dirty="0" smtClean="0"/>
              <a:t>A Formula may contain functions. </a:t>
            </a:r>
          </a:p>
          <a:p>
            <a:pPr eaLnBrk="1" hangingPunct="1"/>
            <a:endParaRPr lang="en-US" sz="2000" b="1" dirty="0" smtClean="0"/>
          </a:p>
          <a:p>
            <a:pPr eaLnBrk="1" hangingPunct="1"/>
            <a:endParaRPr lang="en-US" sz="1600" dirty="0" smtClean="0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420688" y="4802434"/>
            <a:ext cx="7666038" cy="1798646"/>
            <a:chOff x="265" y="2770"/>
            <a:chExt cx="4829" cy="1133"/>
          </a:xfrm>
        </p:grpSpPr>
        <p:sp>
          <p:nvSpPr>
            <p:cNvPr id="13320" name="Rectangle 5"/>
            <p:cNvSpPr>
              <a:spLocks noChangeArrowheads="1"/>
            </p:cNvSpPr>
            <p:nvPr/>
          </p:nvSpPr>
          <p:spPr bwMode="auto">
            <a:xfrm>
              <a:off x="858" y="3653"/>
              <a:ext cx="186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 dirty="0">
                  <a:solidFill>
                    <a:schemeClr val="tx2"/>
                  </a:solidFill>
                </a:rPr>
                <a:t>The value of </a:t>
              </a:r>
              <a:r>
                <a:rPr lang="en-US" sz="2000" i="1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i="1" dirty="0">
                  <a:solidFill>
                    <a:schemeClr val="tx2"/>
                  </a:solidFill>
                </a:rPr>
                <a:t> is in cell A15</a:t>
              </a:r>
            </a:p>
          </p:txBody>
        </p:sp>
        <p:sp>
          <p:nvSpPr>
            <p:cNvPr id="13321" name="Text Box 6"/>
            <p:cNvSpPr txBox="1">
              <a:spLocks noChangeArrowheads="1"/>
            </p:cNvSpPr>
            <p:nvPr/>
          </p:nvSpPr>
          <p:spPr bwMode="auto">
            <a:xfrm>
              <a:off x="265" y="2770"/>
              <a:ext cx="10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solidFill>
                    <a:srgbClr val="FF0000"/>
                  </a:solidFill>
                </a:rPr>
                <a:t>Example</a:t>
              </a:r>
            </a:p>
          </p:txBody>
        </p:sp>
        <p:sp>
          <p:nvSpPr>
            <p:cNvPr id="13322" name="Rectangle 7"/>
            <p:cNvSpPr>
              <a:spLocks noChangeArrowheads="1"/>
            </p:cNvSpPr>
            <p:nvPr/>
          </p:nvSpPr>
          <p:spPr bwMode="auto">
            <a:xfrm>
              <a:off x="476" y="2985"/>
              <a:ext cx="289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/>
                <a:t>Math syntax:   </a:t>
              </a:r>
              <a:r>
                <a:rPr lang="en-US" sz="2400" dirty="0">
                  <a:solidFill>
                    <a:schemeClr val="accent2"/>
                  </a:solidFill>
                </a:rPr>
                <a:t>3</a:t>
              </a:r>
              <a:r>
                <a:rPr lang="en-US" sz="2800" i="1" dirty="0">
                  <a:solidFill>
                    <a:schemeClr val="accent2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2400" baseline="44000" dirty="0">
                  <a:solidFill>
                    <a:schemeClr val="accent2"/>
                  </a:solidFill>
                </a:rPr>
                <a:t>2</a:t>
              </a:r>
              <a:r>
                <a:rPr lang="en-US" sz="2400" dirty="0">
                  <a:solidFill>
                    <a:schemeClr val="accent2"/>
                  </a:solidFill>
                </a:rPr>
                <a:t> + </a:t>
              </a:r>
              <a:r>
                <a:rPr lang="en-US" sz="2800" dirty="0">
                  <a:solidFill>
                    <a:schemeClr val="accent2"/>
                  </a:solidFill>
                </a:rPr>
                <a:t>e</a:t>
              </a:r>
              <a:r>
                <a:rPr lang="en-US" sz="2800" baseline="46000" dirty="0">
                  <a:solidFill>
                    <a:schemeClr val="accent2"/>
                  </a:solidFill>
                </a:rPr>
                <a:t>(-0.3</a:t>
              </a:r>
              <a:r>
                <a:rPr lang="en-US" sz="2800" i="1" baseline="46000" dirty="0">
                  <a:solidFill>
                    <a:schemeClr val="accent2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2800" baseline="46000" dirty="0">
                  <a:solidFill>
                    <a:schemeClr val="accent2"/>
                  </a:solidFill>
                </a:rPr>
                <a:t>)</a:t>
              </a:r>
              <a:r>
                <a:rPr lang="en-US" sz="2400" dirty="0">
                  <a:solidFill>
                    <a:schemeClr val="accent2"/>
                  </a:solidFill>
                </a:rPr>
                <a:t> - 10</a:t>
              </a:r>
              <a:r>
                <a:rPr lang="en-US" sz="2800" i="1" dirty="0">
                  <a:solidFill>
                    <a:schemeClr val="accent2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  <p:sp>
          <p:nvSpPr>
            <p:cNvPr id="13323" name="Rectangle 8"/>
            <p:cNvSpPr>
              <a:spLocks noChangeArrowheads="1"/>
            </p:cNvSpPr>
            <p:nvPr/>
          </p:nvSpPr>
          <p:spPr bwMode="auto">
            <a:xfrm>
              <a:off x="1598" y="3336"/>
              <a:ext cx="3496" cy="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dirty="0">
                  <a:solidFill>
                    <a:srgbClr val="FF0066"/>
                  </a:solidFill>
                </a:rPr>
                <a:t>=3*(A15^2) + EXP(-0.3*A15) - 10*A15</a:t>
              </a:r>
            </a:p>
          </p:txBody>
        </p:sp>
        <p:sp>
          <p:nvSpPr>
            <p:cNvPr id="13324" name="Rectangle 9"/>
            <p:cNvSpPr>
              <a:spLocks noChangeArrowheads="1"/>
            </p:cNvSpPr>
            <p:nvPr/>
          </p:nvSpPr>
          <p:spPr bwMode="auto">
            <a:xfrm>
              <a:off x="468" y="3346"/>
              <a:ext cx="124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/>
                <a:t>Excel syntax:</a:t>
              </a:r>
            </a:p>
          </p:txBody>
        </p:sp>
      </p:grpSp>
      <p:pic>
        <p:nvPicPr>
          <p:cNvPr id="13325" name="Picture 13"/>
          <p:cNvPicPr>
            <a:picLocks noChangeAspect="1" noChangeArrowheads="1"/>
          </p:cNvPicPr>
          <p:nvPr/>
        </p:nvPicPr>
        <p:blipFill>
          <a:blip r:embed="rId3" cstate="email">
            <a:lum bright="-20000" contras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28344" y="4005937"/>
            <a:ext cx="3657600" cy="1654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7467</TotalTime>
  <Words>1101</Words>
  <Application>Microsoft Office PowerPoint</Application>
  <PresentationFormat>On-screen Show (4:3)</PresentationFormat>
  <Paragraphs>182</Paragraphs>
  <Slides>13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Algerian</vt:lpstr>
      <vt:lpstr>Arial</vt:lpstr>
      <vt:lpstr>Arial Black</vt:lpstr>
      <vt:lpstr>PMingLiU</vt:lpstr>
      <vt:lpstr>Times New Roman</vt:lpstr>
      <vt:lpstr>Verdana</vt:lpstr>
      <vt:lpstr>Default Design</vt:lpstr>
      <vt:lpstr>Custom Design</vt:lpstr>
      <vt:lpstr>Worksheet</vt:lpstr>
      <vt:lpstr>PowerPoint Presentation</vt:lpstr>
      <vt:lpstr>Engineering Analysis</vt:lpstr>
      <vt:lpstr>Spreadsheets’ Capabilities</vt:lpstr>
      <vt:lpstr>Material Strength</vt:lpstr>
      <vt:lpstr>Entering Data into Cells (Cell Content) </vt:lpstr>
      <vt:lpstr>Relative Addressing</vt:lpstr>
      <vt:lpstr>Absolute Addressing </vt:lpstr>
      <vt:lpstr>Basic Math Operations</vt:lpstr>
      <vt:lpstr>Excel Formulas</vt:lpstr>
      <vt:lpstr>Using Excel Built-in Functions </vt:lpstr>
      <vt:lpstr>MAX and MIN Functions</vt:lpstr>
      <vt:lpstr>COUNTIF Function</vt:lpstr>
      <vt:lpstr>IF Logical Function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athanasiou</dc:creator>
  <cp:lastModifiedBy>kyoussefi@aol.com</cp:lastModifiedBy>
  <cp:revision>160</cp:revision>
  <dcterms:created xsi:type="dcterms:W3CDTF">2007-03-13T00:38:18Z</dcterms:created>
  <dcterms:modified xsi:type="dcterms:W3CDTF">2017-07-05T22:51:54Z</dcterms:modified>
</cp:coreProperties>
</file>