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273" r:id="rId3"/>
    <p:sldId id="302" r:id="rId4"/>
    <p:sldId id="304" r:id="rId5"/>
    <p:sldId id="305" r:id="rId6"/>
    <p:sldId id="306" r:id="rId7"/>
    <p:sldId id="303" r:id="rId8"/>
    <p:sldId id="274" r:id="rId9"/>
    <p:sldId id="270" r:id="rId10"/>
    <p:sldId id="301" r:id="rId11"/>
    <p:sldId id="275" r:id="rId12"/>
    <p:sldId id="291" r:id="rId13"/>
    <p:sldId id="272" r:id="rId14"/>
    <p:sldId id="290" r:id="rId15"/>
    <p:sldId id="295" r:id="rId16"/>
    <p:sldId id="297" r:id="rId17"/>
    <p:sldId id="282" r:id="rId18"/>
    <p:sldId id="293" r:id="rId19"/>
    <p:sldId id="299" r:id="rId20"/>
    <p:sldId id="276" r:id="rId21"/>
    <p:sldId id="283" r:id="rId22"/>
    <p:sldId id="277" r:id="rId23"/>
    <p:sldId id="278" r:id="rId24"/>
    <p:sldId id="292" r:id="rId25"/>
    <p:sldId id="287" r:id="rId26"/>
    <p:sldId id="288" r:id="rId27"/>
    <p:sldId id="289" r:id="rId28"/>
    <p:sldId id="294" r:id="rId29"/>
    <p:sldId id="279" r:id="rId30"/>
    <p:sldId id="280" r:id="rId31"/>
    <p:sldId id="256" r:id="rId32"/>
    <p:sldId id="260" r:id="rId33"/>
    <p:sldId id="269" r:id="rId34"/>
    <p:sldId id="261" r:id="rId35"/>
    <p:sldId id="285" r:id="rId36"/>
    <p:sldId id="284" r:id="rId37"/>
    <p:sldId id="262" r:id="rId38"/>
    <p:sldId id="263" r:id="rId39"/>
    <p:sldId id="264" r:id="rId40"/>
    <p:sldId id="265" r:id="rId41"/>
    <p:sldId id="266" r:id="rId42"/>
    <p:sldId id="281" r:id="rId43"/>
    <p:sldId id="286" r:id="rId4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  <a:srgbClr val="CC0000"/>
    <a:srgbClr val="E0990A"/>
    <a:srgbClr val="FF9900"/>
    <a:srgbClr val="008000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50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4B28EBF2-8FF7-4CB1-88D6-A6EB5DCA9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73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8B502-FE5E-4E42-89B5-92DA55E5D330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135DB-D0E9-4E23-93BE-DDD2BD18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1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93BC-70F0-4B31-BB5D-0AC29DF53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2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4368C-3B3C-48CA-A54A-E8C3BFC58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8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F83AE-698D-4E93-9993-08DC77D1B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9DFBE-A5D3-42B3-B61E-4F4694597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67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45C7A-B2A4-4531-880A-BB911970C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84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  <a:ln/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88099"/>
            <a:ext cx="2895600" cy="333375"/>
          </a:xfrm>
          <a:ln/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en-US" dirty="0" smtClean="0"/>
              <a:t>Introduction to Engineering – E10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8099"/>
            <a:ext cx="2133600" cy="333375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E1921-3AB1-480B-B753-C2C1AB8A4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99A8D-FB9E-455D-AD42-F1DEAAC63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2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BD6F5-EA50-4336-B0BE-903F586B2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5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B7EAD-B6B6-4CAE-B068-80D9D03A5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84783-D142-430B-8863-E3040A7F5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18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CC71A-EB69-4CA5-9D33-8342A22D7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9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35028-5F99-4857-AC9B-7C9100ACC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1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ECFF"/>
            </a:gs>
            <a:gs pos="100000">
              <a:srgbClr val="66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3FC6D96-8B3B-4F02-9E3F-1C66F12C8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OKZ_n8QW4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vIT2da6N_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microsoft.com/office/2007/relationships/hdphoto" Target="../media/hdphoto3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NtdZNWUBik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5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http://www.care-o-bot.de/content/dam/careobot/en/images/Care-O-bot-3/Application/Fetch_and_Carry2.JPG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rs.nasa.gov/technology/helicopter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vexrobotics.com/vex-education.s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hyperlink" Target="http://photos1.blogger.com/blogger/7809/591/1600/Track-Bot01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trueforce.com/images/underwater/underwaterrobot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trueforce.com/Underwater/Australian_Centre_for_Field_Robotics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2119745"/>
            <a:ext cx="6678121" cy="361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 Project 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80927"/>
            <a:ext cx="2133600" cy="240547"/>
          </a:xfrm>
        </p:spPr>
        <p:txBody>
          <a:bodyPr/>
          <a:lstStyle/>
          <a:p>
            <a:pPr>
              <a:defRPr/>
            </a:pPr>
            <a:r>
              <a:rPr lang="en-US" sz="700" dirty="0" smtClean="0"/>
              <a:t>Ken Youssefi</a:t>
            </a:r>
            <a:endParaRPr lang="en-US" sz="7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62073"/>
            <a:ext cx="2895600" cy="259401"/>
          </a:xfrm>
        </p:spPr>
        <p:txBody>
          <a:bodyPr/>
          <a:lstStyle/>
          <a:p>
            <a:pPr>
              <a:defRPr/>
            </a:pPr>
            <a:r>
              <a:rPr lang="en-US" sz="700" dirty="0" smtClean="0"/>
              <a:t>Introduction to Engineering – E10</a:t>
            </a:r>
            <a:endParaRPr lang="en-US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975" y="179109"/>
            <a:ext cx="6259398" cy="35209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5670" y="3129932"/>
            <a:ext cx="8856484" cy="3816910"/>
            <a:chOff x="235670" y="3129932"/>
            <a:chExt cx="8856484" cy="38169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90974" y="3129932"/>
              <a:ext cx="5901180" cy="38169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5670" y="5981307"/>
              <a:ext cx="3021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Ocean One robot -Stanford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08190" y="410066"/>
            <a:ext cx="150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SoFi</a:t>
            </a:r>
            <a:r>
              <a:rPr lang="en-US" dirty="0" smtClean="0"/>
              <a:t> - MIT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8878" y="937967"/>
            <a:ext cx="4506013" cy="20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2509" y="1549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Gemini-Scout, a remotely controlled rolling robot designed specifically to lead search-and-rescue efforts in the event of a mining disaster</a:t>
            </a:r>
          </a:p>
        </p:txBody>
      </p:sp>
      <p:pic>
        <p:nvPicPr>
          <p:cNvPr id="6146" name="Picture 2" descr="http://msnbcmedia2.msn.com/j/streams%5C2012/February/120220%5C58492-bill-m--fink0926139B-0E98-3902-1C4F-B68F5218AE4D.streams_desktop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2103" cy="38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://t2.gstatic.com/images?q=tbn:ANd9GcTe8axLxciVp_LQCvODLXmlUACwskQ1jPmRL2U6Y-xEAfUrcMl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722" y="3506175"/>
            <a:ext cx="4804352" cy="33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73781" y="6056854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Urban </a:t>
            </a:r>
            <a:r>
              <a:rPr lang="en-US" b="1" dirty="0"/>
              <a:t>search</a:t>
            </a:r>
            <a:r>
              <a:rPr lang="en-US" dirty="0"/>
              <a:t> and </a:t>
            </a:r>
            <a:r>
              <a:rPr lang="en-US" b="1" dirty="0"/>
              <a:t>rescue robot</a:t>
            </a:r>
            <a:r>
              <a:rPr lang="en-US" dirty="0"/>
              <a:t> moving through rubble in 2007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328" y="1682591"/>
            <a:ext cx="4553814" cy="329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31527"/>
            <a:ext cx="2133600" cy="389948"/>
          </a:xfrm>
        </p:spPr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11</a:t>
            </a:fld>
            <a:endParaRPr lang="en-US" sz="1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25491"/>
            <a:ext cx="2133600" cy="195984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83927"/>
            <a:ext cx="2895600" cy="237548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016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14655"/>
            <a:ext cx="2133600" cy="30682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0073"/>
            <a:ext cx="2895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122" name="Picture 2" descr="http://media-cache-ak0.pinimg.com/736x/ef/59/55/ef595565de8918686a45348ffe2f08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84" y="104919"/>
            <a:ext cx="4813177" cy="32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.bp.blogspot.com/_hrkOZ2nG4Vg/SVaIQoUirlI/AAAAAAAAAQ8/VOakbcUgITY/s320/PoliceRob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998" y="3192462"/>
            <a:ext cx="4179196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robohub.org/wp-content/uploads/2015/10/StarlETH_SearchAndRescue_quadruped_robot_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7974" y="1634836"/>
            <a:ext cx="4910796" cy="35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498" y="492050"/>
            <a:ext cx="278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Bomb detection robots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343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1662" y="3795136"/>
            <a:ext cx="8463684" cy="2924175"/>
            <a:chOff x="361662" y="3795136"/>
            <a:chExt cx="8463684" cy="2924175"/>
          </a:xfrm>
        </p:grpSpPr>
        <p:pic>
          <p:nvPicPr>
            <p:cNvPr id="7173" name="Picture 7" descr="http://www.robothalloffame.org/images/robots2012/bigdo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62" y="3795136"/>
              <a:ext cx="3810000" cy="292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Rectangle 4"/>
            <p:cNvSpPr>
              <a:spLocks noChangeArrowheads="1"/>
            </p:cNvSpPr>
            <p:nvPr/>
          </p:nvSpPr>
          <p:spPr bwMode="auto">
            <a:xfrm>
              <a:off x="4253346" y="5036127"/>
              <a:ext cx="45720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dirty="0"/>
                <a:t>From “Boston Dynamics” is capable of traversing difficult terrain, running at 4mph, carrying 340lbs, and can climb a 35 degree incline.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47309" y="0"/>
            <a:ext cx="4585855" cy="4084674"/>
            <a:chOff x="4447309" y="0"/>
            <a:chExt cx="4585855" cy="4084674"/>
          </a:xfrm>
        </p:grpSpPr>
        <p:sp>
          <p:nvSpPr>
            <p:cNvPr id="8" name="Rectangle 7"/>
            <p:cNvSpPr/>
            <p:nvPr/>
          </p:nvSpPr>
          <p:spPr>
            <a:xfrm>
              <a:off x="4461164" y="0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/>
                <a:t>Smart as a Bird: Flying Rescue Robot Will Autonomously Avoid </a:t>
              </a:r>
              <a:r>
                <a:rPr lang="en-US" dirty="0" smtClean="0"/>
                <a:t>Obstacles</a:t>
              </a:r>
              <a:endParaRPr lang="en-US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47309" y="730710"/>
              <a:ext cx="4368581" cy="3353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718"/>
            <a:ext cx="4461164" cy="282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0895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Festo’s</a:t>
            </a:r>
            <a:r>
              <a:rPr lang="en-US" dirty="0" smtClean="0"/>
              <a:t> Smart Bird robot, has 35 motors, weighs about 1.0 lb.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2363"/>
            <a:ext cx="2133600" cy="279111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2363"/>
            <a:ext cx="2895600" cy="279111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098" name="Picture 2" descr="clinton matos &lt;b&gt;general&lt;/b&gt; news 24 feb 2016 boston &lt;b&gt;dynamics&lt;/b&gt; atlas &lt;b&gt;robot&lt;/b&gt; is ..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51" y="3722015"/>
            <a:ext cx="4460360" cy="25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bs.com.au/news/sites/sbs.com.au.news/files/styles/body_image/public/atlas_01.jpg?itok=5_HcJTgT&amp;mtime=14562912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103" y="4607693"/>
            <a:ext cx="4170875" cy="212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techguru.com.br/wp-content/uploads/2016/02/Boston-Dynamics-Atla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502" y="9426"/>
            <a:ext cx="66675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21stcentech.com/wp-content/uploads/2014/05/Boston-Dynamics-At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538" y="2905026"/>
            <a:ext cx="2476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38507"/>
            <a:ext cx="2133600" cy="282968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29079"/>
            <a:ext cx="2895600" cy="29239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3OKZ_n8QW4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2269" y="876693"/>
            <a:ext cx="8010687" cy="4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1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5067"/>
            <a:ext cx="2133600" cy="22640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57361"/>
            <a:ext cx="2895600" cy="264114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8vIT2da6N_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4772" y="1046375"/>
            <a:ext cx="8788401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3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8509"/>
            <a:ext cx="2133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9235"/>
            <a:ext cx="2133600" cy="362239"/>
          </a:xfrm>
        </p:spPr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17</a:t>
            </a:fld>
            <a:endParaRPr lang="en-US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803" y="124691"/>
            <a:ext cx="4410349" cy="277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8764" y="2898019"/>
            <a:ext cx="3837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Phantom </a:t>
            </a:r>
            <a:r>
              <a:rPr lang="en-US" sz="1600" dirty="0" err="1"/>
              <a:t>Quadcopter</a:t>
            </a:r>
            <a:r>
              <a:rPr lang="en-US" sz="1600" dirty="0"/>
              <a:t> with </a:t>
            </a:r>
            <a:r>
              <a:rPr lang="en-US" sz="1600" dirty="0" err="1"/>
              <a:t>GoPro</a:t>
            </a:r>
            <a:r>
              <a:rPr lang="en-US" sz="1600" dirty="0"/>
              <a:t> </a:t>
            </a:r>
            <a:r>
              <a:rPr lang="en-US" sz="1600" dirty="0" smtClean="0"/>
              <a:t>Mount, $475, by DJI </a:t>
            </a:r>
            <a:r>
              <a:rPr lang="en-US" sz="1600" dirty="0" err="1" smtClean="0"/>
              <a:t>Inovations</a:t>
            </a:r>
            <a:endParaRPr lang="en-US" sz="1600" dirty="0"/>
          </a:p>
        </p:txBody>
      </p:sp>
      <p:pic>
        <p:nvPicPr>
          <p:cNvPr id="3074" name="Picture 2" descr="http://dronebly.com/wp-content/uploads/2014/07/Heli-Max-1SQ-RTF-Quadcopter-Review-Things-You-Need-To-Kn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24" y="291955"/>
            <a:ext cx="4233568" cy="26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ikeshouts.com/wp-content/uploads/2013/12/Swann-Quad-Starship-RC-Quadcopter-alternate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11" y="3211800"/>
            <a:ext cx="4326298" cy="28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roneinsider.net/wp-content/uploads/2014/03/E-Volos-Volocop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7133"/>
            <a:ext cx="4894927" cy="22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2590"/>
            <a:ext cx="2133600" cy="365414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53050"/>
            <a:ext cx="2895600" cy="3911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6330" y="6480760"/>
            <a:ext cx="2133600" cy="307975"/>
          </a:xfrm>
        </p:spPr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18</a:t>
            </a:fld>
            <a:endParaRPr lang="en-US" sz="1000" dirty="0"/>
          </a:p>
        </p:txBody>
      </p:sp>
      <p:pic>
        <p:nvPicPr>
          <p:cNvPr id="1026" name="Picture 2" descr="Image result for self driven ca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/>
          <a:stretch/>
        </p:blipFill>
        <p:spPr bwMode="auto">
          <a:xfrm>
            <a:off x="401781" y="661554"/>
            <a:ext cx="4114800" cy="27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8848" y="13850"/>
            <a:ext cx="3837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Self Driving Cars</a:t>
            </a:r>
            <a:endParaRPr lang="en-US" sz="2800" dirty="0"/>
          </a:p>
        </p:txBody>
      </p:sp>
      <p:pic>
        <p:nvPicPr>
          <p:cNvPr id="1028" name="Picture 4" descr="Image result for self driven ca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309" y="647691"/>
            <a:ext cx="4442690" cy="27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elf driven ca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6201"/>
            <a:ext cx="4821387" cy="27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elf driven ca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82" y="3726873"/>
            <a:ext cx="4475018" cy="272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elf driven car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7061"/>
            <a:ext cx="55530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883" y="2922163"/>
            <a:ext cx="5156117" cy="34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5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80927"/>
            <a:ext cx="2133600" cy="24054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</a:t>
            </a:r>
            <a:r>
              <a:rPr lang="en-US" dirty="0" smtClean="0"/>
              <a:t>– E10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0NtdZNWUBi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395" y="51847"/>
            <a:ext cx="4793531" cy="3079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7" y="3567322"/>
            <a:ext cx="5390538" cy="3125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214" y="1725105"/>
            <a:ext cx="4176079" cy="27915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0099" y="961534"/>
            <a:ext cx="195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Tesla’s </a:t>
            </a:r>
            <a:r>
              <a:rPr lang="en-US" dirty="0" smtClean="0"/>
              <a:t>Model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6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572" y="133245"/>
            <a:ext cx="3778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813"/>
              </a:spcBef>
              <a:spcAft>
                <a:spcPts val="100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Verdana" pitchFamily="34" charset="0"/>
                <a:ea typeface="SimSun" pitchFamily="2" charset="-122"/>
              </a:rPr>
              <a:t>Mars Curiosity </a:t>
            </a:r>
            <a:r>
              <a:rPr lang="en-US" altLang="zh-CN" sz="2400" b="1" dirty="0" smtClean="0">
                <a:solidFill>
                  <a:srgbClr val="FF0000"/>
                </a:solidFill>
                <a:latin typeface="Verdana" pitchFamily="34" charset="0"/>
                <a:ea typeface="SimSun" pitchFamily="2" charset="-122"/>
              </a:rPr>
              <a:t>Rover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235" y="570498"/>
            <a:ext cx="5320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Size:</a:t>
            </a:r>
            <a:r>
              <a:rPr lang="en-US" dirty="0"/>
              <a:t> About the size of a small SUV -- 10 </a:t>
            </a:r>
            <a:r>
              <a:rPr lang="en-US" dirty="0" smtClean="0"/>
              <a:t>x 9 feet and </a:t>
            </a:r>
            <a:r>
              <a:rPr lang="en-US" dirty="0"/>
              <a:t>7 feet tall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294" y="1193861"/>
            <a:ext cx="4143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Weight:</a:t>
            </a:r>
            <a:r>
              <a:rPr lang="en-US" dirty="0"/>
              <a:t> 900 kilograms (2,000 pounds)</a:t>
            </a:r>
          </a:p>
        </p:txBody>
      </p:sp>
      <p:sp>
        <p:nvSpPr>
          <p:cNvPr id="8" name="Rectangle 7"/>
          <p:cNvSpPr/>
          <p:nvPr/>
        </p:nvSpPr>
        <p:spPr>
          <a:xfrm>
            <a:off x="263239" y="1568030"/>
            <a:ext cx="525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Features:</a:t>
            </a:r>
            <a:r>
              <a:rPr lang="en-US" dirty="0"/>
              <a:t> Geology lab, rocker-bogie suspension, rock-vaporizing laser and lots of cameras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8" y="2191471"/>
            <a:ext cx="1828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Launched: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Nov</a:t>
            </a:r>
            <a:r>
              <a:rPr lang="en-US" dirty="0"/>
              <a:t>. 26, </a:t>
            </a:r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91348" y="2233037"/>
            <a:ext cx="1731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Landed: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Aug</a:t>
            </a:r>
            <a:r>
              <a:rPr lang="en-US" dirty="0"/>
              <a:t>. 5,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 descr="http://cdn.theatlantic.com/static/mt/assets/science/curiosity61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5601"/>
            <a:ext cx="6153726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[optional image description]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5278" y="3338946"/>
            <a:ext cx="2978728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[optional image description]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9855" y="27701"/>
            <a:ext cx="3034145" cy="30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70073"/>
            <a:ext cx="2133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456217"/>
            <a:ext cx="2895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6050723" y="1342749"/>
            <a:ext cx="273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Jupiter -  24.8 m/s</a:t>
            </a:r>
            <a:r>
              <a:rPr lang="en-US" baseline="30000" dirty="0" smtClean="0"/>
              <a:t>2   </a:t>
            </a:r>
            <a:r>
              <a:rPr lang="en-US" dirty="0" smtClean="0"/>
              <a:t>380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058721" y="603172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-  3.71 m/s</a:t>
            </a:r>
            <a:r>
              <a:rPr lang="en-US" baseline="30000" dirty="0" smtClean="0"/>
              <a:t>2</a:t>
            </a:r>
            <a:r>
              <a:rPr lang="en-US" dirty="0" smtClean="0"/>
              <a:t>    57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6049581" y="1021523"/>
            <a:ext cx="25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Moon -  1.622 m/s</a:t>
            </a:r>
            <a:r>
              <a:rPr lang="en-US" baseline="30000" dirty="0" smtClean="0"/>
              <a:t>2</a:t>
            </a:r>
            <a:r>
              <a:rPr lang="en-US" dirty="0" smtClean="0"/>
              <a:t>  25</a:t>
            </a:r>
            <a:endParaRPr lang="en-US" baseline="30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43880" y="1690228"/>
            <a:ext cx="8191500" cy="4381500"/>
            <a:chOff x="522894" y="495301"/>
            <a:chExt cx="8191500" cy="4381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894" y="495301"/>
              <a:ext cx="8191500" cy="43815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0983" y="1282823"/>
              <a:ext cx="1762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Selfie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038154" y="283804"/>
            <a:ext cx="279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 - 9.8 m/s</a:t>
            </a:r>
            <a:r>
              <a:rPr lang="en-US" baseline="30000" dirty="0" smtClean="0"/>
              <a:t>2   </a:t>
            </a:r>
            <a:r>
              <a:rPr lang="en-US" dirty="0" smtClean="0"/>
              <a:t>  150 </a:t>
            </a:r>
            <a:r>
              <a:rPr lang="en-US" dirty="0" err="1" smtClean="0"/>
              <a:t>lb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430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36800" y="-1040979"/>
            <a:ext cx="6807200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en-US" sz="14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2" name="Picture 4" descr="The&lt;em&gt; da Vinci &lt;/em&gt;® S™ Surgical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98" y="1677235"/>
            <a:ext cx="6267656" cy="36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380" y="184336"/>
            <a:ext cx="8437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cs typeface="Arial" charset="0"/>
              </a:rPr>
              <a:t>The </a:t>
            </a:r>
            <a:r>
              <a:rPr lang="en-US" sz="1600" b="1" i="1" dirty="0">
                <a:cs typeface="Arial" charset="0"/>
              </a:rPr>
              <a:t>da Vinci</a:t>
            </a:r>
            <a:r>
              <a:rPr lang="en-US" sz="1600" b="1" baseline="30000" dirty="0">
                <a:cs typeface="Arial" charset="0"/>
              </a:rPr>
              <a:t>®</a:t>
            </a:r>
            <a:r>
              <a:rPr lang="en-US" sz="1600" b="1" dirty="0">
                <a:cs typeface="Arial" charset="0"/>
              </a:rPr>
              <a:t> Surgical System</a:t>
            </a:r>
          </a:p>
          <a:p>
            <a:pPr lvl="0" eaLnBrk="0" hangingPunct="0"/>
            <a:r>
              <a:rPr lang="en-US" dirty="0">
                <a:cs typeface="Arial" charset="0"/>
              </a:rPr>
              <a:t>Only</a:t>
            </a:r>
            <a:r>
              <a:rPr lang="en-US" sz="800" dirty="0">
                <a:cs typeface="Arial" charset="0"/>
              </a:rPr>
              <a:t> </a:t>
            </a:r>
            <a:r>
              <a:rPr lang="en-US" i="1" dirty="0">
                <a:cs typeface="Arial" charset="0"/>
              </a:rPr>
              <a:t>da Vinci</a:t>
            </a:r>
            <a:r>
              <a:rPr lang="en-US" dirty="0">
                <a:cs typeface="Arial" charset="0"/>
              </a:rPr>
              <a:t> overcomes the limitations of both traditional open surgery and conventional minimally invasive surgery. The </a:t>
            </a:r>
            <a:r>
              <a:rPr lang="en-US" i="1" dirty="0">
                <a:cs typeface="Arial" charset="0"/>
              </a:rPr>
              <a:t>da Vinci</a:t>
            </a:r>
            <a:r>
              <a:rPr lang="en-US" dirty="0">
                <a:cs typeface="Arial" charset="0"/>
              </a:rPr>
              <a:t> System is a sophisticated robotic platform designed to expand the surgeon’s capabilities and offer a minimally invasive option for major surgery.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855" y="5447437"/>
            <a:ext cx="7495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dirty="0">
                <a:cs typeface="Arial" charset="0"/>
              </a:rPr>
              <a:t>With </a:t>
            </a:r>
            <a:r>
              <a:rPr lang="en-US" i="1" dirty="0">
                <a:cs typeface="Arial" charset="0"/>
              </a:rPr>
              <a:t>da Vinci,</a:t>
            </a:r>
            <a:r>
              <a:rPr lang="en-US" dirty="0">
                <a:cs typeface="Arial" charset="0"/>
              </a:rPr>
              <a:t> small incisions are used to introduce miniaturized wristed instruments and a high-definition 3D camera. Seated comfortably at the </a:t>
            </a:r>
            <a:r>
              <a:rPr lang="en-US" i="1" dirty="0">
                <a:cs typeface="Arial" charset="0"/>
              </a:rPr>
              <a:t>da Vinci</a:t>
            </a:r>
            <a:r>
              <a:rPr lang="en-US" dirty="0">
                <a:cs typeface="Arial" charset="0"/>
              </a:rPr>
              <a:t> console, your surgeon views a magnified, high-resolution 3D image of the surgical site.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0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Engineering – E10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4783-D142-430B-8863-E3040A7F504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945" y="2002503"/>
            <a:ext cx="8638523" cy="384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57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3" y="707003"/>
            <a:ext cx="8243454" cy="60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01955" y="99347"/>
            <a:ext cx="4936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Magnetic </a:t>
            </a:r>
            <a:r>
              <a:rPr lang="en-US" sz="2000" b="1" dirty="0" err="1"/>
              <a:t>Microbots</a:t>
            </a:r>
            <a:r>
              <a:rPr lang="en-US" sz="2000" b="1" dirty="0"/>
              <a:t> to Fight Cancer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4587" y="5366610"/>
            <a:ext cx="2173921" cy="118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7947" y="4724401"/>
            <a:ext cx="1918430" cy="95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608624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553204"/>
            <a:ext cx="2895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424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827" y="839310"/>
            <a:ext cx="7654882" cy="581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71230" y="279462"/>
            <a:ext cx="4936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Magnetic </a:t>
            </a:r>
            <a:r>
              <a:rPr lang="en-US" sz="2000" b="1" dirty="0" err="1"/>
              <a:t>Microbots</a:t>
            </a:r>
            <a:r>
              <a:rPr lang="en-US" sz="2000" b="1" dirty="0"/>
              <a:t> to Fight Cancer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4655"/>
            <a:ext cx="2133600" cy="30682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0073"/>
            <a:ext cx="2895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352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7781"/>
            <a:ext cx="2133600" cy="223693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0073"/>
            <a:ext cx="2895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170" name="Picture 2" descr="http://cdn1.bigcommerce.com/server4700/4bbb1/products/1690/images/736/AV500__40516.1424955409.490.588.jpg?c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" y="101455"/>
            <a:ext cx="3061855" cy="30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254" y="166255"/>
            <a:ext cx="173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Pool cleaning robot</a:t>
            </a:r>
            <a:endParaRPr lang="en-US" dirty="0"/>
          </a:p>
        </p:txBody>
      </p:sp>
      <p:pic>
        <p:nvPicPr>
          <p:cNvPr id="7172" name="Picture 4" descr="http://ahtresidential.com/wp-content/uploads/2015/08/home-robotics-autom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0" y="3217099"/>
            <a:ext cx="8115589" cy="34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themommyinsider.com/wp-content/uploads/2014/09/roomba880d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60" y="0"/>
            <a:ext cx="4235327" cy="3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70760" y="498763"/>
            <a:ext cx="2149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iRobot </a:t>
            </a:r>
            <a:r>
              <a:rPr lang="en-US" b="1" i="1" dirty="0">
                <a:solidFill>
                  <a:srgbClr val="FF0000"/>
                </a:solidFill>
              </a:rPr>
              <a:t>Roomba</a:t>
            </a:r>
            <a:r>
              <a:rPr lang="en-US" i="1" dirty="0">
                <a:solidFill>
                  <a:srgbClr val="FF0000"/>
                </a:solidFill>
              </a:rPr>
              <a:t> 880 </a:t>
            </a:r>
            <a:r>
              <a:rPr lang="en-US" b="1" i="1" dirty="0">
                <a:solidFill>
                  <a:srgbClr val="FF0000"/>
                </a:solidFill>
              </a:rPr>
              <a:t>Vacuum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Cleaner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1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3570"/>
            <a:ext cx="4636655" cy="3477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2945" y="4627418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 – NASA competition in Johnson Space Center (2015)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4691" y="103909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Robotics Club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169" y="47137"/>
            <a:ext cx="5239298" cy="392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 descr="C:\Users\kyoussefi\Documents\My Documents\San Jose\New E10\1 - Lecture notes\DSCN4408 robo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634" y="355406"/>
            <a:ext cx="8088312" cy="60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KAREL-PC\Users\karel\Documents\Karel My Documents\Kuku docs\San Jose\RASC-AL Robo-Op\DSCN43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819" y="4176952"/>
            <a:ext cx="3398598" cy="2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543"/>
            <a:ext cx="3645301" cy="27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45381"/>
            <a:ext cx="2895600" cy="376093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27</a:t>
            </a:fld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415636" y="415636"/>
            <a:ext cx="2369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URC (University Rover Challenge) at Mars desert research station in </a:t>
            </a:r>
            <a:r>
              <a:rPr lang="en-US" dirty="0" err="1" smtClean="0"/>
              <a:t>Hanksville</a:t>
            </a:r>
            <a:r>
              <a:rPr lang="en-US" dirty="0" smtClean="0"/>
              <a:t> Utah,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5876" y="240183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Robotics Club, Nessie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2179" y="43585"/>
            <a:ext cx="6021821" cy="3859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3446"/>
            <a:ext cx="4468118" cy="2959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43" y="3801079"/>
            <a:ext cx="4615564" cy="305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45187"/>
            <a:ext cx="2133600" cy="276287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Ken Youssefi</a:t>
            </a:r>
            <a:endParaRPr lang="en-US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45187"/>
            <a:ext cx="2895600" cy="276288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Introduction to Engineering – E10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50"/>
            <a:ext cx="6864341" cy="3861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617" y="3597739"/>
            <a:ext cx="4795767" cy="3186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3552" y="3919911"/>
            <a:ext cx="2771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SJSU Robotics Club, project Loch team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185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9235"/>
            <a:ext cx="2895600" cy="362239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28509"/>
            <a:ext cx="2133600" cy="292966"/>
          </a:xfrm>
        </p:spPr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29</a:t>
            </a:fld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3393290" y="0"/>
            <a:ext cx="24128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 dirty="0">
                <a:solidFill>
                  <a:srgbClr val="000000"/>
                </a:solidFill>
                <a:latin typeface="Arial"/>
              </a:rPr>
              <a:t>Scenario</a:t>
            </a:r>
            <a:endParaRPr lang="en-US" dirty="0"/>
          </a:p>
        </p:txBody>
      </p:sp>
      <p:pic>
        <p:nvPicPr>
          <p:cNvPr id="2050" name="Picture 2" descr="http://www.care-o-bot.de/content/dam/careobot/en/images/Care-O-bot-3/Application/Fetch_and_Carry2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525" y="897377"/>
            <a:ext cx="3785493" cy="338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0945" y="839817"/>
            <a:ext cx="507076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Companion robots can help people with day-to-day tasks that they might have difficulty completing on their own.  One example is the Care-O-bot that was developed in Germany (http://www.care-o-bot.de/en/care-o-bot-3/download/videos.html#video2en). In this scenario, the robot is helping someone make dinner.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908" y="4913246"/>
            <a:ext cx="8340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Your objective in this project is to design an autonomous robot that is capable of turning off a </a:t>
            </a:r>
            <a:r>
              <a:rPr lang="en-US" altLang="en-US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stove, locating a plate and then </a:t>
            </a:r>
            <a:r>
              <a:rPr lang="en-US" altLang="en-US" sz="2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bringing </a:t>
            </a:r>
            <a:r>
              <a:rPr lang="en-US" altLang="en-US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it to </a:t>
            </a:r>
            <a:r>
              <a:rPr lang="en-US" altLang="en-US" sz="24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the person in another </a:t>
            </a:r>
            <a:r>
              <a:rPr lang="en-US" altLang="en-US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room.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5961642" y="4417894"/>
            <a:ext cx="3002251" cy="27699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Care-O-Bot (source: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Fraunhofer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1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9047" y="6414907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1801" y="1481036"/>
            <a:ext cx="6571763" cy="5198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542" y="200483"/>
            <a:ext cx="3628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Perseverance Rover (2020)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9751" y="589704"/>
            <a:ext cx="69851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2222"/>
                </a:solidFill>
                <a:latin typeface="Montserrat"/>
              </a:rPr>
              <a:t>Main Job: 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The Perseverance rover will seek signs of ancient life and collect rock and soil samples for possible return to Earth.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2222"/>
                </a:solidFill>
                <a:latin typeface="Montserrat"/>
              </a:rPr>
              <a:t>Launch: 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July 30, 2020, Cape Canaveral Air Force Station, Florida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2222"/>
                </a:solidFill>
                <a:latin typeface="Montserrat"/>
              </a:rPr>
              <a:t>Landed: 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Feb. 18, 2021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2222"/>
                </a:solidFill>
                <a:latin typeface="Montserrat"/>
              </a:rPr>
              <a:t>Landing Site: </a:t>
            </a:r>
            <a:r>
              <a:rPr lang="en-US" dirty="0" err="1">
                <a:solidFill>
                  <a:srgbClr val="222222"/>
                </a:solidFill>
                <a:latin typeface="Montserrat"/>
              </a:rPr>
              <a:t>Jezero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 Crater, Mars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2222"/>
                </a:solidFill>
                <a:latin typeface="Montserrat"/>
              </a:rPr>
              <a:t>Mission Duration: 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At least one Mars year (about 687 Earth days)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2222"/>
                </a:solidFill>
                <a:latin typeface="Montserrat"/>
              </a:rPr>
              <a:t>Tech Demo: 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The </a:t>
            </a:r>
            <a:r>
              <a:rPr lang="en-US" b="1" u="sng" dirty="0">
                <a:solidFill>
                  <a:srgbClr val="2372CC"/>
                </a:solidFill>
                <a:latin typeface="Montserrat"/>
                <a:hlinkClick r:id="rId4"/>
              </a:rPr>
              <a:t>Mars Helicopter</a:t>
            </a:r>
            <a:r>
              <a:rPr lang="en-US" dirty="0">
                <a:solidFill>
                  <a:srgbClr val="222222"/>
                </a:solidFill>
                <a:latin typeface="Montserrat"/>
              </a:rPr>
              <a:t> is a technology demonstration, hitching a ride on the Perseverance rover.</a:t>
            </a:r>
            <a:endParaRPr lang="en-US" b="0" i="0" dirty="0">
              <a:solidFill>
                <a:srgbClr val="222222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120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 txBox="1">
            <a:spLocks/>
          </p:cNvSpPr>
          <p:nvPr/>
        </p:nvSpPr>
        <p:spPr bwMode="auto">
          <a:xfrm>
            <a:off x="457200" y="6400799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smtClean="0"/>
              <a:t>Ken Youssefi</a:t>
            </a:r>
            <a:endParaRPr lang="en-US" sz="800" dirty="0"/>
          </a:p>
        </p:txBody>
      </p:sp>
      <p:sp>
        <p:nvSpPr>
          <p:cNvPr id="6" name="Footer Placeholder 2"/>
          <p:cNvSpPr txBox="1">
            <a:spLocks/>
          </p:cNvSpPr>
          <p:nvPr/>
        </p:nvSpPr>
        <p:spPr bwMode="auto">
          <a:xfrm>
            <a:off x="3124200" y="6359235"/>
            <a:ext cx="2895600" cy="36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smtClean="0"/>
              <a:t>Introduction to Engineering – E10</a:t>
            </a:r>
            <a:endParaRPr lang="en-US" sz="8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6553200" y="6428509"/>
            <a:ext cx="2133600" cy="29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30</a:t>
            </a:fld>
            <a:endParaRPr lang="en-US" sz="1000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73496" y="1233377"/>
            <a:ext cx="760548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 our lab, the stove and the plate are simulated by two infrared emitting beacons - a red one representing the stove and a green one representing the plate.  Your robot’s task is to turn off the red beacon (stove), and move the green one (plate)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across the starting line. 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509" y="332509"/>
            <a:ext cx="394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</a:rPr>
              <a:t>The Beacons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7" y="4506996"/>
            <a:ext cx="79386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>
                <a:solidFill>
                  <a:srgbClr val="008000"/>
                </a:solidFill>
                <a:latin typeface="Arial"/>
              </a:rPr>
              <a:t>GREEN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 Beacon - </a:t>
            </a:r>
            <a:r>
              <a:rPr lang="en-US" sz="2800" kern="0" dirty="0">
                <a:solidFill>
                  <a:srgbClr val="000000"/>
                </a:solidFill>
                <a:latin typeface="Arial"/>
              </a:rPr>
              <a:t>representing the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plate 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762007" y="3741659"/>
            <a:ext cx="6975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CC0000"/>
                </a:solidFill>
                <a:latin typeface="Arial"/>
              </a:rPr>
              <a:t>RED</a:t>
            </a:r>
            <a:r>
              <a:rPr lang="en-US" sz="2800" kern="0" dirty="0">
                <a:solidFill>
                  <a:srgbClr val="000000"/>
                </a:solidFill>
                <a:latin typeface="Arial"/>
              </a:rPr>
              <a:t> Beacon - representing the 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</a:rPr>
              <a:t>stove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3521075" y="3292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0243" name="Group 7"/>
          <p:cNvGrpSpPr>
            <a:grpSpLocks/>
          </p:cNvGrpSpPr>
          <p:nvPr/>
        </p:nvGrpSpPr>
        <p:grpSpPr bwMode="auto">
          <a:xfrm>
            <a:off x="3086100" y="838200"/>
            <a:ext cx="3409950" cy="4191000"/>
            <a:chOff x="3600" y="8820"/>
            <a:chExt cx="2160" cy="2880"/>
          </a:xfrm>
        </p:grpSpPr>
        <p:sp>
          <p:nvSpPr>
            <p:cNvPr id="10278" name="Line 8"/>
            <p:cNvSpPr>
              <a:spLocks noChangeShapeType="1"/>
            </p:cNvSpPr>
            <p:nvPr/>
          </p:nvSpPr>
          <p:spPr bwMode="auto">
            <a:xfrm flipV="1">
              <a:off x="3600" y="8820"/>
              <a:ext cx="0" cy="288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Line 9"/>
            <p:cNvSpPr>
              <a:spLocks noChangeShapeType="1"/>
            </p:cNvSpPr>
            <p:nvPr/>
          </p:nvSpPr>
          <p:spPr bwMode="auto">
            <a:xfrm>
              <a:off x="3600" y="8820"/>
              <a:ext cx="216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Line 10"/>
            <p:cNvSpPr>
              <a:spLocks noChangeShapeType="1"/>
            </p:cNvSpPr>
            <p:nvPr/>
          </p:nvSpPr>
          <p:spPr bwMode="auto">
            <a:xfrm>
              <a:off x="5760" y="8820"/>
              <a:ext cx="0" cy="288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4" name="Line 11"/>
          <p:cNvSpPr>
            <a:spLocks noChangeShapeType="1"/>
          </p:cNvSpPr>
          <p:nvPr/>
        </p:nvSpPr>
        <p:spPr bwMode="auto">
          <a:xfrm>
            <a:off x="3086100" y="5029200"/>
            <a:ext cx="340995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6" name="Text Box 23"/>
          <p:cNvSpPr txBox="1">
            <a:spLocks noChangeArrowheads="1"/>
          </p:cNvSpPr>
          <p:nvPr/>
        </p:nvSpPr>
        <p:spPr bwMode="auto">
          <a:xfrm>
            <a:off x="3157538" y="4648200"/>
            <a:ext cx="1508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latin typeface="Times New Roman" pitchFamily="18" charset="0"/>
              </a:rPr>
              <a:t>Starting line</a:t>
            </a:r>
            <a:endParaRPr lang="en-US" sz="2400"/>
          </a:p>
        </p:txBody>
      </p:sp>
      <p:sp>
        <p:nvSpPr>
          <p:cNvPr id="10257" name="Line 24"/>
          <p:cNvSpPr>
            <a:spLocks noChangeShapeType="1"/>
          </p:cNvSpPr>
          <p:nvPr/>
        </p:nvSpPr>
        <p:spPr bwMode="auto">
          <a:xfrm flipH="1">
            <a:off x="2368550" y="5029200"/>
            <a:ext cx="646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Line 25"/>
          <p:cNvSpPr>
            <a:spLocks noChangeShapeType="1"/>
          </p:cNvSpPr>
          <p:nvPr/>
        </p:nvSpPr>
        <p:spPr bwMode="auto">
          <a:xfrm flipH="1">
            <a:off x="2439988" y="838200"/>
            <a:ext cx="574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9" name="Line 26"/>
          <p:cNvSpPr>
            <a:spLocks noChangeShapeType="1"/>
          </p:cNvSpPr>
          <p:nvPr/>
        </p:nvSpPr>
        <p:spPr bwMode="auto">
          <a:xfrm flipV="1">
            <a:off x="3086100" y="228600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Line 27"/>
          <p:cNvSpPr>
            <a:spLocks noChangeShapeType="1"/>
          </p:cNvSpPr>
          <p:nvPr/>
        </p:nvSpPr>
        <p:spPr bwMode="auto">
          <a:xfrm flipV="1">
            <a:off x="6532563" y="1524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Line 28"/>
          <p:cNvSpPr>
            <a:spLocks noChangeShapeType="1"/>
          </p:cNvSpPr>
          <p:nvPr/>
        </p:nvSpPr>
        <p:spPr bwMode="auto">
          <a:xfrm>
            <a:off x="3086100" y="457200"/>
            <a:ext cx="344646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Text Box 29"/>
          <p:cNvSpPr txBox="1">
            <a:spLocks noChangeArrowheads="1"/>
          </p:cNvSpPr>
          <p:nvPr/>
        </p:nvSpPr>
        <p:spPr bwMode="auto">
          <a:xfrm>
            <a:off x="4522788" y="152400"/>
            <a:ext cx="57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latin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</a:rPr>
              <a:t>8 ft</a:t>
            </a:r>
            <a:endParaRPr lang="en-US" sz="2400"/>
          </a:p>
        </p:txBody>
      </p:sp>
      <p:sp>
        <p:nvSpPr>
          <p:cNvPr id="10263" name="Line 30"/>
          <p:cNvSpPr>
            <a:spLocks noChangeShapeType="1"/>
          </p:cNvSpPr>
          <p:nvPr/>
        </p:nvSpPr>
        <p:spPr bwMode="auto">
          <a:xfrm>
            <a:off x="2727325" y="838200"/>
            <a:ext cx="0" cy="419100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4" name="Text Box 31"/>
          <p:cNvSpPr txBox="1">
            <a:spLocks noChangeArrowheads="1"/>
          </p:cNvSpPr>
          <p:nvPr/>
        </p:nvSpPr>
        <p:spPr bwMode="auto">
          <a:xfrm>
            <a:off x="2133600" y="2590800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>
                <a:latin typeface="Times New Roman" pitchFamily="18" charset="0"/>
              </a:rPr>
              <a:t> </a:t>
            </a:r>
            <a:r>
              <a:rPr lang="en-US" sz="1600">
                <a:latin typeface="Times New Roman" pitchFamily="18" charset="0"/>
              </a:rPr>
              <a:t>12 ft</a:t>
            </a:r>
            <a:endParaRPr lang="en-US" sz="1600"/>
          </a:p>
        </p:txBody>
      </p:sp>
      <p:sp>
        <p:nvSpPr>
          <p:cNvPr id="10265" name="Line 32"/>
          <p:cNvSpPr>
            <a:spLocks noChangeShapeType="1"/>
          </p:cNvSpPr>
          <p:nvPr/>
        </p:nvSpPr>
        <p:spPr bwMode="auto">
          <a:xfrm flipH="1" flipV="1">
            <a:off x="6604000" y="2514600"/>
            <a:ext cx="358775" cy="381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157538" y="838200"/>
            <a:ext cx="5543117" cy="5257800"/>
            <a:chOff x="3157538" y="838200"/>
            <a:chExt cx="5543117" cy="5257800"/>
          </a:xfrm>
        </p:grpSpPr>
        <p:grpSp>
          <p:nvGrpSpPr>
            <p:cNvPr id="5" name="Group 4"/>
            <p:cNvGrpSpPr/>
            <p:nvPr/>
          </p:nvGrpSpPr>
          <p:grpSpPr>
            <a:xfrm>
              <a:off x="3157538" y="838200"/>
              <a:ext cx="2620962" cy="3619500"/>
              <a:chOff x="3157538" y="838200"/>
              <a:chExt cx="2620962" cy="361950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157538" y="838200"/>
                <a:ext cx="2620962" cy="3619500"/>
                <a:chOff x="3157538" y="838200"/>
                <a:chExt cx="2620962" cy="3619500"/>
              </a:xfrm>
            </p:grpSpPr>
            <p:sp>
              <p:nvSpPr>
                <p:cNvPr id="10245" name="Rectangle 12"/>
                <p:cNvSpPr>
                  <a:spLocks noChangeArrowheads="1"/>
                </p:cNvSpPr>
                <p:nvPr/>
              </p:nvSpPr>
              <p:spPr bwMode="auto">
                <a:xfrm>
                  <a:off x="3803650" y="1600200"/>
                  <a:ext cx="1974850" cy="28575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2" name="Line 19"/>
                <p:cNvSpPr>
                  <a:spLocks noChangeShapeType="1"/>
                </p:cNvSpPr>
                <p:nvPr/>
              </p:nvSpPr>
              <p:spPr bwMode="auto">
                <a:xfrm>
                  <a:off x="3157538" y="3581400"/>
                  <a:ext cx="64611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54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522788" y="914400"/>
                  <a:ext cx="1076325" cy="685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latin typeface="Times New Roman" pitchFamily="18" charset="0"/>
                    </a:rPr>
                    <a:t> </a:t>
                  </a:r>
                  <a:r>
                    <a:rPr lang="en-US" sz="1600">
                      <a:latin typeface="Times New Roman" pitchFamily="18" charset="0"/>
                    </a:rPr>
                    <a:t>2 ft</a:t>
                  </a:r>
                  <a:endParaRPr lang="en-US" sz="2400"/>
                </a:p>
              </p:txBody>
            </p:sp>
            <p:sp>
              <p:nvSpPr>
                <p:cNvPr id="10255" name="Line 22"/>
                <p:cNvSpPr>
                  <a:spLocks noChangeShapeType="1"/>
                </p:cNvSpPr>
                <p:nvPr/>
              </p:nvSpPr>
              <p:spPr bwMode="auto">
                <a:xfrm>
                  <a:off x="4306888" y="838200"/>
                  <a:ext cx="0" cy="7620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253" name="Text Box 20"/>
              <p:cNvSpPr txBox="1">
                <a:spLocks noChangeArrowheads="1"/>
              </p:cNvSpPr>
              <p:nvPr/>
            </p:nvSpPr>
            <p:spPr bwMode="auto">
              <a:xfrm>
                <a:off x="3157538" y="3581400"/>
                <a:ext cx="1077912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200">
                    <a:latin typeface="Times New Roman" pitchFamily="18" charset="0"/>
                  </a:rPr>
                  <a:t> </a:t>
                </a:r>
                <a:r>
                  <a:rPr lang="en-US" sz="1600">
                    <a:latin typeface="Times New Roman" pitchFamily="18" charset="0"/>
                  </a:rPr>
                  <a:t>2 ft</a:t>
                </a:r>
                <a:endParaRPr lang="en-US" sz="240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527675" y="4267200"/>
              <a:ext cx="3172980" cy="1828800"/>
              <a:chOff x="5527675" y="4267200"/>
              <a:chExt cx="3172980" cy="1828800"/>
            </a:xfrm>
          </p:grpSpPr>
          <p:sp>
            <p:nvSpPr>
              <p:cNvPr id="10272" name="Text Box 43"/>
              <p:cNvSpPr txBox="1">
                <a:spLocks noChangeArrowheads="1"/>
              </p:cNvSpPr>
              <p:nvPr/>
            </p:nvSpPr>
            <p:spPr bwMode="auto">
              <a:xfrm>
                <a:off x="5815013" y="5181600"/>
                <a:ext cx="2885642" cy="91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5720" rIns="4572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latin typeface="Times New Roman" pitchFamily="18" charset="0"/>
                  </a:rPr>
                  <a:t>Beacons will be randomly placed in this box, at least 4 </a:t>
                </a:r>
                <a:r>
                  <a:rPr lang="en-US" sz="2000" dirty="0" err="1">
                    <a:latin typeface="Times New Roman" pitchFamily="18" charset="0"/>
                  </a:rPr>
                  <a:t>ft</a:t>
                </a:r>
                <a:r>
                  <a:rPr lang="en-US" sz="2000" dirty="0">
                    <a:latin typeface="Times New Roman" pitchFamily="18" charset="0"/>
                  </a:rPr>
                  <a:t> from each other</a:t>
                </a:r>
                <a:r>
                  <a:rPr lang="en-US" sz="1500" dirty="0">
                    <a:latin typeface="Times New Roman" pitchFamily="18" charset="0"/>
                  </a:rPr>
                  <a:t>.</a:t>
                </a:r>
                <a:endParaRPr lang="en-US" sz="2400" dirty="0"/>
              </a:p>
            </p:txBody>
          </p:sp>
          <p:sp>
            <p:nvSpPr>
              <p:cNvPr id="10273" name="Line 44"/>
              <p:cNvSpPr>
                <a:spLocks noChangeShapeType="1"/>
              </p:cNvSpPr>
              <p:nvPr/>
            </p:nvSpPr>
            <p:spPr bwMode="auto">
              <a:xfrm flipH="1" flipV="1">
                <a:off x="5527675" y="4267200"/>
                <a:ext cx="788988" cy="9144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66" name="Text Box 33"/>
          <p:cNvSpPr txBox="1">
            <a:spLocks noChangeArrowheads="1"/>
          </p:cNvSpPr>
          <p:nvPr/>
        </p:nvSpPr>
        <p:spPr bwMode="auto">
          <a:xfrm>
            <a:off x="6962775" y="2590800"/>
            <a:ext cx="1508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Times New Roman" pitchFamily="18" charset="0"/>
              </a:rPr>
              <a:t>Arena wall </a:t>
            </a:r>
            <a:r>
              <a:rPr lang="en-US" sz="1600" dirty="0" smtClean="0">
                <a:latin typeface="Times New Roman" pitchFamily="18" charset="0"/>
              </a:rPr>
              <a:t>10 </a:t>
            </a:r>
            <a:r>
              <a:rPr lang="en-US" sz="1600" dirty="0">
                <a:latin typeface="Times New Roman" pitchFamily="18" charset="0"/>
              </a:rPr>
              <a:t>inch tall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596179" y="4927550"/>
            <a:ext cx="5003758" cy="1369342"/>
            <a:chOff x="596179" y="4927550"/>
            <a:chExt cx="5003758" cy="1369342"/>
          </a:xfrm>
        </p:grpSpPr>
        <p:sp>
          <p:nvSpPr>
            <p:cNvPr id="10270" name="Line 41"/>
            <p:cNvSpPr>
              <a:spLocks noChangeShapeType="1"/>
            </p:cNvSpPr>
            <p:nvPr/>
          </p:nvSpPr>
          <p:spPr bwMode="auto">
            <a:xfrm flipV="1">
              <a:off x="3144982" y="5638798"/>
              <a:ext cx="872835" cy="2078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Text Box 42"/>
            <p:cNvSpPr txBox="1">
              <a:spLocks noChangeArrowheads="1"/>
            </p:cNvSpPr>
            <p:nvPr/>
          </p:nvSpPr>
          <p:spPr bwMode="auto">
            <a:xfrm>
              <a:off x="596179" y="5382492"/>
              <a:ext cx="2618076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rIns="45720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latin typeface="Times New Roman" pitchFamily="18" charset="0"/>
                </a:rPr>
                <a:t>Starting position: middle of starting line, </a:t>
              </a:r>
              <a:r>
                <a:rPr lang="en-US" sz="2000" dirty="0" smtClean="0">
                  <a:latin typeface="Times New Roman" pitchFamily="18" charset="0"/>
                </a:rPr>
                <a:t>facing away from the beacons</a:t>
              </a:r>
              <a:endParaRPr lang="en-US" sz="2000" dirty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8582" y="4927550"/>
              <a:ext cx="1531355" cy="10271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343275" y="2209800"/>
            <a:ext cx="3286125" cy="1066800"/>
            <a:chOff x="3343275" y="2209800"/>
            <a:chExt cx="3286125" cy="1066800"/>
          </a:xfrm>
        </p:grpSpPr>
        <p:sp>
          <p:nvSpPr>
            <p:cNvPr id="10247" name="Oval 14"/>
            <p:cNvSpPr>
              <a:spLocks noChangeArrowheads="1"/>
            </p:cNvSpPr>
            <p:nvPr/>
          </p:nvSpPr>
          <p:spPr bwMode="auto">
            <a:xfrm>
              <a:off x="5599113" y="2667000"/>
              <a:ext cx="2159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343275" y="2209800"/>
              <a:ext cx="3286125" cy="685800"/>
              <a:chOff x="3343275" y="2209800"/>
              <a:chExt cx="3286125" cy="685800"/>
            </a:xfrm>
          </p:grpSpPr>
          <p:sp>
            <p:nvSpPr>
              <p:cNvPr id="10246" name="Oval 13"/>
              <p:cNvSpPr>
                <a:spLocks noChangeArrowheads="1"/>
              </p:cNvSpPr>
              <p:nvPr/>
            </p:nvSpPr>
            <p:spPr bwMode="auto">
              <a:xfrm>
                <a:off x="3803650" y="2286000"/>
                <a:ext cx="215900" cy="2286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Text Box 15"/>
              <p:cNvSpPr txBox="1">
                <a:spLocks noChangeArrowheads="1"/>
              </p:cNvSpPr>
              <p:nvPr/>
            </p:nvSpPr>
            <p:spPr bwMode="auto">
              <a:xfrm>
                <a:off x="3343275" y="2209800"/>
                <a:ext cx="1076325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latin typeface="Times New Roman" pitchFamily="18" charset="0"/>
                  </a:rPr>
                  <a:t>Red Beacon</a:t>
                </a:r>
                <a:endParaRPr lang="en-US" sz="2400" dirty="0"/>
              </a:p>
            </p:txBody>
          </p:sp>
          <p:sp>
            <p:nvSpPr>
              <p:cNvPr id="10250" name="Line 17"/>
              <p:cNvSpPr>
                <a:spLocks noChangeShapeType="1"/>
              </p:cNvSpPr>
              <p:nvPr/>
            </p:nvSpPr>
            <p:spPr bwMode="auto">
              <a:xfrm>
                <a:off x="4019550" y="2438400"/>
                <a:ext cx="1579563" cy="3048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" name="Text Box 16"/>
              <p:cNvSpPr txBox="1">
                <a:spLocks noChangeArrowheads="1"/>
              </p:cNvSpPr>
              <p:nvPr/>
            </p:nvSpPr>
            <p:spPr bwMode="auto">
              <a:xfrm>
                <a:off x="5551488" y="2209800"/>
                <a:ext cx="1077912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latin typeface="Times New Roman" pitchFamily="18" charset="0"/>
                  </a:rPr>
                  <a:t>Green</a:t>
                </a:r>
              </a:p>
              <a:p>
                <a:pPr algn="ctr" eaLnBrk="1" hangingPunct="1"/>
                <a:r>
                  <a:rPr lang="en-US" sz="1600" dirty="0">
                    <a:latin typeface="Times New Roman" pitchFamily="18" charset="0"/>
                  </a:rPr>
                  <a:t>Beacon</a:t>
                </a:r>
                <a:endParaRPr lang="en-US" sz="2400" dirty="0"/>
              </a:p>
            </p:txBody>
          </p:sp>
        </p:grpSp>
        <p:sp>
          <p:nvSpPr>
            <p:cNvPr id="10251" name="Text Box 18"/>
            <p:cNvSpPr txBox="1">
              <a:spLocks noChangeArrowheads="1"/>
            </p:cNvSpPr>
            <p:nvPr/>
          </p:nvSpPr>
          <p:spPr bwMode="auto">
            <a:xfrm>
              <a:off x="4306888" y="2590800"/>
              <a:ext cx="1076325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>
                  <a:latin typeface="Times New Roman" pitchFamily="18" charset="0"/>
                </a:rPr>
                <a:t>&gt; 4 ft</a:t>
              </a:r>
              <a:endParaRPr lang="en-US" sz="240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193BC-70F0-4B31-BB5D-0AC29DF536A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70073"/>
            <a:ext cx="2133600" cy="251402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86945"/>
            <a:ext cx="2895600" cy="33453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53385" y="634583"/>
            <a:ext cx="8155899" cy="1914653"/>
          </a:xfrm>
        </p:spPr>
        <p:txBody>
          <a:bodyPr/>
          <a:lstStyle/>
          <a:p>
            <a:pPr algn="l" eaLnBrk="1" hangingPunct="1"/>
            <a:r>
              <a:rPr lang="en-US" sz="2800" dirty="0" smtClean="0"/>
              <a:t>Beacons are infrared emitters. The beacons can be turned off by pressing down on the push-button switch located on top. 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>
            <a:off x="0" y="2962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4858" y="2743200"/>
            <a:ext cx="3585030" cy="3585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4375" y="2751773"/>
            <a:ext cx="3549402" cy="35599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>
          <a:xfrm>
            <a:off x="4911437" y="1030517"/>
            <a:ext cx="4232563" cy="98367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00"/>
                </a:solidFill>
              </a:rPr>
              <a:t>The Overall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570541" y="3027216"/>
            <a:ext cx="4502725" cy="3020292"/>
          </a:xfrm>
          <a:prstGeom prst="rect">
            <a:avLst/>
          </a:prstGeom>
        </p:spPr>
      </p:pic>
      <p:grpSp>
        <p:nvGrpSpPr>
          <p:cNvPr id="2075" name="Group 2074"/>
          <p:cNvGrpSpPr/>
          <p:nvPr/>
        </p:nvGrpSpPr>
        <p:grpSpPr>
          <a:xfrm>
            <a:off x="783166" y="170211"/>
            <a:ext cx="6031290" cy="2801169"/>
            <a:chOff x="783166" y="170211"/>
            <a:chExt cx="6031290" cy="2801169"/>
          </a:xfrm>
        </p:grpSpPr>
        <p:grpSp>
          <p:nvGrpSpPr>
            <p:cNvPr id="2056" name="Group 2055"/>
            <p:cNvGrpSpPr/>
            <p:nvPr/>
          </p:nvGrpSpPr>
          <p:grpSpPr>
            <a:xfrm>
              <a:off x="1135441" y="399142"/>
              <a:ext cx="5130801" cy="2572238"/>
              <a:chOff x="290286" y="468417"/>
              <a:chExt cx="5130801" cy="2572238"/>
            </a:xfrm>
          </p:grpSpPr>
          <p:grpSp>
            <p:nvGrpSpPr>
              <p:cNvPr id="2055" name="Group 2054"/>
              <p:cNvGrpSpPr/>
              <p:nvPr/>
            </p:nvGrpSpPr>
            <p:grpSpPr>
              <a:xfrm>
                <a:off x="290286" y="468417"/>
                <a:ext cx="3875317" cy="2572238"/>
                <a:chOff x="290286" y="468417"/>
                <a:chExt cx="3875317" cy="2572238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1388113" y="467395"/>
                  <a:ext cx="686408" cy="688451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3439890" y="493489"/>
                  <a:ext cx="725713" cy="725713"/>
                </a:xfrm>
                <a:prstGeom prst="rect">
                  <a:avLst/>
                </a:prstGeom>
              </p:spPr>
            </p:pic>
            <p:sp>
              <p:nvSpPr>
                <p:cNvPr id="4" name="Arc 3"/>
                <p:cNvSpPr/>
                <p:nvPr/>
              </p:nvSpPr>
              <p:spPr>
                <a:xfrm rot="6836558">
                  <a:off x="1366856" y="537190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Arc 8"/>
                <p:cNvSpPr/>
                <p:nvPr/>
              </p:nvSpPr>
              <p:spPr>
                <a:xfrm rot="6836558">
                  <a:off x="1432172" y="718618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Arc 9"/>
                <p:cNvSpPr/>
                <p:nvPr/>
              </p:nvSpPr>
              <p:spPr>
                <a:xfrm rot="6836558">
                  <a:off x="1482974" y="885532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Arc 10"/>
                <p:cNvSpPr/>
                <p:nvPr/>
              </p:nvSpPr>
              <p:spPr>
                <a:xfrm rot="6836558">
                  <a:off x="1562804" y="1052446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Arc 11"/>
                <p:cNvSpPr/>
                <p:nvPr/>
              </p:nvSpPr>
              <p:spPr>
                <a:xfrm rot="6836558">
                  <a:off x="1642634" y="1233874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Arc 12"/>
                <p:cNvSpPr/>
                <p:nvPr/>
              </p:nvSpPr>
              <p:spPr>
                <a:xfrm rot="6836558">
                  <a:off x="1722464" y="1386274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Arc 13"/>
                <p:cNvSpPr/>
                <p:nvPr/>
              </p:nvSpPr>
              <p:spPr>
                <a:xfrm rot="6836558">
                  <a:off x="1802294" y="1553188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c 14"/>
                <p:cNvSpPr/>
                <p:nvPr/>
              </p:nvSpPr>
              <p:spPr>
                <a:xfrm rot="6836558">
                  <a:off x="1896638" y="1734616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Arc 15"/>
                <p:cNvSpPr/>
                <p:nvPr/>
              </p:nvSpPr>
              <p:spPr>
                <a:xfrm rot="6836558">
                  <a:off x="1976468" y="1916044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Arc 16"/>
                <p:cNvSpPr/>
                <p:nvPr/>
              </p:nvSpPr>
              <p:spPr>
                <a:xfrm rot="6836558">
                  <a:off x="2056298" y="2097472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Arc 17"/>
                <p:cNvSpPr/>
                <p:nvPr/>
              </p:nvSpPr>
              <p:spPr>
                <a:xfrm rot="8242674">
                  <a:off x="3304493" y="631533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Arc 27"/>
                <p:cNvSpPr/>
                <p:nvPr/>
              </p:nvSpPr>
              <p:spPr>
                <a:xfrm rot="8184693">
                  <a:off x="3253697" y="798447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Arc 28"/>
                <p:cNvSpPr/>
                <p:nvPr/>
              </p:nvSpPr>
              <p:spPr>
                <a:xfrm rot="8180159">
                  <a:off x="3202901" y="965361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Arc 29"/>
                <p:cNvSpPr/>
                <p:nvPr/>
              </p:nvSpPr>
              <p:spPr>
                <a:xfrm rot="8302225">
                  <a:off x="3079529" y="1291923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Arc 30"/>
                <p:cNvSpPr/>
                <p:nvPr/>
              </p:nvSpPr>
              <p:spPr>
                <a:xfrm rot="8237636">
                  <a:off x="3159359" y="1139529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Arc 31"/>
                <p:cNvSpPr/>
                <p:nvPr/>
              </p:nvSpPr>
              <p:spPr>
                <a:xfrm rot="8471318">
                  <a:off x="3057761" y="1444323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Arc 32"/>
                <p:cNvSpPr/>
                <p:nvPr/>
              </p:nvSpPr>
              <p:spPr>
                <a:xfrm rot="8144197">
                  <a:off x="3014219" y="1618491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Arc 33"/>
                <p:cNvSpPr/>
                <p:nvPr/>
              </p:nvSpPr>
              <p:spPr>
                <a:xfrm rot="8317629">
                  <a:off x="2941649" y="1778145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Arc 34"/>
                <p:cNvSpPr/>
                <p:nvPr/>
              </p:nvSpPr>
              <p:spPr>
                <a:xfrm rot="8397957">
                  <a:off x="2869079" y="1923285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Arc 35"/>
                <p:cNvSpPr/>
                <p:nvPr/>
              </p:nvSpPr>
              <p:spPr>
                <a:xfrm rot="8397957">
                  <a:off x="2832797" y="2075685"/>
                  <a:ext cx="690606" cy="964970"/>
                </a:xfrm>
                <a:prstGeom prst="arc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290286" y="508011"/>
                  <a:ext cx="92891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1 kHz</a:t>
                  </a:r>
                  <a:endParaRPr lang="en-US" dirty="0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4492173" y="558814"/>
                <a:ext cx="9289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 kHz</a:t>
                </a:r>
                <a:endParaRPr lang="en-US" dirty="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783166" y="170211"/>
              <a:ext cx="175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Red beacon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57623" y="206497"/>
              <a:ext cx="1756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Green beacon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802743" y="4381332"/>
            <a:ext cx="5021943" cy="524497"/>
            <a:chOff x="3802743" y="4381332"/>
            <a:chExt cx="5021943" cy="524497"/>
          </a:xfrm>
        </p:grpSpPr>
        <p:sp>
          <p:nvSpPr>
            <p:cNvPr id="40" name="TextBox 39"/>
            <p:cNvSpPr txBox="1"/>
            <p:nvPr/>
          </p:nvSpPr>
          <p:spPr>
            <a:xfrm>
              <a:off x="5497669" y="4381332"/>
              <a:ext cx="3327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Controller (on board computer)</a:t>
              </a:r>
              <a:endParaRPr lang="en-US" dirty="0"/>
            </a:p>
          </p:txBody>
        </p:sp>
        <p:cxnSp>
          <p:nvCxnSpPr>
            <p:cNvPr id="2058" name="Straight Arrow Connector 2057"/>
            <p:cNvCxnSpPr>
              <a:stCxn id="40" idx="1"/>
            </p:cNvCxnSpPr>
            <p:nvPr/>
          </p:nvCxnSpPr>
          <p:spPr>
            <a:xfrm flipH="1">
              <a:off x="3802743" y="4565998"/>
              <a:ext cx="1694926" cy="3398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6" name="Group 2075"/>
          <p:cNvGrpSpPr/>
          <p:nvPr/>
        </p:nvGrpSpPr>
        <p:grpSpPr>
          <a:xfrm>
            <a:off x="4673600" y="4891314"/>
            <a:ext cx="2493211" cy="798286"/>
            <a:chOff x="4673600" y="4891314"/>
            <a:chExt cx="2493211" cy="798286"/>
          </a:xfrm>
        </p:grpSpPr>
        <p:sp>
          <p:nvSpPr>
            <p:cNvPr id="48" name="TextBox 47"/>
            <p:cNvSpPr txBox="1"/>
            <p:nvPr/>
          </p:nvSpPr>
          <p:spPr>
            <a:xfrm>
              <a:off x="5497669" y="5012044"/>
              <a:ext cx="16691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Motor driven wheels</a:t>
              </a:r>
              <a:endParaRPr lang="en-US" dirty="0"/>
            </a:p>
          </p:txBody>
        </p:sp>
        <p:cxnSp>
          <p:nvCxnSpPr>
            <p:cNvPr id="2060" name="Straight Arrow Connector 2059"/>
            <p:cNvCxnSpPr/>
            <p:nvPr/>
          </p:nvCxnSpPr>
          <p:spPr>
            <a:xfrm flipH="1" flipV="1">
              <a:off x="4673600" y="4891314"/>
              <a:ext cx="754743" cy="3483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2" name="Straight Arrow Connector 2061"/>
            <p:cNvCxnSpPr/>
            <p:nvPr/>
          </p:nvCxnSpPr>
          <p:spPr>
            <a:xfrm flipH="1">
              <a:off x="4760686" y="5239657"/>
              <a:ext cx="624114" cy="4499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180114" y="5941618"/>
            <a:ext cx="2490571" cy="444668"/>
            <a:chOff x="4180114" y="5941618"/>
            <a:chExt cx="2490571" cy="444668"/>
          </a:xfrm>
        </p:grpSpPr>
        <p:sp>
          <p:nvSpPr>
            <p:cNvPr id="41" name="TextBox 40"/>
            <p:cNvSpPr txBox="1"/>
            <p:nvPr/>
          </p:nvSpPr>
          <p:spPr>
            <a:xfrm>
              <a:off x="5553087" y="5941618"/>
              <a:ext cx="1117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Battery</a:t>
              </a:r>
              <a:endParaRPr lang="en-US" dirty="0"/>
            </a:p>
          </p:txBody>
        </p:sp>
        <p:cxnSp>
          <p:nvCxnSpPr>
            <p:cNvPr id="2064" name="Straight Arrow Connector 2063"/>
            <p:cNvCxnSpPr>
              <a:stCxn id="41" idx="1"/>
            </p:cNvCxnSpPr>
            <p:nvPr/>
          </p:nvCxnSpPr>
          <p:spPr>
            <a:xfrm flipH="1">
              <a:off x="4180114" y="6126284"/>
              <a:ext cx="1372973" cy="26000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9" name="Group 2078"/>
          <p:cNvGrpSpPr/>
          <p:nvPr/>
        </p:nvGrpSpPr>
        <p:grpSpPr>
          <a:xfrm>
            <a:off x="3842989" y="3435264"/>
            <a:ext cx="4337184" cy="831936"/>
            <a:chOff x="3842989" y="3435264"/>
            <a:chExt cx="4337184" cy="831936"/>
          </a:xfrm>
        </p:grpSpPr>
        <p:sp>
          <p:nvSpPr>
            <p:cNvPr id="8" name="TextBox 7"/>
            <p:cNvSpPr txBox="1"/>
            <p:nvPr/>
          </p:nvSpPr>
          <p:spPr>
            <a:xfrm>
              <a:off x="5553087" y="3435264"/>
              <a:ext cx="2627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Infrared receiver diodes (eyes of robot)</a:t>
              </a:r>
              <a:endParaRPr lang="en-US" dirty="0"/>
            </a:p>
          </p:txBody>
        </p:sp>
        <p:cxnSp>
          <p:nvCxnSpPr>
            <p:cNvPr id="2066" name="Straight Arrow Connector 2065"/>
            <p:cNvCxnSpPr/>
            <p:nvPr/>
          </p:nvCxnSpPr>
          <p:spPr>
            <a:xfrm flipH="1">
              <a:off x="3842989" y="3758430"/>
              <a:ext cx="1779373" cy="5087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947886" y="2390237"/>
            <a:ext cx="4198587" cy="1252849"/>
            <a:chOff x="3947886" y="2390237"/>
            <a:chExt cx="4198587" cy="1252849"/>
          </a:xfrm>
        </p:grpSpPr>
        <p:sp>
          <p:nvSpPr>
            <p:cNvPr id="42" name="TextBox 41"/>
            <p:cNvSpPr txBox="1"/>
            <p:nvPr/>
          </p:nvSpPr>
          <p:spPr>
            <a:xfrm>
              <a:off x="5539232" y="2390237"/>
              <a:ext cx="2607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Motor driven Arm to turn the red and green beacons off</a:t>
              </a:r>
              <a:endParaRPr lang="en-US" dirty="0"/>
            </a:p>
          </p:txBody>
        </p:sp>
        <p:cxnSp>
          <p:nvCxnSpPr>
            <p:cNvPr id="2068" name="Straight Arrow Connector 2067"/>
            <p:cNvCxnSpPr>
              <a:stCxn id="42" idx="1"/>
            </p:cNvCxnSpPr>
            <p:nvPr/>
          </p:nvCxnSpPr>
          <p:spPr>
            <a:xfrm flipH="1">
              <a:off x="3947886" y="2851902"/>
              <a:ext cx="1591346" cy="7911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7" name="Group 2076"/>
          <p:cNvGrpSpPr/>
          <p:nvPr/>
        </p:nvGrpSpPr>
        <p:grpSpPr>
          <a:xfrm>
            <a:off x="69274" y="2614550"/>
            <a:ext cx="2216727" cy="1455925"/>
            <a:chOff x="69274" y="2614550"/>
            <a:chExt cx="2216727" cy="1455925"/>
          </a:xfrm>
        </p:grpSpPr>
        <p:sp>
          <p:nvSpPr>
            <p:cNvPr id="2049" name="TextBox 2048"/>
            <p:cNvSpPr txBox="1"/>
            <p:nvPr/>
          </p:nvSpPr>
          <p:spPr>
            <a:xfrm>
              <a:off x="942791" y="3701143"/>
              <a:ext cx="1074056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PC</a:t>
              </a:r>
              <a:endParaRPr lang="en-US" dirty="0"/>
            </a:p>
          </p:txBody>
        </p:sp>
        <p:sp>
          <p:nvSpPr>
            <p:cNvPr id="2053" name="TextBox 2052"/>
            <p:cNvSpPr txBox="1"/>
            <p:nvPr/>
          </p:nvSpPr>
          <p:spPr>
            <a:xfrm>
              <a:off x="69274" y="2614550"/>
              <a:ext cx="22167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Program developed to control the robot</a:t>
              </a:r>
              <a:endParaRPr lang="en-US" dirty="0"/>
            </a:p>
          </p:txBody>
        </p:sp>
        <p:cxnSp>
          <p:nvCxnSpPr>
            <p:cNvPr id="2070" name="Straight Arrow Connector 2069"/>
            <p:cNvCxnSpPr>
              <a:endCxn id="2049" idx="0"/>
            </p:cNvCxnSpPr>
            <p:nvPr/>
          </p:nvCxnSpPr>
          <p:spPr>
            <a:xfrm>
              <a:off x="1378857" y="3251200"/>
              <a:ext cx="100962" cy="44994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8" name="Group 2077"/>
          <p:cNvGrpSpPr/>
          <p:nvPr/>
        </p:nvGrpSpPr>
        <p:grpSpPr>
          <a:xfrm>
            <a:off x="292265" y="4063343"/>
            <a:ext cx="3244623" cy="1275061"/>
            <a:chOff x="292265" y="4063343"/>
            <a:chExt cx="3244623" cy="1275061"/>
          </a:xfrm>
        </p:grpSpPr>
        <p:sp>
          <p:nvSpPr>
            <p:cNvPr id="2052" name="Freeform 2051"/>
            <p:cNvSpPr/>
            <p:nvPr/>
          </p:nvSpPr>
          <p:spPr>
            <a:xfrm>
              <a:off x="1809688" y="4063343"/>
              <a:ext cx="1727200" cy="885369"/>
            </a:xfrm>
            <a:custGeom>
              <a:avLst/>
              <a:gdLst>
                <a:gd name="connsiteX0" fmla="*/ 0 w 1640115"/>
                <a:gd name="connsiteY0" fmla="*/ 0 h 754743"/>
                <a:gd name="connsiteX1" fmla="*/ 14515 w 1640115"/>
                <a:gd name="connsiteY1" fmla="*/ 72571 h 754743"/>
                <a:gd name="connsiteX2" fmla="*/ 29029 w 1640115"/>
                <a:gd name="connsiteY2" fmla="*/ 116114 h 754743"/>
                <a:gd name="connsiteX3" fmla="*/ 72572 w 1640115"/>
                <a:gd name="connsiteY3" fmla="*/ 232228 h 754743"/>
                <a:gd name="connsiteX4" fmla="*/ 116115 w 1640115"/>
                <a:gd name="connsiteY4" fmla="*/ 246743 h 754743"/>
                <a:gd name="connsiteX5" fmla="*/ 203200 w 1640115"/>
                <a:gd name="connsiteY5" fmla="*/ 304800 h 754743"/>
                <a:gd name="connsiteX6" fmla="*/ 246743 w 1640115"/>
                <a:gd name="connsiteY6" fmla="*/ 333828 h 754743"/>
                <a:gd name="connsiteX7" fmla="*/ 290286 w 1640115"/>
                <a:gd name="connsiteY7" fmla="*/ 348343 h 754743"/>
                <a:gd name="connsiteX8" fmla="*/ 333829 w 1640115"/>
                <a:gd name="connsiteY8" fmla="*/ 377371 h 754743"/>
                <a:gd name="connsiteX9" fmla="*/ 508000 w 1640115"/>
                <a:gd name="connsiteY9" fmla="*/ 420914 h 754743"/>
                <a:gd name="connsiteX10" fmla="*/ 566057 w 1640115"/>
                <a:gd name="connsiteY10" fmla="*/ 435428 h 754743"/>
                <a:gd name="connsiteX11" fmla="*/ 609600 w 1640115"/>
                <a:gd name="connsiteY11" fmla="*/ 449943 h 754743"/>
                <a:gd name="connsiteX12" fmla="*/ 798286 w 1640115"/>
                <a:gd name="connsiteY12" fmla="*/ 464457 h 754743"/>
                <a:gd name="connsiteX13" fmla="*/ 870857 w 1640115"/>
                <a:gd name="connsiteY13" fmla="*/ 478971 h 754743"/>
                <a:gd name="connsiteX14" fmla="*/ 972457 w 1640115"/>
                <a:gd name="connsiteY14" fmla="*/ 493485 h 754743"/>
                <a:gd name="connsiteX15" fmla="*/ 1059543 w 1640115"/>
                <a:gd name="connsiteY15" fmla="*/ 522514 h 754743"/>
                <a:gd name="connsiteX16" fmla="*/ 1103086 w 1640115"/>
                <a:gd name="connsiteY16" fmla="*/ 537028 h 754743"/>
                <a:gd name="connsiteX17" fmla="*/ 1146629 w 1640115"/>
                <a:gd name="connsiteY17" fmla="*/ 551543 h 754743"/>
                <a:gd name="connsiteX18" fmla="*/ 1190172 w 1640115"/>
                <a:gd name="connsiteY18" fmla="*/ 580571 h 754743"/>
                <a:gd name="connsiteX19" fmla="*/ 1277257 w 1640115"/>
                <a:gd name="connsiteY19" fmla="*/ 609600 h 754743"/>
                <a:gd name="connsiteX20" fmla="*/ 1364343 w 1640115"/>
                <a:gd name="connsiteY20" fmla="*/ 653143 h 754743"/>
                <a:gd name="connsiteX21" fmla="*/ 1407886 w 1640115"/>
                <a:gd name="connsiteY21" fmla="*/ 682171 h 754743"/>
                <a:gd name="connsiteX22" fmla="*/ 1538515 w 1640115"/>
                <a:gd name="connsiteY22" fmla="*/ 725714 h 754743"/>
                <a:gd name="connsiteX23" fmla="*/ 1582057 w 1640115"/>
                <a:gd name="connsiteY23" fmla="*/ 740228 h 754743"/>
                <a:gd name="connsiteX24" fmla="*/ 1640115 w 1640115"/>
                <a:gd name="connsiteY24" fmla="*/ 754743 h 75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40115" h="754743">
                  <a:moveTo>
                    <a:pt x="0" y="0"/>
                  </a:moveTo>
                  <a:cubicBezTo>
                    <a:pt x="4838" y="24190"/>
                    <a:pt x="8532" y="48638"/>
                    <a:pt x="14515" y="72571"/>
                  </a:cubicBezTo>
                  <a:cubicBezTo>
                    <a:pt x="18226" y="87414"/>
                    <a:pt x="25318" y="101271"/>
                    <a:pt x="29029" y="116114"/>
                  </a:cubicBezTo>
                  <a:cubicBezTo>
                    <a:pt x="39356" y="157422"/>
                    <a:pt x="35239" y="202361"/>
                    <a:pt x="72572" y="232228"/>
                  </a:cubicBezTo>
                  <a:cubicBezTo>
                    <a:pt x="84519" y="241786"/>
                    <a:pt x="102741" y="239313"/>
                    <a:pt x="116115" y="246743"/>
                  </a:cubicBezTo>
                  <a:cubicBezTo>
                    <a:pt x="146612" y="263686"/>
                    <a:pt x="174172" y="285448"/>
                    <a:pt x="203200" y="304800"/>
                  </a:cubicBezTo>
                  <a:cubicBezTo>
                    <a:pt x="217714" y="314476"/>
                    <a:pt x="230194" y="328312"/>
                    <a:pt x="246743" y="333828"/>
                  </a:cubicBezTo>
                  <a:cubicBezTo>
                    <a:pt x="261257" y="338666"/>
                    <a:pt x="276602" y="341501"/>
                    <a:pt x="290286" y="348343"/>
                  </a:cubicBezTo>
                  <a:cubicBezTo>
                    <a:pt x="305888" y="356144"/>
                    <a:pt x="317889" y="370286"/>
                    <a:pt x="333829" y="377371"/>
                  </a:cubicBezTo>
                  <a:cubicBezTo>
                    <a:pt x="413188" y="412642"/>
                    <a:pt x="425014" y="404317"/>
                    <a:pt x="508000" y="420914"/>
                  </a:cubicBezTo>
                  <a:cubicBezTo>
                    <a:pt x="527561" y="424826"/>
                    <a:pt x="546877" y="429948"/>
                    <a:pt x="566057" y="435428"/>
                  </a:cubicBezTo>
                  <a:cubicBezTo>
                    <a:pt x="580768" y="439631"/>
                    <a:pt x="594419" y="448045"/>
                    <a:pt x="609600" y="449943"/>
                  </a:cubicBezTo>
                  <a:cubicBezTo>
                    <a:pt x="672194" y="457767"/>
                    <a:pt x="735391" y="459619"/>
                    <a:pt x="798286" y="464457"/>
                  </a:cubicBezTo>
                  <a:cubicBezTo>
                    <a:pt x="822476" y="469295"/>
                    <a:pt x="846523" y="474915"/>
                    <a:pt x="870857" y="478971"/>
                  </a:cubicBezTo>
                  <a:cubicBezTo>
                    <a:pt x="904602" y="484595"/>
                    <a:pt x="939123" y="485792"/>
                    <a:pt x="972457" y="493485"/>
                  </a:cubicBezTo>
                  <a:cubicBezTo>
                    <a:pt x="1002272" y="500365"/>
                    <a:pt x="1030514" y="512838"/>
                    <a:pt x="1059543" y="522514"/>
                  </a:cubicBezTo>
                  <a:lnTo>
                    <a:pt x="1103086" y="537028"/>
                  </a:lnTo>
                  <a:cubicBezTo>
                    <a:pt x="1117600" y="541866"/>
                    <a:pt x="1133899" y="543056"/>
                    <a:pt x="1146629" y="551543"/>
                  </a:cubicBezTo>
                  <a:cubicBezTo>
                    <a:pt x="1161143" y="561219"/>
                    <a:pt x="1174232" y="573486"/>
                    <a:pt x="1190172" y="580571"/>
                  </a:cubicBezTo>
                  <a:cubicBezTo>
                    <a:pt x="1218133" y="592998"/>
                    <a:pt x="1251797" y="592627"/>
                    <a:pt x="1277257" y="609600"/>
                  </a:cubicBezTo>
                  <a:cubicBezTo>
                    <a:pt x="1402044" y="692790"/>
                    <a:pt x="1244160" y="593051"/>
                    <a:pt x="1364343" y="653143"/>
                  </a:cubicBezTo>
                  <a:cubicBezTo>
                    <a:pt x="1379945" y="660944"/>
                    <a:pt x="1391946" y="675086"/>
                    <a:pt x="1407886" y="682171"/>
                  </a:cubicBezTo>
                  <a:cubicBezTo>
                    <a:pt x="1407898" y="682176"/>
                    <a:pt x="1516737" y="718455"/>
                    <a:pt x="1538515" y="725714"/>
                  </a:cubicBezTo>
                  <a:cubicBezTo>
                    <a:pt x="1553029" y="730552"/>
                    <a:pt x="1567215" y="736517"/>
                    <a:pt x="1582057" y="740228"/>
                  </a:cubicBezTo>
                  <a:lnTo>
                    <a:pt x="1640115" y="754743"/>
                  </a:lnTo>
                </a:path>
              </a:pathLst>
            </a:cu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E0990A"/>
                  </a:solidFill>
                </a:ln>
              </a:endParaRPr>
            </a:p>
          </p:txBody>
        </p:sp>
        <p:sp>
          <p:nvSpPr>
            <p:cNvPr id="2054" name="TextBox 2053"/>
            <p:cNvSpPr txBox="1"/>
            <p:nvPr/>
          </p:nvSpPr>
          <p:spPr>
            <a:xfrm>
              <a:off x="292265" y="4692073"/>
              <a:ext cx="16691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Download the program</a:t>
              </a:r>
              <a:endParaRPr lang="en-US" dirty="0"/>
            </a:p>
          </p:txBody>
        </p:sp>
        <p:cxnSp>
          <p:nvCxnSpPr>
            <p:cNvPr id="2072" name="Straight Arrow Connector 2071"/>
            <p:cNvCxnSpPr>
              <a:endCxn id="2052" idx="8"/>
            </p:cNvCxnSpPr>
            <p:nvPr/>
          </p:nvCxnSpPr>
          <p:spPr>
            <a:xfrm flipV="1">
              <a:off x="1611086" y="4506027"/>
              <a:ext cx="550156" cy="26917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327452" y="2020782"/>
            <a:ext cx="1589919" cy="577275"/>
            <a:chOff x="1327452" y="2020782"/>
            <a:chExt cx="1589919" cy="577275"/>
          </a:xfrm>
        </p:grpSpPr>
        <p:sp>
          <p:nvSpPr>
            <p:cNvPr id="51" name="TextBox 50"/>
            <p:cNvSpPr txBox="1"/>
            <p:nvPr/>
          </p:nvSpPr>
          <p:spPr>
            <a:xfrm>
              <a:off x="1327452" y="2020782"/>
              <a:ext cx="1117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Sensor </a:t>
              </a:r>
              <a:endParaRPr lang="en-US" dirty="0"/>
            </a:p>
          </p:txBody>
        </p:sp>
        <p:cxnSp>
          <p:nvCxnSpPr>
            <p:cNvPr id="2074" name="Straight Arrow Connector 2073"/>
            <p:cNvCxnSpPr/>
            <p:nvPr/>
          </p:nvCxnSpPr>
          <p:spPr>
            <a:xfrm>
              <a:off x="2293257" y="2206171"/>
              <a:ext cx="624114" cy="3918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 tasks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454" y="1794163"/>
            <a:ext cx="8229600" cy="3290455"/>
          </a:xfrm>
        </p:spPr>
        <p:txBody>
          <a:bodyPr/>
          <a:lstStyle/>
          <a:p>
            <a:pPr eaLnBrk="1" hangingPunct="1"/>
            <a:r>
              <a:rPr lang="en-US" dirty="0"/>
              <a:t>Mechanical (Robot’s </a:t>
            </a:r>
            <a:r>
              <a:rPr lang="en-US" dirty="0" smtClean="0"/>
              <a:t>chassis, arm and the drive system design)</a:t>
            </a:r>
            <a:endParaRPr lang="en-US" dirty="0"/>
          </a:p>
          <a:p>
            <a:pPr eaLnBrk="1" hangingPunct="1"/>
            <a:r>
              <a:rPr lang="en-US" dirty="0"/>
              <a:t>Electronics (Robot’s eye, IR Board)</a:t>
            </a:r>
          </a:p>
          <a:p>
            <a:pPr eaLnBrk="1" hangingPunct="1"/>
            <a:r>
              <a:rPr lang="en-US" dirty="0" smtClean="0"/>
              <a:t>Programming  (C-language)</a:t>
            </a:r>
          </a:p>
          <a:p>
            <a:pPr marL="0" indent="0" eaLnBrk="1" hangingPunct="1">
              <a:buNone/>
            </a:pPr>
            <a:endParaRPr lang="en-US" sz="1000" dirty="0" smtClean="0"/>
          </a:p>
          <a:p>
            <a:pPr eaLnBrk="1" hangingPunct="1"/>
            <a:endParaRPr lang="en-US" sz="1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47777" y="4460028"/>
            <a:ext cx="4391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Mechatronics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ME106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28509"/>
            <a:ext cx="2133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86945"/>
            <a:ext cx="2133600" cy="334530"/>
          </a:xfrm>
        </p:spPr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35</a:t>
            </a:fld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246908" y="789701"/>
            <a:ext cx="7523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 – The primary disciplines important in the design of mechatronics systems include: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5687" y="11319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Clicker question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2325" y="2147450"/>
            <a:ext cx="803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A) Mechanics and electronics engineering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302325" y="2908525"/>
            <a:ext cx="803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 Electronics and computer engineering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02325" y="3767967"/>
            <a:ext cx="803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) Mechanics and computer engineering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302325" y="4613554"/>
            <a:ext cx="803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D) Mechanics, electronics, control and computer 	engineering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20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2363"/>
            <a:ext cx="2133600" cy="279111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86945"/>
            <a:ext cx="2895600" cy="33453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86945"/>
            <a:ext cx="2133600" cy="334530"/>
          </a:xfrm>
        </p:spPr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36</a:t>
            </a:fld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246908" y="789701"/>
            <a:ext cx="7523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– Considering  the robot that you design, which statement is true when it comes to the robot’s task?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5687" y="11319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Clicker question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0035" y="2299855"/>
            <a:ext cx="803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A) The robot should locate the green beacon, 	turn it off and find the red beacon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330035" y="3359728"/>
            <a:ext cx="803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 The robot should locate the red beacon, 	turn it off and carry it out of the arena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30035" y="4419600"/>
            <a:ext cx="80356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) The robot should locate the red beacon, 	turn it off, find the green beacon and carry 	it out of the arena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27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813"/>
            <a:ext cx="8229600" cy="902998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Programming Task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091" y="858982"/>
            <a:ext cx="8653845" cy="9144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400" dirty="0" smtClean="0"/>
              <a:t>Learn how to setup and navigate the environment of </a:t>
            </a:r>
            <a:r>
              <a:rPr lang="en-US" sz="2400" dirty="0" err="1" smtClean="0"/>
              <a:t>EasyC</a:t>
            </a:r>
            <a:r>
              <a:rPr lang="en-US" sz="2400" dirty="0" smtClean="0"/>
              <a:t> Cortex version 4.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8309" y="1851268"/>
            <a:ext cx="4604133" cy="334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58441" y="5289455"/>
            <a:ext cx="271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Cortex controller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60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Programming Task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733800" cy="1905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2"/>
            </a:pPr>
            <a:r>
              <a:rPr lang="en-US" dirty="0" smtClean="0"/>
              <a:t>Learn how to write a program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58" y="1154641"/>
            <a:ext cx="4541242" cy="551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32011" y="3298447"/>
            <a:ext cx="11453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(1 , 127);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7872" y="4473941"/>
            <a:ext cx="11972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(1 , -127);</a:t>
            </a:r>
            <a:endParaRPr lang="en-US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Programming Task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156855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 startAt="3"/>
            </a:pPr>
            <a:r>
              <a:rPr lang="en-US" dirty="0" smtClean="0"/>
              <a:t>Study the program </a:t>
            </a:r>
            <a:r>
              <a:rPr lang="en-US" sz="2400" b="1" dirty="0" smtClean="0">
                <a:solidFill>
                  <a:srgbClr val="FF0000"/>
                </a:solidFill>
              </a:rPr>
              <a:t>GOTO_BEACON,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this will take the robot to the red beacon.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5111694"/>
            <a:ext cx="5940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eaLnBrk="1" hangingPunct="1">
              <a:buFont typeface="+mj-lt"/>
              <a:buAutoNum type="arabicPeriod" startAt="5"/>
            </a:pPr>
            <a:r>
              <a:rPr lang="en-US" sz="3200" dirty="0"/>
              <a:t>Test and fine tune the Robot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2759460"/>
            <a:ext cx="8469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1" hangingPunct="1">
              <a:buFont typeface="+mj-lt"/>
              <a:buAutoNum type="arabicPeriod" startAt="4"/>
            </a:pPr>
            <a:r>
              <a:rPr lang="en-US" sz="3200" dirty="0"/>
              <a:t>Develop your own robot control </a:t>
            </a:r>
            <a:r>
              <a:rPr lang="en-US" sz="3200" dirty="0" smtClean="0"/>
              <a:t>program to turn the red beacon off, find the green beacon and take it out of the arena.</a:t>
            </a:r>
            <a:endParaRPr lang="en-US" sz="3200" dirty="0"/>
          </a:p>
          <a:p>
            <a:pPr eaLnBrk="1" hangingPunct="1">
              <a:buFontTx/>
              <a:buNone/>
            </a:pPr>
            <a:r>
              <a:rPr lang="en-US" sz="3200" dirty="0"/>
              <a:t>	  (</a:t>
            </a:r>
            <a:r>
              <a:rPr lang="en-US" sz="2800" dirty="0"/>
              <a:t>brainstorming, the entire team</a:t>
            </a:r>
            <a:r>
              <a:rPr lang="en-US" sz="3200" dirty="0" smtClean="0"/>
              <a:t>)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6053" y="6462041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Ken Youssefi</a:t>
            </a:r>
            <a:endParaRPr lang="en-US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09042" y="6429048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Introduction to Engineering – E10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077" y="551468"/>
            <a:ext cx="3211238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4973" y="579748"/>
            <a:ext cx="252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Mars 2020 spacecraft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3377" y="699155"/>
            <a:ext cx="252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Cruise stage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34845" y="1698396"/>
            <a:ext cx="252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Backshell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15352" y="2645789"/>
            <a:ext cx="252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Descent stage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62247" y="4729113"/>
            <a:ext cx="252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shield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14" y="3037463"/>
            <a:ext cx="4027436" cy="36367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39711" y="2571945"/>
            <a:ext cx="252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Landing on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9218"/>
            <a:ext cx="8229600" cy="958417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Electronics Task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7680"/>
            <a:ext cx="8305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Build the Infrared receiver board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how to identify electronics components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how to solder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the basic theory of operation of the board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n-US" sz="2400" dirty="0" smtClean="0"/>
              <a:t>Learn how to interface to the board via software (device driver)</a:t>
            </a:r>
          </a:p>
        </p:txBody>
      </p:sp>
      <p:pic>
        <p:nvPicPr>
          <p:cNvPr id="1536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3753" y="3560610"/>
            <a:ext cx="5000255" cy="2169922"/>
          </a:xfrm>
          <a:noFill/>
        </p:spPr>
      </p:pic>
      <p:pic>
        <p:nvPicPr>
          <p:cNvPr id="15365" name="Picture 8" descr="IR_receiverA_9_2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" y="4403638"/>
            <a:ext cx="4412673" cy="1986050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09DFBE-A5D3-42B3-B61E-4F469459794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6217"/>
            <a:ext cx="2133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45127"/>
          </a:xfrm>
        </p:spPr>
        <p:txBody>
          <a:bodyPr/>
          <a:lstStyle/>
          <a:p>
            <a:pPr eaLnBrk="1" hangingPunct="1"/>
            <a:r>
              <a:rPr lang="en-US" sz="4000" i="1" dirty="0" smtClean="0">
                <a:solidFill>
                  <a:srgbClr val="FF0000"/>
                </a:solidFill>
              </a:rPr>
              <a:t>Mechanical Design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9414" y="782775"/>
            <a:ext cx="9081677" cy="317961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Body of the Robot		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Type </a:t>
            </a:r>
            <a:r>
              <a:rPr lang="en-US" dirty="0"/>
              <a:t>and placement of motors and </a:t>
            </a:r>
            <a:r>
              <a:rPr lang="en-US" dirty="0" smtClean="0"/>
              <a:t>sensors </a:t>
            </a:r>
            <a:r>
              <a:rPr lang="en-US" dirty="0"/>
              <a:t>(sensing and actuating</a:t>
            </a:r>
            <a:r>
              <a:rPr lang="en-US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Design </a:t>
            </a:r>
            <a:r>
              <a:rPr lang="en-US" dirty="0"/>
              <a:t>the arm to turn off the </a:t>
            </a:r>
            <a:r>
              <a:rPr lang="en-US" dirty="0" smtClean="0"/>
              <a:t>red beacon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Mechanism </a:t>
            </a:r>
            <a:r>
              <a:rPr lang="en-US" dirty="0"/>
              <a:t>to secure the green beacon</a:t>
            </a: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</a:p>
        </p:txBody>
      </p:sp>
      <p:pic>
        <p:nvPicPr>
          <p:cNvPr id="16388" name="Picture 7" descr="VEX Classrom Lab Kit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839" y="3456092"/>
            <a:ext cx="3820088" cy="318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Track-Bot0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327" y="3357197"/>
            <a:ext cx="3366655" cy="328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25494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Ken Youssefi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26649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Introduction to Engineering – E10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6217"/>
            <a:ext cx="2133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86945"/>
            <a:ext cx="2895600" cy="334530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z="1000" smtClean="0"/>
              <a:pPr>
                <a:defRPr/>
              </a:pPr>
              <a:t>42</a:t>
            </a:fld>
            <a:endParaRPr lang="en-US" sz="1000" dirty="0"/>
          </a:p>
        </p:txBody>
      </p:sp>
      <p:pic>
        <p:nvPicPr>
          <p:cNvPr id="1026" name="Picture 2" descr="Programming Control Starter Ki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38" y="146338"/>
            <a:ext cx="6566189" cy="656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8691" y="498764"/>
            <a:ext cx="275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VEX’s Robotics 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4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00799"/>
            <a:ext cx="2133600" cy="320675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28509"/>
            <a:ext cx="2895600" cy="292966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z="1000" smtClean="0"/>
              <a:pPr>
                <a:defRPr/>
              </a:pPr>
              <a:t>43</a:t>
            </a:fld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1039090" y="1163774"/>
            <a:ext cx="7523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 – The tasks involved in designing and building the robot includes only mechanical and electronics.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5687" y="113199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Clicker question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4472" y="2646219"/>
            <a:ext cx="1856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A) True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588333" y="3318164"/>
            <a:ext cx="1911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 False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546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14907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Ken Youssefi</a:t>
            </a:r>
            <a:endParaRPr lang="en-US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95919" y="6447901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Introduction to Engineering – E10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50" name="Picture 2" descr="Digging The Tech Behind NASA's Perseverance R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4" y="2258981"/>
            <a:ext cx="8276585" cy="465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9737" y="152342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Science objectives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3126" y="494908"/>
            <a:ext cx="763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Looking for habitability – identify past environment that supported life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53126" y="845784"/>
            <a:ext cx="5384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Seeking </a:t>
            </a:r>
            <a:r>
              <a:rPr lang="en-US" dirty="0" err="1" smtClean="0"/>
              <a:t>biosigniture</a:t>
            </a:r>
            <a:r>
              <a:rPr lang="en-US" dirty="0" smtClean="0"/>
              <a:t> – seeking signs of past life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53126" y="1201373"/>
            <a:ext cx="7116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Collecting rocks and soil sample and leaving them on the surface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53126" y="1589953"/>
            <a:ext cx="7077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Preparing for humans – test oxygen production from atmosphere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59411" y="1926175"/>
            <a:ext cx="6218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Fly the Helicopter– test the conditions for traveling by 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340" y="6433761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Ken Youssefi</a:t>
            </a:r>
            <a:endParaRPr lang="en-US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29079"/>
            <a:ext cx="2895600" cy="292395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Introduction to Engineering – E10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r="5753"/>
          <a:stretch/>
        </p:blipFill>
        <p:spPr>
          <a:xfrm>
            <a:off x="1616697" y="263951"/>
            <a:ext cx="6165984" cy="635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86" y="919114"/>
            <a:ext cx="160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onboard equipment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6054" y="6504462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Ken Youssefi</a:t>
            </a:r>
            <a:endParaRPr lang="en-US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14773" y="645261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Introduction to Engineering – E10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6" y="348202"/>
            <a:ext cx="6245257" cy="3512957"/>
          </a:xfrm>
          <a:prstGeom prst="rect">
            <a:avLst/>
          </a:prstGeom>
        </p:spPr>
      </p:pic>
      <p:pic>
        <p:nvPicPr>
          <p:cNvPr id="1026" name="Picture 2" descr="NASA Prepares for the Martian Landing of the Mars 2020 Perseverance Rover -  UPI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90" y="4015995"/>
            <a:ext cx="4383431" cy="245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03596" y="4816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>
                <a:solidFill>
                  <a:srgbClr val="202122"/>
                </a:solidFill>
                <a:latin typeface="Arial" panose="020B0604020202020204" pitchFamily="34" charset="0"/>
              </a:rPr>
              <a:t>Mars helicopter experiment named </a:t>
            </a:r>
            <a:r>
              <a:rPr lang="sv-SE" i="1" dirty="0">
                <a:solidFill>
                  <a:srgbClr val="202122"/>
                </a:solidFill>
                <a:latin typeface="Arial" panose="020B0604020202020204" pitchFamily="34" charset="0"/>
              </a:rPr>
              <a:t>Ingenuity.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1845" y="3075710"/>
            <a:ext cx="4793835" cy="36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16582" y="236913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Historic space handshake between Shuttle and Space Station Robots, 2001</a:t>
            </a:r>
            <a:endParaRPr lang="en-US" dirty="0"/>
          </a:p>
        </p:txBody>
      </p:sp>
      <p:pic>
        <p:nvPicPr>
          <p:cNvPr id="5124" name="Picture 4" descr="61B-41-019 : Jerry Ross and Canad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124691"/>
            <a:ext cx="2008909" cy="234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pace Shuttle Space A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41625"/>
            <a:ext cx="4125480" cy="308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33455" y="290944"/>
            <a:ext cx="235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Shuttle’s cargo bay and robot arm made by Canada.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84783-D142-430B-8863-E3040A7F504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6217"/>
            <a:ext cx="2133600" cy="265257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Ken Youssefi</a:t>
            </a:r>
            <a:endParaRPr lang="en-US" sz="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97781"/>
            <a:ext cx="2895600" cy="223693"/>
          </a:xfrm>
        </p:spPr>
        <p:txBody>
          <a:bodyPr/>
          <a:lstStyle/>
          <a:p>
            <a:pPr>
              <a:defRPr/>
            </a:pPr>
            <a:r>
              <a:rPr lang="en-US" sz="800" dirty="0" smtClean="0"/>
              <a:t>Introduction to Engineering – E10</a:t>
            </a:r>
            <a:endParaRPr lang="en-US" sz="800" dirty="0"/>
          </a:p>
        </p:txBody>
      </p:sp>
      <p:pic>
        <p:nvPicPr>
          <p:cNvPr id="6146" name="Picture 2" descr="http://www.dailygalaxy.com/photos/uncategorized/2008/03/10/080307dextre_robot_hmed_4pwidec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3435927"/>
            <a:ext cx="3116747" cy="306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.space.com/images/i/000/036/043/original/valkyrie-robot-4.jpg?138974329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22" y="1274620"/>
            <a:ext cx="5948338" cy="446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62"/>
            <a:ext cx="8229600" cy="986126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Robots Everywhere</a:t>
            </a:r>
          </a:p>
        </p:txBody>
      </p:sp>
      <p:pic>
        <p:nvPicPr>
          <p:cNvPr id="5123" name="Picture 1" descr="http://trueforce.com/images/underwater/underwaterrobot.jpg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82" y="945862"/>
            <a:ext cx="4624298" cy="307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27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0" y="3057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12326" y="1374016"/>
            <a:ext cx="3560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Oberon maps ocean terrain and films </a:t>
            </a:r>
            <a:r>
              <a:rPr lang="en-US" dirty="0" smtClean="0"/>
              <a:t>simultaneously (Australia)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38775" y="875207"/>
            <a:ext cx="3776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Oberon - underwater robot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03564" y="4602217"/>
            <a:ext cx="36714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Underwater robot used for port security. Also used to check </a:t>
            </a:r>
            <a:r>
              <a:rPr lang="en-US" dirty="0"/>
              <a:t>out the presence of cracks in nuclear reactors’ water tanks</a:t>
            </a:r>
            <a:r>
              <a:rPr lang="en-US" dirty="0" smtClean="0"/>
              <a:t>, ship’s hull, propeller shafts, ….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2ECC9-72C0-44A9-A984-B6BE9B88B44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Ken Youssefi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Engineering – E10</a:t>
            </a:r>
            <a:endParaRPr lang="en-US" dirty="0"/>
          </a:p>
        </p:txBody>
      </p:sp>
      <p:pic>
        <p:nvPicPr>
          <p:cNvPr id="1026" name="Picture 2" descr="http://cdn2.ubergizmo.com/wp-content/uploads/2014/09/underwater-robo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109" y="3653085"/>
            <a:ext cx="4156364" cy="27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19065</TotalTime>
  <Words>1379</Words>
  <Application>Microsoft Office PowerPoint</Application>
  <PresentationFormat>On-screen Show (4:3)</PresentationFormat>
  <Paragraphs>271</Paragraphs>
  <Slides>43</Slides>
  <Notes>0</Notes>
  <HiddenSlides>2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SimSun</vt:lpstr>
      <vt:lpstr>Arial</vt:lpstr>
      <vt:lpstr>Calibri</vt:lpstr>
      <vt:lpstr>Montserrat</vt:lpstr>
      <vt:lpstr>Times New Roman</vt:lpstr>
      <vt:lpstr>Verdana</vt:lpstr>
      <vt:lpstr>Default Design</vt:lpstr>
      <vt:lpstr>Robot Project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Robots Everywhere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Beacons are infrared emitters. The beacons can be turned off by pressing down on the push-button switch located on top. </vt:lpstr>
      <vt:lpstr>The Overall System</vt:lpstr>
      <vt:lpstr>Three tasks</vt:lpstr>
      <vt:lpstr>PowerPoint Presentation</vt:lpstr>
      <vt:lpstr>PowerPoint Presentation</vt:lpstr>
      <vt:lpstr>Programming Task</vt:lpstr>
      <vt:lpstr>Programming Task</vt:lpstr>
      <vt:lpstr>Programming Task</vt:lpstr>
      <vt:lpstr>Electronics Task</vt:lpstr>
      <vt:lpstr>Mechanical Design</vt:lpstr>
      <vt:lpstr>PowerPoint Presentation</vt:lpstr>
      <vt:lpstr>PowerPoint Presentation</vt:lpstr>
    </vt:vector>
  </TitlesOfParts>
  <Company>SJSU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Jose State University College of Engineering Engineering 10 Robotic Project</dc:title>
  <dc:creator>Ping</dc:creator>
  <cp:lastModifiedBy>Ken Youssefi</cp:lastModifiedBy>
  <cp:revision>170</cp:revision>
  <dcterms:created xsi:type="dcterms:W3CDTF">2008-10-19T16:39:26Z</dcterms:created>
  <dcterms:modified xsi:type="dcterms:W3CDTF">2021-03-17T18:48:12Z</dcterms:modified>
</cp:coreProperties>
</file>