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63" r:id="rId2"/>
    <p:sldId id="281" r:id="rId3"/>
    <p:sldId id="282" r:id="rId4"/>
    <p:sldId id="279" r:id="rId5"/>
    <p:sldId id="283" r:id="rId6"/>
    <p:sldId id="277" r:id="rId7"/>
    <p:sldId id="278" r:id="rId8"/>
    <p:sldId id="284" r:id="rId9"/>
    <p:sldId id="285" r:id="rId10"/>
    <p:sldId id="269" r:id="rId11"/>
    <p:sldId id="270" r:id="rId12"/>
    <p:sldId id="273" r:id="rId13"/>
    <p:sldId id="286" r:id="rId14"/>
    <p:sldId id="288" r:id="rId15"/>
    <p:sldId id="274" r:id="rId16"/>
    <p:sldId id="275" r:id="rId17"/>
    <p:sldId id="276" r:id="rId18"/>
    <p:sldId id="258" r:id="rId19"/>
    <p:sldId id="262" r:id="rId20"/>
    <p:sldId id="265" r:id="rId21"/>
    <p:sldId id="266" r:id="rId22"/>
    <p:sldId id="261" r:id="rId23"/>
    <p:sldId id="267" r:id="rId2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FF0000"/>
    <a:srgbClr val="0000FF"/>
    <a:srgbClr val="BBE0E3"/>
    <a:srgbClr val="92D050"/>
    <a:srgbClr val="FFFF99"/>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4" autoAdjust="0"/>
    <p:restoredTop sz="94803" autoAdjust="0"/>
  </p:normalViewPr>
  <p:slideViewPr>
    <p:cSldViewPr snapToGrid="0">
      <p:cViewPr varScale="1">
        <p:scale>
          <a:sx n="81" d="100"/>
          <a:sy n="81" d="100"/>
        </p:scale>
        <p:origin x="1500" y="31"/>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cs typeface="Arial" charset="0"/>
              </a:defRPr>
            </a:lvl1pPr>
          </a:lstStyle>
          <a:p>
            <a:pPr>
              <a:defRPr/>
            </a:pPr>
            <a:endParaRPr lang="en-US"/>
          </a:p>
        </p:txBody>
      </p:sp>
      <p:sp>
        <p:nvSpPr>
          <p:cNvPr id="2560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cs typeface="Arial" charset="0"/>
              </a:defRPr>
            </a:lvl1pPr>
          </a:lstStyle>
          <a:p>
            <a:pPr>
              <a:defRPr/>
            </a:pPr>
            <a:endParaRPr lang="en-US"/>
          </a:p>
        </p:txBody>
      </p:sp>
      <p:sp>
        <p:nvSpPr>
          <p:cNvPr id="2150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560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cs typeface="Arial" charset="0"/>
              </a:defRPr>
            </a:lvl1pPr>
          </a:lstStyle>
          <a:p>
            <a:pPr>
              <a:defRPr/>
            </a:pPr>
            <a:endParaRPr lang="en-US"/>
          </a:p>
        </p:txBody>
      </p:sp>
      <p:sp>
        <p:nvSpPr>
          <p:cNvPr id="2560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cs typeface="Arial" charset="0"/>
              </a:defRPr>
            </a:lvl1pPr>
          </a:lstStyle>
          <a:p>
            <a:pPr>
              <a:defRPr/>
            </a:pPr>
            <a:fld id="{2BB9B871-3115-4BD4-A27D-B7752BBEA498}" type="slidenum">
              <a:rPr lang="en-US"/>
              <a:pPr>
                <a:defRPr/>
              </a:pPr>
              <a:t>‹#›</a:t>
            </a:fld>
            <a:endParaRPr lang="en-US"/>
          </a:p>
        </p:txBody>
      </p:sp>
    </p:spTree>
    <p:extLst>
      <p:ext uri="{BB962C8B-B14F-4D97-AF65-F5344CB8AC3E}">
        <p14:creationId xmlns:p14="http://schemas.microsoft.com/office/powerpoint/2010/main" val="114576297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BB9B871-3115-4BD4-A27D-B7752BBEA498}" type="slidenum">
              <a:rPr lang="en-US" smtClean="0"/>
              <a:pPr>
                <a:defRPr/>
              </a:pPr>
              <a:t>1</a:t>
            </a:fld>
            <a:endParaRPr lang="en-US"/>
          </a:p>
        </p:txBody>
      </p:sp>
    </p:spTree>
    <p:extLst>
      <p:ext uri="{BB962C8B-B14F-4D97-AF65-F5344CB8AC3E}">
        <p14:creationId xmlns:p14="http://schemas.microsoft.com/office/powerpoint/2010/main" val="12512164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BB9B871-3115-4BD4-A27D-B7752BBEA498}" type="slidenum">
              <a:rPr lang="en-US" smtClean="0"/>
              <a:pPr>
                <a:defRPr/>
              </a:pPr>
              <a:t>3</a:t>
            </a:fld>
            <a:endParaRPr lang="en-US"/>
          </a:p>
        </p:txBody>
      </p:sp>
    </p:spTree>
    <p:extLst>
      <p:ext uri="{BB962C8B-B14F-4D97-AF65-F5344CB8AC3E}">
        <p14:creationId xmlns:p14="http://schemas.microsoft.com/office/powerpoint/2010/main" val="24406626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BB9B871-3115-4BD4-A27D-B7752BBEA498}" type="slidenum">
              <a:rPr lang="en-US" smtClean="0"/>
              <a:pPr>
                <a:defRPr/>
              </a:pPr>
              <a:t>15</a:t>
            </a:fld>
            <a:endParaRPr lang="en-US"/>
          </a:p>
        </p:txBody>
      </p:sp>
    </p:spTree>
    <p:extLst>
      <p:ext uri="{BB962C8B-B14F-4D97-AF65-F5344CB8AC3E}">
        <p14:creationId xmlns:p14="http://schemas.microsoft.com/office/powerpoint/2010/main" val="30384641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BB9B871-3115-4BD4-A27D-B7752BBEA498}" type="slidenum">
              <a:rPr lang="en-US" smtClean="0"/>
              <a:pPr>
                <a:defRPr/>
              </a:pPr>
              <a:t>18</a:t>
            </a:fld>
            <a:endParaRPr lang="en-US"/>
          </a:p>
        </p:txBody>
      </p:sp>
    </p:spTree>
    <p:extLst>
      <p:ext uri="{BB962C8B-B14F-4D97-AF65-F5344CB8AC3E}">
        <p14:creationId xmlns:p14="http://schemas.microsoft.com/office/powerpoint/2010/main" val="27407450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t>Ken Youssefi</a:t>
            </a:r>
          </a:p>
        </p:txBody>
      </p:sp>
      <p:sp>
        <p:nvSpPr>
          <p:cNvPr id="5" name="Rectangle 5"/>
          <p:cNvSpPr>
            <a:spLocks noGrp="1" noChangeArrowheads="1"/>
          </p:cNvSpPr>
          <p:nvPr>
            <p:ph type="ftr" sz="quarter" idx="11"/>
          </p:nvPr>
        </p:nvSpPr>
        <p:spPr>
          <a:ln/>
        </p:spPr>
        <p:txBody>
          <a:bodyPr/>
          <a:lstStyle>
            <a:lvl1pPr>
              <a:defRPr/>
            </a:lvl1pPr>
          </a:lstStyle>
          <a:p>
            <a:pPr>
              <a:defRPr/>
            </a:pPr>
            <a:r>
              <a:rPr lang="en-US"/>
              <a:t>Mechanical Engineering Dept..</a:t>
            </a:r>
          </a:p>
        </p:txBody>
      </p:sp>
      <p:sp>
        <p:nvSpPr>
          <p:cNvPr id="6" name="Rectangle 6"/>
          <p:cNvSpPr>
            <a:spLocks noGrp="1" noChangeArrowheads="1"/>
          </p:cNvSpPr>
          <p:nvPr>
            <p:ph type="sldNum" sz="quarter" idx="12"/>
          </p:nvPr>
        </p:nvSpPr>
        <p:spPr>
          <a:ln/>
        </p:spPr>
        <p:txBody>
          <a:bodyPr/>
          <a:lstStyle>
            <a:lvl1pPr>
              <a:defRPr/>
            </a:lvl1pPr>
          </a:lstStyle>
          <a:p>
            <a:pPr>
              <a:defRPr/>
            </a:pPr>
            <a:fld id="{D6165BBB-0919-46CE-99B4-1267A21E0AA9}" type="slidenum">
              <a:rPr lang="en-US"/>
              <a:pPr>
                <a:defRPr/>
              </a:pPr>
              <a:t>‹#›</a:t>
            </a:fld>
            <a:endParaRPr lang="en-US"/>
          </a:p>
        </p:txBody>
      </p:sp>
    </p:spTree>
    <p:extLst>
      <p:ext uri="{BB962C8B-B14F-4D97-AF65-F5344CB8AC3E}">
        <p14:creationId xmlns:p14="http://schemas.microsoft.com/office/powerpoint/2010/main" val="23968678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t>Ken Youssefi</a:t>
            </a:r>
          </a:p>
        </p:txBody>
      </p:sp>
      <p:sp>
        <p:nvSpPr>
          <p:cNvPr id="5" name="Rectangle 5"/>
          <p:cNvSpPr>
            <a:spLocks noGrp="1" noChangeArrowheads="1"/>
          </p:cNvSpPr>
          <p:nvPr>
            <p:ph type="ftr" sz="quarter" idx="11"/>
          </p:nvPr>
        </p:nvSpPr>
        <p:spPr>
          <a:ln/>
        </p:spPr>
        <p:txBody>
          <a:bodyPr/>
          <a:lstStyle>
            <a:lvl1pPr>
              <a:defRPr/>
            </a:lvl1pPr>
          </a:lstStyle>
          <a:p>
            <a:pPr>
              <a:defRPr/>
            </a:pPr>
            <a:r>
              <a:rPr lang="en-US"/>
              <a:t>Mechanical Engineering Dept..</a:t>
            </a:r>
          </a:p>
        </p:txBody>
      </p:sp>
      <p:sp>
        <p:nvSpPr>
          <p:cNvPr id="6" name="Rectangle 6"/>
          <p:cNvSpPr>
            <a:spLocks noGrp="1" noChangeArrowheads="1"/>
          </p:cNvSpPr>
          <p:nvPr>
            <p:ph type="sldNum" sz="quarter" idx="12"/>
          </p:nvPr>
        </p:nvSpPr>
        <p:spPr>
          <a:ln/>
        </p:spPr>
        <p:txBody>
          <a:bodyPr/>
          <a:lstStyle>
            <a:lvl1pPr>
              <a:defRPr/>
            </a:lvl1pPr>
          </a:lstStyle>
          <a:p>
            <a:pPr>
              <a:defRPr/>
            </a:pPr>
            <a:fld id="{84C14FF1-1058-4E6C-866C-089B2B8824E5}" type="slidenum">
              <a:rPr lang="en-US"/>
              <a:pPr>
                <a:defRPr/>
              </a:pPr>
              <a:t>‹#›</a:t>
            </a:fld>
            <a:endParaRPr lang="en-US"/>
          </a:p>
        </p:txBody>
      </p:sp>
    </p:spTree>
    <p:extLst>
      <p:ext uri="{BB962C8B-B14F-4D97-AF65-F5344CB8AC3E}">
        <p14:creationId xmlns:p14="http://schemas.microsoft.com/office/powerpoint/2010/main" val="8505056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t>Ken Youssefi</a:t>
            </a:r>
          </a:p>
        </p:txBody>
      </p:sp>
      <p:sp>
        <p:nvSpPr>
          <p:cNvPr id="5" name="Rectangle 5"/>
          <p:cNvSpPr>
            <a:spLocks noGrp="1" noChangeArrowheads="1"/>
          </p:cNvSpPr>
          <p:nvPr>
            <p:ph type="ftr" sz="quarter" idx="11"/>
          </p:nvPr>
        </p:nvSpPr>
        <p:spPr>
          <a:ln/>
        </p:spPr>
        <p:txBody>
          <a:bodyPr/>
          <a:lstStyle>
            <a:lvl1pPr>
              <a:defRPr/>
            </a:lvl1pPr>
          </a:lstStyle>
          <a:p>
            <a:pPr>
              <a:defRPr/>
            </a:pPr>
            <a:r>
              <a:rPr lang="en-US"/>
              <a:t>Mechanical Engineering Dept..</a:t>
            </a:r>
          </a:p>
        </p:txBody>
      </p:sp>
      <p:sp>
        <p:nvSpPr>
          <p:cNvPr id="6" name="Rectangle 6"/>
          <p:cNvSpPr>
            <a:spLocks noGrp="1" noChangeArrowheads="1"/>
          </p:cNvSpPr>
          <p:nvPr>
            <p:ph type="sldNum" sz="quarter" idx="12"/>
          </p:nvPr>
        </p:nvSpPr>
        <p:spPr>
          <a:ln/>
        </p:spPr>
        <p:txBody>
          <a:bodyPr/>
          <a:lstStyle>
            <a:lvl1pPr>
              <a:defRPr/>
            </a:lvl1pPr>
          </a:lstStyle>
          <a:p>
            <a:pPr>
              <a:defRPr/>
            </a:pPr>
            <a:fld id="{FA90B477-BBE8-4F17-AE88-FEC965D0B774}" type="slidenum">
              <a:rPr lang="en-US"/>
              <a:pPr>
                <a:defRPr/>
              </a:pPr>
              <a:t>‹#›</a:t>
            </a:fld>
            <a:endParaRPr lang="en-US"/>
          </a:p>
        </p:txBody>
      </p:sp>
    </p:spTree>
    <p:extLst>
      <p:ext uri="{BB962C8B-B14F-4D97-AF65-F5344CB8AC3E}">
        <p14:creationId xmlns:p14="http://schemas.microsoft.com/office/powerpoint/2010/main" val="688758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t>Ken Youssefi</a:t>
            </a:r>
          </a:p>
        </p:txBody>
      </p:sp>
      <p:sp>
        <p:nvSpPr>
          <p:cNvPr id="5" name="Rectangle 5"/>
          <p:cNvSpPr>
            <a:spLocks noGrp="1" noChangeArrowheads="1"/>
          </p:cNvSpPr>
          <p:nvPr>
            <p:ph type="ftr" sz="quarter" idx="11"/>
          </p:nvPr>
        </p:nvSpPr>
        <p:spPr>
          <a:ln/>
        </p:spPr>
        <p:txBody>
          <a:bodyPr/>
          <a:lstStyle>
            <a:lvl1pPr>
              <a:defRPr/>
            </a:lvl1pPr>
          </a:lstStyle>
          <a:p>
            <a:pPr>
              <a:defRPr/>
            </a:pPr>
            <a:r>
              <a:rPr lang="en-US"/>
              <a:t>Mechanical Engineering Dept..</a:t>
            </a:r>
          </a:p>
        </p:txBody>
      </p:sp>
      <p:sp>
        <p:nvSpPr>
          <p:cNvPr id="6" name="Rectangle 6"/>
          <p:cNvSpPr>
            <a:spLocks noGrp="1" noChangeArrowheads="1"/>
          </p:cNvSpPr>
          <p:nvPr>
            <p:ph type="sldNum" sz="quarter" idx="12"/>
          </p:nvPr>
        </p:nvSpPr>
        <p:spPr>
          <a:ln/>
        </p:spPr>
        <p:txBody>
          <a:bodyPr/>
          <a:lstStyle>
            <a:lvl1pPr>
              <a:defRPr/>
            </a:lvl1pPr>
          </a:lstStyle>
          <a:p>
            <a:pPr>
              <a:defRPr/>
            </a:pPr>
            <a:fld id="{7C5585FF-6BA4-4096-805B-72E2CEFC2DB0}" type="slidenum">
              <a:rPr lang="en-US"/>
              <a:pPr>
                <a:defRPr/>
              </a:pPr>
              <a:t>‹#›</a:t>
            </a:fld>
            <a:endParaRPr lang="en-US"/>
          </a:p>
        </p:txBody>
      </p:sp>
    </p:spTree>
    <p:extLst>
      <p:ext uri="{BB962C8B-B14F-4D97-AF65-F5344CB8AC3E}">
        <p14:creationId xmlns:p14="http://schemas.microsoft.com/office/powerpoint/2010/main" val="5200941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a:t>Ken Youssefi</a:t>
            </a:r>
          </a:p>
        </p:txBody>
      </p:sp>
      <p:sp>
        <p:nvSpPr>
          <p:cNvPr id="5" name="Rectangle 5"/>
          <p:cNvSpPr>
            <a:spLocks noGrp="1" noChangeArrowheads="1"/>
          </p:cNvSpPr>
          <p:nvPr>
            <p:ph type="ftr" sz="quarter" idx="11"/>
          </p:nvPr>
        </p:nvSpPr>
        <p:spPr>
          <a:ln/>
        </p:spPr>
        <p:txBody>
          <a:bodyPr/>
          <a:lstStyle>
            <a:lvl1pPr>
              <a:defRPr/>
            </a:lvl1pPr>
          </a:lstStyle>
          <a:p>
            <a:pPr>
              <a:defRPr/>
            </a:pPr>
            <a:r>
              <a:rPr lang="en-US"/>
              <a:t>Mechanical Engineering Dept..</a:t>
            </a:r>
          </a:p>
        </p:txBody>
      </p:sp>
      <p:sp>
        <p:nvSpPr>
          <p:cNvPr id="6" name="Rectangle 6"/>
          <p:cNvSpPr>
            <a:spLocks noGrp="1" noChangeArrowheads="1"/>
          </p:cNvSpPr>
          <p:nvPr>
            <p:ph type="sldNum" sz="quarter" idx="12"/>
          </p:nvPr>
        </p:nvSpPr>
        <p:spPr>
          <a:ln/>
        </p:spPr>
        <p:txBody>
          <a:bodyPr/>
          <a:lstStyle>
            <a:lvl1pPr>
              <a:defRPr/>
            </a:lvl1pPr>
          </a:lstStyle>
          <a:p>
            <a:pPr>
              <a:defRPr/>
            </a:pPr>
            <a:fld id="{560ADC26-64EB-4C66-A965-70C926FA70FF}" type="slidenum">
              <a:rPr lang="en-US"/>
              <a:pPr>
                <a:defRPr/>
              </a:pPr>
              <a:t>‹#›</a:t>
            </a:fld>
            <a:endParaRPr lang="en-US"/>
          </a:p>
        </p:txBody>
      </p:sp>
    </p:spTree>
    <p:extLst>
      <p:ext uri="{BB962C8B-B14F-4D97-AF65-F5344CB8AC3E}">
        <p14:creationId xmlns:p14="http://schemas.microsoft.com/office/powerpoint/2010/main" val="32856844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a:t>Ken Youssefi</a:t>
            </a:r>
          </a:p>
        </p:txBody>
      </p:sp>
      <p:sp>
        <p:nvSpPr>
          <p:cNvPr id="6" name="Rectangle 5"/>
          <p:cNvSpPr>
            <a:spLocks noGrp="1" noChangeArrowheads="1"/>
          </p:cNvSpPr>
          <p:nvPr>
            <p:ph type="ftr" sz="quarter" idx="11"/>
          </p:nvPr>
        </p:nvSpPr>
        <p:spPr>
          <a:ln/>
        </p:spPr>
        <p:txBody>
          <a:bodyPr/>
          <a:lstStyle>
            <a:lvl1pPr>
              <a:defRPr/>
            </a:lvl1pPr>
          </a:lstStyle>
          <a:p>
            <a:pPr>
              <a:defRPr/>
            </a:pPr>
            <a:r>
              <a:rPr lang="en-US"/>
              <a:t>Mechanical Engineering Dept..</a:t>
            </a:r>
          </a:p>
        </p:txBody>
      </p:sp>
      <p:sp>
        <p:nvSpPr>
          <p:cNvPr id="7" name="Rectangle 6"/>
          <p:cNvSpPr>
            <a:spLocks noGrp="1" noChangeArrowheads="1"/>
          </p:cNvSpPr>
          <p:nvPr>
            <p:ph type="sldNum" sz="quarter" idx="12"/>
          </p:nvPr>
        </p:nvSpPr>
        <p:spPr>
          <a:ln/>
        </p:spPr>
        <p:txBody>
          <a:bodyPr/>
          <a:lstStyle>
            <a:lvl1pPr>
              <a:defRPr/>
            </a:lvl1pPr>
          </a:lstStyle>
          <a:p>
            <a:pPr>
              <a:defRPr/>
            </a:pPr>
            <a:fld id="{10824FDC-72BB-4F50-9A9F-A0D0CC0473E2}" type="slidenum">
              <a:rPr lang="en-US"/>
              <a:pPr>
                <a:defRPr/>
              </a:pPr>
              <a:t>‹#›</a:t>
            </a:fld>
            <a:endParaRPr lang="en-US"/>
          </a:p>
        </p:txBody>
      </p:sp>
    </p:spTree>
    <p:extLst>
      <p:ext uri="{BB962C8B-B14F-4D97-AF65-F5344CB8AC3E}">
        <p14:creationId xmlns:p14="http://schemas.microsoft.com/office/powerpoint/2010/main" val="4346250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a:t>Ken Youssefi</a:t>
            </a:r>
          </a:p>
        </p:txBody>
      </p:sp>
      <p:sp>
        <p:nvSpPr>
          <p:cNvPr id="8" name="Rectangle 5"/>
          <p:cNvSpPr>
            <a:spLocks noGrp="1" noChangeArrowheads="1"/>
          </p:cNvSpPr>
          <p:nvPr>
            <p:ph type="ftr" sz="quarter" idx="11"/>
          </p:nvPr>
        </p:nvSpPr>
        <p:spPr>
          <a:ln/>
        </p:spPr>
        <p:txBody>
          <a:bodyPr/>
          <a:lstStyle>
            <a:lvl1pPr>
              <a:defRPr/>
            </a:lvl1pPr>
          </a:lstStyle>
          <a:p>
            <a:pPr>
              <a:defRPr/>
            </a:pPr>
            <a:r>
              <a:rPr lang="en-US"/>
              <a:t>Mechanical Engineering Dept..</a:t>
            </a:r>
          </a:p>
        </p:txBody>
      </p:sp>
      <p:sp>
        <p:nvSpPr>
          <p:cNvPr id="9" name="Rectangle 6"/>
          <p:cNvSpPr>
            <a:spLocks noGrp="1" noChangeArrowheads="1"/>
          </p:cNvSpPr>
          <p:nvPr>
            <p:ph type="sldNum" sz="quarter" idx="12"/>
          </p:nvPr>
        </p:nvSpPr>
        <p:spPr>
          <a:ln/>
        </p:spPr>
        <p:txBody>
          <a:bodyPr/>
          <a:lstStyle>
            <a:lvl1pPr>
              <a:defRPr/>
            </a:lvl1pPr>
          </a:lstStyle>
          <a:p>
            <a:pPr>
              <a:defRPr/>
            </a:pPr>
            <a:fld id="{235A6E83-3838-4628-9DA1-BE2D8D697504}" type="slidenum">
              <a:rPr lang="en-US"/>
              <a:pPr>
                <a:defRPr/>
              </a:pPr>
              <a:t>‹#›</a:t>
            </a:fld>
            <a:endParaRPr lang="en-US"/>
          </a:p>
        </p:txBody>
      </p:sp>
    </p:spTree>
    <p:extLst>
      <p:ext uri="{BB962C8B-B14F-4D97-AF65-F5344CB8AC3E}">
        <p14:creationId xmlns:p14="http://schemas.microsoft.com/office/powerpoint/2010/main" val="32870454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en-US"/>
              <a:t>Ken Youssefi</a:t>
            </a:r>
          </a:p>
        </p:txBody>
      </p:sp>
      <p:sp>
        <p:nvSpPr>
          <p:cNvPr id="4" name="Rectangle 5"/>
          <p:cNvSpPr>
            <a:spLocks noGrp="1" noChangeArrowheads="1"/>
          </p:cNvSpPr>
          <p:nvPr>
            <p:ph type="ftr" sz="quarter" idx="11"/>
          </p:nvPr>
        </p:nvSpPr>
        <p:spPr>
          <a:ln/>
        </p:spPr>
        <p:txBody>
          <a:bodyPr/>
          <a:lstStyle>
            <a:lvl1pPr>
              <a:defRPr/>
            </a:lvl1pPr>
          </a:lstStyle>
          <a:p>
            <a:pPr>
              <a:defRPr/>
            </a:pPr>
            <a:r>
              <a:rPr lang="en-US"/>
              <a:t>Mechanical Engineering Dept..</a:t>
            </a:r>
          </a:p>
        </p:txBody>
      </p:sp>
      <p:sp>
        <p:nvSpPr>
          <p:cNvPr id="5" name="Rectangle 6"/>
          <p:cNvSpPr>
            <a:spLocks noGrp="1" noChangeArrowheads="1"/>
          </p:cNvSpPr>
          <p:nvPr>
            <p:ph type="sldNum" sz="quarter" idx="12"/>
          </p:nvPr>
        </p:nvSpPr>
        <p:spPr>
          <a:ln/>
        </p:spPr>
        <p:txBody>
          <a:bodyPr/>
          <a:lstStyle>
            <a:lvl1pPr>
              <a:defRPr/>
            </a:lvl1pPr>
          </a:lstStyle>
          <a:p>
            <a:pPr>
              <a:defRPr/>
            </a:pPr>
            <a:fld id="{D4E60987-81E6-416F-8947-3D9A491FE38A}" type="slidenum">
              <a:rPr lang="en-US"/>
              <a:pPr>
                <a:defRPr/>
              </a:pPr>
              <a:t>‹#›</a:t>
            </a:fld>
            <a:endParaRPr lang="en-US"/>
          </a:p>
        </p:txBody>
      </p:sp>
    </p:spTree>
    <p:extLst>
      <p:ext uri="{BB962C8B-B14F-4D97-AF65-F5344CB8AC3E}">
        <p14:creationId xmlns:p14="http://schemas.microsoft.com/office/powerpoint/2010/main" val="22198731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a:t>Ken Youssefi</a:t>
            </a:r>
          </a:p>
        </p:txBody>
      </p:sp>
      <p:sp>
        <p:nvSpPr>
          <p:cNvPr id="3" name="Rectangle 5"/>
          <p:cNvSpPr>
            <a:spLocks noGrp="1" noChangeArrowheads="1"/>
          </p:cNvSpPr>
          <p:nvPr>
            <p:ph type="ftr" sz="quarter" idx="11"/>
          </p:nvPr>
        </p:nvSpPr>
        <p:spPr>
          <a:ln/>
        </p:spPr>
        <p:txBody>
          <a:bodyPr/>
          <a:lstStyle>
            <a:lvl1pPr>
              <a:defRPr/>
            </a:lvl1pPr>
          </a:lstStyle>
          <a:p>
            <a:pPr>
              <a:defRPr/>
            </a:pPr>
            <a:r>
              <a:rPr lang="en-US"/>
              <a:t>Mechanical Engineering Dept..</a:t>
            </a:r>
          </a:p>
        </p:txBody>
      </p:sp>
      <p:sp>
        <p:nvSpPr>
          <p:cNvPr id="4" name="Rectangle 6"/>
          <p:cNvSpPr>
            <a:spLocks noGrp="1" noChangeArrowheads="1"/>
          </p:cNvSpPr>
          <p:nvPr>
            <p:ph type="sldNum" sz="quarter" idx="12"/>
          </p:nvPr>
        </p:nvSpPr>
        <p:spPr>
          <a:ln/>
        </p:spPr>
        <p:txBody>
          <a:bodyPr/>
          <a:lstStyle>
            <a:lvl1pPr>
              <a:defRPr/>
            </a:lvl1pPr>
          </a:lstStyle>
          <a:p>
            <a:pPr>
              <a:defRPr/>
            </a:pPr>
            <a:fld id="{0691A213-2E5E-4C6E-B65E-1BF35C48B9B7}" type="slidenum">
              <a:rPr lang="en-US"/>
              <a:pPr>
                <a:defRPr/>
              </a:pPr>
              <a:t>‹#›</a:t>
            </a:fld>
            <a:endParaRPr lang="en-US"/>
          </a:p>
        </p:txBody>
      </p:sp>
    </p:spTree>
    <p:extLst>
      <p:ext uri="{BB962C8B-B14F-4D97-AF65-F5344CB8AC3E}">
        <p14:creationId xmlns:p14="http://schemas.microsoft.com/office/powerpoint/2010/main" val="2268569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t>Ken Youssefi</a:t>
            </a:r>
          </a:p>
        </p:txBody>
      </p:sp>
      <p:sp>
        <p:nvSpPr>
          <p:cNvPr id="6" name="Rectangle 5"/>
          <p:cNvSpPr>
            <a:spLocks noGrp="1" noChangeArrowheads="1"/>
          </p:cNvSpPr>
          <p:nvPr>
            <p:ph type="ftr" sz="quarter" idx="11"/>
          </p:nvPr>
        </p:nvSpPr>
        <p:spPr>
          <a:ln/>
        </p:spPr>
        <p:txBody>
          <a:bodyPr/>
          <a:lstStyle>
            <a:lvl1pPr>
              <a:defRPr/>
            </a:lvl1pPr>
          </a:lstStyle>
          <a:p>
            <a:pPr>
              <a:defRPr/>
            </a:pPr>
            <a:r>
              <a:rPr lang="en-US"/>
              <a:t>Mechanical Engineering Dept..</a:t>
            </a:r>
          </a:p>
        </p:txBody>
      </p:sp>
      <p:sp>
        <p:nvSpPr>
          <p:cNvPr id="7" name="Rectangle 6"/>
          <p:cNvSpPr>
            <a:spLocks noGrp="1" noChangeArrowheads="1"/>
          </p:cNvSpPr>
          <p:nvPr>
            <p:ph type="sldNum" sz="quarter" idx="12"/>
          </p:nvPr>
        </p:nvSpPr>
        <p:spPr>
          <a:ln/>
        </p:spPr>
        <p:txBody>
          <a:bodyPr/>
          <a:lstStyle>
            <a:lvl1pPr>
              <a:defRPr/>
            </a:lvl1pPr>
          </a:lstStyle>
          <a:p>
            <a:pPr>
              <a:defRPr/>
            </a:pPr>
            <a:fld id="{FDBAE1E0-1845-4900-A2F1-D63E4985ECB3}" type="slidenum">
              <a:rPr lang="en-US"/>
              <a:pPr>
                <a:defRPr/>
              </a:pPr>
              <a:t>‹#›</a:t>
            </a:fld>
            <a:endParaRPr lang="en-US"/>
          </a:p>
        </p:txBody>
      </p:sp>
    </p:spTree>
    <p:extLst>
      <p:ext uri="{BB962C8B-B14F-4D97-AF65-F5344CB8AC3E}">
        <p14:creationId xmlns:p14="http://schemas.microsoft.com/office/powerpoint/2010/main" val="14764651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t>Ken Youssefi</a:t>
            </a:r>
          </a:p>
        </p:txBody>
      </p:sp>
      <p:sp>
        <p:nvSpPr>
          <p:cNvPr id="6" name="Rectangle 5"/>
          <p:cNvSpPr>
            <a:spLocks noGrp="1" noChangeArrowheads="1"/>
          </p:cNvSpPr>
          <p:nvPr>
            <p:ph type="ftr" sz="quarter" idx="11"/>
          </p:nvPr>
        </p:nvSpPr>
        <p:spPr>
          <a:ln/>
        </p:spPr>
        <p:txBody>
          <a:bodyPr/>
          <a:lstStyle>
            <a:lvl1pPr>
              <a:defRPr/>
            </a:lvl1pPr>
          </a:lstStyle>
          <a:p>
            <a:pPr>
              <a:defRPr/>
            </a:pPr>
            <a:r>
              <a:rPr lang="en-US"/>
              <a:t>Mechanical Engineering Dept..</a:t>
            </a:r>
          </a:p>
        </p:txBody>
      </p:sp>
      <p:sp>
        <p:nvSpPr>
          <p:cNvPr id="7" name="Rectangle 6"/>
          <p:cNvSpPr>
            <a:spLocks noGrp="1" noChangeArrowheads="1"/>
          </p:cNvSpPr>
          <p:nvPr>
            <p:ph type="sldNum" sz="quarter" idx="12"/>
          </p:nvPr>
        </p:nvSpPr>
        <p:spPr>
          <a:ln/>
        </p:spPr>
        <p:txBody>
          <a:bodyPr/>
          <a:lstStyle>
            <a:lvl1pPr>
              <a:defRPr/>
            </a:lvl1pPr>
          </a:lstStyle>
          <a:p>
            <a:pPr>
              <a:defRPr/>
            </a:pPr>
            <a:fld id="{6A4B1EA2-BB59-4D11-BEC0-54F45F50841E}" type="slidenum">
              <a:rPr lang="en-US"/>
              <a:pPr>
                <a:defRPr/>
              </a:pPr>
              <a:t>‹#›</a:t>
            </a:fld>
            <a:endParaRPr lang="en-US"/>
          </a:p>
        </p:txBody>
      </p:sp>
    </p:spTree>
    <p:extLst>
      <p:ext uri="{BB962C8B-B14F-4D97-AF65-F5344CB8AC3E}">
        <p14:creationId xmlns:p14="http://schemas.microsoft.com/office/powerpoint/2010/main" val="16038414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76"/>
            </a:gs>
            <a:gs pos="100000">
              <a:srgbClr val="0000FF"/>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516688"/>
            <a:ext cx="2133600" cy="2047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800">
                <a:latin typeface="Arial" charset="0"/>
                <a:cs typeface="Arial" charset="0"/>
              </a:defRPr>
            </a:lvl1pPr>
          </a:lstStyle>
          <a:p>
            <a:pPr>
              <a:defRPr/>
            </a:pPr>
            <a:r>
              <a:rPr lang="en-US"/>
              <a:t>Ken Youssefi</a:t>
            </a:r>
          </a:p>
        </p:txBody>
      </p:sp>
      <p:sp>
        <p:nvSpPr>
          <p:cNvPr id="1029" name="Rectangle 5"/>
          <p:cNvSpPr>
            <a:spLocks noGrp="1" noChangeArrowheads="1"/>
          </p:cNvSpPr>
          <p:nvPr>
            <p:ph type="ftr" sz="quarter" idx="3"/>
          </p:nvPr>
        </p:nvSpPr>
        <p:spPr bwMode="auto">
          <a:xfrm>
            <a:off x="3124200" y="6459538"/>
            <a:ext cx="2895600" cy="2619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800">
                <a:latin typeface="Arial" charset="0"/>
                <a:cs typeface="Arial" charset="0"/>
              </a:defRPr>
            </a:lvl1pPr>
          </a:lstStyle>
          <a:p>
            <a:pPr>
              <a:defRPr/>
            </a:pPr>
            <a:r>
              <a:rPr lang="en-US"/>
              <a:t>Mechanical Engineering Dept..</a:t>
            </a:r>
          </a:p>
        </p:txBody>
      </p:sp>
      <p:sp>
        <p:nvSpPr>
          <p:cNvPr id="1030" name="Rectangle 6"/>
          <p:cNvSpPr>
            <a:spLocks noGrp="1" noChangeArrowheads="1"/>
          </p:cNvSpPr>
          <p:nvPr>
            <p:ph type="sldNum" sz="quarter" idx="4"/>
          </p:nvPr>
        </p:nvSpPr>
        <p:spPr bwMode="auto">
          <a:xfrm>
            <a:off x="6553200" y="6430963"/>
            <a:ext cx="2133600" cy="2905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atin typeface="Arial" charset="0"/>
                <a:cs typeface="Arial" charset="0"/>
              </a:defRPr>
            </a:lvl1pPr>
          </a:lstStyle>
          <a:p>
            <a:pPr>
              <a:defRPr/>
            </a:pPr>
            <a:fld id="{70605906-570F-46D3-A997-09224E65559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4.jpeg"/><Relationship Id="rId5" Type="http://schemas.openxmlformats.org/officeDocument/2006/relationships/image" Target="../media/image3.jpeg"/><Relationship Id="rId10" Type="http://schemas.openxmlformats.org/officeDocument/2006/relationships/image" Target="../media/image8.jpeg"/><Relationship Id="rId4" Type="http://schemas.openxmlformats.org/officeDocument/2006/relationships/image" Target="../media/image2.jpeg"/><Relationship Id="rId9" Type="http://schemas.openxmlformats.org/officeDocument/2006/relationships/image" Target="../media/image7.jpeg"/></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33.png"/><Relationship Id="rId1" Type="http://schemas.openxmlformats.org/officeDocument/2006/relationships/slideLayout" Target="../slideLayouts/slideLayout6.xml"/><Relationship Id="rId6" Type="http://schemas.openxmlformats.org/officeDocument/2006/relationships/image" Target="../media/image35.png"/><Relationship Id="rId5" Type="http://schemas.microsoft.com/office/2007/relationships/hdphoto" Target="../media/hdphoto2.wdp"/><Relationship Id="rId4" Type="http://schemas.openxmlformats.org/officeDocument/2006/relationships/image" Target="../media/image34.png"/></Relationships>
</file>

<file path=ppt/slides/_rels/slide1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42.jpeg"/></Relationships>
</file>

<file path=ppt/slides/_rels/slide1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47.png"/></Relationships>
</file>

<file path=ppt/slides/_rels/slide1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jpeg"/><Relationship Id="rId1" Type="http://schemas.openxmlformats.org/officeDocument/2006/relationships/slideLayout" Target="../slideLayouts/slideLayout6.xml"/><Relationship Id="rId5" Type="http://schemas.openxmlformats.org/officeDocument/2006/relationships/image" Target="../media/image53.png"/><Relationship Id="rId4" Type="http://schemas.openxmlformats.org/officeDocument/2006/relationships/image" Target="../media/image52.png"/></Relationships>
</file>

<file path=ppt/slides/_rels/slide21.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6.xml"/><Relationship Id="rId4" Type="http://schemas.openxmlformats.org/officeDocument/2006/relationships/image" Target="../media/image56.png"/></Relationships>
</file>

<file path=ppt/slides/_rels/slide2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6.xml"/><Relationship Id="rId4" Type="http://schemas.openxmlformats.org/officeDocument/2006/relationships/image" Target="../media/image59.png"/></Relationships>
</file>

<file path=ppt/slides/_rels/slide23.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6.xml"/><Relationship Id="rId5" Type="http://schemas.openxmlformats.org/officeDocument/2006/relationships/image" Target="../media/image15.png"/><Relationship Id="rId4" Type="http://schemas.openxmlformats.org/officeDocument/2006/relationships/image" Target="../media/image20.jpeg"/></Relationships>
</file>

<file path=ppt/slides/_rels/slide7.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26.jpeg"/><Relationship Id="rId2" Type="http://schemas.openxmlformats.org/officeDocument/2006/relationships/image" Target="../media/image21.jpeg"/><Relationship Id="rId1" Type="http://schemas.openxmlformats.org/officeDocument/2006/relationships/slideLayout" Target="../slideLayouts/slideLayout6.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6.xml"/><Relationship Id="rId5" Type="http://schemas.openxmlformats.org/officeDocument/2006/relationships/image" Target="../media/image32.png"/><Relationship Id="rId4"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title"/>
          </p:nvPr>
        </p:nvSpPr>
        <p:spPr>
          <a:xfrm>
            <a:off x="376235" y="-31750"/>
            <a:ext cx="8229600" cy="588613"/>
          </a:xfrm>
        </p:spPr>
        <p:txBody>
          <a:bodyPr/>
          <a:lstStyle/>
          <a:p>
            <a:r>
              <a:rPr lang="en-US" altLang="en-US" sz="2800" b="1" i="1" dirty="0" smtClean="0">
                <a:solidFill>
                  <a:srgbClr val="FF0000"/>
                </a:solidFill>
              </a:rPr>
              <a:t>Spline</a:t>
            </a:r>
          </a:p>
        </p:txBody>
      </p:sp>
      <p:sp>
        <p:nvSpPr>
          <p:cNvPr id="2051"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800" smtClean="0"/>
              <a:t>Ken Youssefi</a:t>
            </a:r>
          </a:p>
        </p:txBody>
      </p:sp>
      <p:sp>
        <p:nvSpPr>
          <p:cNvPr id="2052"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800" smtClean="0"/>
              <a:t>Mechanical Engineering Dept..</a:t>
            </a:r>
          </a:p>
        </p:txBody>
      </p:sp>
      <p:sp>
        <p:nvSpPr>
          <p:cNvPr id="205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fld id="{C496EDC5-91BB-4378-95F5-A1DA1C397758}" type="slidenum">
              <a:rPr lang="en-US" altLang="en-US" sz="1000" smtClean="0"/>
              <a:pPr eaLnBrk="1" hangingPunct="1">
                <a:spcBef>
                  <a:spcPct val="0"/>
                </a:spcBef>
                <a:buFontTx/>
                <a:buNone/>
              </a:pPr>
              <a:t>1</a:t>
            </a:fld>
            <a:endParaRPr lang="en-US" altLang="en-US" sz="1000" smtClean="0"/>
          </a:p>
        </p:txBody>
      </p:sp>
      <p:grpSp>
        <p:nvGrpSpPr>
          <p:cNvPr id="5" name="Group 4"/>
          <p:cNvGrpSpPr/>
          <p:nvPr/>
        </p:nvGrpSpPr>
        <p:grpSpPr>
          <a:xfrm>
            <a:off x="0" y="95344"/>
            <a:ext cx="9144000" cy="6580094"/>
            <a:chOff x="0" y="95344"/>
            <a:chExt cx="9144000" cy="6580094"/>
          </a:xfrm>
        </p:grpSpPr>
        <p:pic>
          <p:nvPicPr>
            <p:cNvPr id="2064" name="Picture 4" descr="teap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6235" y="95344"/>
              <a:ext cx="2226074" cy="2226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5" name="Picture 8" descr="vitra_chair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263775"/>
              <a:ext cx="2562225" cy="270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5" name="Picture 6" descr="Ricoh_2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1238" y="225425"/>
              <a:ext cx="3052762" cy="2509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2" name="Picture 12" descr="images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40099" y="2460275"/>
              <a:ext cx="2414587" cy="241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3" name="Picture 13" descr="Power-Tool-DRT3LD-"/>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29813" y="4876006"/>
              <a:ext cx="3240088"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8" name="Picture 10" descr="images"/>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49857" y="2784475"/>
              <a:ext cx="1919288" cy="191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059" name="Group 23"/>
            <p:cNvGrpSpPr>
              <a:grpSpLocks/>
            </p:cNvGrpSpPr>
            <p:nvPr/>
          </p:nvGrpSpPr>
          <p:grpSpPr bwMode="auto">
            <a:xfrm>
              <a:off x="4414838" y="4748213"/>
              <a:ext cx="4371975" cy="1927225"/>
              <a:chOff x="3504" y="3216"/>
              <a:chExt cx="1776" cy="967"/>
            </a:xfrm>
          </p:grpSpPr>
          <p:pic>
            <p:nvPicPr>
              <p:cNvPr id="2060" name="Picture 18" descr="Rapid-Hull-Modeli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04" y="3216"/>
                <a:ext cx="1776" cy="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61" name="Text Box 19"/>
              <p:cNvSpPr txBox="1">
                <a:spLocks noChangeArrowheads="1"/>
              </p:cNvSpPr>
              <p:nvPr/>
            </p:nvSpPr>
            <p:spPr bwMode="auto">
              <a:xfrm>
                <a:off x="3600" y="3264"/>
                <a:ext cx="720" cy="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US" altLang="en-US" sz="1200">
                    <a:solidFill>
                      <a:srgbClr val="3333FF"/>
                    </a:solidFill>
                  </a:rPr>
                  <a:t>Hull design</a:t>
                </a:r>
              </a:p>
            </p:txBody>
          </p:sp>
        </p:grpSp>
      </p:grpSp>
      <p:pic>
        <p:nvPicPr>
          <p:cNvPr id="18" name="Picture 17"/>
          <p:cNvPicPr/>
          <p:nvPr/>
        </p:nvPicPr>
        <p:blipFill rotWithShape="1">
          <a:blip r:embed="rId10" cstate="print">
            <a:extLst>
              <a:ext uri="{28A0092B-C50C-407E-A947-70E740481C1C}">
                <a14:useLocalDpi xmlns:a14="http://schemas.microsoft.com/office/drawing/2010/main" val="0"/>
              </a:ext>
            </a:extLst>
          </a:blip>
          <a:srcRect l="48567" t="31973" r="12321" b="44379"/>
          <a:stretch/>
        </p:blipFill>
        <p:spPr bwMode="auto">
          <a:xfrm rot="10800000">
            <a:off x="2911589" y="525541"/>
            <a:ext cx="2980670" cy="2108550"/>
          </a:xfrm>
          <a:prstGeom prst="rect">
            <a:avLst/>
          </a:prstGeom>
          <a:ln>
            <a:noFill/>
          </a:ln>
          <a:extLst>
            <a:ext uri="{53640926-AAD7-44D8-BBD7-CCE9431645EC}">
              <a14:shadowObscured xmlns:a14="http://schemas.microsoft.com/office/drawing/2010/main"/>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800" smtClean="0"/>
              <a:t>Ken Youssefi</a:t>
            </a:r>
          </a:p>
        </p:txBody>
      </p:sp>
      <p:sp>
        <p:nvSpPr>
          <p:cNvPr id="6147"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800" smtClean="0"/>
              <a:t>Mechanical Engineering Dept..</a:t>
            </a:r>
          </a:p>
        </p:txBody>
      </p:sp>
      <p:sp>
        <p:nvSpPr>
          <p:cNvPr id="6148"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fld id="{2B69B809-C718-4979-AC66-1F885BC5EEA6}" type="slidenum">
              <a:rPr lang="en-US" altLang="en-US" sz="1000" smtClean="0"/>
              <a:pPr eaLnBrk="1" hangingPunct="1">
                <a:spcBef>
                  <a:spcPct val="0"/>
                </a:spcBef>
                <a:buFontTx/>
                <a:buNone/>
              </a:pPr>
              <a:t>10</a:t>
            </a:fld>
            <a:endParaRPr lang="en-US" altLang="en-US" sz="1000" smtClean="0"/>
          </a:p>
        </p:txBody>
      </p:sp>
      <p:pic>
        <p:nvPicPr>
          <p:cNvPr id="6149" name="Picture 3"/>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7000" contrast="45000"/>
                    </a14:imgEffect>
                  </a14:imgLayer>
                </a14:imgProps>
              </a:ext>
              <a:ext uri="{28A0092B-C50C-407E-A947-70E740481C1C}">
                <a14:useLocalDpi xmlns:a14="http://schemas.microsoft.com/office/drawing/2010/main" val="0"/>
              </a:ext>
            </a:extLst>
          </a:blip>
          <a:srcRect/>
          <a:stretch>
            <a:fillRect/>
          </a:stretch>
        </p:blipFill>
        <p:spPr bwMode="auto">
          <a:xfrm>
            <a:off x="185526" y="695325"/>
            <a:ext cx="3936098" cy="311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1" name="TextBox 11"/>
          <p:cNvSpPr txBox="1">
            <a:spLocks noChangeArrowheads="1"/>
          </p:cNvSpPr>
          <p:nvPr/>
        </p:nvSpPr>
        <p:spPr bwMode="auto">
          <a:xfrm>
            <a:off x="1011238" y="207963"/>
            <a:ext cx="227787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2200" dirty="0" smtClean="0">
                <a:solidFill>
                  <a:srgbClr val="FFFF00"/>
                </a:solidFill>
              </a:rPr>
              <a:t>Sketch </a:t>
            </a:r>
            <a:r>
              <a:rPr lang="en-US" altLang="en-US" sz="2200" dirty="0">
                <a:solidFill>
                  <a:srgbClr val="FFFF00"/>
                </a:solidFill>
              </a:rPr>
              <a:t>the curve</a:t>
            </a:r>
          </a:p>
        </p:txBody>
      </p:sp>
      <p:grpSp>
        <p:nvGrpSpPr>
          <p:cNvPr id="3" name="Group 2"/>
          <p:cNvGrpSpPr/>
          <p:nvPr/>
        </p:nvGrpSpPr>
        <p:grpSpPr>
          <a:xfrm>
            <a:off x="4572000" y="220331"/>
            <a:ext cx="3667125" cy="3062619"/>
            <a:chOff x="4572000" y="220331"/>
            <a:chExt cx="3667125" cy="3062619"/>
          </a:xfrm>
        </p:grpSpPr>
        <p:pic>
          <p:nvPicPr>
            <p:cNvPr id="6150" name="Picture 4"/>
            <p:cNvPicPr>
              <a:picLocks noChangeAspect="1" noChangeArrowheads="1"/>
            </p:cNvPicPr>
            <p:nvPr/>
          </p:nvPicPr>
          <p:blipFill>
            <a:blip r:embed="rId4">
              <a:extLst>
                <a:ext uri="{BEBA8EAE-BF5A-486C-A8C5-ECC9F3942E4B}">
                  <a14:imgProps xmlns:a14="http://schemas.microsoft.com/office/drawing/2010/main">
                    <a14:imgLayer r:embed="rId5">
                      <a14:imgEffect>
                        <a14:brightnessContrast bright="-7000" contrast="45000"/>
                      </a14:imgEffect>
                    </a14:imgLayer>
                  </a14:imgProps>
                </a:ext>
                <a:ext uri="{28A0092B-C50C-407E-A947-70E740481C1C}">
                  <a14:useLocalDpi xmlns:a14="http://schemas.microsoft.com/office/drawing/2010/main" val="0"/>
                </a:ext>
              </a:extLst>
            </a:blip>
            <a:srcRect/>
            <a:stretch>
              <a:fillRect/>
            </a:stretch>
          </p:blipFill>
          <p:spPr bwMode="auto">
            <a:xfrm>
              <a:off x="4572000" y="677863"/>
              <a:ext cx="3667125" cy="2605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2" name="TextBox 13"/>
            <p:cNvSpPr txBox="1">
              <a:spLocks noChangeArrowheads="1"/>
            </p:cNvSpPr>
            <p:nvPr/>
          </p:nvSpPr>
          <p:spPr bwMode="auto">
            <a:xfrm>
              <a:off x="5172501" y="220331"/>
              <a:ext cx="267335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2200" dirty="0">
                  <a:solidFill>
                    <a:srgbClr val="FFFF00"/>
                  </a:solidFill>
                </a:rPr>
                <a:t>Exit the sketch</a:t>
              </a:r>
            </a:p>
          </p:txBody>
        </p:sp>
      </p:grpSp>
      <p:grpSp>
        <p:nvGrpSpPr>
          <p:cNvPr id="2" name="Group 20"/>
          <p:cNvGrpSpPr>
            <a:grpSpLocks/>
          </p:cNvGrpSpPr>
          <p:nvPr/>
        </p:nvGrpSpPr>
        <p:grpSpPr bwMode="auto">
          <a:xfrm>
            <a:off x="428387" y="3357348"/>
            <a:ext cx="8083288" cy="3426302"/>
            <a:chOff x="427840" y="3357573"/>
            <a:chExt cx="8084148" cy="3427046"/>
          </a:xfrm>
        </p:grpSpPr>
        <p:pic>
          <p:nvPicPr>
            <p:cNvPr id="6154" name="Picture 6"/>
            <p:cNvPicPr>
              <a:picLocks noChangeAspect="1" noChangeArrowheads="1"/>
            </p:cNvPicPr>
            <p:nvPr/>
          </p:nvPicPr>
          <p:blipFill>
            <a:blip r:embed="rId6">
              <a:extLst>
                <a:ext uri="{BEBA8EAE-BF5A-486C-A8C5-ECC9F3942E4B}">
                  <a14:imgProps xmlns:a14="http://schemas.microsoft.com/office/drawing/2010/main">
                    <a14:imgLayer r:embed="rId7">
                      <a14:imgEffect>
                        <a14:brightnessContrast bright="-7000" contrast="45000"/>
                      </a14:imgEffect>
                    </a14:imgLayer>
                  </a14:imgProps>
                </a:ext>
                <a:ext uri="{28A0092B-C50C-407E-A947-70E740481C1C}">
                  <a14:useLocalDpi xmlns:a14="http://schemas.microsoft.com/office/drawing/2010/main" val="0"/>
                </a:ext>
              </a:extLst>
            </a:blip>
            <a:srcRect/>
            <a:stretch>
              <a:fillRect/>
            </a:stretch>
          </p:blipFill>
          <p:spPr bwMode="auto">
            <a:xfrm>
              <a:off x="4271611" y="3357573"/>
              <a:ext cx="4240377" cy="3051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5" name="TextBox 14"/>
            <p:cNvSpPr txBox="1">
              <a:spLocks noChangeArrowheads="1"/>
            </p:cNvSpPr>
            <p:nvPr/>
          </p:nvSpPr>
          <p:spPr bwMode="auto">
            <a:xfrm>
              <a:off x="427840" y="4354735"/>
              <a:ext cx="3734577" cy="110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2200" dirty="0">
                  <a:solidFill>
                    <a:srgbClr val="FFFF00"/>
                  </a:solidFill>
                </a:rPr>
                <a:t>Select </a:t>
              </a:r>
              <a:r>
                <a:rPr lang="en-US" altLang="en-US" sz="2200" b="1" i="1" dirty="0">
                  <a:solidFill>
                    <a:srgbClr val="FFFF00"/>
                  </a:solidFill>
                </a:rPr>
                <a:t>Extrude Cut </a:t>
              </a:r>
              <a:r>
                <a:rPr lang="en-US" altLang="en-US" sz="2200" dirty="0">
                  <a:solidFill>
                    <a:srgbClr val="FFFF00"/>
                  </a:solidFill>
                </a:rPr>
                <a:t>option , choose the spline curve and the direction for extrusion</a:t>
              </a:r>
            </a:p>
          </p:txBody>
        </p:sp>
        <p:sp>
          <p:nvSpPr>
            <p:cNvPr id="6156" name="TextBox 15"/>
            <p:cNvSpPr txBox="1">
              <a:spLocks noChangeArrowheads="1"/>
            </p:cNvSpPr>
            <p:nvPr/>
          </p:nvSpPr>
          <p:spPr bwMode="auto">
            <a:xfrm>
              <a:off x="5209310" y="6384503"/>
              <a:ext cx="1440872" cy="400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2000" dirty="0">
                  <a:solidFill>
                    <a:srgbClr val="FFFF00"/>
                  </a:solidFill>
                </a:rPr>
                <a:t>Direction</a:t>
              </a:r>
            </a:p>
          </p:txBody>
        </p:sp>
        <p:cxnSp>
          <p:nvCxnSpPr>
            <p:cNvPr id="18" name="Straight Arrow Connector 17"/>
            <p:cNvCxnSpPr/>
            <p:nvPr/>
          </p:nvCxnSpPr>
          <p:spPr>
            <a:xfrm rot="5400000" flipH="1" flipV="1">
              <a:off x="5344962" y="5673677"/>
              <a:ext cx="747874" cy="346112"/>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rot="16200000" flipV="1">
              <a:off x="4603481" y="5292597"/>
              <a:ext cx="1454465" cy="40168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800" smtClean="0"/>
              <a:t>Ken Youssefi</a:t>
            </a:r>
          </a:p>
        </p:txBody>
      </p:sp>
      <p:sp>
        <p:nvSpPr>
          <p:cNvPr id="7171"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800" smtClean="0"/>
              <a:t>Mechanical Engineering Dept..</a:t>
            </a:r>
          </a:p>
        </p:txBody>
      </p:sp>
      <p:sp>
        <p:nvSpPr>
          <p:cNvPr id="7172"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fld id="{92689A58-522C-4855-96AA-4C05656C7B8A}" type="slidenum">
              <a:rPr lang="en-US" altLang="en-US" sz="1000" smtClean="0"/>
              <a:pPr eaLnBrk="1" hangingPunct="1">
                <a:spcBef>
                  <a:spcPct val="0"/>
                </a:spcBef>
                <a:buFontTx/>
                <a:buNone/>
              </a:pPr>
              <a:t>11</a:t>
            </a:fld>
            <a:endParaRPr lang="en-US" altLang="en-US" sz="1000" smtClean="0"/>
          </a:p>
        </p:txBody>
      </p:sp>
      <p:pic>
        <p:nvPicPr>
          <p:cNvPr id="23555" name="Picture 3"/>
          <p:cNvPicPr>
            <a:picLocks noChangeAspect="1" noChangeArrowheads="1"/>
          </p:cNvPicPr>
          <p:nvPr/>
        </p:nvPicPr>
        <p:blipFill>
          <a:blip r:embed="rId2">
            <a:lum bright="-16000" contrast="30000"/>
            <a:extLst>
              <a:ext uri="{28A0092B-C50C-407E-A947-70E740481C1C}">
                <a14:useLocalDpi xmlns:a14="http://schemas.microsoft.com/office/drawing/2010/main" val="0"/>
              </a:ext>
            </a:extLst>
          </a:blip>
          <a:srcRect/>
          <a:stretch>
            <a:fillRect/>
          </a:stretch>
        </p:blipFill>
        <p:spPr bwMode="auto">
          <a:xfrm>
            <a:off x="4211638" y="2895600"/>
            <a:ext cx="4727575" cy="378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Picture 7"/>
          <p:cNvPicPr>
            <a:picLocks noChangeAspect="1" noChangeArrowheads="1"/>
          </p:cNvPicPr>
          <p:nvPr/>
        </p:nvPicPr>
        <p:blipFill>
          <a:blip r:embed="rId3">
            <a:lum bright="-16000" contrast="30000"/>
            <a:extLst>
              <a:ext uri="{28A0092B-C50C-407E-A947-70E740481C1C}">
                <a14:useLocalDpi xmlns:a14="http://schemas.microsoft.com/office/drawing/2010/main" val="0"/>
              </a:ext>
            </a:extLst>
          </a:blip>
          <a:srcRect/>
          <a:stretch>
            <a:fillRect/>
          </a:stretch>
        </p:blipFill>
        <p:spPr bwMode="auto">
          <a:xfrm>
            <a:off x="249238" y="182563"/>
            <a:ext cx="4475162"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5" name="TextBox 8"/>
          <p:cNvSpPr txBox="1">
            <a:spLocks noChangeArrowheads="1"/>
          </p:cNvSpPr>
          <p:nvPr/>
        </p:nvSpPr>
        <p:spPr bwMode="auto">
          <a:xfrm>
            <a:off x="665163" y="4641850"/>
            <a:ext cx="24653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1800">
                <a:solidFill>
                  <a:srgbClr val="FFFF00"/>
                </a:solidFill>
              </a:rPr>
              <a:t>Select body to keep</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3555"/>
                                        </p:tgtEl>
                                        <p:attrNameLst>
                                          <p:attrName>style.visibility</p:attrName>
                                        </p:attrNameLst>
                                      </p:cBhvr>
                                      <p:to>
                                        <p:strVal val="visible"/>
                                      </p:to>
                                    </p:set>
                                    <p:animEffect transition="in" filter="dissolve">
                                      <p:cBhvr>
                                        <p:cTn id="7" dur="500"/>
                                        <p:tgtEl>
                                          <p:spTgt spid="235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457200" y="42863"/>
            <a:ext cx="8229600" cy="842962"/>
          </a:xfrm>
        </p:spPr>
        <p:txBody>
          <a:bodyPr/>
          <a:lstStyle/>
          <a:p>
            <a:r>
              <a:rPr lang="en-US" altLang="en-US" sz="2800" b="1" i="1" smtClean="0">
                <a:solidFill>
                  <a:srgbClr val="FF9900"/>
                </a:solidFill>
              </a:rPr>
              <a:t>Curves defined by equations</a:t>
            </a:r>
            <a:endParaRPr lang="en-US" altLang="en-US" sz="2800" smtClean="0"/>
          </a:p>
        </p:txBody>
      </p:sp>
      <p:sp>
        <p:nvSpPr>
          <p:cNvPr id="10243"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800" smtClean="0"/>
              <a:t>Ken Youssefi</a:t>
            </a:r>
          </a:p>
        </p:txBody>
      </p:sp>
      <p:sp>
        <p:nvSpPr>
          <p:cNvPr id="10244"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800" smtClean="0"/>
              <a:t>Mechanical Engineering Dept.</a:t>
            </a:r>
          </a:p>
        </p:txBody>
      </p:sp>
      <p:sp>
        <p:nvSpPr>
          <p:cNvPr id="1024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fld id="{2EC9D508-054F-407A-954C-0ACBFF10D439}" type="slidenum">
              <a:rPr lang="en-US" altLang="en-US" sz="1000" smtClean="0"/>
              <a:pPr eaLnBrk="1" hangingPunct="1">
                <a:spcBef>
                  <a:spcPct val="0"/>
                </a:spcBef>
                <a:buFontTx/>
                <a:buNone/>
              </a:pPr>
              <a:t>12</a:t>
            </a:fld>
            <a:endParaRPr lang="en-US" altLang="en-US" sz="1000" smtClean="0"/>
          </a:p>
        </p:txBody>
      </p:sp>
      <p:pic>
        <p:nvPicPr>
          <p:cNvPr id="102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63888" y="914400"/>
            <a:ext cx="5341937"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7" name="TextBox 7"/>
          <p:cNvSpPr txBox="1">
            <a:spLocks noChangeArrowheads="1"/>
          </p:cNvSpPr>
          <p:nvPr/>
        </p:nvSpPr>
        <p:spPr bwMode="auto">
          <a:xfrm>
            <a:off x="552451" y="3087687"/>
            <a:ext cx="190023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2000" dirty="0">
                <a:solidFill>
                  <a:srgbClr val="FFFF00"/>
                </a:solidFill>
              </a:rPr>
              <a:t>Mathematical Equation</a:t>
            </a:r>
          </a:p>
        </p:txBody>
      </p:sp>
      <p:sp>
        <p:nvSpPr>
          <p:cNvPr id="10248" name="TextBox 8"/>
          <p:cNvSpPr txBox="1">
            <a:spLocks noChangeArrowheads="1"/>
          </p:cNvSpPr>
          <p:nvPr/>
        </p:nvSpPr>
        <p:spPr bwMode="auto">
          <a:xfrm>
            <a:off x="812800" y="4137025"/>
            <a:ext cx="16398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2400" i="1">
                <a:solidFill>
                  <a:srgbClr val="FFFF00"/>
                </a:solidFill>
                <a:latin typeface="Times New Roman" pitchFamily="18" charset="0"/>
                <a:cs typeface="Times New Roman" pitchFamily="18" charset="0"/>
              </a:rPr>
              <a:t>x </a:t>
            </a:r>
            <a:r>
              <a:rPr lang="en-US" altLang="en-US" sz="2000" i="1">
                <a:solidFill>
                  <a:srgbClr val="FFFF00"/>
                </a:solidFill>
                <a:latin typeface="Times New Roman" pitchFamily="18" charset="0"/>
                <a:cs typeface="Times New Roman" pitchFamily="18" charset="0"/>
              </a:rPr>
              <a:t>+</a:t>
            </a:r>
            <a:r>
              <a:rPr lang="en-US" altLang="en-US" sz="2400" i="1">
                <a:solidFill>
                  <a:srgbClr val="FFFF00"/>
                </a:solidFill>
                <a:latin typeface="Times New Roman" pitchFamily="18" charset="0"/>
                <a:cs typeface="Times New Roman" pitchFamily="18" charset="0"/>
              </a:rPr>
              <a:t> sin</a:t>
            </a:r>
            <a:r>
              <a:rPr lang="en-US" altLang="en-US" sz="2000" i="1">
                <a:solidFill>
                  <a:srgbClr val="FFFF00"/>
                </a:solidFill>
                <a:latin typeface="Times New Roman" pitchFamily="18" charset="0"/>
                <a:cs typeface="Times New Roman" pitchFamily="18" charset="0"/>
              </a:rPr>
              <a:t>(</a:t>
            </a:r>
            <a:r>
              <a:rPr lang="en-US" altLang="en-US" sz="2400" i="1">
                <a:solidFill>
                  <a:srgbClr val="FFFF00"/>
                </a:solidFill>
                <a:latin typeface="Times New Roman" pitchFamily="18" charset="0"/>
                <a:cs typeface="Times New Roman" pitchFamily="18" charset="0"/>
              </a:rPr>
              <a:t>x</a:t>
            </a:r>
            <a:r>
              <a:rPr lang="en-US" altLang="en-US" sz="2000" i="1">
                <a:solidFill>
                  <a:srgbClr val="FFFF00"/>
                </a:solidFill>
                <a:latin typeface="Times New Roman" pitchFamily="18" charset="0"/>
                <a:cs typeface="Times New Roman" pitchFamily="18" charset="0"/>
              </a:rPr>
              <a:t>)</a:t>
            </a:r>
          </a:p>
        </p:txBody>
      </p:sp>
      <p:cxnSp>
        <p:nvCxnSpPr>
          <p:cNvPr id="12" name="Straight Arrow Connector 11"/>
          <p:cNvCxnSpPr/>
          <p:nvPr/>
        </p:nvCxnSpPr>
        <p:spPr>
          <a:xfrm>
            <a:off x="2078038" y="4419600"/>
            <a:ext cx="1754187" cy="849313"/>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08058" y="772998"/>
            <a:ext cx="2674488" cy="1446327"/>
          </a:xfrm>
          <a:prstGeom prst="rect">
            <a:avLst/>
          </a:prstGeom>
        </p:spPr>
      </p:pic>
      <p:cxnSp>
        <p:nvCxnSpPr>
          <p:cNvPr id="3" name="Straight Arrow Connector 2"/>
          <p:cNvCxnSpPr/>
          <p:nvPr/>
        </p:nvCxnSpPr>
        <p:spPr>
          <a:xfrm flipH="1" flipV="1">
            <a:off x="614887" y="2076450"/>
            <a:ext cx="595312" cy="955675"/>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70719"/>
          </a:xfrm>
        </p:spPr>
        <p:txBody>
          <a:bodyPr/>
          <a:lstStyle/>
          <a:p>
            <a:r>
              <a:rPr lang="en-US" sz="3600" dirty="0" smtClean="0">
                <a:solidFill>
                  <a:srgbClr val="FFC000"/>
                </a:solidFill>
              </a:rPr>
              <a:t>Clicker Question </a:t>
            </a:r>
            <a:endParaRPr lang="en-US" sz="3600" dirty="0">
              <a:solidFill>
                <a:srgbClr val="FFC000"/>
              </a:solidFill>
            </a:endParaRPr>
          </a:p>
        </p:txBody>
      </p:sp>
      <p:sp>
        <p:nvSpPr>
          <p:cNvPr id="3" name="Date Placeholder 2"/>
          <p:cNvSpPr>
            <a:spLocks noGrp="1"/>
          </p:cNvSpPr>
          <p:nvPr>
            <p:ph type="dt" sz="half" idx="10"/>
          </p:nvPr>
        </p:nvSpPr>
        <p:spPr/>
        <p:txBody>
          <a:bodyPr/>
          <a:lstStyle/>
          <a:p>
            <a:pPr>
              <a:defRPr/>
            </a:pPr>
            <a:r>
              <a:rPr lang="en-US" smtClean="0"/>
              <a:t>Ken Youssefi</a:t>
            </a:r>
            <a:endParaRPr lang="en-US"/>
          </a:p>
        </p:txBody>
      </p:sp>
      <p:sp>
        <p:nvSpPr>
          <p:cNvPr id="4" name="Footer Placeholder 3"/>
          <p:cNvSpPr>
            <a:spLocks noGrp="1"/>
          </p:cNvSpPr>
          <p:nvPr>
            <p:ph type="ftr" sz="quarter" idx="11"/>
          </p:nvPr>
        </p:nvSpPr>
        <p:spPr/>
        <p:txBody>
          <a:bodyPr/>
          <a:lstStyle/>
          <a:p>
            <a:pPr>
              <a:defRPr/>
            </a:pPr>
            <a:r>
              <a:rPr lang="en-US" smtClean="0"/>
              <a:t>Mechanical Engineering Dept..</a:t>
            </a:r>
            <a:endParaRPr lang="en-US"/>
          </a:p>
        </p:txBody>
      </p:sp>
      <p:sp>
        <p:nvSpPr>
          <p:cNvPr id="5" name="Slide Number Placeholder 4"/>
          <p:cNvSpPr>
            <a:spLocks noGrp="1"/>
          </p:cNvSpPr>
          <p:nvPr>
            <p:ph type="sldNum" sz="quarter" idx="12"/>
          </p:nvPr>
        </p:nvSpPr>
        <p:spPr/>
        <p:txBody>
          <a:bodyPr/>
          <a:lstStyle/>
          <a:p>
            <a:pPr>
              <a:defRPr/>
            </a:pPr>
            <a:fld id="{D4E60987-81E6-416F-8947-3D9A491FE38A}" type="slidenum">
              <a:rPr lang="en-US" smtClean="0"/>
              <a:pPr>
                <a:defRPr/>
              </a:pPr>
              <a:t>13</a:t>
            </a:fld>
            <a:endParaRPr lang="en-US"/>
          </a:p>
        </p:txBody>
      </p:sp>
      <p:sp>
        <p:nvSpPr>
          <p:cNvPr id="6" name="TextBox 5"/>
          <p:cNvSpPr txBox="1"/>
          <p:nvPr/>
        </p:nvSpPr>
        <p:spPr>
          <a:xfrm>
            <a:off x="1093510" y="1202038"/>
            <a:ext cx="7390614" cy="954107"/>
          </a:xfrm>
          <a:prstGeom prst="rect">
            <a:avLst/>
          </a:prstGeom>
          <a:noFill/>
        </p:spPr>
        <p:txBody>
          <a:bodyPr wrap="square" rtlCol="0">
            <a:spAutoFit/>
          </a:bodyPr>
          <a:lstStyle/>
          <a:p>
            <a:r>
              <a:rPr lang="en-US" sz="2800" dirty="0" smtClean="0">
                <a:solidFill>
                  <a:srgbClr val="FFFF00"/>
                </a:solidFill>
              </a:rPr>
              <a:t>When using </a:t>
            </a:r>
            <a:r>
              <a:rPr lang="en-US" sz="2800" i="1" dirty="0" smtClean="0">
                <a:solidFill>
                  <a:schemeClr val="bg1"/>
                </a:solidFill>
              </a:rPr>
              <a:t>Spline</a:t>
            </a:r>
            <a:r>
              <a:rPr lang="en-US" sz="2800" dirty="0" smtClean="0">
                <a:solidFill>
                  <a:srgbClr val="FFFF00"/>
                </a:solidFill>
              </a:rPr>
              <a:t> in SW, points are selected on the screen first. Which statement is true?</a:t>
            </a:r>
            <a:endParaRPr lang="en-US" sz="2800" dirty="0">
              <a:solidFill>
                <a:srgbClr val="FFFF00"/>
              </a:solidFill>
            </a:endParaRPr>
          </a:p>
        </p:txBody>
      </p:sp>
      <p:sp>
        <p:nvSpPr>
          <p:cNvPr id="7" name="TextBox 6"/>
          <p:cNvSpPr txBox="1"/>
          <p:nvPr/>
        </p:nvSpPr>
        <p:spPr>
          <a:xfrm>
            <a:off x="1659118" y="2615229"/>
            <a:ext cx="6669463" cy="830997"/>
          </a:xfrm>
          <a:prstGeom prst="rect">
            <a:avLst/>
          </a:prstGeom>
          <a:noFill/>
        </p:spPr>
        <p:txBody>
          <a:bodyPr wrap="square" rtlCol="0">
            <a:spAutoFit/>
          </a:bodyPr>
          <a:lstStyle/>
          <a:p>
            <a:pPr marL="457200" indent="-457200">
              <a:buAutoNum type="alphaUcParenR"/>
            </a:pPr>
            <a:r>
              <a:rPr lang="en-US" sz="2400" dirty="0" smtClean="0">
                <a:solidFill>
                  <a:schemeClr val="bg1"/>
                </a:solidFill>
              </a:rPr>
              <a:t>A smooth curve is fitted </a:t>
            </a:r>
            <a:r>
              <a:rPr lang="en-US" sz="2400" dirty="0" smtClean="0">
                <a:solidFill>
                  <a:srgbClr val="FFC000"/>
                </a:solidFill>
              </a:rPr>
              <a:t>between</a:t>
            </a:r>
            <a:r>
              <a:rPr lang="en-US" sz="2400" dirty="0" smtClean="0">
                <a:solidFill>
                  <a:schemeClr val="bg1"/>
                </a:solidFill>
              </a:rPr>
              <a:t> the points selected</a:t>
            </a:r>
          </a:p>
        </p:txBody>
      </p:sp>
      <p:sp>
        <p:nvSpPr>
          <p:cNvPr id="8" name="TextBox 7"/>
          <p:cNvSpPr txBox="1"/>
          <p:nvPr/>
        </p:nvSpPr>
        <p:spPr>
          <a:xfrm>
            <a:off x="1674831" y="3419068"/>
            <a:ext cx="6669463" cy="830997"/>
          </a:xfrm>
          <a:prstGeom prst="rect">
            <a:avLst/>
          </a:prstGeom>
          <a:noFill/>
        </p:spPr>
        <p:txBody>
          <a:bodyPr wrap="square" rtlCol="0">
            <a:spAutoFit/>
          </a:bodyPr>
          <a:lstStyle/>
          <a:p>
            <a:r>
              <a:rPr lang="en-US" sz="2400" dirty="0" smtClean="0">
                <a:solidFill>
                  <a:schemeClr val="bg1"/>
                </a:solidFill>
              </a:rPr>
              <a:t>B)  A smooth curve is fitted </a:t>
            </a:r>
            <a:r>
              <a:rPr lang="en-US" sz="2400" dirty="0" smtClean="0">
                <a:solidFill>
                  <a:srgbClr val="FFC000"/>
                </a:solidFill>
              </a:rPr>
              <a:t>through</a:t>
            </a:r>
            <a:r>
              <a:rPr lang="en-US" sz="2400" dirty="0" smtClean="0">
                <a:solidFill>
                  <a:schemeClr val="bg1"/>
                </a:solidFill>
              </a:rPr>
              <a:t> the points </a:t>
            </a:r>
          </a:p>
          <a:p>
            <a:r>
              <a:rPr lang="en-US" sz="2400" dirty="0">
                <a:solidFill>
                  <a:schemeClr val="bg1"/>
                </a:solidFill>
              </a:rPr>
              <a:t> </a:t>
            </a:r>
            <a:r>
              <a:rPr lang="en-US" sz="2400" dirty="0" smtClean="0">
                <a:solidFill>
                  <a:schemeClr val="bg1"/>
                </a:solidFill>
              </a:rPr>
              <a:t>    selected</a:t>
            </a:r>
            <a:endParaRPr lang="en-US" sz="2400" dirty="0">
              <a:solidFill>
                <a:schemeClr val="bg1"/>
              </a:solidFill>
            </a:endParaRPr>
          </a:p>
        </p:txBody>
      </p:sp>
      <p:sp>
        <p:nvSpPr>
          <p:cNvPr id="9" name="TextBox 8"/>
          <p:cNvSpPr txBox="1"/>
          <p:nvPr/>
        </p:nvSpPr>
        <p:spPr>
          <a:xfrm>
            <a:off x="1659117" y="4275290"/>
            <a:ext cx="6890994" cy="830997"/>
          </a:xfrm>
          <a:prstGeom prst="rect">
            <a:avLst/>
          </a:prstGeom>
          <a:noFill/>
        </p:spPr>
        <p:txBody>
          <a:bodyPr wrap="square" rtlCol="0">
            <a:spAutoFit/>
          </a:bodyPr>
          <a:lstStyle/>
          <a:p>
            <a:r>
              <a:rPr lang="en-US" sz="2400" dirty="0" smtClean="0">
                <a:solidFill>
                  <a:schemeClr val="bg1"/>
                </a:solidFill>
              </a:rPr>
              <a:t>C) A tangent curve, to the start and end polygons,</a:t>
            </a:r>
          </a:p>
          <a:p>
            <a:r>
              <a:rPr lang="en-US" sz="2400" dirty="0">
                <a:solidFill>
                  <a:schemeClr val="bg1"/>
                </a:solidFill>
              </a:rPr>
              <a:t> </a:t>
            </a:r>
            <a:r>
              <a:rPr lang="en-US" sz="2400" dirty="0" smtClean="0">
                <a:solidFill>
                  <a:schemeClr val="bg1"/>
                </a:solidFill>
              </a:rPr>
              <a:t>    is generated</a:t>
            </a:r>
            <a:endParaRPr lang="en-US" sz="2400" dirty="0">
              <a:solidFill>
                <a:schemeClr val="bg1"/>
              </a:solidFill>
            </a:endParaRPr>
          </a:p>
        </p:txBody>
      </p:sp>
      <p:sp>
        <p:nvSpPr>
          <p:cNvPr id="10" name="TextBox 9"/>
          <p:cNvSpPr txBox="1"/>
          <p:nvPr/>
        </p:nvSpPr>
        <p:spPr>
          <a:xfrm>
            <a:off x="1693692" y="5162968"/>
            <a:ext cx="6890994" cy="461665"/>
          </a:xfrm>
          <a:prstGeom prst="rect">
            <a:avLst/>
          </a:prstGeom>
          <a:noFill/>
        </p:spPr>
        <p:txBody>
          <a:bodyPr wrap="square" rtlCol="0">
            <a:spAutoFit/>
          </a:bodyPr>
          <a:lstStyle/>
          <a:p>
            <a:r>
              <a:rPr lang="en-US" sz="2400" dirty="0">
                <a:solidFill>
                  <a:schemeClr val="bg1"/>
                </a:solidFill>
              </a:rPr>
              <a:t>D</a:t>
            </a:r>
            <a:r>
              <a:rPr lang="en-US" sz="2400" dirty="0" smtClean="0">
                <a:solidFill>
                  <a:schemeClr val="bg1"/>
                </a:solidFill>
              </a:rPr>
              <a:t>) A polygon is created by connecting the points </a:t>
            </a:r>
          </a:p>
        </p:txBody>
      </p:sp>
    </p:spTree>
    <p:extLst>
      <p:ext uri="{BB962C8B-B14F-4D97-AF65-F5344CB8AC3E}">
        <p14:creationId xmlns:p14="http://schemas.microsoft.com/office/powerpoint/2010/main" val="9343558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800" smtClean="0"/>
              <a:t>Ken Youssefi</a:t>
            </a:r>
          </a:p>
        </p:txBody>
      </p:sp>
      <p:sp>
        <p:nvSpPr>
          <p:cNvPr id="28675"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800" smtClean="0"/>
              <a:t>Mechanical Engineering Dept.</a:t>
            </a:r>
          </a:p>
        </p:txBody>
      </p:sp>
      <p:sp>
        <p:nvSpPr>
          <p:cNvPr id="28676"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9AF77E2E-C0D6-4969-BB99-51A5C126FECD}" type="slidenum">
              <a:rPr lang="en-US" altLang="en-US" sz="1000" smtClean="0"/>
              <a:pPr>
                <a:spcBef>
                  <a:spcPct val="0"/>
                </a:spcBef>
                <a:buFontTx/>
                <a:buNone/>
              </a:pPr>
              <a:t>14</a:t>
            </a:fld>
            <a:endParaRPr lang="en-US" altLang="en-US" sz="1000" smtClean="0"/>
          </a:p>
        </p:txBody>
      </p:sp>
      <p:pic>
        <p:nvPicPr>
          <p:cNvPr id="28677" name="Picture 8" descr="Picture1"/>
          <p:cNvPicPr>
            <a:picLocks noChangeAspect="1" noChangeArrowheads="1"/>
          </p:cNvPicPr>
          <p:nvPr/>
        </p:nvPicPr>
        <p:blipFill>
          <a:blip r:embed="rId2">
            <a:lum bright="-20000" contrast="50000"/>
            <a:extLst>
              <a:ext uri="{28A0092B-C50C-407E-A947-70E740481C1C}">
                <a14:useLocalDpi xmlns:a14="http://schemas.microsoft.com/office/drawing/2010/main" val="0"/>
              </a:ext>
            </a:extLst>
          </a:blip>
          <a:srcRect/>
          <a:stretch>
            <a:fillRect/>
          </a:stretch>
        </p:blipFill>
        <p:spPr bwMode="auto">
          <a:xfrm>
            <a:off x="266666" y="1437588"/>
            <a:ext cx="8673628" cy="4018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8" name="Rectangle 10"/>
          <p:cNvSpPr>
            <a:spLocks noGrp="1" noChangeArrowheads="1"/>
          </p:cNvSpPr>
          <p:nvPr>
            <p:ph type="title"/>
          </p:nvPr>
        </p:nvSpPr>
        <p:spPr>
          <a:xfrm>
            <a:off x="457200" y="433388"/>
            <a:ext cx="8229600" cy="895350"/>
          </a:xfrm>
        </p:spPr>
        <p:txBody>
          <a:bodyPr/>
          <a:lstStyle/>
          <a:p>
            <a:pPr eaLnBrk="1" hangingPunct="1"/>
            <a:r>
              <a:rPr lang="en-US" altLang="en-US" sz="2800" b="1" i="1" smtClean="0">
                <a:solidFill>
                  <a:srgbClr val="FF9900"/>
                </a:solidFill>
              </a:rPr>
              <a:t>Conic Curves</a:t>
            </a:r>
          </a:p>
        </p:txBody>
      </p:sp>
    </p:spTree>
    <p:extLst>
      <p:ext uri="{BB962C8B-B14F-4D97-AF65-F5344CB8AC3E}">
        <p14:creationId xmlns:p14="http://schemas.microsoft.com/office/powerpoint/2010/main" val="18442064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endParaRPr lang="en-US" altLang="en-US" smtClean="0"/>
          </a:p>
        </p:txBody>
      </p:sp>
      <p:sp>
        <p:nvSpPr>
          <p:cNvPr id="11267"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800" smtClean="0"/>
              <a:t>Ken Youssefi</a:t>
            </a:r>
          </a:p>
        </p:txBody>
      </p:sp>
      <p:sp>
        <p:nvSpPr>
          <p:cNvPr id="11268"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800" smtClean="0"/>
              <a:t>Mechanical Engineering Dept.</a:t>
            </a:r>
          </a:p>
        </p:txBody>
      </p:sp>
      <p:sp>
        <p:nvSpPr>
          <p:cNvPr id="1126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fld id="{3EB657FC-F663-4F54-9B77-9E79834318B9}" type="slidenum">
              <a:rPr lang="en-US" altLang="en-US" sz="1000" smtClean="0"/>
              <a:pPr eaLnBrk="1" hangingPunct="1">
                <a:spcBef>
                  <a:spcPct val="0"/>
                </a:spcBef>
                <a:buFontTx/>
                <a:buNone/>
              </a:pPr>
              <a:t>15</a:t>
            </a:fld>
            <a:endParaRPr lang="en-US" altLang="en-US" sz="1000" smtClean="0"/>
          </a:p>
        </p:txBody>
      </p:sp>
      <p:pic>
        <p:nvPicPr>
          <p:cNvPr id="11270"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6613" y="942975"/>
            <a:ext cx="4497387" cy="21193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9400" name="Picture 2" descr="Rh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5124450" cy="350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401" name="Rectangle 7"/>
          <p:cNvSpPr>
            <a:spLocks noChangeArrowheads="1"/>
          </p:cNvSpPr>
          <p:nvPr/>
        </p:nvSpPr>
        <p:spPr bwMode="auto">
          <a:xfrm>
            <a:off x="222250" y="3825875"/>
            <a:ext cx="8491538"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2200">
                <a:solidFill>
                  <a:srgbClr val="FFFF00"/>
                </a:solidFill>
              </a:rPr>
              <a:t>Creating a conic in SolidWorks is very simple. It builds much like a 3-point-arc, but instead of adjusting a radius value, it adjusts a parameter called Rho (ρ). If you imagine the conic as a rounded corner, then Rho is the ratio of the distance of the peak of the rounded corner to the sharp corner (D1/D2). This gives us an intuitive way to adjust the curvature of the conic without having to delve into which type of conic section it is, or what its mathematical eccentricity is.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9400"/>
                                        </p:tgtEl>
                                        <p:attrNameLst>
                                          <p:attrName>style.visibility</p:attrName>
                                        </p:attrNameLst>
                                      </p:cBhvr>
                                      <p:to>
                                        <p:strVal val="visible"/>
                                      </p:to>
                                    </p:set>
                                    <p:animEffect transition="in" filter="fade">
                                      <p:cBhvr>
                                        <p:cTn id="7" dur="1000"/>
                                        <p:tgtEl>
                                          <p:spTgt spid="59400"/>
                                        </p:tgtEl>
                                      </p:cBhvr>
                                    </p:animEffect>
                                    <p:anim calcmode="lin" valueType="num">
                                      <p:cBhvr>
                                        <p:cTn id="8" dur="1000" fill="hold"/>
                                        <p:tgtEl>
                                          <p:spTgt spid="59400"/>
                                        </p:tgtEl>
                                        <p:attrNameLst>
                                          <p:attrName>ppt_x</p:attrName>
                                        </p:attrNameLst>
                                      </p:cBhvr>
                                      <p:tavLst>
                                        <p:tav tm="0">
                                          <p:val>
                                            <p:strVal val="#ppt_x"/>
                                          </p:val>
                                        </p:tav>
                                        <p:tav tm="100000">
                                          <p:val>
                                            <p:strVal val="#ppt_x"/>
                                          </p:val>
                                        </p:tav>
                                      </p:tavLst>
                                    </p:anim>
                                    <p:anim calcmode="lin" valueType="num">
                                      <p:cBhvr>
                                        <p:cTn id="9" dur="1000" fill="hold"/>
                                        <p:tgtEl>
                                          <p:spTgt spid="59400"/>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9401"/>
                                        </p:tgtEl>
                                        <p:attrNameLst>
                                          <p:attrName>style.visibility</p:attrName>
                                        </p:attrNameLst>
                                      </p:cBhvr>
                                      <p:to>
                                        <p:strVal val="visible"/>
                                      </p:to>
                                    </p:set>
                                    <p:animEffect transition="in" filter="fade">
                                      <p:cBhvr>
                                        <p:cTn id="14" dur="1000"/>
                                        <p:tgtEl>
                                          <p:spTgt spid="59401"/>
                                        </p:tgtEl>
                                      </p:cBhvr>
                                    </p:animEffect>
                                    <p:anim calcmode="lin" valueType="num">
                                      <p:cBhvr>
                                        <p:cTn id="15" dur="1000" fill="hold"/>
                                        <p:tgtEl>
                                          <p:spTgt spid="59401"/>
                                        </p:tgtEl>
                                        <p:attrNameLst>
                                          <p:attrName>ppt_x</p:attrName>
                                        </p:attrNameLst>
                                      </p:cBhvr>
                                      <p:tavLst>
                                        <p:tav tm="0">
                                          <p:val>
                                            <p:strVal val="#ppt_x"/>
                                          </p:val>
                                        </p:tav>
                                        <p:tav tm="100000">
                                          <p:val>
                                            <p:strVal val="#ppt_x"/>
                                          </p:val>
                                        </p:tav>
                                      </p:tavLst>
                                    </p:anim>
                                    <p:anim calcmode="lin" valueType="num">
                                      <p:cBhvr>
                                        <p:cTn id="16" dur="1000" fill="hold"/>
                                        <p:tgtEl>
                                          <p:spTgt spid="5940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40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50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1713" y="3255963"/>
            <a:ext cx="3062287" cy="2917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291" name="Title 1"/>
          <p:cNvSpPr>
            <a:spLocks noGrp="1"/>
          </p:cNvSpPr>
          <p:nvPr>
            <p:ph type="title"/>
          </p:nvPr>
        </p:nvSpPr>
        <p:spPr>
          <a:xfrm>
            <a:off x="442913" y="136525"/>
            <a:ext cx="8229600" cy="847725"/>
          </a:xfrm>
        </p:spPr>
        <p:txBody>
          <a:bodyPr/>
          <a:lstStyle/>
          <a:p>
            <a:r>
              <a:rPr lang="en-US" altLang="en-US" sz="2800" smtClean="0">
                <a:solidFill>
                  <a:srgbClr val="FFFF00"/>
                </a:solidFill>
              </a:rPr>
              <a:t>SolidWorks Conic Command </a:t>
            </a:r>
          </a:p>
        </p:txBody>
      </p:sp>
      <p:sp>
        <p:nvSpPr>
          <p:cNvPr id="12292"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800" smtClean="0"/>
              <a:t>Ken Youssefi</a:t>
            </a:r>
          </a:p>
        </p:txBody>
      </p:sp>
      <p:sp>
        <p:nvSpPr>
          <p:cNvPr id="12293"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800" smtClean="0"/>
              <a:t>Mechanical Engineering Dept.</a:t>
            </a:r>
          </a:p>
        </p:txBody>
      </p:sp>
      <p:sp>
        <p:nvSpPr>
          <p:cNvPr id="12294"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fld id="{8359973D-9490-4493-B720-458B118D5A76}" type="slidenum">
              <a:rPr lang="en-US" altLang="en-US" sz="1000" smtClean="0"/>
              <a:pPr eaLnBrk="1" hangingPunct="1">
                <a:spcBef>
                  <a:spcPct val="0"/>
                </a:spcBef>
                <a:buFontTx/>
                <a:buNone/>
              </a:pPr>
              <a:t>16</a:t>
            </a:fld>
            <a:endParaRPr lang="en-US" altLang="en-US" sz="1000" smtClean="0"/>
          </a:p>
        </p:txBody>
      </p:sp>
      <p:pic>
        <p:nvPicPr>
          <p:cNvPr id="1229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338" y="1441450"/>
            <a:ext cx="6154737" cy="47513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9" name="Straight Connector 8"/>
          <p:cNvCxnSpPr/>
          <p:nvPr/>
        </p:nvCxnSpPr>
        <p:spPr>
          <a:xfrm flipV="1">
            <a:off x="3463925" y="1482725"/>
            <a:ext cx="1204913" cy="2424113"/>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flipV="1">
            <a:off x="4683125" y="1482725"/>
            <a:ext cx="1204913" cy="2424113"/>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2" name="Group 1"/>
          <p:cNvGrpSpPr/>
          <p:nvPr/>
        </p:nvGrpSpPr>
        <p:grpSpPr>
          <a:xfrm>
            <a:off x="4738688" y="1025525"/>
            <a:ext cx="3560762" cy="442913"/>
            <a:chOff x="4738688" y="1025525"/>
            <a:chExt cx="3560762" cy="442913"/>
          </a:xfrm>
        </p:grpSpPr>
        <p:sp>
          <p:nvSpPr>
            <p:cNvPr id="12297" name="TextBox 7"/>
            <p:cNvSpPr txBox="1">
              <a:spLocks noChangeArrowheads="1"/>
            </p:cNvSpPr>
            <p:nvPr/>
          </p:nvSpPr>
          <p:spPr bwMode="auto">
            <a:xfrm>
              <a:off x="5957888" y="1025525"/>
              <a:ext cx="23415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1800" dirty="0">
                  <a:solidFill>
                    <a:srgbClr val="FFFF00"/>
                  </a:solidFill>
                </a:rPr>
                <a:t>2 – select the Apex</a:t>
              </a:r>
            </a:p>
          </p:txBody>
        </p:sp>
        <p:cxnSp>
          <p:nvCxnSpPr>
            <p:cNvPr id="13" name="Straight Arrow Connector 12"/>
            <p:cNvCxnSpPr/>
            <p:nvPr/>
          </p:nvCxnSpPr>
          <p:spPr>
            <a:xfrm flipH="1">
              <a:off x="4738688" y="1204913"/>
              <a:ext cx="1177925" cy="263525"/>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4" name="Group 3"/>
          <p:cNvGrpSpPr/>
          <p:nvPr/>
        </p:nvGrpSpPr>
        <p:grpSpPr>
          <a:xfrm>
            <a:off x="3532188" y="3906838"/>
            <a:ext cx="2438400" cy="1047750"/>
            <a:chOff x="3532188" y="3906838"/>
            <a:chExt cx="2438400" cy="1047750"/>
          </a:xfrm>
        </p:grpSpPr>
        <p:sp>
          <p:nvSpPr>
            <p:cNvPr id="12296" name="TextBox 5"/>
            <p:cNvSpPr txBox="1">
              <a:spLocks noChangeArrowheads="1"/>
            </p:cNvSpPr>
            <p:nvPr/>
          </p:nvSpPr>
          <p:spPr bwMode="auto">
            <a:xfrm>
              <a:off x="3630613" y="4308475"/>
              <a:ext cx="23399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1800" dirty="0"/>
                <a:t>1 – select the two end points start</a:t>
              </a:r>
            </a:p>
          </p:txBody>
        </p:sp>
        <p:cxnSp>
          <p:nvCxnSpPr>
            <p:cNvPr id="15" name="Straight Arrow Connector 14"/>
            <p:cNvCxnSpPr/>
            <p:nvPr/>
          </p:nvCxnSpPr>
          <p:spPr>
            <a:xfrm flipH="1" flipV="1">
              <a:off x="3532188" y="3906838"/>
              <a:ext cx="1109662" cy="3190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4654550" y="3906838"/>
              <a:ext cx="1192213" cy="3190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3" name="Group 2"/>
          <p:cNvGrpSpPr/>
          <p:nvPr/>
        </p:nvGrpSpPr>
        <p:grpSpPr>
          <a:xfrm>
            <a:off x="2881313" y="2160588"/>
            <a:ext cx="3436937" cy="1228725"/>
            <a:chOff x="2881313" y="2160588"/>
            <a:chExt cx="3436937" cy="1228725"/>
          </a:xfrm>
        </p:grpSpPr>
        <p:sp>
          <p:nvSpPr>
            <p:cNvPr id="12303" name="TextBox 19"/>
            <p:cNvSpPr txBox="1">
              <a:spLocks noChangeArrowheads="1"/>
            </p:cNvSpPr>
            <p:nvPr/>
          </p:nvSpPr>
          <p:spPr bwMode="auto">
            <a:xfrm>
              <a:off x="2881313" y="3021013"/>
              <a:ext cx="34369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1800"/>
                <a:t>3 – Select the Rho (</a:t>
              </a:r>
              <a:r>
                <a:rPr lang="en-US" altLang="en-US" sz="1800">
                  <a:sym typeface="Symbol" pitchFamily="18" charset="2"/>
                </a:rPr>
                <a:t>) value</a:t>
              </a:r>
              <a:endParaRPr lang="en-US" altLang="en-US" sz="1800"/>
            </a:p>
          </p:txBody>
        </p:sp>
        <p:cxnSp>
          <p:nvCxnSpPr>
            <p:cNvPr id="19" name="Straight Arrow Connector 18"/>
            <p:cNvCxnSpPr/>
            <p:nvPr/>
          </p:nvCxnSpPr>
          <p:spPr>
            <a:xfrm flipH="1" flipV="1">
              <a:off x="4572000" y="2160588"/>
              <a:ext cx="290513" cy="70802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6500"/>
                                        </p:tgtEl>
                                        <p:attrNameLst>
                                          <p:attrName>style.visibility</p:attrName>
                                        </p:attrNameLst>
                                      </p:cBhvr>
                                      <p:to>
                                        <p:strVal val="visible"/>
                                      </p:to>
                                    </p:set>
                                    <p:animEffect transition="in" filter="fade">
                                      <p:cBhvr>
                                        <p:cTn id="22" dur="500"/>
                                        <p:tgtEl>
                                          <p:spTgt spid="1065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endParaRPr lang="en-US" altLang="en-US" smtClean="0"/>
          </a:p>
        </p:txBody>
      </p:sp>
      <p:sp>
        <p:nvSpPr>
          <p:cNvPr id="13315"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800" smtClean="0"/>
              <a:t>Ken Youssefi</a:t>
            </a:r>
          </a:p>
        </p:txBody>
      </p:sp>
      <p:sp>
        <p:nvSpPr>
          <p:cNvPr id="13316"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800" smtClean="0"/>
              <a:t>Mechanical Engineering Dept.</a:t>
            </a:r>
          </a:p>
        </p:txBody>
      </p:sp>
      <p:sp>
        <p:nvSpPr>
          <p:cNvPr id="1331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fld id="{5DAF9DDF-8CEE-4E41-8EAD-F6858C6FA326}" type="slidenum">
              <a:rPr lang="en-US" altLang="en-US" sz="1000" smtClean="0"/>
              <a:pPr eaLnBrk="1" hangingPunct="1">
                <a:spcBef>
                  <a:spcPct val="0"/>
                </a:spcBef>
                <a:buFontTx/>
                <a:buNone/>
              </a:pPr>
              <a:t>17</a:t>
            </a:fld>
            <a:endParaRPr lang="en-US" altLang="en-US" sz="1000" smtClean="0"/>
          </a:p>
        </p:txBody>
      </p:sp>
      <p:pic>
        <p:nvPicPr>
          <p:cNvPr id="133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5675" y="958850"/>
            <a:ext cx="7112000" cy="5400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5145206" y="1337481"/>
            <a:ext cx="1733266"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55343" y="2593075"/>
            <a:ext cx="6728347" cy="18833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037230" y="4421875"/>
            <a:ext cx="6114197" cy="18833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3"/>
                                        </p:tgtEl>
                                      </p:cBhvr>
                                    </p:animEffect>
                                    <p:set>
                                      <p:cBhvr>
                                        <p:cTn id="12" dur="1" fill="hold">
                                          <p:stCondLst>
                                            <p:cond delay="499"/>
                                          </p:stCondLst>
                                        </p:cTn>
                                        <p:tgtEl>
                                          <p:spTgt spid="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4"/>
                                        </p:tgtEl>
                                      </p:cBhvr>
                                    </p:animEffect>
                                    <p:set>
                                      <p:cBhvr>
                                        <p:cTn id="17"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800" smtClean="0"/>
              <a:t>Ken Youssefi</a:t>
            </a:r>
          </a:p>
        </p:txBody>
      </p:sp>
      <p:sp>
        <p:nvSpPr>
          <p:cNvPr id="14339"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800" smtClean="0"/>
              <a:t>Mechanical Engineering Dept..</a:t>
            </a:r>
          </a:p>
        </p:txBody>
      </p:sp>
      <p:sp>
        <p:nvSpPr>
          <p:cNvPr id="14340"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fld id="{297B3EC1-F56C-4290-A700-59DE012E709B}" type="slidenum">
              <a:rPr lang="en-US" altLang="en-US" sz="1000" smtClean="0"/>
              <a:pPr eaLnBrk="1" hangingPunct="1">
                <a:spcBef>
                  <a:spcPct val="0"/>
                </a:spcBef>
                <a:buFontTx/>
                <a:buNone/>
              </a:pPr>
              <a:t>18</a:t>
            </a:fld>
            <a:endParaRPr lang="en-US" altLang="en-US" sz="1000" smtClean="0"/>
          </a:p>
        </p:txBody>
      </p:sp>
      <p:pic>
        <p:nvPicPr>
          <p:cNvPr id="14341" name="Picture 3" descr="Picture3"/>
          <p:cNvPicPr>
            <a:picLocks noChangeAspect="1" noChangeArrowheads="1"/>
          </p:cNvPicPr>
          <p:nvPr/>
        </p:nvPicPr>
        <p:blipFill>
          <a:blip r:embed="rId3">
            <a:lum bright="-20000" contrast="34000"/>
            <a:extLst>
              <a:ext uri="{28A0092B-C50C-407E-A947-70E740481C1C}">
                <a14:useLocalDpi xmlns:a14="http://schemas.microsoft.com/office/drawing/2010/main" val="0"/>
              </a:ext>
            </a:extLst>
          </a:blip>
          <a:srcRect/>
          <a:stretch>
            <a:fillRect/>
          </a:stretch>
        </p:blipFill>
        <p:spPr bwMode="auto">
          <a:xfrm>
            <a:off x="550863" y="1385888"/>
            <a:ext cx="5051425" cy="425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2" name="Rectangle 4"/>
          <p:cNvSpPr>
            <a:spLocks noGrp="1" noChangeArrowheads="1"/>
          </p:cNvSpPr>
          <p:nvPr>
            <p:ph type="title"/>
          </p:nvPr>
        </p:nvSpPr>
        <p:spPr>
          <a:xfrm>
            <a:off x="457200" y="25400"/>
            <a:ext cx="8229600" cy="663575"/>
          </a:xfrm>
        </p:spPr>
        <p:txBody>
          <a:bodyPr/>
          <a:lstStyle/>
          <a:p>
            <a:pPr eaLnBrk="1" hangingPunct="1"/>
            <a:r>
              <a:rPr lang="en-US" altLang="en-US" sz="2800" b="1" i="1" smtClean="0">
                <a:solidFill>
                  <a:srgbClr val="FF9900"/>
                </a:solidFill>
              </a:rPr>
              <a:t>SolidWorks Sketch Commands</a:t>
            </a:r>
          </a:p>
        </p:txBody>
      </p:sp>
      <p:sp>
        <p:nvSpPr>
          <p:cNvPr id="14343" name="Text Box 5"/>
          <p:cNvSpPr txBox="1">
            <a:spLocks noChangeArrowheads="1"/>
          </p:cNvSpPr>
          <p:nvPr/>
        </p:nvSpPr>
        <p:spPr bwMode="auto">
          <a:xfrm>
            <a:off x="5592763" y="5759450"/>
            <a:ext cx="3302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US" altLang="en-US" sz="2000" dirty="0">
                <a:solidFill>
                  <a:srgbClr val="FFFF00"/>
                </a:solidFill>
              </a:rPr>
              <a:t>Importing an image into the sketch environment</a:t>
            </a:r>
          </a:p>
        </p:txBody>
      </p:sp>
      <p:grpSp>
        <p:nvGrpSpPr>
          <p:cNvPr id="2" name="Group 7"/>
          <p:cNvGrpSpPr>
            <a:grpSpLocks/>
          </p:cNvGrpSpPr>
          <p:nvPr/>
        </p:nvGrpSpPr>
        <p:grpSpPr bwMode="auto">
          <a:xfrm>
            <a:off x="1289050" y="4586289"/>
            <a:ext cx="2382838" cy="1938338"/>
            <a:chOff x="812" y="2889"/>
            <a:chExt cx="1501" cy="1221"/>
          </a:xfrm>
        </p:grpSpPr>
        <p:sp>
          <p:nvSpPr>
            <p:cNvPr id="14347" name="Text Box 8"/>
            <p:cNvSpPr txBox="1">
              <a:spLocks noChangeArrowheads="1"/>
            </p:cNvSpPr>
            <p:nvPr/>
          </p:nvSpPr>
          <p:spPr bwMode="auto">
            <a:xfrm>
              <a:off x="831" y="3664"/>
              <a:ext cx="1482" cy="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US" altLang="en-US" sz="2000" dirty="0">
                  <a:solidFill>
                    <a:srgbClr val="FFFF00"/>
                  </a:solidFill>
                </a:rPr>
                <a:t>Use </a:t>
              </a:r>
              <a:r>
                <a:rPr lang="en-US" altLang="en-US" sz="2000" b="1" i="1" dirty="0">
                  <a:solidFill>
                    <a:srgbClr val="FFFF00"/>
                  </a:solidFill>
                </a:rPr>
                <a:t>Spline</a:t>
              </a:r>
              <a:r>
                <a:rPr lang="en-US" altLang="en-US" sz="2000" dirty="0">
                  <a:solidFill>
                    <a:srgbClr val="FFFF00"/>
                  </a:solidFill>
                </a:rPr>
                <a:t> to trace the curve</a:t>
              </a:r>
            </a:p>
          </p:txBody>
        </p:sp>
        <p:sp>
          <p:nvSpPr>
            <p:cNvPr id="14348" name="Line 9"/>
            <p:cNvSpPr>
              <a:spLocks noChangeShapeType="1"/>
            </p:cNvSpPr>
            <p:nvPr/>
          </p:nvSpPr>
          <p:spPr bwMode="auto">
            <a:xfrm flipH="1" flipV="1">
              <a:off x="812" y="2889"/>
              <a:ext cx="472" cy="765"/>
            </a:xfrm>
            <a:prstGeom prst="line">
              <a:avLst/>
            </a:prstGeom>
            <a:noFill/>
            <a:ln w="1905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pic>
        <p:nvPicPr>
          <p:cNvPr id="14345" name="Picture 2"/>
          <p:cNvPicPr>
            <a:picLocks noChangeAspect="1" noChangeArrowheads="1"/>
          </p:cNvPicPr>
          <p:nvPr/>
        </p:nvPicPr>
        <p:blipFill>
          <a:blip r:embed="rId4">
            <a:lum bright="-22000" contrast="50000"/>
            <a:extLst>
              <a:ext uri="{28A0092B-C50C-407E-A947-70E740481C1C}">
                <a14:useLocalDpi xmlns:a14="http://schemas.microsoft.com/office/drawing/2010/main" val="0"/>
              </a:ext>
            </a:extLst>
          </a:blip>
          <a:srcRect/>
          <a:stretch>
            <a:fillRect/>
          </a:stretch>
        </p:blipFill>
        <p:spPr bwMode="auto">
          <a:xfrm>
            <a:off x="5943600" y="673100"/>
            <a:ext cx="2493963" cy="485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6" name="Line 6"/>
          <p:cNvSpPr>
            <a:spLocks noChangeShapeType="1"/>
          </p:cNvSpPr>
          <p:nvPr/>
        </p:nvSpPr>
        <p:spPr bwMode="auto">
          <a:xfrm flipV="1">
            <a:off x="6921500" y="5124450"/>
            <a:ext cx="269875" cy="658813"/>
          </a:xfrm>
          <a:prstGeom prst="line">
            <a:avLst/>
          </a:prstGeom>
          <a:noFill/>
          <a:ln w="28575">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457200" y="274638"/>
            <a:ext cx="8229600" cy="850900"/>
          </a:xfrm>
        </p:spPr>
        <p:txBody>
          <a:bodyPr/>
          <a:lstStyle/>
          <a:p>
            <a:r>
              <a:rPr lang="en-US" altLang="en-US" sz="2800" i="1" smtClean="0">
                <a:solidFill>
                  <a:srgbClr val="FFFF00"/>
                </a:solidFill>
              </a:rPr>
              <a:t>Projecting Entities onto a Sketch plane</a:t>
            </a:r>
          </a:p>
        </p:txBody>
      </p:sp>
      <p:sp>
        <p:nvSpPr>
          <p:cNvPr id="15363"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800" smtClean="0"/>
              <a:t>Ken Youssefi</a:t>
            </a:r>
          </a:p>
        </p:txBody>
      </p:sp>
      <p:sp>
        <p:nvSpPr>
          <p:cNvPr id="15364"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800" smtClean="0"/>
              <a:t>Mechanical Engineering Dept..</a:t>
            </a:r>
          </a:p>
        </p:txBody>
      </p:sp>
      <p:sp>
        <p:nvSpPr>
          <p:cNvPr id="1536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fld id="{984DCE23-A0B3-44E0-8816-BC2617E91A9E}" type="slidenum">
              <a:rPr lang="en-US" altLang="en-US" sz="1000" smtClean="0"/>
              <a:pPr eaLnBrk="1" hangingPunct="1">
                <a:spcBef>
                  <a:spcPct val="0"/>
                </a:spcBef>
                <a:buFontTx/>
                <a:buNone/>
              </a:pPr>
              <a:t>19</a:t>
            </a:fld>
            <a:endParaRPr lang="en-US" altLang="en-US" sz="1000" smtClean="0"/>
          </a:p>
        </p:txBody>
      </p:sp>
      <p:grpSp>
        <p:nvGrpSpPr>
          <p:cNvPr id="15366" name="Group 11"/>
          <p:cNvGrpSpPr>
            <a:grpSpLocks/>
          </p:cNvGrpSpPr>
          <p:nvPr/>
        </p:nvGrpSpPr>
        <p:grpSpPr bwMode="auto">
          <a:xfrm>
            <a:off x="1504950" y="1246188"/>
            <a:ext cx="3160713" cy="3297237"/>
            <a:chOff x="392870" y="1217613"/>
            <a:chExt cx="3161543" cy="3298165"/>
          </a:xfrm>
        </p:grpSpPr>
        <p:pic>
          <p:nvPicPr>
            <p:cNvPr id="15370" name="Picture 3" descr="Pictur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7400" y="1217613"/>
              <a:ext cx="2767013" cy="273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71" name="Text Box 6"/>
            <p:cNvSpPr txBox="1">
              <a:spLocks noChangeArrowheads="1"/>
            </p:cNvSpPr>
            <p:nvPr/>
          </p:nvSpPr>
          <p:spPr bwMode="auto">
            <a:xfrm>
              <a:off x="392870" y="4149066"/>
              <a:ext cx="24288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US" altLang="en-US" sz="1800">
                  <a:solidFill>
                    <a:srgbClr val="FFFF00"/>
                  </a:solidFill>
                </a:rPr>
                <a:t>Projected entities</a:t>
              </a:r>
            </a:p>
          </p:txBody>
        </p:sp>
        <p:sp>
          <p:nvSpPr>
            <p:cNvPr id="15372" name="Line 7"/>
            <p:cNvSpPr>
              <a:spLocks noChangeShapeType="1"/>
            </p:cNvSpPr>
            <p:nvPr/>
          </p:nvSpPr>
          <p:spPr bwMode="auto">
            <a:xfrm flipV="1">
              <a:off x="1079500" y="3133725"/>
              <a:ext cx="869950" cy="914400"/>
            </a:xfrm>
            <a:prstGeom prst="line">
              <a:avLst/>
            </a:prstGeom>
            <a:noFill/>
            <a:ln w="1905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373" name="Line 8"/>
            <p:cNvSpPr>
              <a:spLocks noChangeShapeType="1"/>
            </p:cNvSpPr>
            <p:nvPr/>
          </p:nvSpPr>
          <p:spPr bwMode="auto">
            <a:xfrm flipV="1">
              <a:off x="1079500" y="2847975"/>
              <a:ext cx="628650" cy="1184275"/>
            </a:xfrm>
            <a:prstGeom prst="line">
              <a:avLst/>
            </a:prstGeom>
            <a:noFill/>
            <a:ln w="1905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374" name="Line 9"/>
            <p:cNvSpPr>
              <a:spLocks noChangeShapeType="1"/>
            </p:cNvSpPr>
            <p:nvPr/>
          </p:nvSpPr>
          <p:spPr bwMode="auto">
            <a:xfrm flipV="1">
              <a:off x="1063625" y="2352675"/>
              <a:ext cx="241300" cy="1679575"/>
            </a:xfrm>
            <a:prstGeom prst="line">
              <a:avLst/>
            </a:prstGeom>
            <a:noFill/>
            <a:ln w="1905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pic>
        <p:nvPicPr>
          <p:cNvPr id="15367" name="Picture 2"/>
          <p:cNvPicPr>
            <a:picLocks noChangeAspect="1" noChangeArrowheads="1"/>
          </p:cNvPicPr>
          <p:nvPr/>
        </p:nvPicPr>
        <p:blipFill>
          <a:blip r:embed="rId3">
            <a:lum bright="-20000" contrast="44000"/>
            <a:extLst>
              <a:ext uri="{28A0092B-C50C-407E-A947-70E740481C1C}">
                <a14:useLocalDpi xmlns:a14="http://schemas.microsoft.com/office/drawing/2010/main" val="0"/>
              </a:ext>
            </a:extLst>
          </a:blip>
          <a:srcRect/>
          <a:stretch>
            <a:fillRect/>
          </a:stretch>
        </p:blipFill>
        <p:spPr bwMode="auto">
          <a:xfrm>
            <a:off x="1960563" y="4621213"/>
            <a:ext cx="6818312" cy="169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p:cNvSpPr/>
          <p:nvPr/>
        </p:nvSpPr>
        <p:spPr>
          <a:xfrm>
            <a:off x="5781675" y="5035550"/>
            <a:ext cx="661988" cy="887413"/>
          </a:xfrm>
          <a:prstGeom prst="rect">
            <a:avLst/>
          </a:prstGeom>
          <a:solidFill>
            <a:srgbClr val="FF0000">
              <a:alpha val="25098"/>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5" name="Straight Arrow Connector 14"/>
          <p:cNvCxnSpPr/>
          <p:nvPr/>
        </p:nvCxnSpPr>
        <p:spPr>
          <a:xfrm rot="16200000" flipV="1">
            <a:off x="4297362" y="3608388"/>
            <a:ext cx="1603375" cy="150495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OLIDWORKS Education Edition - Instructional Use Only - [Sketch1 of Part1 *]"/>
          <p:cNvPicPr>
            <a:picLocks noChangeAspect="1"/>
          </p:cNvPicPr>
          <p:nvPr/>
        </p:nvPicPr>
        <p:blipFill rotWithShape="1">
          <a:blip r:embed="rId2" cstate="print">
            <a:extLst>
              <a:ext uri="{28A0092B-C50C-407E-A947-70E740481C1C}">
                <a14:useLocalDpi xmlns:a14="http://schemas.microsoft.com/office/drawing/2010/main" val="0"/>
              </a:ext>
            </a:extLst>
          </a:blip>
          <a:srcRect r="51340" b="78682"/>
          <a:stretch/>
        </p:blipFill>
        <p:spPr>
          <a:xfrm>
            <a:off x="280940" y="2367924"/>
            <a:ext cx="8676025" cy="2039092"/>
          </a:xfrm>
          <a:prstGeom prst="rect">
            <a:avLst/>
          </a:prstGeom>
        </p:spPr>
      </p:pic>
      <p:sp>
        <p:nvSpPr>
          <p:cNvPr id="3074"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800" smtClean="0"/>
              <a:t>Ken Youssefi</a:t>
            </a:r>
          </a:p>
        </p:txBody>
      </p:sp>
      <p:sp>
        <p:nvSpPr>
          <p:cNvPr id="3075"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800" smtClean="0"/>
              <a:t>Mechanical Engineering Dept..</a:t>
            </a:r>
          </a:p>
        </p:txBody>
      </p:sp>
      <p:sp>
        <p:nvSpPr>
          <p:cNvPr id="3076"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fld id="{160920BA-458F-4B6F-92BA-F5E1AE34F3D0}" type="slidenum">
              <a:rPr lang="en-US" altLang="en-US" sz="1000" smtClean="0"/>
              <a:pPr eaLnBrk="1" hangingPunct="1">
                <a:spcBef>
                  <a:spcPct val="0"/>
                </a:spcBef>
                <a:buFontTx/>
                <a:buNone/>
              </a:pPr>
              <a:t>2</a:t>
            </a:fld>
            <a:endParaRPr lang="en-US" altLang="en-US" sz="1000" smtClean="0"/>
          </a:p>
        </p:txBody>
      </p:sp>
      <p:sp>
        <p:nvSpPr>
          <p:cNvPr id="3077" name="Rectangle 2"/>
          <p:cNvSpPr>
            <a:spLocks noGrp="1" noChangeArrowheads="1"/>
          </p:cNvSpPr>
          <p:nvPr>
            <p:ph type="title"/>
          </p:nvPr>
        </p:nvSpPr>
        <p:spPr>
          <a:xfrm>
            <a:off x="457200" y="228600"/>
            <a:ext cx="8229600" cy="649288"/>
          </a:xfrm>
        </p:spPr>
        <p:txBody>
          <a:bodyPr/>
          <a:lstStyle/>
          <a:p>
            <a:pPr eaLnBrk="1" hangingPunct="1"/>
            <a:r>
              <a:rPr lang="en-US" altLang="en-US" sz="2800" b="1" i="1" smtClean="0">
                <a:solidFill>
                  <a:srgbClr val="FF9900"/>
                </a:solidFill>
              </a:rPr>
              <a:t>SolidWorks Sketch Commands</a:t>
            </a:r>
          </a:p>
        </p:txBody>
      </p:sp>
      <p:grpSp>
        <p:nvGrpSpPr>
          <p:cNvPr id="2" name="Group 29"/>
          <p:cNvGrpSpPr>
            <a:grpSpLocks/>
          </p:cNvGrpSpPr>
          <p:nvPr/>
        </p:nvGrpSpPr>
        <p:grpSpPr bwMode="auto">
          <a:xfrm>
            <a:off x="509331" y="1631950"/>
            <a:ext cx="2481518" cy="2501899"/>
            <a:chOff x="735014" y="1592553"/>
            <a:chExt cx="2590799" cy="2425410"/>
          </a:xfrm>
        </p:grpSpPr>
        <p:sp>
          <p:nvSpPr>
            <p:cNvPr id="7" name="Rectangle 6"/>
            <p:cNvSpPr/>
            <p:nvPr/>
          </p:nvSpPr>
          <p:spPr>
            <a:xfrm>
              <a:off x="1620337" y="3089386"/>
              <a:ext cx="1705476" cy="928577"/>
            </a:xfrm>
            <a:prstGeom prst="rect">
              <a:avLst/>
            </a:prstGeom>
            <a:solidFill>
              <a:srgbClr val="FF0000">
                <a:alpha val="25098"/>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3113" name="Group 28"/>
            <p:cNvGrpSpPr>
              <a:grpSpLocks/>
            </p:cNvGrpSpPr>
            <p:nvPr/>
          </p:nvGrpSpPr>
          <p:grpSpPr bwMode="auto">
            <a:xfrm>
              <a:off x="735014" y="1592553"/>
              <a:ext cx="1647825" cy="1540680"/>
              <a:chOff x="735014" y="1592553"/>
              <a:chExt cx="1647825" cy="1540680"/>
            </a:xfrm>
          </p:grpSpPr>
          <p:cxnSp>
            <p:nvCxnSpPr>
              <p:cNvPr id="9" name="Straight Arrow Connector 8"/>
              <p:cNvCxnSpPr/>
              <p:nvPr/>
            </p:nvCxnSpPr>
            <p:spPr>
              <a:xfrm rot="16200000" flipH="1">
                <a:off x="1364527" y="2156795"/>
                <a:ext cx="1163498" cy="790575"/>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115" name="TextBox 9"/>
              <p:cNvSpPr txBox="1">
                <a:spLocks noChangeArrowheads="1"/>
              </p:cNvSpPr>
              <p:nvPr/>
            </p:nvSpPr>
            <p:spPr bwMode="auto">
              <a:xfrm>
                <a:off x="735014" y="1592553"/>
                <a:ext cx="16478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1800">
                    <a:solidFill>
                      <a:srgbClr val="FFFF00"/>
                    </a:solidFill>
                  </a:rPr>
                  <a:t>Drawing tools</a:t>
                </a:r>
              </a:p>
            </p:txBody>
          </p:sp>
        </p:grpSp>
      </p:grpSp>
      <p:grpSp>
        <p:nvGrpSpPr>
          <p:cNvPr id="4" name="Group 36"/>
          <p:cNvGrpSpPr>
            <a:grpSpLocks/>
          </p:cNvGrpSpPr>
          <p:nvPr/>
        </p:nvGrpSpPr>
        <p:grpSpPr bwMode="auto">
          <a:xfrm>
            <a:off x="2105718" y="1538288"/>
            <a:ext cx="4117603" cy="4068813"/>
            <a:chOff x="2074112" y="1538288"/>
            <a:chExt cx="4839451" cy="4068813"/>
          </a:xfrm>
        </p:grpSpPr>
        <p:cxnSp>
          <p:nvCxnSpPr>
            <p:cNvPr id="13" name="Straight Arrow Connector 12"/>
            <p:cNvCxnSpPr/>
            <p:nvPr/>
          </p:nvCxnSpPr>
          <p:spPr>
            <a:xfrm rot="5400000">
              <a:off x="3720307" y="2169319"/>
              <a:ext cx="1219200" cy="706437"/>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nvGrpSpPr>
            <p:cNvPr id="3106" name="Group 35"/>
            <p:cNvGrpSpPr>
              <a:grpSpLocks/>
            </p:cNvGrpSpPr>
            <p:nvPr/>
          </p:nvGrpSpPr>
          <p:grpSpPr bwMode="auto">
            <a:xfrm>
              <a:off x="2074112" y="1538288"/>
              <a:ext cx="4839451" cy="4068813"/>
              <a:chOff x="2074112" y="1538288"/>
              <a:chExt cx="4839451" cy="4068813"/>
            </a:xfrm>
          </p:grpSpPr>
          <p:sp>
            <p:nvSpPr>
              <p:cNvPr id="3107" name="TextBox 13"/>
              <p:cNvSpPr txBox="1">
                <a:spLocks noChangeArrowheads="1"/>
              </p:cNvSpPr>
              <p:nvPr/>
            </p:nvSpPr>
            <p:spPr bwMode="auto">
              <a:xfrm>
                <a:off x="3976688" y="1538288"/>
                <a:ext cx="28257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1800">
                    <a:solidFill>
                      <a:srgbClr val="FFFF00"/>
                    </a:solidFill>
                  </a:rPr>
                  <a:t>Modifying  tools</a:t>
                </a:r>
              </a:p>
            </p:txBody>
          </p:sp>
          <p:grpSp>
            <p:nvGrpSpPr>
              <p:cNvPr id="3108" name="Group 32"/>
              <p:cNvGrpSpPr>
                <a:grpSpLocks/>
              </p:cNvGrpSpPr>
              <p:nvPr/>
            </p:nvGrpSpPr>
            <p:grpSpPr bwMode="auto">
              <a:xfrm>
                <a:off x="2074112" y="3190151"/>
                <a:ext cx="4839451" cy="2416950"/>
                <a:chOff x="2074112" y="3190151"/>
                <a:chExt cx="4839451" cy="2416950"/>
              </a:xfrm>
            </p:grpSpPr>
            <p:sp>
              <p:nvSpPr>
                <p:cNvPr id="11" name="Rectangle 10"/>
                <p:cNvSpPr/>
                <p:nvPr/>
              </p:nvSpPr>
              <p:spPr>
                <a:xfrm>
                  <a:off x="3019426" y="3190151"/>
                  <a:ext cx="3894137" cy="928687"/>
                </a:xfrm>
                <a:prstGeom prst="rect">
                  <a:avLst/>
                </a:prstGeom>
                <a:solidFill>
                  <a:srgbClr val="92D050">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110" name="TextBox 14"/>
                <p:cNvSpPr txBox="1">
                  <a:spLocks noChangeArrowheads="1"/>
                </p:cNvSpPr>
                <p:nvPr/>
              </p:nvSpPr>
              <p:spPr bwMode="auto">
                <a:xfrm>
                  <a:off x="2074112" y="4960989"/>
                  <a:ext cx="1289049"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1800" dirty="0">
                      <a:solidFill>
                        <a:srgbClr val="FFFF00"/>
                      </a:solidFill>
                    </a:rPr>
                    <a:t>Trim and Extend</a:t>
                  </a:r>
                </a:p>
              </p:txBody>
            </p:sp>
            <p:cxnSp>
              <p:nvCxnSpPr>
                <p:cNvPr id="19" name="Straight Arrow Connector 18"/>
                <p:cNvCxnSpPr/>
                <p:nvPr/>
              </p:nvCxnSpPr>
              <p:spPr>
                <a:xfrm rot="5400000" flipH="1" flipV="1">
                  <a:off x="2603929" y="4078287"/>
                  <a:ext cx="1039813" cy="5969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grpSp>
      <p:grpSp>
        <p:nvGrpSpPr>
          <p:cNvPr id="8" name="Group 30"/>
          <p:cNvGrpSpPr>
            <a:grpSpLocks/>
          </p:cNvGrpSpPr>
          <p:nvPr/>
        </p:nvGrpSpPr>
        <p:grpSpPr bwMode="auto">
          <a:xfrm>
            <a:off x="263525" y="3865563"/>
            <a:ext cx="1635125" cy="1698625"/>
            <a:chOff x="263525" y="3865563"/>
            <a:chExt cx="1635125" cy="1698625"/>
          </a:xfrm>
        </p:grpSpPr>
        <p:sp>
          <p:nvSpPr>
            <p:cNvPr id="3103" name="TextBox 29"/>
            <p:cNvSpPr txBox="1">
              <a:spLocks noChangeArrowheads="1"/>
            </p:cNvSpPr>
            <p:nvPr/>
          </p:nvSpPr>
          <p:spPr bwMode="auto">
            <a:xfrm>
              <a:off x="263525" y="4918075"/>
              <a:ext cx="16351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1800">
                  <a:solidFill>
                    <a:srgbClr val="FFFF00"/>
                  </a:solidFill>
                </a:rPr>
                <a:t>Dimensioning tool</a:t>
              </a:r>
            </a:p>
          </p:txBody>
        </p:sp>
        <p:cxnSp>
          <p:nvCxnSpPr>
            <p:cNvPr id="32" name="Straight Arrow Connector 31"/>
            <p:cNvCxnSpPr/>
            <p:nvPr/>
          </p:nvCxnSpPr>
          <p:spPr>
            <a:xfrm rot="5400000" flipH="1" flipV="1">
              <a:off x="519907" y="4134644"/>
              <a:ext cx="941387" cy="403225"/>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10" name="Group 41"/>
          <p:cNvGrpSpPr>
            <a:grpSpLocks/>
          </p:cNvGrpSpPr>
          <p:nvPr/>
        </p:nvGrpSpPr>
        <p:grpSpPr bwMode="auto">
          <a:xfrm>
            <a:off x="7315200" y="3822569"/>
            <a:ext cx="1698802" cy="1809488"/>
            <a:chOff x="7708443" y="3768987"/>
            <a:chExt cx="1698802" cy="1809488"/>
          </a:xfrm>
        </p:grpSpPr>
        <p:sp>
          <p:nvSpPr>
            <p:cNvPr id="3101" name="TextBox 35"/>
            <p:cNvSpPr txBox="1">
              <a:spLocks noChangeArrowheads="1"/>
            </p:cNvSpPr>
            <p:nvPr/>
          </p:nvSpPr>
          <p:spPr bwMode="auto">
            <a:xfrm>
              <a:off x="7841970" y="4654550"/>
              <a:ext cx="15652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1800">
                  <a:solidFill>
                    <a:srgbClr val="FFFF00"/>
                  </a:solidFill>
                </a:rPr>
                <a:t>Checks sketch for problems</a:t>
              </a:r>
            </a:p>
          </p:txBody>
        </p:sp>
        <p:cxnSp>
          <p:nvCxnSpPr>
            <p:cNvPr id="38" name="Straight Arrow Connector 37"/>
            <p:cNvCxnSpPr/>
            <p:nvPr/>
          </p:nvCxnSpPr>
          <p:spPr>
            <a:xfrm flipH="1" flipV="1">
              <a:off x="7708443" y="3768987"/>
              <a:ext cx="395465" cy="858577"/>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12" name="Group 54"/>
          <p:cNvGrpSpPr>
            <a:grpSpLocks/>
          </p:cNvGrpSpPr>
          <p:nvPr/>
        </p:nvGrpSpPr>
        <p:grpSpPr bwMode="auto">
          <a:xfrm>
            <a:off x="3662316" y="3879851"/>
            <a:ext cx="1176384" cy="1843881"/>
            <a:chOff x="3662172" y="3879150"/>
            <a:chExt cx="1176384" cy="1844275"/>
          </a:xfrm>
        </p:grpSpPr>
        <p:sp>
          <p:nvSpPr>
            <p:cNvPr id="3099" name="Text Box 6"/>
            <p:cNvSpPr txBox="1">
              <a:spLocks noChangeArrowheads="1"/>
            </p:cNvSpPr>
            <p:nvPr/>
          </p:nvSpPr>
          <p:spPr bwMode="auto">
            <a:xfrm>
              <a:off x="3698731" y="5077313"/>
              <a:ext cx="11398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US" altLang="en-US" sz="1800" dirty="0">
                  <a:solidFill>
                    <a:srgbClr val="FFFF00"/>
                  </a:solidFill>
                </a:rPr>
                <a:t>Project entities</a:t>
              </a:r>
            </a:p>
          </p:txBody>
        </p:sp>
        <p:cxnSp>
          <p:nvCxnSpPr>
            <p:cNvPr id="45" name="Straight Arrow Connector 44"/>
            <p:cNvCxnSpPr/>
            <p:nvPr/>
          </p:nvCxnSpPr>
          <p:spPr>
            <a:xfrm flipH="1" flipV="1">
              <a:off x="3662172" y="3879150"/>
              <a:ext cx="161972" cy="1108312"/>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14" name="Group 53"/>
          <p:cNvGrpSpPr>
            <a:grpSpLocks/>
          </p:cNvGrpSpPr>
          <p:nvPr/>
        </p:nvGrpSpPr>
        <p:grpSpPr bwMode="auto">
          <a:xfrm>
            <a:off x="4215905" y="1801090"/>
            <a:ext cx="3238554" cy="3873828"/>
            <a:chOff x="4216344" y="1801813"/>
            <a:chExt cx="3238529" cy="3873822"/>
          </a:xfrm>
        </p:grpSpPr>
        <p:grpSp>
          <p:nvGrpSpPr>
            <p:cNvPr id="3092" name="Group 33"/>
            <p:cNvGrpSpPr>
              <a:grpSpLocks/>
            </p:cNvGrpSpPr>
            <p:nvPr/>
          </p:nvGrpSpPr>
          <p:grpSpPr bwMode="auto">
            <a:xfrm>
              <a:off x="4216344" y="1801813"/>
              <a:ext cx="2738927" cy="1551709"/>
              <a:chOff x="4230198" y="1801813"/>
              <a:chExt cx="2738927" cy="1551709"/>
            </a:xfrm>
          </p:grpSpPr>
          <p:sp>
            <p:nvSpPr>
              <p:cNvPr id="3095" name="TextBox 20"/>
              <p:cNvSpPr txBox="1">
                <a:spLocks noChangeArrowheads="1"/>
              </p:cNvSpPr>
              <p:nvPr/>
            </p:nvSpPr>
            <p:spPr bwMode="auto">
              <a:xfrm>
                <a:off x="5154613" y="2008188"/>
                <a:ext cx="10239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1800">
                    <a:solidFill>
                      <a:srgbClr val="FFFF00"/>
                    </a:solidFill>
                  </a:rPr>
                  <a:t>Offset</a:t>
                </a:r>
              </a:p>
            </p:txBody>
          </p:sp>
          <p:cxnSp>
            <p:nvCxnSpPr>
              <p:cNvPr id="23" name="Straight Arrow Connector 22"/>
              <p:cNvCxnSpPr>
                <a:stCxn id="3095" idx="1"/>
              </p:cNvCxnSpPr>
              <p:nvPr/>
            </p:nvCxnSpPr>
            <p:spPr>
              <a:xfrm flipH="1">
                <a:off x="4230198" y="2193131"/>
                <a:ext cx="924415" cy="1160391"/>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097" name="TextBox 23"/>
              <p:cNvSpPr txBox="1">
                <a:spLocks noChangeArrowheads="1"/>
              </p:cNvSpPr>
              <p:nvPr/>
            </p:nvSpPr>
            <p:spPr bwMode="auto">
              <a:xfrm>
                <a:off x="6026150" y="1801813"/>
                <a:ext cx="9429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1800">
                    <a:solidFill>
                      <a:srgbClr val="FFFF00"/>
                    </a:solidFill>
                  </a:rPr>
                  <a:t>Mirror</a:t>
                </a:r>
              </a:p>
            </p:txBody>
          </p:sp>
          <p:cxnSp>
            <p:nvCxnSpPr>
              <p:cNvPr id="26" name="Straight Arrow Connector 25"/>
              <p:cNvCxnSpPr/>
              <p:nvPr/>
            </p:nvCxnSpPr>
            <p:spPr>
              <a:xfrm flipH="1">
                <a:off x="4839916" y="2259735"/>
                <a:ext cx="1546586" cy="9867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3093" name="TextBox 28"/>
            <p:cNvSpPr txBox="1">
              <a:spLocks noChangeArrowheads="1"/>
            </p:cNvSpPr>
            <p:nvPr/>
          </p:nvSpPr>
          <p:spPr bwMode="auto">
            <a:xfrm>
              <a:off x="5099023" y="5029523"/>
              <a:ext cx="23558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1800" dirty="0">
                  <a:solidFill>
                    <a:srgbClr val="FFFF00"/>
                  </a:solidFill>
                </a:rPr>
                <a:t>Rectangular and Polar (circular) array</a:t>
              </a:r>
            </a:p>
          </p:txBody>
        </p:sp>
        <p:cxnSp>
          <p:nvCxnSpPr>
            <p:cNvPr id="47" name="Straight Arrow Connector 46"/>
            <p:cNvCxnSpPr/>
            <p:nvPr/>
          </p:nvCxnSpPr>
          <p:spPr>
            <a:xfrm flipH="1" flipV="1">
              <a:off x="4805952" y="3717457"/>
              <a:ext cx="1206344" cy="1271187"/>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16" name="Group 55"/>
          <p:cNvGrpSpPr>
            <a:grpSpLocks/>
          </p:cNvGrpSpPr>
          <p:nvPr/>
        </p:nvGrpSpPr>
        <p:grpSpPr bwMode="auto">
          <a:xfrm>
            <a:off x="6686925" y="1718609"/>
            <a:ext cx="2394215" cy="1634193"/>
            <a:chOff x="6749785" y="2049895"/>
            <a:chExt cx="2394215" cy="1634387"/>
          </a:xfrm>
        </p:grpSpPr>
        <p:sp>
          <p:nvSpPr>
            <p:cNvPr id="3090" name="TextBox 32"/>
            <p:cNvSpPr txBox="1">
              <a:spLocks noChangeArrowheads="1"/>
            </p:cNvSpPr>
            <p:nvPr/>
          </p:nvSpPr>
          <p:spPr bwMode="auto">
            <a:xfrm>
              <a:off x="7343775" y="2049895"/>
              <a:ext cx="18002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1800" dirty="0">
                  <a:solidFill>
                    <a:srgbClr val="FFFF00"/>
                  </a:solidFill>
                </a:rPr>
                <a:t>Constraints</a:t>
              </a:r>
            </a:p>
          </p:txBody>
        </p:sp>
        <p:cxnSp>
          <p:nvCxnSpPr>
            <p:cNvPr id="49" name="Straight Arrow Connector 48"/>
            <p:cNvCxnSpPr/>
            <p:nvPr/>
          </p:nvCxnSpPr>
          <p:spPr>
            <a:xfrm flipH="1">
              <a:off x="6749785" y="2381633"/>
              <a:ext cx="933075" cy="1302649"/>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17" name="Group 52"/>
          <p:cNvGrpSpPr>
            <a:grpSpLocks/>
          </p:cNvGrpSpPr>
          <p:nvPr/>
        </p:nvGrpSpPr>
        <p:grpSpPr bwMode="auto">
          <a:xfrm>
            <a:off x="2475786" y="2035176"/>
            <a:ext cx="1223089" cy="1210538"/>
            <a:chOff x="2475663" y="2035897"/>
            <a:chExt cx="1222924" cy="1209003"/>
          </a:xfrm>
        </p:grpSpPr>
        <p:sp>
          <p:nvSpPr>
            <p:cNvPr id="3088" name="TextBox 20"/>
            <p:cNvSpPr txBox="1">
              <a:spLocks noChangeArrowheads="1"/>
            </p:cNvSpPr>
            <p:nvPr/>
          </p:nvSpPr>
          <p:spPr bwMode="auto">
            <a:xfrm>
              <a:off x="2674650" y="2035897"/>
              <a:ext cx="10239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1800">
                  <a:solidFill>
                    <a:srgbClr val="FFFF00"/>
                  </a:solidFill>
                </a:rPr>
                <a:t>Spline</a:t>
              </a:r>
            </a:p>
          </p:txBody>
        </p:sp>
        <p:cxnSp>
          <p:nvCxnSpPr>
            <p:cNvPr id="52" name="Straight Arrow Connector 51"/>
            <p:cNvCxnSpPr/>
            <p:nvPr/>
          </p:nvCxnSpPr>
          <p:spPr>
            <a:xfrm rot="5400000">
              <a:off x="2362591" y="2619135"/>
              <a:ext cx="738837" cy="512693"/>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55630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2000"/>
                                        <p:tgtEl>
                                          <p:spTgt spid="1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2000"/>
                                        <p:tgtEl>
                                          <p:spTgt spid="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dissolve">
                                      <p:cBhvr>
                                        <p:cTn id="22" dur="500"/>
                                        <p:tgtEl>
                                          <p:spTgt spid="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500"/>
                                        <p:tgtEl>
                                          <p:spTgt spid="14"/>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dissolve">
                                      <p:cBhvr>
                                        <p:cTn id="32" dur="500"/>
                                        <p:tgtEl>
                                          <p:spTgt spid="12"/>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dissolve">
                                      <p:cBhvr>
                                        <p:cTn id="37" dur="500"/>
                                        <p:tgtEl>
                                          <p:spTgt spid="16"/>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9" presetClass="entr" presetSubtype="0" fill="hold"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dissolve">
                                      <p:cBhvr>
                                        <p:cTn id="4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57200" y="52388"/>
            <a:ext cx="8229600" cy="765175"/>
          </a:xfrm>
        </p:spPr>
        <p:txBody>
          <a:bodyPr/>
          <a:lstStyle/>
          <a:p>
            <a:r>
              <a:rPr lang="en-US" altLang="en-US" sz="2800" b="1" i="1" smtClean="0">
                <a:solidFill>
                  <a:srgbClr val="FF9900"/>
                </a:solidFill>
              </a:rPr>
              <a:t>Constraints</a:t>
            </a:r>
            <a:endParaRPr lang="en-US" altLang="en-US" sz="2800" smtClean="0"/>
          </a:p>
        </p:txBody>
      </p:sp>
      <p:sp>
        <p:nvSpPr>
          <p:cNvPr id="17411"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800" smtClean="0"/>
              <a:t>Ken Youssefi</a:t>
            </a:r>
          </a:p>
        </p:txBody>
      </p:sp>
      <p:sp>
        <p:nvSpPr>
          <p:cNvPr id="17412"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800" smtClean="0"/>
              <a:t>Mechanical Engineering Dept..</a:t>
            </a:r>
          </a:p>
        </p:txBody>
      </p:sp>
      <p:sp>
        <p:nvSpPr>
          <p:cNvPr id="1741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fld id="{6D6371B0-E947-4DF4-91C3-D8E1241E3C40}" type="slidenum">
              <a:rPr lang="en-US" altLang="en-US" sz="1000" smtClean="0"/>
              <a:pPr eaLnBrk="1" hangingPunct="1">
                <a:spcBef>
                  <a:spcPct val="0"/>
                </a:spcBef>
                <a:buFontTx/>
                <a:buNone/>
              </a:pPr>
              <a:t>20</a:t>
            </a:fld>
            <a:endParaRPr lang="en-US" altLang="en-US" sz="1000" smtClean="0"/>
          </a:p>
        </p:txBody>
      </p:sp>
      <p:pic>
        <p:nvPicPr>
          <p:cNvPr id="7" name="Picture 6"/>
          <p:cNvPicPr>
            <a:picLocks noChangeAspect="1" noChangeArrowheads="1"/>
          </p:cNvPicPr>
          <p:nvPr/>
        </p:nvPicPr>
        <p:blipFill>
          <a:blip r:embed="rId2">
            <a:extLst>
              <a:ext uri="{28A0092B-C50C-407E-A947-70E740481C1C}">
                <a14:useLocalDpi xmlns:a14="http://schemas.microsoft.com/office/drawing/2010/main" val="0"/>
              </a:ext>
            </a:extLst>
          </a:blip>
          <a:srcRect l="39804" t="13304" r="22794" b="42349"/>
          <a:stretch>
            <a:fillRect/>
          </a:stretch>
        </p:blipFill>
        <p:spPr bwMode="auto">
          <a:xfrm>
            <a:off x="5638800" y="3186113"/>
            <a:ext cx="3316288" cy="3144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4"/>
          <p:cNvGrpSpPr/>
          <p:nvPr/>
        </p:nvGrpSpPr>
        <p:grpSpPr>
          <a:xfrm>
            <a:off x="3325813" y="471488"/>
            <a:ext cx="5097462" cy="1616075"/>
            <a:chOff x="3325813" y="471488"/>
            <a:chExt cx="5097462" cy="1616075"/>
          </a:xfrm>
        </p:grpSpPr>
        <p:sp>
          <p:nvSpPr>
            <p:cNvPr id="17415" name="TextBox 8"/>
            <p:cNvSpPr txBox="1">
              <a:spLocks noChangeArrowheads="1"/>
            </p:cNvSpPr>
            <p:nvPr/>
          </p:nvSpPr>
          <p:spPr bwMode="auto">
            <a:xfrm>
              <a:off x="3325813" y="1081088"/>
              <a:ext cx="28844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2000" dirty="0">
                  <a:solidFill>
                    <a:srgbClr val="FFFF00"/>
                  </a:solidFill>
                </a:rPr>
                <a:t>Select Add Relations</a:t>
              </a:r>
            </a:p>
          </p:txBody>
        </p:sp>
        <p:pic>
          <p:nvPicPr>
            <p:cNvPr id="17416" name="Picture 2"/>
            <p:cNvPicPr>
              <a:picLocks noChangeAspect="1" noChangeArrowheads="1"/>
            </p:cNvPicPr>
            <p:nvPr/>
          </p:nvPicPr>
          <p:blipFill>
            <a:blip r:embed="rId3">
              <a:extLst>
                <a:ext uri="{28A0092B-C50C-407E-A947-70E740481C1C}">
                  <a14:useLocalDpi xmlns:a14="http://schemas.microsoft.com/office/drawing/2010/main" val="0"/>
                </a:ext>
              </a:extLst>
            </a:blip>
            <a:srcRect l="40463" t="4167" r="45094" b="78220"/>
            <a:stretch>
              <a:fillRect/>
            </a:stretch>
          </p:blipFill>
          <p:spPr bwMode="auto">
            <a:xfrm>
              <a:off x="6069013" y="471488"/>
              <a:ext cx="2354262"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0" name="Straight Arrow Connector 19"/>
            <p:cNvCxnSpPr/>
            <p:nvPr/>
          </p:nvCxnSpPr>
          <p:spPr>
            <a:xfrm>
              <a:off x="5307013" y="1454150"/>
              <a:ext cx="871537" cy="195263"/>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pic>
        <p:nvPicPr>
          <p:cNvPr id="17424" name="Picture 5"/>
          <p:cNvPicPr>
            <a:picLocks noChangeAspect="1" noChangeArrowheads="1"/>
          </p:cNvPicPr>
          <p:nvPr/>
        </p:nvPicPr>
        <p:blipFill>
          <a:blip r:embed="rId4">
            <a:extLst>
              <a:ext uri="{28A0092B-C50C-407E-A947-70E740481C1C}">
                <a14:useLocalDpi xmlns:a14="http://schemas.microsoft.com/office/drawing/2010/main" val="0"/>
              </a:ext>
            </a:extLst>
          </a:blip>
          <a:srcRect l="41267" t="14668" r="22824" b="42755"/>
          <a:stretch>
            <a:fillRect/>
          </a:stretch>
        </p:blipFill>
        <p:spPr bwMode="auto">
          <a:xfrm>
            <a:off x="2312988" y="2770188"/>
            <a:ext cx="3052762"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 5"/>
          <p:cNvGrpSpPr/>
          <p:nvPr/>
        </p:nvGrpSpPr>
        <p:grpSpPr>
          <a:xfrm>
            <a:off x="14288" y="661988"/>
            <a:ext cx="5014378" cy="5168900"/>
            <a:chOff x="14288" y="661988"/>
            <a:chExt cx="5014378" cy="5168900"/>
          </a:xfrm>
        </p:grpSpPr>
        <p:grpSp>
          <p:nvGrpSpPr>
            <p:cNvPr id="4" name="Group 3"/>
            <p:cNvGrpSpPr/>
            <p:nvPr/>
          </p:nvGrpSpPr>
          <p:grpSpPr>
            <a:xfrm>
              <a:off x="14288" y="661988"/>
              <a:ext cx="5014378" cy="4645025"/>
              <a:chOff x="14288" y="661988"/>
              <a:chExt cx="5014378" cy="4645025"/>
            </a:xfrm>
          </p:grpSpPr>
          <p:pic>
            <p:nvPicPr>
              <p:cNvPr id="20483" name="Picture 3"/>
              <p:cNvPicPr>
                <a:picLocks noChangeAspect="1" noChangeArrowheads="1"/>
              </p:cNvPicPr>
              <p:nvPr/>
            </p:nvPicPr>
            <p:blipFill>
              <a:blip r:embed="rId5">
                <a:extLst>
                  <a:ext uri="{28A0092B-C50C-407E-A947-70E740481C1C}">
                    <a14:useLocalDpi xmlns:a14="http://schemas.microsoft.com/office/drawing/2010/main" val="0"/>
                  </a:ext>
                </a:extLst>
              </a:blip>
              <a:srcRect l="16032" t="16003" r="68208" b="24905"/>
              <a:stretch>
                <a:fillRect/>
              </a:stretch>
            </p:blipFill>
            <p:spPr bwMode="auto">
              <a:xfrm>
                <a:off x="14288" y="661988"/>
                <a:ext cx="2201862" cy="464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25" name="TextBox 20"/>
              <p:cNvSpPr txBox="1">
                <a:spLocks noChangeArrowheads="1"/>
              </p:cNvSpPr>
              <p:nvPr/>
            </p:nvSpPr>
            <p:spPr bwMode="auto">
              <a:xfrm>
                <a:off x="3490705" y="3102697"/>
                <a:ext cx="153796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1800" dirty="0">
                    <a:solidFill>
                      <a:srgbClr val="FF0000"/>
                    </a:solidFill>
                  </a:rPr>
                  <a:t>Select line</a:t>
                </a:r>
              </a:p>
            </p:txBody>
          </p:sp>
          <p:cxnSp>
            <p:nvCxnSpPr>
              <p:cNvPr id="23" name="Straight Arrow Connector 22"/>
              <p:cNvCxnSpPr/>
              <p:nvPr/>
            </p:nvCxnSpPr>
            <p:spPr bwMode="auto">
              <a:xfrm rot="16200000" flipH="1">
                <a:off x="3975894" y="3531394"/>
                <a:ext cx="844550" cy="735012"/>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3" name="Group 25"/>
            <p:cNvGrpSpPr>
              <a:grpSpLocks/>
            </p:cNvGrpSpPr>
            <p:nvPr/>
          </p:nvGrpSpPr>
          <p:grpSpPr bwMode="auto">
            <a:xfrm>
              <a:off x="41275" y="4446588"/>
              <a:ext cx="2701925" cy="1384300"/>
              <a:chOff x="41565" y="4447308"/>
              <a:chExt cx="2701633" cy="1383451"/>
            </a:xfrm>
          </p:grpSpPr>
          <p:sp>
            <p:nvSpPr>
              <p:cNvPr id="17421" name="TextBox 11"/>
              <p:cNvSpPr txBox="1">
                <a:spLocks noChangeArrowheads="1"/>
              </p:cNvSpPr>
              <p:nvPr/>
            </p:nvSpPr>
            <p:spPr bwMode="auto">
              <a:xfrm>
                <a:off x="581889" y="5430983"/>
                <a:ext cx="2161309" cy="399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2000">
                    <a:solidFill>
                      <a:srgbClr val="FFFF00"/>
                    </a:solidFill>
                  </a:rPr>
                  <a:t>Select Vertical</a:t>
                </a:r>
              </a:p>
            </p:txBody>
          </p:sp>
          <p:sp>
            <p:nvSpPr>
              <p:cNvPr id="8" name="Rectangle 7"/>
              <p:cNvSpPr/>
              <p:nvPr/>
            </p:nvSpPr>
            <p:spPr>
              <a:xfrm>
                <a:off x="41565" y="4447308"/>
                <a:ext cx="858745" cy="234806"/>
              </a:xfrm>
              <a:prstGeom prst="rect">
                <a:avLst/>
              </a:prstGeom>
              <a:solidFill>
                <a:srgbClr val="FF0000">
                  <a:alpha val="25098"/>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4" name="Straight Arrow Connector 13"/>
              <p:cNvCxnSpPr/>
              <p:nvPr/>
            </p:nvCxnSpPr>
            <p:spPr>
              <a:xfrm rot="10800000">
                <a:off x="498716" y="4682114"/>
                <a:ext cx="1025414" cy="74884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57200" y="80963"/>
            <a:ext cx="8229600" cy="944562"/>
          </a:xfrm>
        </p:spPr>
        <p:txBody>
          <a:bodyPr/>
          <a:lstStyle/>
          <a:p>
            <a:r>
              <a:rPr lang="en-US" altLang="en-US" sz="2800" b="1" i="1" smtClean="0">
                <a:solidFill>
                  <a:srgbClr val="FF9900"/>
                </a:solidFill>
              </a:rPr>
              <a:t>Constraints</a:t>
            </a:r>
            <a:endParaRPr lang="en-US" altLang="en-US" sz="2800" smtClean="0"/>
          </a:p>
        </p:txBody>
      </p:sp>
      <p:sp>
        <p:nvSpPr>
          <p:cNvPr id="18435"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800" smtClean="0"/>
              <a:t>Ken Youssefi</a:t>
            </a:r>
          </a:p>
        </p:txBody>
      </p:sp>
      <p:sp>
        <p:nvSpPr>
          <p:cNvPr id="18436"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800" smtClean="0"/>
              <a:t>Mechanical Engineering Dept..</a:t>
            </a:r>
          </a:p>
        </p:txBody>
      </p:sp>
      <p:sp>
        <p:nvSpPr>
          <p:cNvPr id="1843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fld id="{D159278A-9589-4CAA-8674-511E75E5A9AD}" type="slidenum">
              <a:rPr lang="en-US" altLang="en-US" sz="1000" smtClean="0"/>
              <a:pPr eaLnBrk="1" hangingPunct="1">
                <a:spcBef>
                  <a:spcPct val="0"/>
                </a:spcBef>
                <a:buFontTx/>
                <a:buNone/>
              </a:pPr>
              <a:t>21</a:t>
            </a:fld>
            <a:endParaRPr lang="en-US" altLang="en-US" sz="1000" smtClean="0"/>
          </a:p>
        </p:txBody>
      </p:sp>
      <p:pic>
        <p:nvPicPr>
          <p:cNvPr id="18438" name="Picture 2"/>
          <p:cNvPicPr>
            <a:picLocks noChangeAspect="1" noChangeArrowheads="1"/>
          </p:cNvPicPr>
          <p:nvPr/>
        </p:nvPicPr>
        <p:blipFill>
          <a:blip r:embed="rId2">
            <a:extLst>
              <a:ext uri="{28A0092B-C50C-407E-A947-70E740481C1C}">
                <a14:useLocalDpi xmlns:a14="http://schemas.microsoft.com/office/drawing/2010/main" val="0"/>
              </a:ext>
            </a:extLst>
          </a:blip>
          <a:srcRect l="27170" t="15094" r="23705" b="27959"/>
          <a:stretch>
            <a:fillRect/>
          </a:stretch>
        </p:blipFill>
        <p:spPr bwMode="auto">
          <a:xfrm>
            <a:off x="415925" y="1565275"/>
            <a:ext cx="4835525" cy="448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9" name="TextBox 7"/>
          <p:cNvSpPr txBox="1">
            <a:spLocks noChangeArrowheads="1"/>
          </p:cNvSpPr>
          <p:nvPr/>
        </p:nvSpPr>
        <p:spPr bwMode="auto">
          <a:xfrm>
            <a:off x="1509713" y="984250"/>
            <a:ext cx="33401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2000">
                <a:solidFill>
                  <a:srgbClr val="FFFF00"/>
                </a:solidFill>
              </a:rPr>
              <a:t>Select two entities (lines)</a:t>
            </a:r>
          </a:p>
        </p:txBody>
      </p:sp>
      <p:cxnSp>
        <p:nvCxnSpPr>
          <p:cNvPr id="10" name="Straight Arrow Connector 9"/>
          <p:cNvCxnSpPr/>
          <p:nvPr/>
        </p:nvCxnSpPr>
        <p:spPr>
          <a:xfrm rot="16200000" flipH="1">
            <a:off x="3034506" y="1662907"/>
            <a:ext cx="1482725" cy="92868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rot="16200000" flipH="1">
            <a:off x="2749550" y="1960563"/>
            <a:ext cx="1344613" cy="249237"/>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13" name="Picture 3"/>
          <p:cNvPicPr>
            <a:picLocks noChangeAspect="1" noChangeArrowheads="1"/>
          </p:cNvPicPr>
          <p:nvPr/>
        </p:nvPicPr>
        <p:blipFill>
          <a:blip r:embed="rId3">
            <a:extLst>
              <a:ext uri="{28A0092B-C50C-407E-A947-70E740481C1C}">
                <a14:useLocalDpi xmlns:a14="http://schemas.microsoft.com/office/drawing/2010/main" val="0"/>
              </a:ext>
            </a:extLst>
          </a:blip>
          <a:srcRect l="38589" t="14842" r="24898" b="42114"/>
          <a:stretch>
            <a:fillRect/>
          </a:stretch>
        </p:blipFill>
        <p:spPr bwMode="auto">
          <a:xfrm>
            <a:off x="5364163" y="762000"/>
            <a:ext cx="3584575" cy="337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7"/>
          <p:cNvGrpSpPr>
            <a:grpSpLocks/>
          </p:cNvGrpSpPr>
          <p:nvPr/>
        </p:nvGrpSpPr>
        <p:grpSpPr bwMode="auto">
          <a:xfrm>
            <a:off x="527050" y="4821238"/>
            <a:ext cx="4751388" cy="787400"/>
            <a:chOff x="526473" y="4821382"/>
            <a:chExt cx="4752108" cy="788049"/>
          </a:xfrm>
        </p:grpSpPr>
        <p:sp>
          <p:nvSpPr>
            <p:cNvPr id="18448" name="TextBox 13"/>
            <p:cNvSpPr txBox="1">
              <a:spLocks noChangeArrowheads="1"/>
            </p:cNvSpPr>
            <p:nvPr/>
          </p:nvSpPr>
          <p:spPr bwMode="auto">
            <a:xfrm>
              <a:off x="1939634" y="5209309"/>
              <a:ext cx="3338947" cy="400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2000">
                  <a:solidFill>
                    <a:srgbClr val="FF0000"/>
                  </a:solidFill>
                </a:rPr>
                <a:t>Select Collinear</a:t>
              </a:r>
            </a:p>
          </p:txBody>
        </p:sp>
        <p:sp>
          <p:nvSpPr>
            <p:cNvPr id="15" name="Rectangle 14"/>
            <p:cNvSpPr/>
            <p:nvPr/>
          </p:nvSpPr>
          <p:spPr>
            <a:xfrm>
              <a:off x="526473" y="4821382"/>
              <a:ext cx="692255" cy="208133"/>
            </a:xfrm>
            <a:prstGeom prst="rect">
              <a:avLst/>
            </a:prstGeom>
            <a:solidFill>
              <a:srgbClr val="FF0000">
                <a:alpha val="25098"/>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7" name="Straight Arrow Connector 16"/>
            <p:cNvCxnSpPr>
              <a:stCxn id="18448" idx="1"/>
              <a:endCxn id="15" idx="3"/>
            </p:cNvCxnSpPr>
            <p:nvPr/>
          </p:nvCxnSpPr>
          <p:spPr>
            <a:xfrm flipH="1" flipV="1">
              <a:off x="1218728" y="4924654"/>
              <a:ext cx="720834" cy="484587"/>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3" name="Group 21"/>
          <p:cNvGrpSpPr>
            <a:grpSpLocks/>
          </p:cNvGrpSpPr>
          <p:nvPr/>
        </p:nvGrpSpPr>
        <p:grpSpPr bwMode="auto">
          <a:xfrm>
            <a:off x="5495925" y="3676650"/>
            <a:ext cx="3579813" cy="2932113"/>
            <a:chOff x="5496641" y="3676785"/>
            <a:chExt cx="3578606" cy="2932368"/>
          </a:xfrm>
        </p:grpSpPr>
        <p:pic>
          <p:nvPicPr>
            <p:cNvPr id="18445" name="Picture 18"/>
            <p:cNvPicPr>
              <a:picLocks noChangeAspect="1" noChangeArrowheads="1"/>
            </p:cNvPicPr>
            <p:nvPr/>
          </p:nvPicPr>
          <p:blipFill>
            <a:blip r:embed="rId4">
              <a:extLst>
                <a:ext uri="{28A0092B-C50C-407E-A947-70E740481C1C}">
                  <a14:useLocalDpi xmlns:a14="http://schemas.microsoft.com/office/drawing/2010/main" val="0"/>
                </a:ext>
              </a:extLst>
            </a:blip>
            <a:srcRect l="38521" t="14059" r="21417" b="41641"/>
            <a:stretch>
              <a:fillRect/>
            </a:stretch>
          </p:blipFill>
          <p:spPr bwMode="auto">
            <a:xfrm>
              <a:off x="5496641" y="3676785"/>
              <a:ext cx="3314850" cy="2932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Oval 19"/>
            <p:cNvSpPr/>
            <p:nvPr/>
          </p:nvSpPr>
          <p:spPr>
            <a:xfrm>
              <a:off x="6456755" y="4586502"/>
              <a:ext cx="623677" cy="581076"/>
            </a:xfrm>
            <a:prstGeom prst="ellipse">
              <a:avLst/>
            </a:prstGeom>
            <a:solidFill>
              <a:srgbClr val="FF0000">
                <a:alpha val="25098"/>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447" name="TextBox 20"/>
            <p:cNvSpPr txBox="1">
              <a:spLocks noChangeArrowheads="1"/>
            </p:cNvSpPr>
            <p:nvPr/>
          </p:nvSpPr>
          <p:spPr bwMode="auto">
            <a:xfrm>
              <a:off x="6595815" y="4087090"/>
              <a:ext cx="2479432" cy="400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2000">
                  <a:solidFill>
                    <a:srgbClr val="FF0000"/>
                  </a:solidFill>
                </a:rPr>
                <a:t>Tangent constraint</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2000"/>
                                        <p:tgtEl>
                                          <p:spTgt spid="1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dissolve">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800" smtClean="0"/>
              <a:t>Ken Youssefi</a:t>
            </a:r>
          </a:p>
        </p:txBody>
      </p:sp>
      <p:sp>
        <p:nvSpPr>
          <p:cNvPr id="19459"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800" smtClean="0"/>
              <a:t>Mechanical Engineering Dept..</a:t>
            </a:r>
          </a:p>
        </p:txBody>
      </p:sp>
      <p:sp>
        <p:nvSpPr>
          <p:cNvPr id="19460"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fld id="{767322C3-76AA-4F8A-9774-AD7658460B79}" type="slidenum">
              <a:rPr lang="en-US" altLang="en-US" sz="1000" smtClean="0"/>
              <a:pPr eaLnBrk="1" hangingPunct="1">
                <a:spcBef>
                  <a:spcPct val="0"/>
                </a:spcBef>
                <a:buFontTx/>
                <a:buNone/>
              </a:pPr>
              <a:t>22</a:t>
            </a:fld>
            <a:endParaRPr lang="en-US" altLang="en-US" sz="1000" smtClean="0"/>
          </a:p>
        </p:txBody>
      </p:sp>
      <p:sp>
        <p:nvSpPr>
          <p:cNvPr id="19461" name="Rectangle 2"/>
          <p:cNvSpPr>
            <a:spLocks noGrp="1" noChangeArrowheads="1"/>
          </p:cNvSpPr>
          <p:nvPr>
            <p:ph type="title"/>
          </p:nvPr>
        </p:nvSpPr>
        <p:spPr>
          <a:xfrm>
            <a:off x="457200" y="103188"/>
            <a:ext cx="8229600" cy="738187"/>
          </a:xfrm>
        </p:spPr>
        <p:txBody>
          <a:bodyPr/>
          <a:lstStyle/>
          <a:p>
            <a:pPr eaLnBrk="1" hangingPunct="1"/>
            <a:r>
              <a:rPr lang="en-US" altLang="en-US" sz="3200" b="1" i="1" smtClean="0">
                <a:solidFill>
                  <a:srgbClr val="FF9900"/>
                </a:solidFill>
              </a:rPr>
              <a:t>Constraints</a:t>
            </a:r>
          </a:p>
        </p:txBody>
      </p:sp>
      <p:pic>
        <p:nvPicPr>
          <p:cNvPr id="19462" name="Picture 4"/>
          <p:cNvPicPr>
            <a:picLocks noChangeAspect="1" noChangeArrowheads="1"/>
          </p:cNvPicPr>
          <p:nvPr/>
        </p:nvPicPr>
        <p:blipFill>
          <a:blip r:embed="rId2">
            <a:lum bright="-16000" contrast="40000"/>
            <a:extLst>
              <a:ext uri="{28A0092B-C50C-407E-A947-70E740481C1C}">
                <a14:useLocalDpi xmlns:a14="http://schemas.microsoft.com/office/drawing/2010/main" val="0"/>
              </a:ext>
            </a:extLst>
          </a:blip>
          <a:srcRect/>
          <a:stretch>
            <a:fillRect/>
          </a:stretch>
        </p:blipFill>
        <p:spPr bwMode="auto">
          <a:xfrm>
            <a:off x="701675" y="1309688"/>
            <a:ext cx="3717925" cy="280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3" name="Picture 5"/>
          <p:cNvPicPr>
            <a:picLocks noChangeAspect="1" noChangeArrowheads="1"/>
          </p:cNvPicPr>
          <p:nvPr/>
        </p:nvPicPr>
        <p:blipFill>
          <a:blip r:embed="rId3">
            <a:lum bright="-16000" contrast="42000"/>
            <a:extLst>
              <a:ext uri="{28A0092B-C50C-407E-A947-70E740481C1C}">
                <a14:useLocalDpi xmlns:a14="http://schemas.microsoft.com/office/drawing/2010/main" val="0"/>
              </a:ext>
            </a:extLst>
          </a:blip>
          <a:srcRect l="3024" t="65884" r="79877" b="8919"/>
          <a:stretch>
            <a:fillRect/>
          </a:stretch>
        </p:blipFill>
        <p:spPr bwMode="auto">
          <a:xfrm>
            <a:off x="5241925" y="1538288"/>
            <a:ext cx="3259138"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4" name="Text Box 6"/>
          <p:cNvSpPr txBox="1">
            <a:spLocks noChangeArrowheads="1"/>
          </p:cNvSpPr>
          <p:nvPr/>
        </p:nvSpPr>
        <p:spPr bwMode="auto">
          <a:xfrm>
            <a:off x="1243013" y="833438"/>
            <a:ext cx="289877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US" altLang="en-US" sz="2200">
                <a:solidFill>
                  <a:srgbClr val="FFFF00"/>
                </a:solidFill>
              </a:rPr>
              <a:t>Two curved entities</a:t>
            </a:r>
          </a:p>
        </p:txBody>
      </p:sp>
      <p:sp>
        <p:nvSpPr>
          <p:cNvPr id="19465" name="Text Box 7"/>
          <p:cNvSpPr txBox="1">
            <a:spLocks noChangeArrowheads="1"/>
          </p:cNvSpPr>
          <p:nvPr/>
        </p:nvSpPr>
        <p:spPr bwMode="auto">
          <a:xfrm>
            <a:off x="5667375" y="5340350"/>
            <a:ext cx="2784475"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US" altLang="en-US" sz="2200">
                <a:solidFill>
                  <a:srgbClr val="FFFF00"/>
                </a:solidFill>
              </a:rPr>
              <a:t>Two straight entities</a:t>
            </a:r>
          </a:p>
        </p:txBody>
      </p:sp>
      <p:pic>
        <p:nvPicPr>
          <p:cNvPr id="19466" name="Picture 17"/>
          <p:cNvPicPr>
            <a:picLocks noChangeAspect="1" noChangeArrowheads="1"/>
          </p:cNvPicPr>
          <p:nvPr/>
        </p:nvPicPr>
        <p:blipFill>
          <a:blip r:embed="rId4">
            <a:lum bright="-16000" contrast="40000"/>
            <a:extLst>
              <a:ext uri="{28A0092B-C50C-407E-A947-70E740481C1C}">
                <a14:useLocalDpi xmlns:a14="http://schemas.microsoft.com/office/drawing/2010/main" val="0"/>
              </a:ext>
            </a:extLst>
          </a:blip>
          <a:srcRect l="15440" t="57765" r="68375" b="27841"/>
          <a:stretch>
            <a:fillRect/>
          </a:stretch>
        </p:blipFill>
        <p:spPr bwMode="auto">
          <a:xfrm>
            <a:off x="622300" y="4271963"/>
            <a:ext cx="39624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7" name="Text Box 6"/>
          <p:cNvSpPr txBox="1">
            <a:spLocks noChangeArrowheads="1"/>
          </p:cNvSpPr>
          <p:nvPr/>
        </p:nvSpPr>
        <p:spPr bwMode="auto">
          <a:xfrm>
            <a:off x="869950" y="6249988"/>
            <a:ext cx="3549650"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US" altLang="en-US" sz="2200">
                <a:solidFill>
                  <a:srgbClr val="FFFF00"/>
                </a:solidFill>
              </a:rPr>
              <a:t>Curved &amp; straight entities</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457200" y="52388"/>
            <a:ext cx="8229600" cy="903287"/>
          </a:xfrm>
        </p:spPr>
        <p:txBody>
          <a:bodyPr/>
          <a:lstStyle/>
          <a:p>
            <a:r>
              <a:rPr lang="en-US" altLang="en-US" sz="2800" i="1" smtClean="0">
                <a:solidFill>
                  <a:srgbClr val="FF0000"/>
                </a:solidFill>
              </a:rPr>
              <a:t>Repair Sketch Option</a:t>
            </a:r>
          </a:p>
        </p:txBody>
      </p:sp>
      <p:sp>
        <p:nvSpPr>
          <p:cNvPr id="20483"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800" smtClean="0"/>
              <a:t>Ken Youssefi</a:t>
            </a:r>
          </a:p>
        </p:txBody>
      </p:sp>
      <p:sp>
        <p:nvSpPr>
          <p:cNvPr id="20484"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800" smtClean="0"/>
              <a:t>Mechanical Engineering Dept..</a:t>
            </a:r>
          </a:p>
        </p:txBody>
      </p:sp>
      <p:sp>
        <p:nvSpPr>
          <p:cNvPr id="2048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fld id="{B5EF573B-AD27-4FD3-9232-82EB30BCD0C1}" type="slidenum">
              <a:rPr lang="en-US" altLang="en-US" sz="1000" smtClean="0"/>
              <a:pPr eaLnBrk="1" hangingPunct="1">
                <a:spcBef>
                  <a:spcPct val="0"/>
                </a:spcBef>
                <a:buFontTx/>
                <a:buNone/>
              </a:pPr>
              <a:t>23</a:t>
            </a:fld>
            <a:endParaRPr lang="en-US" altLang="en-US" sz="1000" smtClean="0"/>
          </a:p>
        </p:txBody>
      </p:sp>
      <p:pic>
        <p:nvPicPr>
          <p:cNvPr id="20486" name="Picture 3"/>
          <p:cNvPicPr>
            <a:picLocks noChangeAspect="1" noChangeArrowheads="1"/>
          </p:cNvPicPr>
          <p:nvPr/>
        </p:nvPicPr>
        <p:blipFill>
          <a:blip r:embed="rId2">
            <a:extLst>
              <a:ext uri="{28A0092B-C50C-407E-A947-70E740481C1C}">
                <a14:useLocalDpi xmlns:a14="http://schemas.microsoft.com/office/drawing/2010/main" val="0"/>
              </a:ext>
            </a:extLst>
          </a:blip>
          <a:srcRect l="18750" r="17500" b="11719"/>
          <a:stretch>
            <a:fillRect/>
          </a:stretch>
        </p:blipFill>
        <p:spPr bwMode="auto">
          <a:xfrm>
            <a:off x="3935413" y="858838"/>
            <a:ext cx="5126037" cy="568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7" name="Picture 4"/>
          <p:cNvPicPr>
            <a:picLocks noChangeAspect="1" noChangeArrowheads="1"/>
          </p:cNvPicPr>
          <p:nvPr/>
        </p:nvPicPr>
        <p:blipFill>
          <a:blip r:embed="rId3">
            <a:lum bright="-16000" contrast="34000"/>
            <a:extLst>
              <a:ext uri="{28A0092B-C50C-407E-A947-70E740481C1C}">
                <a14:useLocalDpi xmlns:a14="http://schemas.microsoft.com/office/drawing/2010/main" val="0"/>
              </a:ext>
            </a:extLst>
          </a:blip>
          <a:srcRect l="28459" t="25296" r="25375" b="10277"/>
          <a:stretch>
            <a:fillRect/>
          </a:stretch>
        </p:blipFill>
        <p:spPr bwMode="auto">
          <a:xfrm>
            <a:off x="222250" y="1898650"/>
            <a:ext cx="3511550" cy="3919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9627" y="1024522"/>
            <a:ext cx="2080260" cy="1334712"/>
          </a:xfrm>
          <a:prstGeom prst="rect">
            <a:avLst/>
          </a:prstGeom>
        </p:spPr>
      </p:pic>
      <p:sp>
        <p:nvSpPr>
          <p:cNvPr id="3" name="Date Placeholder 2"/>
          <p:cNvSpPr>
            <a:spLocks noGrp="1"/>
          </p:cNvSpPr>
          <p:nvPr>
            <p:ph type="dt" sz="half" idx="10"/>
          </p:nvPr>
        </p:nvSpPr>
        <p:spPr/>
        <p:txBody>
          <a:bodyPr/>
          <a:lstStyle/>
          <a:p>
            <a:pPr>
              <a:defRPr/>
            </a:pPr>
            <a:r>
              <a:rPr lang="en-US" smtClean="0"/>
              <a:t>Ken Youssefi</a:t>
            </a:r>
            <a:endParaRPr lang="en-US"/>
          </a:p>
        </p:txBody>
      </p:sp>
      <p:sp>
        <p:nvSpPr>
          <p:cNvPr id="4" name="Footer Placeholder 3"/>
          <p:cNvSpPr>
            <a:spLocks noGrp="1"/>
          </p:cNvSpPr>
          <p:nvPr>
            <p:ph type="ftr" sz="quarter" idx="11"/>
          </p:nvPr>
        </p:nvSpPr>
        <p:spPr/>
        <p:txBody>
          <a:bodyPr/>
          <a:lstStyle/>
          <a:p>
            <a:pPr>
              <a:defRPr/>
            </a:pPr>
            <a:r>
              <a:rPr lang="en-US" smtClean="0"/>
              <a:t>Mechanical Engineering Dept..</a:t>
            </a:r>
            <a:endParaRPr lang="en-US"/>
          </a:p>
        </p:txBody>
      </p:sp>
      <p:sp>
        <p:nvSpPr>
          <p:cNvPr id="5" name="Slide Number Placeholder 4"/>
          <p:cNvSpPr>
            <a:spLocks noGrp="1"/>
          </p:cNvSpPr>
          <p:nvPr>
            <p:ph type="sldNum" sz="quarter" idx="12"/>
          </p:nvPr>
        </p:nvSpPr>
        <p:spPr/>
        <p:txBody>
          <a:bodyPr/>
          <a:lstStyle/>
          <a:p>
            <a:pPr>
              <a:defRPr/>
            </a:pPr>
            <a:fld id="{D4E60987-81E6-416F-8947-3D9A491FE38A}" type="slidenum">
              <a:rPr lang="en-US" smtClean="0"/>
              <a:pPr>
                <a:defRPr/>
              </a:pPr>
              <a:t>3</a:t>
            </a:fld>
            <a:endParaRPr lang="en-US"/>
          </a:p>
        </p:txBody>
      </p:sp>
      <p:pic>
        <p:nvPicPr>
          <p:cNvPr id="6" name="Picture 5" descr="Picture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4535" y="4430712"/>
            <a:ext cx="8399462" cy="2427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 name="Group 13"/>
          <p:cNvGrpSpPr/>
          <p:nvPr/>
        </p:nvGrpSpPr>
        <p:grpSpPr>
          <a:xfrm>
            <a:off x="75797" y="1948061"/>
            <a:ext cx="8658771" cy="2425041"/>
            <a:chOff x="75797" y="1948061"/>
            <a:chExt cx="8658771" cy="2425041"/>
          </a:xfrm>
        </p:grpSpPr>
        <p:pic>
          <p:nvPicPr>
            <p:cNvPr id="7" name="Picture 8" descr="Picture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74022" y="1948061"/>
              <a:ext cx="4860546" cy="2425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p:cNvSpPr/>
            <p:nvPr/>
          </p:nvSpPr>
          <p:spPr>
            <a:xfrm>
              <a:off x="75797" y="2521002"/>
              <a:ext cx="3772867" cy="1015663"/>
            </a:xfrm>
            <a:prstGeom prst="rect">
              <a:avLst/>
            </a:prstGeom>
          </p:spPr>
          <p:txBody>
            <a:bodyPr wrap="square">
              <a:spAutoFit/>
            </a:bodyPr>
            <a:lstStyle/>
            <a:p>
              <a:r>
                <a:rPr lang="en-US" altLang="en-US" sz="2000" b="1" i="1" dirty="0">
                  <a:solidFill>
                    <a:srgbClr val="FFFF00"/>
                  </a:solidFill>
                </a:rPr>
                <a:t>Bezier </a:t>
              </a:r>
              <a:r>
                <a:rPr lang="en-US" altLang="en-US" sz="2000" b="1" i="1" dirty="0" smtClean="0">
                  <a:solidFill>
                    <a:srgbClr val="FFFF00"/>
                  </a:solidFill>
                </a:rPr>
                <a:t>Curve </a:t>
              </a:r>
              <a:r>
                <a:rPr lang="en-US" altLang="en-US" sz="2000" b="1" i="1" dirty="0" smtClean="0">
                  <a:solidFill>
                    <a:srgbClr val="FF9900"/>
                  </a:solidFill>
                </a:rPr>
                <a:t>– tangent to the first and last segment of the polygon</a:t>
              </a:r>
              <a:endParaRPr lang="en-US" sz="2000" dirty="0"/>
            </a:p>
          </p:txBody>
        </p:sp>
      </p:grpSp>
      <p:sp>
        <p:nvSpPr>
          <p:cNvPr id="13" name="TextBox 12"/>
          <p:cNvSpPr txBox="1"/>
          <p:nvPr/>
        </p:nvSpPr>
        <p:spPr>
          <a:xfrm>
            <a:off x="186633" y="246175"/>
            <a:ext cx="2129051" cy="584775"/>
          </a:xfrm>
          <a:prstGeom prst="rect">
            <a:avLst/>
          </a:prstGeom>
          <a:noFill/>
        </p:spPr>
        <p:txBody>
          <a:bodyPr wrap="square" rtlCol="0">
            <a:spAutoFit/>
          </a:bodyPr>
          <a:lstStyle/>
          <a:p>
            <a:r>
              <a:rPr lang="en-US" sz="3200" b="1" dirty="0" smtClean="0">
                <a:solidFill>
                  <a:srgbClr val="FFFF00"/>
                </a:solidFill>
              </a:rPr>
              <a:t>Splines</a:t>
            </a:r>
            <a:endParaRPr lang="en-US" sz="3200" b="1" dirty="0">
              <a:solidFill>
                <a:srgbClr val="FFFF00"/>
              </a:solidFill>
            </a:endParaRPr>
          </a:p>
        </p:txBody>
      </p:sp>
      <p:grpSp>
        <p:nvGrpSpPr>
          <p:cNvPr id="16" name="Group 15"/>
          <p:cNvGrpSpPr/>
          <p:nvPr/>
        </p:nvGrpSpPr>
        <p:grpSpPr>
          <a:xfrm>
            <a:off x="2158172" y="408384"/>
            <a:ext cx="6890292" cy="1382245"/>
            <a:chOff x="2158172" y="408384"/>
            <a:chExt cx="6890292" cy="1382245"/>
          </a:xfrm>
        </p:grpSpPr>
        <p:grpSp>
          <p:nvGrpSpPr>
            <p:cNvPr id="11" name="Group 10"/>
            <p:cNvGrpSpPr/>
            <p:nvPr/>
          </p:nvGrpSpPr>
          <p:grpSpPr>
            <a:xfrm>
              <a:off x="2158172" y="408384"/>
              <a:ext cx="6890292" cy="1382245"/>
              <a:chOff x="2158172" y="408384"/>
              <a:chExt cx="6890292" cy="1382245"/>
            </a:xfrm>
          </p:grpSpPr>
          <p:sp>
            <p:nvSpPr>
              <p:cNvPr id="10" name="Text Box 8"/>
              <p:cNvSpPr txBox="1">
                <a:spLocks noChangeArrowheads="1"/>
              </p:cNvSpPr>
              <p:nvPr/>
            </p:nvSpPr>
            <p:spPr bwMode="auto">
              <a:xfrm>
                <a:off x="6859582" y="408384"/>
                <a:ext cx="2188882"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US" altLang="en-US" sz="2000" b="1" dirty="0">
                    <a:solidFill>
                      <a:srgbClr val="FFFF00"/>
                    </a:solidFill>
                  </a:rPr>
                  <a:t>Cubic </a:t>
                </a:r>
                <a:r>
                  <a:rPr lang="en-US" altLang="en-US" sz="2000" b="1" dirty="0" smtClean="0">
                    <a:solidFill>
                      <a:srgbClr val="FFFF00"/>
                    </a:solidFill>
                  </a:rPr>
                  <a:t>spline </a:t>
                </a:r>
                <a:r>
                  <a:rPr lang="en-US" altLang="en-US" sz="2000" dirty="0" smtClean="0">
                    <a:solidFill>
                      <a:srgbClr val="FFFFCC"/>
                    </a:solidFill>
                  </a:rPr>
                  <a:t>– fits a smooth curve thru the points</a:t>
                </a:r>
                <a:endParaRPr lang="en-US" altLang="en-US" sz="2000" dirty="0">
                  <a:solidFill>
                    <a:srgbClr val="FFFFCC"/>
                  </a:solidFill>
                </a:endParaRPr>
              </a:p>
            </p:txBody>
          </p:sp>
          <p:pic>
            <p:nvPicPr>
              <p:cNvPr id="17" name="Picture 18" descr="Picture1"/>
              <p:cNvPicPr>
                <a:picLocks noChangeAspect="1" noChangeArrowheads="1"/>
              </p:cNvPicPr>
              <p:nvPr/>
            </p:nvPicPr>
            <p:blipFill>
              <a:blip r:embed="rId6">
                <a:lum bright="-20000" contrast="50000"/>
                <a:extLst>
                  <a:ext uri="{28A0092B-C50C-407E-A947-70E740481C1C}">
                    <a14:useLocalDpi xmlns:a14="http://schemas.microsoft.com/office/drawing/2010/main" val="0"/>
                  </a:ext>
                </a:extLst>
              </a:blip>
              <a:srcRect/>
              <a:stretch>
                <a:fillRect/>
              </a:stretch>
            </p:blipFill>
            <p:spPr bwMode="auto">
              <a:xfrm>
                <a:off x="2158172" y="417441"/>
                <a:ext cx="4683125"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8" name="TextBox 27"/>
            <p:cNvSpPr txBox="1"/>
            <p:nvPr/>
          </p:nvSpPr>
          <p:spPr>
            <a:xfrm>
              <a:off x="2702258" y="559558"/>
              <a:ext cx="1856095" cy="338554"/>
            </a:xfrm>
            <a:prstGeom prst="rect">
              <a:avLst/>
            </a:prstGeom>
            <a:noFill/>
          </p:spPr>
          <p:txBody>
            <a:bodyPr wrap="square" rtlCol="0">
              <a:spAutoFit/>
            </a:bodyPr>
            <a:lstStyle/>
            <a:p>
              <a:r>
                <a:rPr lang="en-US" sz="1600" dirty="0" smtClean="0"/>
                <a:t>Control points</a:t>
              </a:r>
              <a:endParaRPr lang="en-US" sz="1600" dirty="0"/>
            </a:p>
          </p:txBody>
        </p:sp>
        <p:cxnSp>
          <p:nvCxnSpPr>
            <p:cNvPr id="30" name="Straight Arrow Connector 29"/>
            <p:cNvCxnSpPr/>
            <p:nvPr/>
          </p:nvCxnSpPr>
          <p:spPr>
            <a:xfrm flipH="1">
              <a:off x="3166281" y="914400"/>
              <a:ext cx="300250" cy="36849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cxnSp>
        <p:nvCxnSpPr>
          <p:cNvPr id="9" name="Straight Arrow Connector 8"/>
          <p:cNvCxnSpPr/>
          <p:nvPr/>
        </p:nvCxnSpPr>
        <p:spPr>
          <a:xfrm flipH="1">
            <a:off x="457200" y="811472"/>
            <a:ext cx="502920" cy="471418"/>
          </a:xfrm>
          <a:prstGeom prst="straightConnector1">
            <a:avLst/>
          </a:prstGeom>
          <a:ln w="19050">
            <a:solidFill>
              <a:srgbClr val="FF33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30484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1000"/>
                                        <p:tgtEl>
                                          <p:spTgt spid="14"/>
                                        </p:tgtEl>
                                      </p:cBhvr>
                                    </p:animEffect>
                                    <p:anim calcmode="lin" valueType="num">
                                      <p:cBhvr>
                                        <p:cTn id="15" dur="1000" fill="hold"/>
                                        <p:tgtEl>
                                          <p:spTgt spid="14"/>
                                        </p:tgtEl>
                                        <p:attrNameLst>
                                          <p:attrName>ppt_x</p:attrName>
                                        </p:attrNameLst>
                                      </p:cBhvr>
                                      <p:tavLst>
                                        <p:tav tm="0">
                                          <p:val>
                                            <p:strVal val="#ppt_x"/>
                                          </p:val>
                                        </p:tav>
                                        <p:tav tm="100000">
                                          <p:val>
                                            <p:strVal val="#ppt_x"/>
                                          </p:val>
                                        </p:tav>
                                      </p:tavLst>
                                    </p:anim>
                                    <p:anim calcmode="lin" valueType="num">
                                      <p:cBhvr>
                                        <p:cTn id="1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800" smtClean="0"/>
              <a:t>Ken Youssefi</a:t>
            </a:r>
          </a:p>
        </p:txBody>
      </p:sp>
      <p:sp>
        <p:nvSpPr>
          <p:cNvPr id="46083"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800" smtClean="0"/>
              <a:t>Mechanical Engineering Dept.</a:t>
            </a:r>
          </a:p>
        </p:txBody>
      </p:sp>
      <p:sp>
        <p:nvSpPr>
          <p:cNvPr id="46084"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fld id="{957A73A5-B5AD-44C8-A451-F8ED9020EBD0}" type="slidenum">
              <a:rPr lang="en-US" altLang="en-US" sz="1000" smtClean="0"/>
              <a:pPr eaLnBrk="1" hangingPunct="1">
                <a:spcBef>
                  <a:spcPct val="0"/>
                </a:spcBef>
                <a:buFontTx/>
                <a:buNone/>
              </a:pPr>
              <a:t>4</a:t>
            </a:fld>
            <a:endParaRPr lang="en-US" altLang="en-US" sz="1000" smtClean="0"/>
          </a:p>
        </p:txBody>
      </p:sp>
      <p:sp>
        <p:nvSpPr>
          <p:cNvPr id="46085" name="Rectangle 4"/>
          <p:cNvSpPr>
            <a:spLocks noGrp="1" noChangeArrowheads="1"/>
          </p:cNvSpPr>
          <p:nvPr>
            <p:ph type="title"/>
          </p:nvPr>
        </p:nvSpPr>
        <p:spPr>
          <a:xfrm>
            <a:off x="457200" y="74613"/>
            <a:ext cx="8229600" cy="722312"/>
          </a:xfrm>
        </p:spPr>
        <p:txBody>
          <a:bodyPr/>
          <a:lstStyle/>
          <a:p>
            <a:pPr eaLnBrk="1" hangingPunct="1"/>
            <a:r>
              <a:rPr lang="en-US" altLang="en-US" sz="2800" b="1" i="1" dirty="0" smtClean="0">
                <a:solidFill>
                  <a:srgbClr val="FF9900"/>
                </a:solidFill>
              </a:rPr>
              <a:t>B-Spline</a:t>
            </a:r>
          </a:p>
        </p:txBody>
      </p:sp>
      <p:pic>
        <p:nvPicPr>
          <p:cNvPr id="46086" name="Picture 6" descr="Picture1"/>
          <p:cNvPicPr>
            <a:picLocks noChangeAspect="1" noChangeArrowheads="1"/>
          </p:cNvPicPr>
          <p:nvPr/>
        </p:nvPicPr>
        <p:blipFill>
          <a:blip r:embed="rId2">
            <a:lum bright="-20000" contrast="50000"/>
            <a:extLst>
              <a:ext uri="{28A0092B-C50C-407E-A947-70E740481C1C}">
                <a14:useLocalDpi xmlns:a14="http://schemas.microsoft.com/office/drawing/2010/main" val="0"/>
              </a:ext>
            </a:extLst>
          </a:blip>
          <a:srcRect/>
          <a:stretch>
            <a:fillRect/>
          </a:stretch>
        </p:blipFill>
        <p:spPr bwMode="auto">
          <a:xfrm>
            <a:off x="671513" y="1885950"/>
            <a:ext cx="8075612" cy="412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7" name="Text Box 7"/>
          <p:cNvSpPr txBox="1">
            <a:spLocks noChangeArrowheads="1"/>
          </p:cNvSpPr>
          <p:nvPr/>
        </p:nvSpPr>
        <p:spPr bwMode="auto">
          <a:xfrm>
            <a:off x="431540" y="1008417"/>
            <a:ext cx="703378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US" altLang="en-US" sz="2400" dirty="0" smtClean="0">
                <a:solidFill>
                  <a:srgbClr val="FFFF00"/>
                </a:solidFill>
              </a:rPr>
              <a:t>Same as the Bezier curve but with Local control</a:t>
            </a:r>
            <a:endParaRPr lang="en-US" altLang="en-US" sz="2400" dirty="0">
              <a:solidFill>
                <a:srgbClr val="FFFF00"/>
              </a:solidFill>
            </a:endParaRPr>
          </a:p>
        </p:txBody>
      </p:sp>
      <p:grpSp>
        <p:nvGrpSpPr>
          <p:cNvPr id="2" name="Group 17"/>
          <p:cNvGrpSpPr>
            <a:grpSpLocks/>
          </p:cNvGrpSpPr>
          <p:nvPr/>
        </p:nvGrpSpPr>
        <p:grpSpPr bwMode="auto">
          <a:xfrm>
            <a:off x="1428750" y="3638550"/>
            <a:ext cx="6629400" cy="1309688"/>
            <a:chOff x="900" y="2292"/>
            <a:chExt cx="4176" cy="825"/>
          </a:xfrm>
        </p:grpSpPr>
        <p:sp>
          <p:nvSpPr>
            <p:cNvPr id="46097" name="Freeform 14"/>
            <p:cNvSpPr>
              <a:spLocks/>
            </p:cNvSpPr>
            <p:nvPr/>
          </p:nvSpPr>
          <p:spPr bwMode="auto">
            <a:xfrm>
              <a:off x="900" y="2292"/>
              <a:ext cx="3690" cy="825"/>
            </a:xfrm>
            <a:custGeom>
              <a:avLst/>
              <a:gdLst>
                <a:gd name="T0" fmla="*/ 0 w 3690"/>
                <a:gd name="T1" fmla="*/ 396 h 825"/>
                <a:gd name="T2" fmla="*/ 102 w 3690"/>
                <a:gd name="T3" fmla="*/ 456 h 825"/>
                <a:gd name="T4" fmla="*/ 258 w 3690"/>
                <a:gd name="T5" fmla="*/ 540 h 825"/>
                <a:gd name="T6" fmla="*/ 372 w 3690"/>
                <a:gd name="T7" fmla="*/ 576 h 825"/>
                <a:gd name="T8" fmla="*/ 516 w 3690"/>
                <a:gd name="T9" fmla="*/ 576 h 825"/>
                <a:gd name="T10" fmla="*/ 690 w 3690"/>
                <a:gd name="T11" fmla="*/ 504 h 825"/>
                <a:gd name="T12" fmla="*/ 822 w 3690"/>
                <a:gd name="T13" fmla="*/ 396 h 825"/>
                <a:gd name="T14" fmla="*/ 960 w 3690"/>
                <a:gd name="T15" fmla="*/ 252 h 825"/>
                <a:gd name="T16" fmla="*/ 1128 w 3690"/>
                <a:gd name="T17" fmla="*/ 114 h 825"/>
                <a:gd name="T18" fmla="*/ 1272 w 3690"/>
                <a:gd name="T19" fmla="*/ 42 h 825"/>
                <a:gd name="T20" fmla="*/ 1440 w 3690"/>
                <a:gd name="T21" fmla="*/ 6 h 825"/>
                <a:gd name="T22" fmla="*/ 1578 w 3690"/>
                <a:gd name="T23" fmla="*/ 6 h 825"/>
                <a:gd name="T24" fmla="*/ 1692 w 3690"/>
                <a:gd name="T25" fmla="*/ 24 h 825"/>
                <a:gd name="T26" fmla="*/ 1794 w 3690"/>
                <a:gd name="T27" fmla="*/ 78 h 825"/>
                <a:gd name="T28" fmla="*/ 1884 w 3690"/>
                <a:gd name="T29" fmla="*/ 144 h 825"/>
                <a:gd name="T30" fmla="*/ 1986 w 3690"/>
                <a:gd name="T31" fmla="*/ 258 h 825"/>
                <a:gd name="T32" fmla="*/ 2064 w 3690"/>
                <a:gd name="T33" fmla="*/ 342 h 825"/>
                <a:gd name="T34" fmla="*/ 2142 w 3690"/>
                <a:gd name="T35" fmla="*/ 444 h 825"/>
                <a:gd name="T36" fmla="*/ 2238 w 3690"/>
                <a:gd name="T37" fmla="*/ 552 h 825"/>
                <a:gd name="T38" fmla="*/ 2328 w 3690"/>
                <a:gd name="T39" fmla="*/ 636 h 825"/>
                <a:gd name="T40" fmla="*/ 2442 w 3690"/>
                <a:gd name="T41" fmla="*/ 720 h 825"/>
                <a:gd name="T42" fmla="*/ 2586 w 3690"/>
                <a:gd name="T43" fmla="*/ 780 h 825"/>
                <a:gd name="T44" fmla="*/ 2718 w 3690"/>
                <a:gd name="T45" fmla="*/ 816 h 825"/>
                <a:gd name="T46" fmla="*/ 2832 w 3690"/>
                <a:gd name="T47" fmla="*/ 822 h 825"/>
                <a:gd name="T48" fmla="*/ 2934 w 3690"/>
                <a:gd name="T49" fmla="*/ 810 h 825"/>
                <a:gd name="T50" fmla="*/ 3108 w 3690"/>
                <a:gd name="T51" fmla="*/ 732 h 825"/>
                <a:gd name="T52" fmla="*/ 3222 w 3690"/>
                <a:gd name="T53" fmla="*/ 648 h 825"/>
                <a:gd name="T54" fmla="*/ 3348 w 3690"/>
                <a:gd name="T55" fmla="*/ 546 h 825"/>
                <a:gd name="T56" fmla="*/ 3456 w 3690"/>
                <a:gd name="T57" fmla="*/ 444 h 825"/>
                <a:gd name="T58" fmla="*/ 3570 w 3690"/>
                <a:gd name="T59" fmla="*/ 366 h 825"/>
                <a:gd name="T60" fmla="*/ 3690 w 3690"/>
                <a:gd name="T61" fmla="*/ 324 h 82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690"/>
                <a:gd name="T94" fmla="*/ 0 h 825"/>
                <a:gd name="T95" fmla="*/ 3690 w 3690"/>
                <a:gd name="T96" fmla="*/ 825 h 825"/>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690" h="825">
                  <a:moveTo>
                    <a:pt x="0" y="396"/>
                  </a:moveTo>
                  <a:cubicBezTo>
                    <a:pt x="29" y="414"/>
                    <a:pt x="59" y="432"/>
                    <a:pt x="102" y="456"/>
                  </a:cubicBezTo>
                  <a:cubicBezTo>
                    <a:pt x="145" y="480"/>
                    <a:pt x="213" y="520"/>
                    <a:pt x="258" y="540"/>
                  </a:cubicBezTo>
                  <a:cubicBezTo>
                    <a:pt x="303" y="560"/>
                    <a:pt x="329" y="570"/>
                    <a:pt x="372" y="576"/>
                  </a:cubicBezTo>
                  <a:cubicBezTo>
                    <a:pt x="415" y="582"/>
                    <a:pt x="463" y="588"/>
                    <a:pt x="516" y="576"/>
                  </a:cubicBezTo>
                  <a:cubicBezTo>
                    <a:pt x="569" y="564"/>
                    <a:pt x="639" y="534"/>
                    <a:pt x="690" y="504"/>
                  </a:cubicBezTo>
                  <a:cubicBezTo>
                    <a:pt x="741" y="474"/>
                    <a:pt x="777" y="438"/>
                    <a:pt x="822" y="396"/>
                  </a:cubicBezTo>
                  <a:cubicBezTo>
                    <a:pt x="867" y="354"/>
                    <a:pt x="909" y="299"/>
                    <a:pt x="960" y="252"/>
                  </a:cubicBezTo>
                  <a:cubicBezTo>
                    <a:pt x="1011" y="205"/>
                    <a:pt x="1076" y="149"/>
                    <a:pt x="1128" y="114"/>
                  </a:cubicBezTo>
                  <a:cubicBezTo>
                    <a:pt x="1180" y="79"/>
                    <a:pt x="1220" y="60"/>
                    <a:pt x="1272" y="42"/>
                  </a:cubicBezTo>
                  <a:cubicBezTo>
                    <a:pt x="1324" y="24"/>
                    <a:pt x="1389" y="12"/>
                    <a:pt x="1440" y="6"/>
                  </a:cubicBezTo>
                  <a:cubicBezTo>
                    <a:pt x="1491" y="0"/>
                    <a:pt x="1536" y="3"/>
                    <a:pt x="1578" y="6"/>
                  </a:cubicBezTo>
                  <a:cubicBezTo>
                    <a:pt x="1620" y="9"/>
                    <a:pt x="1656" y="12"/>
                    <a:pt x="1692" y="24"/>
                  </a:cubicBezTo>
                  <a:cubicBezTo>
                    <a:pt x="1728" y="36"/>
                    <a:pt x="1762" y="58"/>
                    <a:pt x="1794" y="78"/>
                  </a:cubicBezTo>
                  <a:cubicBezTo>
                    <a:pt x="1826" y="98"/>
                    <a:pt x="1852" y="114"/>
                    <a:pt x="1884" y="144"/>
                  </a:cubicBezTo>
                  <a:cubicBezTo>
                    <a:pt x="1916" y="174"/>
                    <a:pt x="1956" y="225"/>
                    <a:pt x="1986" y="258"/>
                  </a:cubicBezTo>
                  <a:cubicBezTo>
                    <a:pt x="2016" y="291"/>
                    <a:pt x="2038" y="311"/>
                    <a:pt x="2064" y="342"/>
                  </a:cubicBezTo>
                  <a:cubicBezTo>
                    <a:pt x="2090" y="373"/>
                    <a:pt x="2113" y="409"/>
                    <a:pt x="2142" y="444"/>
                  </a:cubicBezTo>
                  <a:cubicBezTo>
                    <a:pt x="2171" y="479"/>
                    <a:pt x="2207" y="520"/>
                    <a:pt x="2238" y="552"/>
                  </a:cubicBezTo>
                  <a:cubicBezTo>
                    <a:pt x="2269" y="584"/>
                    <a:pt x="2294" y="608"/>
                    <a:pt x="2328" y="636"/>
                  </a:cubicBezTo>
                  <a:cubicBezTo>
                    <a:pt x="2362" y="664"/>
                    <a:pt x="2399" y="696"/>
                    <a:pt x="2442" y="720"/>
                  </a:cubicBezTo>
                  <a:cubicBezTo>
                    <a:pt x="2485" y="744"/>
                    <a:pt x="2540" y="764"/>
                    <a:pt x="2586" y="780"/>
                  </a:cubicBezTo>
                  <a:cubicBezTo>
                    <a:pt x="2632" y="796"/>
                    <a:pt x="2677" y="809"/>
                    <a:pt x="2718" y="816"/>
                  </a:cubicBezTo>
                  <a:cubicBezTo>
                    <a:pt x="2759" y="823"/>
                    <a:pt x="2796" y="823"/>
                    <a:pt x="2832" y="822"/>
                  </a:cubicBezTo>
                  <a:cubicBezTo>
                    <a:pt x="2868" y="821"/>
                    <a:pt x="2888" y="825"/>
                    <a:pt x="2934" y="810"/>
                  </a:cubicBezTo>
                  <a:cubicBezTo>
                    <a:pt x="2980" y="795"/>
                    <a:pt x="3060" y="759"/>
                    <a:pt x="3108" y="732"/>
                  </a:cubicBezTo>
                  <a:cubicBezTo>
                    <a:pt x="3156" y="705"/>
                    <a:pt x="3182" y="679"/>
                    <a:pt x="3222" y="648"/>
                  </a:cubicBezTo>
                  <a:cubicBezTo>
                    <a:pt x="3262" y="617"/>
                    <a:pt x="3309" y="580"/>
                    <a:pt x="3348" y="546"/>
                  </a:cubicBezTo>
                  <a:cubicBezTo>
                    <a:pt x="3387" y="512"/>
                    <a:pt x="3419" y="474"/>
                    <a:pt x="3456" y="444"/>
                  </a:cubicBezTo>
                  <a:cubicBezTo>
                    <a:pt x="3493" y="414"/>
                    <a:pt x="3531" y="386"/>
                    <a:pt x="3570" y="366"/>
                  </a:cubicBezTo>
                  <a:cubicBezTo>
                    <a:pt x="3609" y="346"/>
                    <a:pt x="3670" y="331"/>
                    <a:pt x="3690" y="324"/>
                  </a:cubicBezTo>
                </a:path>
              </a:pathLst>
            </a:custGeom>
            <a:noFill/>
            <a:ln w="28575">
              <a:solidFill>
                <a:srgbClr val="FF33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098" name="Freeform 15"/>
            <p:cNvSpPr>
              <a:spLocks/>
            </p:cNvSpPr>
            <p:nvPr/>
          </p:nvSpPr>
          <p:spPr bwMode="auto">
            <a:xfrm>
              <a:off x="4578" y="2613"/>
              <a:ext cx="498" cy="219"/>
            </a:xfrm>
            <a:custGeom>
              <a:avLst/>
              <a:gdLst>
                <a:gd name="T0" fmla="*/ 0 w 498"/>
                <a:gd name="T1" fmla="*/ 3 h 219"/>
                <a:gd name="T2" fmla="*/ 102 w 498"/>
                <a:gd name="T3" fmla="*/ 3 h 219"/>
                <a:gd name="T4" fmla="*/ 204 w 498"/>
                <a:gd name="T5" fmla="*/ 21 h 219"/>
                <a:gd name="T6" fmla="*/ 312 w 498"/>
                <a:gd name="T7" fmla="*/ 63 h 219"/>
                <a:gd name="T8" fmla="*/ 396 w 498"/>
                <a:gd name="T9" fmla="*/ 129 h 219"/>
                <a:gd name="T10" fmla="*/ 498 w 498"/>
                <a:gd name="T11" fmla="*/ 219 h 219"/>
                <a:gd name="T12" fmla="*/ 0 60000 65536"/>
                <a:gd name="T13" fmla="*/ 0 60000 65536"/>
                <a:gd name="T14" fmla="*/ 0 60000 65536"/>
                <a:gd name="T15" fmla="*/ 0 60000 65536"/>
                <a:gd name="T16" fmla="*/ 0 60000 65536"/>
                <a:gd name="T17" fmla="*/ 0 60000 65536"/>
                <a:gd name="T18" fmla="*/ 0 w 498"/>
                <a:gd name="T19" fmla="*/ 0 h 219"/>
                <a:gd name="T20" fmla="*/ 498 w 498"/>
                <a:gd name="T21" fmla="*/ 219 h 219"/>
              </a:gdLst>
              <a:ahLst/>
              <a:cxnLst>
                <a:cxn ang="T12">
                  <a:pos x="T0" y="T1"/>
                </a:cxn>
                <a:cxn ang="T13">
                  <a:pos x="T2" y="T3"/>
                </a:cxn>
                <a:cxn ang="T14">
                  <a:pos x="T4" y="T5"/>
                </a:cxn>
                <a:cxn ang="T15">
                  <a:pos x="T6" y="T7"/>
                </a:cxn>
                <a:cxn ang="T16">
                  <a:pos x="T8" y="T9"/>
                </a:cxn>
                <a:cxn ang="T17">
                  <a:pos x="T10" y="T11"/>
                </a:cxn>
              </a:cxnLst>
              <a:rect l="T18" t="T19" r="T20" b="T21"/>
              <a:pathLst>
                <a:path w="498" h="219">
                  <a:moveTo>
                    <a:pt x="0" y="3"/>
                  </a:moveTo>
                  <a:cubicBezTo>
                    <a:pt x="34" y="1"/>
                    <a:pt x="68" y="0"/>
                    <a:pt x="102" y="3"/>
                  </a:cubicBezTo>
                  <a:cubicBezTo>
                    <a:pt x="136" y="6"/>
                    <a:pt x="169" y="11"/>
                    <a:pt x="204" y="21"/>
                  </a:cubicBezTo>
                  <a:cubicBezTo>
                    <a:pt x="239" y="31"/>
                    <a:pt x="280" y="45"/>
                    <a:pt x="312" y="63"/>
                  </a:cubicBezTo>
                  <a:cubicBezTo>
                    <a:pt x="344" y="81"/>
                    <a:pt x="365" y="103"/>
                    <a:pt x="396" y="129"/>
                  </a:cubicBezTo>
                  <a:cubicBezTo>
                    <a:pt x="427" y="155"/>
                    <a:pt x="462" y="187"/>
                    <a:pt x="498" y="219"/>
                  </a:cubicBezTo>
                </a:path>
              </a:pathLst>
            </a:custGeom>
            <a:noFill/>
            <a:ln w="28575">
              <a:solidFill>
                <a:srgbClr val="FF33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6" name="Group 5"/>
          <p:cNvGrpSpPr>
            <a:grpSpLocks/>
          </p:cNvGrpSpPr>
          <p:nvPr/>
        </p:nvGrpSpPr>
        <p:grpSpPr bwMode="auto">
          <a:xfrm>
            <a:off x="2486025" y="2117725"/>
            <a:ext cx="3190875" cy="2787650"/>
            <a:chOff x="2486025" y="2117725"/>
            <a:chExt cx="3190875" cy="2787650"/>
          </a:xfrm>
        </p:grpSpPr>
        <p:grpSp>
          <p:nvGrpSpPr>
            <p:cNvPr id="46093" name="Group 18"/>
            <p:cNvGrpSpPr>
              <a:grpSpLocks/>
            </p:cNvGrpSpPr>
            <p:nvPr/>
          </p:nvGrpSpPr>
          <p:grpSpPr bwMode="auto">
            <a:xfrm>
              <a:off x="2486025" y="2117725"/>
              <a:ext cx="3190875" cy="2787650"/>
              <a:chOff x="1566" y="1334"/>
              <a:chExt cx="2010" cy="1756"/>
            </a:xfrm>
          </p:grpSpPr>
          <p:sp>
            <p:nvSpPr>
              <p:cNvPr id="46095" name="Oval 8"/>
              <p:cNvSpPr>
                <a:spLocks noChangeArrowheads="1"/>
              </p:cNvSpPr>
              <p:nvPr/>
            </p:nvSpPr>
            <p:spPr bwMode="auto">
              <a:xfrm>
                <a:off x="3018" y="1334"/>
                <a:ext cx="55" cy="55"/>
              </a:xfrm>
              <a:prstGeom prst="ellipse">
                <a:avLst/>
              </a:prstGeom>
              <a:solidFill>
                <a:srgbClr val="0000FF"/>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endParaRPr lang="en-US" altLang="en-US" sz="1800">
                  <a:solidFill>
                    <a:srgbClr val="FF3300"/>
                  </a:solidFill>
                </a:endParaRPr>
              </a:p>
            </p:txBody>
          </p:sp>
          <p:sp>
            <p:nvSpPr>
              <p:cNvPr id="46096" name="Freeform 16"/>
              <p:cNvSpPr>
                <a:spLocks/>
              </p:cNvSpPr>
              <p:nvPr/>
            </p:nvSpPr>
            <p:spPr bwMode="auto">
              <a:xfrm>
                <a:off x="1566" y="1769"/>
                <a:ext cx="2010" cy="1321"/>
              </a:xfrm>
              <a:custGeom>
                <a:avLst/>
                <a:gdLst>
                  <a:gd name="T0" fmla="*/ 0 w 2010"/>
                  <a:gd name="T1" fmla="*/ 1021 h 1321"/>
                  <a:gd name="T2" fmla="*/ 120 w 2010"/>
                  <a:gd name="T3" fmla="*/ 913 h 1321"/>
                  <a:gd name="T4" fmla="*/ 264 w 2010"/>
                  <a:gd name="T5" fmla="*/ 769 h 1321"/>
                  <a:gd name="T6" fmla="*/ 366 w 2010"/>
                  <a:gd name="T7" fmla="*/ 625 h 1321"/>
                  <a:gd name="T8" fmla="*/ 504 w 2010"/>
                  <a:gd name="T9" fmla="*/ 463 h 1321"/>
                  <a:gd name="T10" fmla="*/ 642 w 2010"/>
                  <a:gd name="T11" fmla="*/ 325 h 1321"/>
                  <a:gd name="T12" fmla="*/ 810 w 2010"/>
                  <a:gd name="T13" fmla="*/ 175 h 1321"/>
                  <a:gd name="T14" fmla="*/ 942 w 2010"/>
                  <a:gd name="T15" fmla="*/ 85 h 1321"/>
                  <a:gd name="T16" fmla="*/ 1086 w 2010"/>
                  <a:gd name="T17" fmla="*/ 19 h 1321"/>
                  <a:gd name="T18" fmla="*/ 1152 w 2010"/>
                  <a:gd name="T19" fmla="*/ 1 h 1321"/>
                  <a:gd name="T20" fmla="*/ 1260 w 2010"/>
                  <a:gd name="T21" fmla="*/ 13 h 1321"/>
                  <a:gd name="T22" fmla="*/ 1320 w 2010"/>
                  <a:gd name="T23" fmla="*/ 49 h 1321"/>
                  <a:gd name="T24" fmla="*/ 1392 w 2010"/>
                  <a:gd name="T25" fmla="*/ 109 h 1321"/>
                  <a:gd name="T26" fmla="*/ 1446 w 2010"/>
                  <a:gd name="T27" fmla="*/ 247 h 1321"/>
                  <a:gd name="T28" fmla="*/ 1488 w 2010"/>
                  <a:gd name="T29" fmla="*/ 373 h 1321"/>
                  <a:gd name="T30" fmla="*/ 1524 w 2010"/>
                  <a:gd name="T31" fmla="*/ 511 h 1321"/>
                  <a:gd name="T32" fmla="*/ 1554 w 2010"/>
                  <a:gd name="T33" fmla="*/ 649 h 1321"/>
                  <a:gd name="T34" fmla="*/ 1608 w 2010"/>
                  <a:gd name="T35" fmla="*/ 799 h 1321"/>
                  <a:gd name="T36" fmla="*/ 1650 w 2010"/>
                  <a:gd name="T37" fmla="*/ 907 h 1321"/>
                  <a:gd name="T38" fmla="*/ 1716 w 2010"/>
                  <a:gd name="T39" fmla="*/ 1021 h 1321"/>
                  <a:gd name="T40" fmla="*/ 1788 w 2010"/>
                  <a:gd name="T41" fmla="*/ 1135 h 1321"/>
                  <a:gd name="T42" fmla="*/ 1878 w 2010"/>
                  <a:gd name="T43" fmla="*/ 1231 h 1321"/>
                  <a:gd name="T44" fmla="*/ 1968 w 2010"/>
                  <a:gd name="T45" fmla="*/ 1297 h 1321"/>
                  <a:gd name="T46" fmla="*/ 2010 w 2010"/>
                  <a:gd name="T47" fmla="*/ 1321 h 132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010"/>
                  <a:gd name="T73" fmla="*/ 0 h 1321"/>
                  <a:gd name="T74" fmla="*/ 2010 w 2010"/>
                  <a:gd name="T75" fmla="*/ 1321 h 132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010" h="1321">
                    <a:moveTo>
                      <a:pt x="0" y="1021"/>
                    </a:moveTo>
                    <a:cubicBezTo>
                      <a:pt x="38" y="988"/>
                      <a:pt x="76" y="955"/>
                      <a:pt x="120" y="913"/>
                    </a:cubicBezTo>
                    <a:cubicBezTo>
                      <a:pt x="164" y="871"/>
                      <a:pt x="223" y="817"/>
                      <a:pt x="264" y="769"/>
                    </a:cubicBezTo>
                    <a:cubicBezTo>
                      <a:pt x="305" y="721"/>
                      <a:pt x="326" y="676"/>
                      <a:pt x="366" y="625"/>
                    </a:cubicBezTo>
                    <a:cubicBezTo>
                      <a:pt x="406" y="574"/>
                      <a:pt x="458" y="513"/>
                      <a:pt x="504" y="463"/>
                    </a:cubicBezTo>
                    <a:cubicBezTo>
                      <a:pt x="550" y="413"/>
                      <a:pt x="591" y="373"/>
                      <a:pt x="642" y="325"/>
                    </a:cubicBezTo>
                    <a:cubicBezTo>
                      <a:pt x="693" y="277"/>
                      <a:pt x="760" y="215"/>
                      <a:pt x="810" y="175"/>
                    </a:cubicBezTo>
                    <a:cubicBezTo>
                      <a:pt x="860" y="135"/>
                      <a:pt x="896" y="111"/>
                      <a:pt x="942" y="85"/>
                    </a:cubicBezTo>
                    <a:cubicBezTo>
                      <a:pt x="988" y="59"/>
                      <a:pt x="1051" y="33"/>
                      <a:pt x="1086" y="19"/>
                    </a:cubicBezTo>
                    <a:cubicBezTo>
                      <a:pt x="1121" y="5"/>
                      <a:pt x="1123" y="2"/>
                      <a:pt x="1152" y="1"/>
                    </a:cubicBezTo>
                    <a:cubicBezTo>
                      <a:pt x="1181" y="0"/>
                      <a:pt x="1232" y="5"/>
                      <a:pt x="1260" y="13"/>
                    </a:cubicBezTo>
                    <a:cubicBezTo>
                      <a:pt x="1288" y="21"/>
                      <a:pt x="1298" y="33"/>
                      <a:pt x="1320" y="49"/>
                    </a:cubicBezTo>
                    <a:cubicBezTo>
                      <a:pt x="1342" y="65"/>
                      <a:pt x="1371" y="76"/>
                      <a:pt x="1392" y="109"/>
                    </a:cubicBezTo>
                    <a:cubicBezTo>
                      <a:pt x="1413" y="142"/>
                      <a:pt x="1430" y="203"/>
                      <a:pt x="1446" y="247"/>
                    </a:cubicBezTo>
                    <a:cubicBezTo>
                      <a:pt x="1462" y="291"/>
                      <a:pt x="1475" y="329"/>
                      <a:pt x="1488" y="373"/>
                    </a:cubicBezTo>
                    <a:cubicBezTo>
                      <a:pt x="1501" y="417"/>
                      <a:pt x="1513" y="465"/>
                      <a:pt x="1524" y="511"/>
                    </a:cubicBezTo>
                    <a:cubicBezTo>
                      <a:pt x="1535" y="557"/>
                      <a:pt x="1540" y="601"/>
                      <a:pt x="1554" y="649"/>
                    </a:cubicBezTo>
                    <a:cubicBezTo>
                      <a:pt x="1568" y="697"/>
                      <a:pt x="1592" y="756"/>
                      <a:pt x="1608" y="799"/>
                    </a:cubicBezTo>
                    <a:cubicBezTo>
                      <a:pt x="1624" y="842"/>
                      <a:pt x="1632" y="870"/>
                      <a:pt x="1650" y="907"/>
                    </a:cubicBezTo>
                    <a:cubicBezTo>
                      <a:pt x="1668" y="944"/>
                      <a:pt x="1693" y="983"/>
                      <a:pt x="1716" y="1021"/>
                    </a:cubicBezTo>
                    <a:cubicBezTo>
                      <a:pt x="1739" y="1059"/>
                      <a:pt x="1761" y="1100"/>
                      <a:pt x="1788" y="1135"/>
                    </a:cubicBezTo>
                    <a:cubicBezTo>
                      <a:pt x="1815" y="1170"/>
                      <a:pt x="1848" y="1204"/>
                      <a:pt x="1878" y="1231"/>
                    </a:cubicBezTo>
                    <a:cubicBezTo>
                      <a:pt x="1908" y="1258"/>
                      <a:pt x="1946" y="1282"/>
                      <a:pt x="1968" y="1297"/>
                    </a:cubicBezTo>
                    <a:cubicBezTo>
                      <a:pt x="1990" y="1312"/>
                      <a:pt x="2000" y="1316"/>
                      <a:pt x="2010" y="1321"/>
                    </a:cubicBezTo>
                  </a:path>
                </a:pathLst>
              </a:custGeom>
              <a:noFill/>
              <a:ln w="28575">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cxnSp>
          <p:nvCxnSpPr>
            <p:cNvPr id="5" name="Straight Arrow Connector 4"/>
            <p:cNvCxnSpPr/>
            <p:nvPr/>
          </p:nvCxnSpPr>
          <p:spPr>
            <a:xfrm flipV="1">
              <a:off x="4475163" y="2286000"/>
              <a:ext cx="276225" cy="955675"/>
            </a:xfrm>
            <a:prstGeom prst="straightConnector1">
              <a:avLst/>
            </a:prstGeom>
            <a:ln w="19050">
              <a:solidFill>
                <a:srgbClr val="0000FF"/>
              </a:solidFill>
              <a:tailEnd type="arrow"/>
            </a:ln>
          </p:spPr>
          <p:style>
            <a:lnRef idx="1">
              <a:schemeClr val="accent1"/>
            </a:lnRef>
            <a:fillRef idx="0">
              <a:schemeClr val="accent1"/>
            </a:fillRef>
            <a:effectRef idx="0">
              <a:schemeClr val="accent1"/>
            </a:effectRef>
            <a:fontRef idx="minor">
              <a:schemeClr val="tx1"/>
            </a:fontRef>
          </p:style>
        </p:cxnSp>
      </p:grpSp>
      <p:grpSp>
        <p:nvGrpSpPr>
          <p:cNvPr id="10" name="Group 9"/>
          <p:cNvGrpSpPr>
            <a:grpSpLocks/>
          </p:cNvGrpSpPr>
          <p:nvPr/>
        </p:nvGrpSpPr>
        <p:grpSpPr bwMode="auto">
          <a:xfrm>
            <a:off x="2181225" y="3643313"/>
            <a:ext cx="3681413" cy="1773237"/>
            <a:chOff x="2181225" y="3643745"/>
            <a:chExt cx="3681413" cy="1773382"/>
          </a:xfrm>
        </p:grpSpPr>
        <p:sp>
          <p:nvSpPr>
            <p:cNvPr id="7" name="Freeform 6"/>
            <p:cNvSpPr/>
            <p:nvPr/>
          </p:nvSpPr>
          <p:spPr>
            <a:xfrm>
              <a:off x="2181225" y="4312137"/>
              <a:ext cx="3681413" cy="897011"/>
            </a:xfrm>
            <a:custGeom>
              <a:avLst/>
              <a:gdLst>
                <a:gd name="connsiteX0" fmla="*/ 0 w 3681413"/>
                <a:gd name="connsiteY0" fmla="*/ 269910 h 896984"/>
                <a:gd name="connsiteX1" fmla="*/ 295275 w 3681413"/>
                <a:gd name="connsiteY1" fmla="*/ 227048 h 896984"/>
                <a:gd name="connsiteX2" fmla="*/ 614363 w 3681413"/>
                <a:gd name="connsiteY2" fmla="*/ 50835 h 896984"/>
                <a:gd name="connsiteX3" fmla="*/ 738188 w 3681413"/>
                <a:gd name="connsiteY3" fmla="*/ 17498 h 896984"/>
                <a:gd name="connsiteX4" fmla="*/ 871538 w 3681413"/>
                <a:gd name="connsiteY4" fmla="*/ 69885 h 896984"/>
                <a:gd name="connsiteX5" fmla="*/ 1357313 w 3681413"/>
                <a:gd name="connsiteY5" fmla="*/ 731873 h 896984"/>
                <a:gd name="connsiteX6" fmla="*/ 1538288 w 3681413"/>
                <a:gd name="connsiteY6" fmla="*/ 841410 h 896984"/>
                <a:gd name="connsiteX7" fmla="*/ 1685925 w 3681413"/>
                <a:gd name="connsiteY7" fmla="*/ 884273 h 896984"/>
                <a:gd name="connsiteX8" fmla="*/ 1905000 w 3681413"/>
                <a:gd name="connsiteY8" fmla="*/ 889035 h 896984"/>
                <a:gd name="connsiteX9" fmla="*/ 2314575 w 3681413"/>
                <a:gd name="connsiteY9" fmla="*/ 784260 h 896984"/>
                <a:gd name="connsiteX10" fmla="*/ 2681288 w 3681413"/>
                <a:gd name="connsiteY10" fmla="*/ 693773 h 896984"/>
                <a:gd name="connsiteX11" fmla="*/ 3057525 w 3681413"/>
                <a:gd name="connsiteY11" fmla="*/ 669960 h 896984"/>
                <a:gd name="connsiteX12" fmla="*/ 3395663 w 3681413"/>
                <a:gd name="connsiteY12" fmla="*/ 669960 h 896984"/>
                <a:gd name="connsiteX13" fmla="*/ 3681413 w 3681413"/>
                <a:gd name="connsiteY13" fmla="*/ 655673 h 896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81413" h="896984">
                  <a:moveTo>
                    <a:pt x="0" y="269910"/>
                  </a:moveTo>
                  <a:cubicBezTo>
                    <a:pt x="96440" y="266735"/>
                    <a:pt x="192881" y="263560"/>
                    <a:pt x="295275" y="227048"/>
                  </a:cubicBezTo>
                  <a:cubicBezTo>
                    <a:pt x="397669" y="190535"/>
                    <a:pt x="540544" y="85760"/>
                    <a:pt x="614363" y="50835"/>
                  </a:cubicBezTo>
                  <a:cubicBezTo>
                    <a:pt x="688182" y="15910"/>
                    <a:pt x="695326" y="14323"/>
                    <a:pt x="738188" y="17498"/>
                  </a:cubicBezTo>
                  <a:cubicBezTo>
                    <a:pt x="781050" y="20673"/>
                    <a:pt x="768351" y="-49177"/>
                    <a:pt x="871538" y="69885"/>
                  </a:cubicBezTo>
                  <a:cubicBezTo>
                    <a:pt x="974725" y="188947"/>
                    <a:pt x="1246188" y="603285"/>
                    <a:pt x="1357313" y="731873"/>
                  </a:cubicBezTo>
                  <a:cubicBezTo>
                    <a:pt x="1468438" y="860461"/>
                    <a:pt x="1483519" y="816010"/>
                    <a:pt x="1538288" y="841410"/>
                  </a:cubicBezTo>
                  <a:cubicBezTo>
                    <a:pt x="1593057" y="866810"/>
                    <a:pt x="1624806" y="876336"/>
                    <a:pt x="1685925" y="884273"/>
                  </a:cubicBezTo>
                  <a:cubicBezTo>
                    <a:pt x="1747044" y="892211"/>
                    <a:pt x="1800225" y="905704"/>
                    <a:pt x="1905000" y="889035"/>
                  </a:cubicBezTo>
                  <a:cubicBezTo>
                    <a:pt x="2009775" y="872366"/>
                    <a:pt x="2314575" y="784260"/>
                    <a:pt x="2314575" y="784260"/>
                  </a:cubicBezTo>
                  <a:cubicBezTo>
                    <a:pt x="2443956" y="751716"/>
                    <a:pt x="2557463" y="712823"/>
                    <a:pt x="2681288" y="693773"/>
                  </a:cubicBezTo>
                  <a:cubicBezTo>
                    <a:pt x="2805113" y="674723"/>
                    <a:pt x="2938463" y="673929"/>
                    <a:pt x="3057525" y="669960"/>
                  </a:cubicBezTo>
                  <a:cubicBezTo>
                    <a:pt x="3176587" y="665991"/>
                    <a:pt x="3291682" y="672341"/>
                    <a:pt x="3395663" y="669960"/>
                  </a:cubicBezTo>
                  <a:cubicBezTo>
                    <a:pt x="3499644" y="667579"/>
                    <a:pt x="3632201" y="658848"/>
                    <a:pt x="3681413" y="655673"/>
                  </a:cubicBezTo>
                </a:path>
              </a:pathLst>
            </a:custGeom>
            <a:no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009900"/>
                </a:solidFill>
              </a:endParaRPr>
            </a:p>
          </p:txBody>
        </p:sp>
        <p:cxnSp>
          <p:nvCxnSpPr>
            <p:cNvPr id="9" name="Straight Arrow Connector 8"/>
            <p:cNvCxnSpPr/>
            <p:nvPr/>
          </p:nvCxnSpPr>
          <p:spPr>
            <a:xfrm flipH="1">
              <a:off x="3630613" y="3643745"/>
              <a:ext cx="733425" cy="1773382"/>
            </a:xfrm>
            <a:prstGeom prst="straightConnector1">
              <a:avLst/>
            </a:prstGeom>
            <a:ln w="19050">
              <a:solidFill>
                <a:srgbClr val="009900"/>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504760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180306" y="1436058"/>
            <a:ext cx="5303838" cy="1600919"/>
          </a:xfrm>
          <a:prstGeom prst="rect">
            <a:avLst/>
          </a:prstGeom>
        </p:spPr>
      </p:pic>
      <p:sp>
        <p:nvSpPr>
          <p:cNvPr id="4098" name="Title 1"/>
          <p:cNvSpPr>
            <a:spLocks noGrp="1"/>
          </p:cNvSpPr>
          <p:nvPr>
            <p:ph type="title"/>
          </p:nvPr>
        </p:nvSpPr>
        <p:spPr>
          <a:xfrm>
            <a:off x="457200" y="25400"/>
            <a:ext cx="8229600" cy="709613"/>
          </a:xfrm>
        </p:spPr>
        <p:txBody>
          <a:bodyPr/>
          <a:lstStyle/>
          <a:p>
            <a:r>
              <a:rPr lang="en-US" altLang="en-US" sz="2800" b="1" i="1" dirty="0" smtClean="0">
                <a:solidFill>
                  <a:srgbClr val="FF0000"/>
                </a:solidFill>
              </a:rPr>
              <a:t>Spline Command in SW</a:t>
            </a:r>
            <a:endParaRPr lang="en-US" altLang="en-US" sz="2800" dirty="0" smtClean="0"/>
          </a:p>
        </p:txBody>
      </p:sp>
      <p:sp>
        <p:nvSpPr>
          <p:cNvPr id="4099"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800" smtClean="0"/>
              <a:t>Ken Youssefi</a:t>
            </a:r>
          </a:p>
        </p:txBody>
      </p:sp>
      <p:sp>
        <p:nvSpPr>
          <p:cNvPr id="4100"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800" smtClean="0"/>
              <a:t>Mechanical Engineering Dept..</a:t>
            </a:r>
          </a:p>
        </p:txBody>
      </p:sp>
      <p:sp>
        <p:nvSpPr>
          <p:cNvPr id="410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fld id="{86A16257-2CF7-4728-A239-7C08B511D648}" type="slidenum">
              <a:rPr lang="en-US" altLang="en-US" sz="1000" smtClean="0"/>
              <a:pPr eaLnBrk="1" hangingPunct="1">
                <a:spcBef>
                  <a:spcPct val="0"/>
                </a:spcBef>
                <a:buFontTx/>
                <a:buNone/>
              </a:pPr>
              <a:t>5</a:t>
            </a:fld>
            <a:endParaRPr lang="en-US" altLang="en-US" sz="1000" smtClean="0"/>
          </a:p>
        </p:txBody>
      </p:sp>
      <p:pic>
        <p:nvPicPr>
          <p:cNvPr id="4102" name="Picture 3"/>
          <p:cNvPicPr>
            <a:picLocks noChangeAspect="1" noChangeArrowheads="1"/>
          </p:cNvPicPr>
          <p:nvPr/>
        </p:nvPicPr>
        <p:blipFill>
          <a:blip r:embed="rId3">
            <a:extLst>
              <a:ext uri="{28A0092B-C50C-407E-A947-70E740481C1C}">
                <a14:useLocalDpi xmlns:a14="http://schemas.microsoft.com/office/drawing/2010/main" val="0"/>
              </a:ext>
            </a:extLst>
          </a:blip>
          <a:srcRect t="10330"/>
          <a:stretch>
            <a:fillRect/>
          </a:stretch>
        </p:blipFill>
        <p:spPr bwMode="auto">
          <a:xfrm>
            <a:off x="4048125" y="3343275"/>
            <a:ext cx="5014913" cy="340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4188" y="3330575"/>
            <a:ext cx="3463925" cy="337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4" name="TextBox 8"/>
          <p:cNvSpPr txBox="1">
            <a:spLocks noChangeArrowheads="1"/>
          </p:cNvSpPr>
          <p:nvPr/>
        </p:nvSpPr>
        <p:spPr bwMode="auto">
          <a:xfrm>
            <a:off x="246062" y="614363"/>
            <a:ext cx="88979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2400" dirty="0">
                <a:solidFill>
                  <a:srgbClr val="FFFF00"/>
                </a:solidFill>
              </a:rPr>
              <a:t>A  smooth curve is fitted through selected </a:t>
            </a:r>
            <a:r>
              <a:rPr lang="en-US" altLang="en-US" sz="2400" dirty="0" smtClean="0">
                <a:solidFill>
                  <a:srgbClr val="FFFF00"/>
                </a:solidFill>
              </a:rPr>
              <a:t>points (on flat surface)</a:t>
            </a:r>
            <a:endParaRPr lang="en-US" altLang="en-US" sz="2400" dirty="0">
              <a:solidFill>
                <a:srgbClr val="FFFF00"/>
              </a:solidFill>
            </a:endParaRPr>
          </a:p>
        </p:txBody>
      </p:sp>
      <p:cxnSp>
        <p:nvCxnSpPr>
          <p:cNvPr id="3" name="Straight Arrow Connector 2"/>
          <p:cNvCxnSpPr/>
          <p:nvPr/>
        </p:nvCxnSpPr>
        <p:spPr>
          <a:xfrm>
            <a:off x="2851150" y="1094746"/>
            <a:ext cx="809625" cy="851485"/>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6553200" y="1323976"/>
            <a:ext cx="2528887" cy="1200329"/>
          </a:xfrm>
          <a:prstGeom prst="rect">
            <a:avLst/>
          </a:prstGeom>
          <a:noFill/>
        </p:spPr>
        <p:txBody>
          <a:bodyPr wrap="square" rtlCol="0">
            <a:spAutoFit/>
          </a:bodyPr>
          <a:lstStyle/>
          <a:p>
            <a:r>
              <a:rPr lang="en-US" sz="2400" dirty="0" smtClean="0">
                <a:solidFill>
                  <a:srgbClr val="FFFF00"/>
                </a:solidFill>
              </a:rPr>
              <a:t>Active only in 3D sketch mode on curved surfaces</a:t>
            </a:r>
            <a:endParaRPr lang="en-US" sz="2400" dirty="0">
              <a:solidFill>
                <a:srgbClr val="FFFF00"/>
              </a:solidFill>
            </a:endParaRPr>
          </a:p>
        </p:txBody>
      </p:sp>
      <p:cxnSp>
        <p:nvCxnSpPr>
          <p:cNvPr id="14" name="Straight Arrow Connector 13"/>
          <p:cNvCxnSpPr/>
          <p:nvPr/>
        </p:nvCxnSpPr>
        <p:spPr>
          <a:xfrm flipH="1">
            <a:off x="5295900" y="2171700"/>
            <a:ext cx="1314450" cy="41275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076758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800" smtClean="0"/>
              <a:t>Ken Youssefi</a:t>
            </a:r>
          </a:p>
        </p:txBody>
      </p:sp>
      <p:sp>
        <p:nvSpPr>
          <p:cNvPr id="60419"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800" smtClean="0"/>
              <a:t>Mechanical Engineering Dept.</a:t>
            </a:r>
          </a:p>
        </p:txBody>
      </p:sp>
      <p:sp>
        <p:nvSpPr>
          <p:cNvPr id="60420"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fld id="{705315F1-AB35-43FE-8F75-4A73CF22F6C4}" type="slidenum">
              <a:rPr lang="en-US" altLang="en-US" sz="1000" smtClean="0"/>
              <a:pPr eaLnBrk="1" hangingPunct="1">
                <a:spcBef>
                  <a:spcPct val="0"/>
                </a:spcBef>
                <a:buFontTx/>
                <a:buNone/>
              </a:pPr>
              <a:t>6</a:t>
            </a:fld>
            <a:endParaRPr lang="en-US" altLang="en-US" sz="1000" smtClean="0"/>
          </a:p>
        </p:txBody>
      </p:sp>
      <p:pic>
        <p:nvPicPr>
          <p:cNvPr id="60421" name="Picture 13" descr="Picture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1263" y="1390650"/>
            <a:ext cx="2919412" cy="185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2" name="Rectangle 4"/>
          <p:cNvSpPr>
            <a:spLocks noGrp="1" noChangeArrowheads="1"/>
          </p:cNvSpPr>
          <p:nvPr>
            <p:ph type="title"/>
          </p:nvPr>
        </p:nvSpPr>
        <p:spPr>
          <a:xfrm>
            <a:off x="457200" y="88900"/>
            <a:ext cx="8229600" cy="576263"/>
          </a:xfrm>
        </p:spPr>
        <p:txBody>
          <a:bodyPr/>
          <a:lstStyle/>
          <a:p>
            <a:pPr eaLnBrk="1" hangingPunct="1"/>
            <a:r>
              <a:rPr lang="en-US" altLang="en-US" sz="2800" b="1" i="1" smtClean="0">
                <a:solidFill>
                  <a:srgbClr val="FF9900"/>
                </a:solidFill>
              </a:rPr>
              <a:t>Spline Command in SW</a:t>
            </a:r>
          </a:p>
        </p:txBody>
      </p:sp>
      <p:sp>
        <p:nvSpPr>
          <p:cNvPr id="60423" name="Text Box 5"/>
          <p:cNvSpPr txBox="1">
            <a:spLocks noChangeArrowheads="1"/>
          </p:cNvSpPr>
          <p:nvPr/>
        </p:nvSpPr>
        <p:spPr bwMode="auto">
          <a:xfrm>
            <a:off x="363538" y="612775"/>
            <a:ext cx="8520112"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US" altLang="en-US" sz="1800" dirty="0" smtClean="0">
                <a:solidFill>
                  <a:srgbClr val="FFFF00"/>
                </a:solidFill>
              </a:rPr>
              <a:t>SolidWorks </a:t>
            </a:r>
            <a:r>
              <a:rPr lang="en-US" altLang="en-US" sz="1800" dirty="0">
                <a:solidFill>
                  <a:srgbClr val="FFFF00"/>
                </a:solidFill>
              </a:rPr>
              <a:t>generates a smooth curve passing through all data points. The shape can be manipulated by control points and tangent vectors. </a:t>
            </a:r>
          </a:p>
        </p:txBody>
      </p:sp>
      <p:pic>
        <p:nvPicPr>
          <p:cNvPr id="60424" name="Picture 11" descr="Picture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9963" y="1376363"/>
            <a:ext cx="1858962" cy="5176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27"/>
          <p:cNvGrpSpPr>
            <a:grpSpLocks/>
          </p:cNvGrpSpPr>
          <p:nvPr/>
        </p:nvGrpSpPr>
        <p:grpSpPr bwMode="auto">
          <a:xfrm>
            <a:off x="1668463" y="3336925"/>
            <a:ext cx="6119812" cy="2744788"/>
            <a:chOff x="1051" y="2102"/>
            <a:chExt cx="3855" cy="1729"/>
          </a:xfrm>
        </p:grpSpPr>
        <p:pic>
          <p:nvPicPr>
            <p:cNvPr id="60434" name="Picture 12" descr="Picture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51" y="2318"/>
              <a:ext cx="1655" cy="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35" name="Text Box 14"/>
            <p:cNvSpPr txBox="1">
              <a:spLocks noChangeArrowheads="1"/>
            </p:cNvSpPr>
            <p:nvPr/>
          </p:nvSpPr>
          <p:spPr bwMode="auto">
            <a:xfrm>
              <a:off x="1875" y="2102"/>
              <a:ext cx="1325"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US" altLang="en-US" sz="1600">
                  <a:solidFill>
                    <a:srgbClr val="FFFF00"/>
                  </a:solidFill>
                </a:rPr>
                <a:t>Point #2 modified from (1,1) to (1,2)</a:t>
              </a:r>
            </a:p>
          </p:txBody>
        </p:sp>
        <p:sp>
          <p:nvSpPr>
            <p:cNvPr id="60436" name="Text Box 17"/>
            <p:cNvSpPr txBox="1">
              <a:spLocks noChangeArrowheads="1"/>
            </p:cNvSpPr>
            <p:nvPr/>
          </p:nvSpPr>
          <p:spPr bwMode="auto">
            <a:xfrm>
              <a:off x="1824" y="3280"/>
              <a:ext cx="1390"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US" altLang="en-US" sz="1600">
                  <a:solidFill>
                    <a:srgbClr val="FFFF00"/>
                  </a:solidFill>
                </a:rPr>
                <a:t>X &amp; Y coordinates of the point, Y changed from 1 to 2.</a:t>
              </a:r>
            </a:p>
          </p:txBody>
        </p:sp>
        <p:sp>
          <p:nvSpPr>
            <p:cNvPr id="60437" name="Line 21"/>
            <p:cNvSpPr>
              <a:spLocks noChangeShapeType="1"/>
            </p:cNvSpPr>
            <p:nvPr/>
          </p:nvSpPr>
          <p:spPr bwMode="auto">
            <a:xfrm flipH="1" flipV="1">
              <a:off x="1061" y="3282"/>
              <a:ext cx="758" cy="284"/>
            </a:xfrm>
            <a:prstGeom prst="line">
              <a:avLst/>
            </a:prstGeom>
            <a:noFill/>
            <a:ln w="9525">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0438" name="Line 22"/>
            <p:cNvSpPr>
              <a:spLocks noChangeShapeType="1"/>
            </p:cNvSpPr>
            <p:nvPr/>
          </p:nvSpPr>
          <p:spPr bwMode="auto">
            <a:xfrm flipH="1" flipV="1">
              <a:off x="1051" y="3419"/>
              <a:ext cx="759" cy="147"/>
            </a:xfrm>
            <a:prstGeom prst="line">
              <a:avLst/>
            </a:prstGeom>
            <a:noFill/>
            <a:ln w="9525">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0439" name="Line 24"/>
            <p:cNvSpPr>
              <a:spLocks noChangeShapeType="1"/>
            </p:cNvSpPr>
            <p:nvPr/>
          </p:nvSpPr>
          <p:spPr bwMode="auto">
            <a:xfrm>
              <a:off x="3035" y="2240"/>
              <a:ext cx="933" cy="311"/>
            </a:xfrm>
            <a:prstGeom prst="line">
              <a:avLst/>
            </a:prstGeom>
            <a:noFill/>
            <a:ln w="9525">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3" name="Group 26"/>
          <p:cNvGrpSpPr>
            <a:grpSpLocks/>
          </p:cNvGrpSpPr>
          <p:nvPr/>
        </p:nvGrpSpPr>
        <p:grpSpPr bwMode="auto">
          <a:xfrm>
            <a:off x="1538288" y="1657350"/>
            <a:ext cx="5586412" cy="3292475"/>
            <a:chOff x="969" y="1044"/>
            <a:chExt cx="3519" cy="2074"/>
          </a:xfrm>
        </p:grpSpPr>
        <p:sp>
          <p:nvSpPr>
            <p:cNvPr id="60430" name="Text Box 9"/>
            <p:cNvSpPr txBox="1">
              <a:spLocks noChangeArrowheads="1"/>
            </p:cNvSpPr>
            <p:nvPr/>
          </p:nvSpPr>
          <p:spPr bwMode="auto">
            <a:xfrm>
              <a:off x="3492" y="1044"/>
              <a:ext cx="996"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US" altLang="en-US" sz="1600">
                  <a:solidFill>
                    <a:srgbClr val="FFFF00"/>
                  </a:solidFill>
                </a:rPr>
                <a:t>Data point #2</a:t>
              </a:r>
            </a:p>
          </p:txBody>
        </p:sp>
        <p:sp>
          <p:nvSpPr>
            <p:cNvPr id="60431" name="Line 10"/>
            <p:cNvSpPr>
              <a:spLocks noChangeShapeType="1"/>
            </p:cNvSpPr>
            <p:nvPr/>
          </p:nvSpPr>
          <p:spPr bwMode="auto">
            <a:xfrm flipH="1">
              <a:off x="3785" y="1271"/>
              <a:ext cx="146" cy="192"/>
            </a:xfrm>
            <a:prstGeom prst="line">
              <a:avLst/>
            </a:prstGeom>
            <a:noFill/>
            <a:ln w="9525">
              <a:solidFill>
                <a:srgbClr val="FFFF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0432" name="Text Box 16"/>
            <p:cNvSpPr txBox="1">
              <a:spLocks noChangeArrowheads="1"/>
            </p:cNvSpPr>
            <p:nvPr/>
          </p:nvSpPr>
          <p:spPr bwMode="auto">
            <a:xfrm>
              <a:off x="1875" y="2771"/>
              <a:ext cx="731"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US" altLang="en-US" sz="1600">
                  <a:solidFill>
                    <a:srgbClr val="FFFF00"/>
                  </a:solidFill>
                </a:rPr>
                <a:t>Point #</a:t>
              </a:r>
            </a:p>
          </p:txBody>
        </p:sp>
        <p:sp>
          <p:nvSpPr>
            <p:cNvPr id="60433" name="Line 25"/>
            <p:cNvSpPr>
              <a:spLocks noChangeShapeType="1"/>
            </p:cNvSpPr>
            <p:nvPr/>
          </p:nvSpPr>
          <p:spPr bwMode="auto">
            <a:xfrm flipH="1">
              <a:off x="969" y="2898"/>
              <a:ext cx="887" cy="220"/>
            </a:xfrm>
            <a:prstGeom prst="line">
              <a:avLst/>
            </a:prstGeom>
            <a:noFill/>
            <a:ln w="9525">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60427" name="TextBox 3"/>
          <p:cNvSpPr txBox="1">
            <a:spLocks noChangeArrowheads="1"/>
          </p:cNvSpPr>
          <p:nvPr/>
        </p:nvSpPr>
        <p:spPr bwMode="auto">
          <a:xfrm>
            <a:off x="2946400" y="6096000"/>
            <a:ext cx="413702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1600">
                <a:solidFill>
                  <a:srgbClr val="FFFF00"/>
                </a:solidFill>
              </a:rPr>
              <a:t>Tangent Driving box is checked off</a:t>
            </a:r>
          </a:p>
        </p:txBody>
      </p:sp>
      <p:cxnSp>
        <p:nvCxnSpPr>
          <p:cNvPr id="6" name="Straight Arrow Connector 5"/>
          <p:cNvCxnSpPr>
            <a:stCxn id="60427" idx="1"/>
          </p:cNvCxnSpPr>
          <p:nvPr/>
        </p:nvCxnSpPr>
        <p:spPr>
          <a:xfrm flipH="1">
            <a:off x="1350963" y="6265863"/>
            <a:ext cx="1595437" cy="207962"/>
          </a:xfrm>
          <a:prstGeom prst="straightConnector1">
            <a:avLst/>
          </a:prstGeom>
          <a:ln w="127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25" name="Picture 24"/>
          <p:cNvPicPr>
            <a:picLocks noChangeAspect="1"/>
          </p:cNvPicPr>
          <p:nvPr/>
        </p:nvPicPr>
        <p:blipFill rotWithShape="1">
          <a:blip r:embed="rId5" cstate="screen">
            <a:extLst>
              <a:ext uri="{28A0092B-C50C-407E-A947-70E740481C1C}">
                <a14:useLocalDpi xmlns:a14="http://schemas.microsoft.com/office/drawing/2010/main"/>
              </a:ext>
            </a:extLst>
          </a:blip>
          <a:srcRect l="44753" t="27182" r="14546"/>
          <a:stretch/>
        </p:blipFill>
        <p:spPr>
          <a:xfrm>
            <a:off x="2812648" y="1503360"/>
            <a:ext cx="2158739" cy="1165756"/>
          </a:xfrm>
          <a:prstGeom prst="rect">
            <a:avLst/>
          </a:prstGeom>
        </p:spPr>
      </p:pic>
      <p:cxnSp>
        <p:nvCxnSpPr>
          <p:cNvPr id="24" name="Straight Arrow Connector 23"/>
          <p:cNvCxnSpPr/>
          <p:nvPr/>
        </p:nvCxnSpPr>
        <p:spPr>
          <a:xfrm>
            <a:off x="3761295" y="1714441"/>
            <a:ext cx="1970765" cy="742156"/>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379002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800" smtClean="0"/>
              <a:t>Ken Youssefi</a:t>
            </a:r>
          </a:p>
        </p:txBody>
      </p:sp>
      <p:sp>
        <p:nvSpPr>
          <p:cNvPr id="61443"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800" smtClean="0"/>
              <a:t>Mechanical Engineering Dept.</a:t>
            </a:r>
          </a:p>
        </p:txBody>
      </p:sp>
      <p:sp>
        <p:nvSpPr>
          <p:cNvPr id="61444"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fld id="{3A01876A-5710-4C3C-BC82-49FEE663F66C}" type="slidenum">
              <a:rPr lang="en-US" altLang="en-US" sz="1000" smtClean="0"/>
              <a:pPr eaLnBrk="1" hangingPunct="1">
                <a:spcBef>
                  <a:spcPct val="0"/>
                </a:spcBef>
                <a:buFontTx/>
                <a:buNone/>
              </a:pPr>
              <a:t>7</a:t>
            </a:fld>
            <a:endParaRPr lang="en-US" altLang="en-US" sz="1000" smtClean="0"/>
          </a:p>
        </p:txBody>
      </p:sp>
      <p:pic>
        <p:nvPicPr>
          <p:cNvPr id="61445" name="Picture 24" descr="Picture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84675" y="803275"/>
            <a:ext cx="4546600" cy="187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6" name="Rectangle 4"/>
          <p:cNvSpPr>
            <a:spLocks noGrp="1" noChangeArrowheads="1"/>
          </p:cNvSpPr>
          <p:nvPr>
            <p:ph type="title"/>
          </p:nvPr>
        </p:nvSpPr>
        <p:spPr>
          <a:xfrm>
            <a:off x="457200" y="103188"/>
            <a:ext cx="8229600" cy="563562"/>
          </a:xfrm>
        </p:spPr>
        <p:txBody>
          <a:bodyPr/>
          <a:lstStyle/>
          <a:p>
            <a:pPr eaLnBrk="1" hangingPunct="1"/>
            <a:r>
              <a:rPr lang="en-US" altLang="en-US" sz="2800" b="1" i="1" smtClean="0">
                <a:solidFill>
                  <a:srgbClr val="FF9900"/>
                </a:solidFill>
              </a:rPr>
              <a:t>Spline Command in SW</a:t>
            </a:r>
          </a:p>
        </p:txBody>
      </p:sp>
      <p:sp>
        <p:nvSpPr>
          <p:cNvPr id="61447" name="Text Box 11"/>
          <p:cNvSpPr txBox="1">
            <a:spLocks noChangeArrowheads="1"/>
          </p:cNvSpPr>
          <p:nvPr/>
        </p:nvSpPr>
        <p:spPr bwMode="auto">
          <a:xfrm>
            <a:off x="246063" y="682625"/>
            <a:ext cx="415925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US" altLang="en-US" sz="2000">
                <a:solidFill>
                  <a:srgbClr val="FFFF00"/>
                </a:solidFill>
              </a:rPr>
              <a:t>The spline shape can be modified by manipulating the Tangent vector for each point.</a:t>
            </a:r>
          </a:p>
        </p:txBody>
      </p:sp>
      <p:sp>
        <p:nvSpPr>
          <p:cNvPr id="61448" name="Text Box 12"/>
          <p:cNvSpPr txBox="1">
            <a:spLocks noChangeArrowheads="1"/>
          </p:cNvSpPr>
          <p:nvPr/>
        </p:nvSpPr>
        <p:spPr bwMode="auto">
          <a:xfrm>
            <a:off x="5645150" y="1131888"/>
            <a:ext cx="24542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US" altLang="en-US" sz="1400">
                <a:solidFill>
                  <a:srgbClr val="FFFF00"/>
                </a:solidFill>
              </a:rPr>
              <a:t>Data point #3 is selected</a:t>
            </a:r>
          </a:p>
        </p:txBody>
      </p:sp>
      <p:sp>
        <p:nvSpPr>
          <p:cNvPr id="61449" name="Line 13"/>
          <p:cNvSpPr>
            <a:spLocks noChangeShapeType="1"/>
          </p:cNvSpPr>
          <p:nvPr/>
        </p:nvSpPr>
        <p:spPr bwMode="auto">
          <a:xfrm>
            <a:off x="6751638" y="1524000"/>
            <a:ext cx="161925" cy="527050"/>
          </a:xfrm>
          <a:prstGeom prst="line">
            <a:avLst/>
          </a:prstGeom>
          <a:noFill/>
          <a:ln w="9525">
            <a:solidFill>
              <a:srgbClr val="FFFF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pic>
        <p:nvPicPr>
          <p:cNvPr id="61450" name="Picture 21" descr="Picture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5438" y="2041525"/>
            <a:ext cx="1682750" cy="434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4"/>
          <p:cNvGrpSpPr>
            <a:grpSpLocks/>
          </p:cNvGrpSpPr>
          <p:nvPr/>
        </p:nvGrpSpPr>
        <p:grpSpPr bwMode="auto">
          <a:xfrm>
            <a:off x="2282825" y="2570163"/>
            <a:ext cx="6623050" cy="2038350"/>
            <a:chOff x="2282943" y="2570162"/>
            <a:chExt cx="6623036" cy="2038349"/>
          </a:xfrm>
        </p:grpSpPr>
        <p:grpSp>
          <p:nvGrpSpPr>
            <p:cNvPr id="61459" name="Group 28"/>
            <p:cNvGrpSpPr>
              <a:grpSpLocks/>
            </p:cNvGrpSpPr>
            <p:nvPr/>
          </p:nvGrpSpPr>
          <p:grpSpPr bwMode="auto">
            <a:xfrm>
              <a:off x="2282943" y="2570162"/>
              <a:ext cx="6623036" cy="2038349"/>
              <a:chOff x="1953" y="1619"/>
              <a:chExt cx="4172" cy="1284"/>
            </a:xfrm>
          </p:grpSpPr>
          <p:pic>
            <p:nvPicPr>
              <p:cNvPr id="61461" name="Picture 27" descr="Picture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53" y="1619"/>
                <a:ext cx="1033" cy="1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62" name="Picture 25" descr="Picture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02" y="1728"/>
                <a:ext cx="2823" cy="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63" name="Rectangle 14"/>
              <p:cNvSpPr>
                <a:spLocks noChangeArrowheads="1"/>
              </p:cNvSpPr>
              <p:nvPr/>
            </p:nvSpPr>
            <p:spPr bwMode="auto">
              <a:xfrm>
                <a:off x="2194" y="2286"/>
                <a:ext cx="622" cy="100"/>
              </a:xfrm>
              <a:prstGeom prst="rect">
                <a:avLst/>
              </a:prstGeom>
              <a:solidFill>
                <a:srgbClr val="FF3300">
                  <a:alpha val="25098"/>
                </a:srgbClr>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p>
            </p:txBody>
          </p:sp>
          <p:sp>
            <p:nvSpPr>
              <p:cNvPr id="61464" name="Rectangle 15"/>
              <p:cNvSpPr>
                <a:spLocks noChangeArrowheads="1"/>
              </p:cNvSpPr>
              <p:nvPr/>
            </p:nvSpPr>
            <p:spPr bwMode="auto">
              <a:xfrm>
                <a:off x="2191" y="2445"/>
                <a:ext cx="622" cy="100"/>
              </a:xfrm>
              <a:prstGeom prst="rect">
                <a:avLst/>
              </a:prstGeom>
              <a:solidFill>
                <a:srgbClr val="FF3300">
                  <a:alpha val="25098"/>
                </a:srgbClr>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p>
            </p:txBody>
          </p:sp>
          <p:sp>
            <p:nvSpPr>
              <p:cNvPr id="61465" name="Text Box 16"/>
              <p:cNvSpPr txBox="1">
                <a:spLocks noChangeArrowheads="1"/>
              </p:cNvSpPr>
              <p:nvPr/>
            </p:nvSpPr>
            <p:spPr bwMode="auto">
              <a:xfrm>
                <a:off x="3634" y="2661"/>
                <a:ext cx="831"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US" altLang="en-US" sz="1400">
                    <a:solidFill>
                      <a:srgbClr val="FFFF00"/>
                    </a:solidFill>
                  </a:rPr>
                  <a:t>Size (weight)</a:t>
                </a:r>
              </a:p>
            </p:txBody>
          </p:sp>
        </p:grpSp>
        <p:sp>
          <p:nvSpPr>
            <p:cNvPr id="4" name="Oval 3"/>
            <p:cNvSpPr/>
            <p:nvPr/>
          </p:nvSpPr>
          <p:spPr>
            <a:xfrm>
              <a:off x="5929423" y="3836986"/>
              <a:ext cx="304799" cy="292100"/>
            </a:xfrm>
            <a:prstGeom prst="ellipse">
              <a:avLst/>
            </a:prstGeom>
            <a:solidFill>
              <a:srgbClr val="FF0000">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6" name="Group 5"/>
          <p:cNvGrpSpPr>
            <a:grpSpLocks/>
          </p:cNvGrpSpPr>
          <p:nvPr/>
        </p:nvGrpSpPr>
        <p:grpSpPr bwMode="auto">
          <a:xfrm>
            <a:off x="2284413" y="4708525"/>
            <a:ext cx="6645275" cy="1957388"/>
            <a:chOff x="2283808" y="4708525"/>
            <a:chExt cx="6645288" cy="1957388"/>
          </a:xfrm>
        </p:grpSpPr>
        <p:grpSp>
          <p:nvGrpSpPr>
            <p:cNvPr id="61453" name="Group 29"/>
            <p:cNvGrpSpPr>
              <a:grpSpLocks/>
            </p:cNvGrpSpPr>
            <p:nvPr/>
          </p:nvGrpSpPr>
          <p:grpSpPr bwMode="auto">
            <a:xfrm>
              <a:off x="2283808" y="4708525"/>
              <a:ext cx="6645288" cy="1957388"/>
              <a:chOff x="1971" y="2966"/>
              <a:chExt cx="4186" cy="1233"/>
            </a:xfrm>
          </p:grpSpPr>
          <p:pic>
            <p:nvPicPr>
              <p:cNvPr id="61455" name="Picture 23" descr="Picture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71" y="2966"/>
                <a:ext cx="1033" cy="1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56" name="Picture 26" descr="Picture1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18" y="2969"/>
                <a:ext cx="2839" cy="1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57" name="Text Box 18"/>
              <p:cNvSpPr txBox="1">
                <a:spLocks noChangeArrowheads="1"/>
              </p:cNvSpPr>
              <p:nvPr/>
            </p:nvSpPr>
            <p:spPr bwMode="auto">
              <a:xfrm>
                <a:off x="4036" y="3744"/>
                <a:ext cx="474"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US" altLang="en-US" sz="1400">
                    <a:solidFill>
                      <a:srgbClr val="FFFF00"/>
                    </a:solidFill>
                  </a:rPr>
                  <a:t>angle</a:t>
                </a:r>
              </a:p>
            </p:txBody>
          </p:sp>
          <p:sp>
            <p:nvSpPr>
              <p:cNvPr id="61458" name="Rectangle 19"/>
              <p:cNvSpPr>
                <a:spLocks noChangeArrowheads="1"/>
              </p:cNvSpPr>
              <p:nvPr/>
            </p:nvSpPr>
            <p:spPr bwMode="auto">
              <a:xfrm>
                <a:off x="2204" y="3922"/>
                <a:ext cx="622" cy="100"/>
              </a:xfrm>
              <a:prstGeom prst="rect">
                <a:avLst/>
              </a:prstGeom>
              <a:solidFill>
                <a:srgbClr val="FF3300">
                  <a:alpha val="25098"/>
                </a:srgbClr>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p>
            </p:txBody>
          </p:sp>
        </p:grpSp>
        <p:sp>
          <p:nvSpPr>
            <p:cNvPr id="23" name="Oval 22"/>
            <p:cNvSpPr/>
            <p:nvPr/>
          </p:nvSpPr>
          <p:spPr>
            <a:xfrm>
              <a:off x="6733579" y="5776913"/>
              <a:ext cx="152400" cy="193675"/>
            </a:xfrm>
            <a:prstGeom prst="ellipse">
              <a:avLst/>
            </a:prstGeom>
            <a:solidFill>
              <a:srgbClr val="FF0000">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Tree>
    <p:extLst>
      <p:ext uri="{BB962C8B-B14F-4D97-AF65-F5344CB8AC3E}">
        <p14:creationId xmlns:p14="http://schemas.microsoft.com/office/powerpoint/2010/main" val="17323313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457200" y="1678"/>
            <a:ext cx="8229600" cy="871774"/>
          </a:xfrm>
        </p:spPr>
        <p:txBody>
          <a:bodyPr/>
          <a:lstStyle/>
          <a:p>
            <a:r>
              <a:rPr lang="en-US" altLang="en-US" sz="2800" dirty="0" smtClean="0">
                <a:solidFill>
                  <a:srgbClr val="FFFF00"/>
                </a:solidFill>
              </a:rPr>
              <a:t>Style Spline</a:t>
            </a:r>
          </a:p>
        </p:txBody>
      </p:sp>
      <p:sp>
        <p:nvSpPr>
          <p:cNvPr id="9219"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mtClean="0"/>
              <a:t>Ken Youssefi</a:t>
            </a:r>
          </a:p>
        </p:txBody>
      </p:sp>
      <p:sp>
        <p:nvSpPr>
          <p:cNvPr id="9220"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mtClean="0"/>
              <a:t>Mechanical Engineering Dept..</a:t>
            </a:r>
          </a:p>
        </p:txBody>
      </p:sp>
      <p:sp>
        <p:nvSpPr>
          <p:cNvPr id="922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BD74DB42-475A-47E7-BE2F-FC6B185F4EFA}" type="slidenum">
              <a:rPr lang="en-US" altLang="en-US" smtClean="0"/>
              <a:pPr eaLnBrk="1" hangingPunct="1"/>
              <a:t>8</a:t>
            </a:fld>
            <a:endParaRPr lang="en-US" altLang="en-US" smtClean="0"/>
          </a:p>
        </p:txBody>
      </p:sp>
      <p:pic>
        <p:nvPicPr>
          <p:cNvPr id="9222" name="Picture 3"/>
          <p:cNvPicPr>
            <a:picLocks noChangeAspect="1" noChangeArrowheads="1"/>
          </p:cNvPicPr>
          <p:nvPr/>
        </p:nvPicPr>
        <p:blipFill>
          <a:blip r:embed="rId2">
            <a:extLst>
              <a:ext uri="{28A0092B-C50C-407E-A947-70E740481C1C}">
                <a14:useLocalDpi xmlns:a14="http://schemas.microsoft.com/office/drawing/2010/main" val="0"/>
              </a:ext>
            </a:extLst>
          </a:blip>
          <a:srcRect l="50648" t="27548" r="18645" b="25420"/>
          <a:stretch>
            <a:fillRect/>
          </a:stretch>
        </p:blipFill>
        <p:spPr bwMode="auto">
          <a:xfrm>
            <a:off x="42863" y="2538451"/>
            <a:ext cx="4659312" cy="401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224" name="TextBox 8"/>
          <p:cNvSpPr txBox="1">
            <a:spLocks noChangeArrowheads="1"/>
          </p:cNvSpPr>
          <p:nvPr/>
        </p:nvSpPr>
        <p:spPr bwMode="auto">
          <a:xfrm>
            <a:off x="2159000" y="4943475"/>
            <a:ext cx="1676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2000" dirty="0">
                <a:solidFill>
                  <a:srgbClr val="FF0000"/>
                </a:solidFill>
              </a:rPr>
              <a:t>Style Spline</a:t>
            </a:r>
          </a:p>
        </p:txBody>
      </p:sp>
      <p:sp>
        <p:nvSpPr>
          <p:cNvPr id="13" name="TextBox 8"/>
          <p:cNvSpPr txBox="1">
            <a:spLocks noChangeArrowheads="1"/>
          </p:cNvSpPr>
          <p:nvPr/>
        </p:nvSpPr>
        <p:spPr bwMode="auto">
          <a:xfrm>
            <a:off x="1424296" y="2966824"/>
            <a:ext cx="1676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2000" dirty="0" smtClean="0">
                <a:solidFill>
                  <a:srgbClr val="FF0000"/>
                </a:solidFill>
              </a:rPr>
              <a:t>Spline</a:t>
            </a:r>
            <a:endParaRPr lang="en-US" altLang="en-US" sz="2000" dirty="0">
              <a:solidFill>
                <a:srgbClr val="FF0000"/>
              </a:solidFill>
            </a:endParaRPr>
          </a:p>
        </p:txBody>
      </p:sp>
      <p:grpSp>
        <p:nvGrpSpPr>
          <p:cNvPr id="5" name="Group 4"/>
          <p:cNvGrpSpPr/>
          <p:nvPr/>
        </p:nvGrpSpPr>
        <p:grpSpPr>
          <a:xfrm>
            <a:off x="4654550" y="1893205"/>
            <a:ext cx="4489450" cy="4655271"/>
            <a:chOff x="4654550" y="1893205"/>
            <a:chExt cx="4489450" cy="4655271"/>
          </a:xfrm>
        </p:grpSpPr>
        <p:grpSp>
          <p:nvGrpSpPr>
            <p:cNvPr id="9225" name="Group 6"/>
            <p:cNvGrpSpPr>
              <a:grpSpLocks/>
            </p:cNvGrpSpPr>
            <p:nvPr/>
          </p:nvGrpSpPr>
          <p:grpSpPr bwMode="auto">
            <a:xfrm>
              <a:off x="4654550" y="2519401"/>
              <a:ext cx="4489450" cy="4029075"/>
              <a:chOff x="4653887" y="1673889"/>
              <a:chExt cx="4490113" cy="4028362"/>
            </a:xfrm>
          </p:grpSpPr>
          <p:pic>
            <p:nvPicPr>
              <p:cNvPr id="9226" name="Picture 4"/>
              <p:cNvPicPr>
                <a:picLocks noChangeAspect="1" noChangeArrowheads="1"/>
              </p:cNvPicPr>
              <p:nvPr/>
            </p:nvPicPr>
            <p:blipFill>
              <a:blip r:embed="rId3">
                <a:extLst>
                  <a:ext uri="{28A0092B-C50C-407E-A947-70E740481C1C}">
                    <a14:useLocalDpi xmlns:a14="http://schemas.microsoft.com/office/drawing/2010/main" val="0"/>
                  </a:ext>
                </a:extLst>
              </a:blip>
              <a:srcRect l="51297" t="28317" r="18213" b="23029"/>
              <a:stretch>
                <a:fillRect/>
              </a:stretch>
            </p:blipFill>
            <p:spPr bwMode="auto">
              <a:xfrm>
                <a:off x="4653887" y="1673889"/>
                <a:ext cx="4490113" cy="40283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227" name="TextBox 10"/>
              <p:cNvSpPr txBox="1">
                <a:spLocks noChangeArrowheads="1"/>
              </p:cNvSpPr>
              <p:nvPr/>
            </p:nvSpPr>
            <p:spPr bwMode="auto">
              <a:xfrm>
                <a:off x="6198359" y="1776484"/>
                <a:ext cx="128288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2000">
                    <a:solidFill>
                      <a:srgbClr val="FF0000"/>
                    </a:solidFill>
                  </a:rPr>
                  <a:t>Modified </a:t>
                </a:r>
              </a:p>
            </p:txBody>
          </p:sp>
        </p:grpSp>
        <p:sp>
          <p:nvSpPr>
            <p:cNvPr id="4" name="Rectangle 3"/>
            <p:cNvSpPr/>
            <p:nvPr/>
          </p:nvSpPr>
          <p:spPr>
            <a:xfrm>
              <a:off x="5248949" y="1893205"/>
              <a:ext cx="3313728" cy="369332"/>
            </a:xfrm>
            <a:prstGeom prst="rect">
              <a:avLst/>
            </a:prstGeom>
          </p:spPr>
          <p:txBody>
            <a:bodyPr wrap="none">
              <a:spAutoFit/>
            </a:bodyPr>
            <a:lstStyle/>
            <a:p>
              <a:r>
                <a:rPr lang="en-US" altLang="en-US" dirty="0" smtClean="0">
                  <a:solidFill>
                    <a:srgbClr val="FFFF00"/>
                  </a:solidFill>
                </a:rPr>
                <a:t>Better control with Style </a:t>
              </a:r>
              <a:r>
                <a:rPr lang="en-US" altLang="en-US" dirty="0">
                  <a:solidFill>
                    <a:srgbClr val="FFFF00"/>
                  </a:solidFill>
                </a:rPr>
                <a:t>Spline</a:t>
              </a:r>
              <a:endParaRPr lang="en-US" dirty="0"/>
            </a:p>
          </p:txBody>
        </p:sp>
      </p:grpSp>
      <p:pic>
        <p:nvPicPr>
          <p:cNvPr id="17" name="Picture 16"/>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550670" y="1091342"/>
            <a:ext cx="2080260" cy="1334712"/>
          </a:xfrm>
          <a:prstGeom prst="rect">
            <a:avLst/>
          </a:prstGeom>
        </p:spPr>
      </p:pic>
      <p:cxnSp>
        <p:nvCxnSpPr>
          <p:cNvPr id="3" name="Straight Arrow Connector 2"/>
          <p:cNvCxnSpPr/>
          <p:nvPr/>
        </p:nvCxnSpPr>
        <p:spPr>
          <a:xfrm flipH="1">
            <a:off x="2438400" y="853288"/>
            <a:ext cx="1743644" cy="1039917"/>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90043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457200" y="25400"/>
            <a:ext cx="8229600" cy="792163"/>
          </a:xfrm>
        </p:spPr>
        <p:txBody>
          <a:bodyPr/>
          <a:lstStyle/>
          <a:p>
            <a:r>
              <a:rPr lang="en-US" altLang="en-US" sz="2800" i="1" smtClean="0">
                <a:solidFill>
                  <a:srgbClr val="FF0000"/>
                </a:solidFill>
              </a:rPr>
              <a:t>Spline on a curved surface</a:t>
            </a:r>
          </a:p>
        </p:txBody>
      </p:sp>
      <p:sp>
        <p:nvSpPr>
          <p:cNvPr id="5123"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800" smtClean="0"/>
              <a:t>Ken Youssefi</a:t>
            </a:r>
          </a:p>
        </p:txBody>
      </p:sp>
      <p:sp>
        <p:nvSpPr>
          <p:cNvPr id="5124"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800" smtClean="0"/>
              <a:t>Mechanical Engineering Dept..</a:t>
            </a:r>
          </a:p>
        </p:txBody>
      </p:sp>
      <p:sp>
        <p:nvSpPr>
          <p:cNvPr id="512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fld id="{DD7D4B30-715E-41F8-A80F-16B4573E173F}" type="slidenum">
              <a:rPr lang="en-US" altLang="en-US" sz="1000" smtClean="0"/>
              <a:pPr eaLnBrk="1" hangingPunct="1">
                <a:spcBef>
                  <a:spcPct val="0"/>
                </a:spcBef>
                <a:buFontTx/>
                <a:buNone/>
              </a:pPr>
              <a:t>9</a:t>
            </a:fld>
            <a:endParaRPr lang="en-US" altLang="en-US" sz="1000" smtClean="0"/>
          </a:p>
        </p:txBody>
      </p:sp>
      <p:pic>
        <p:nvPicPr>
          <p:cNvPr id="512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96903"/>
            <a:ext cx="2868612" cy="221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22"/>
          <p:cNvGrpSpPr>
            <a:grpSpLocks/>
          </p:cNvGrpSpPr>
          <p:nvPr/>
        </p:nvGrpSpPr>
        <p:grpSpPr bwMode="auto">
          <a:xfrm>
            <a:off x="3013810" y="882650"/>
            <a:ext cx="5576153" cy="2262189"/>
            <a:chOff x="3014368" y="883046"/>
            <a:chExt cx="5575448" cy="2261935"/>
          </a:xfrm>
        </p:grpSpPr>
        <p:pic>
          <p:nvPicPr>
            <p:cNvPr id="513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41817" y="883046"/>
              <a:ext cx="3047999" cy="2261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7" name="TextBox 13"/>
            <p:cNvSpPr txBox="1">
              <a:spLocks noChangeArrowheads="1"/>
            </p:cNvSpPr>
            <p:nvPr/>
          </p:nvSpPr>
          <p:spPr bwMode="auto">
            <a:xfrm>
              <a:off x="3014368" y="1732780"/>
              <a:ext cx="2144914" cy="707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2000" dirty="0">
                  <a:solidFill>
                    <a:srgbClr val="FFFF00"/>
                  </a:solidFill>
                </a:rPr>
                <a:t>Select the curved surface to draw</a:t>
              </a:r>
            </a:p>
          </p:txBody>
        </p:sp>
        <p:cxnSp>
          <p:nvCxnSpPr>
            <p:cNvPr id="16" name="Straight Arrow Connector 15"/>
            <p:cNvCxnSpPr>
              <a:stCxn id="5137" idx="3"/>
            </p:cNvCxnSpPr>
            <p:nvPr/>
          </p:nvCxnSpPr>
          <p:spPr>
            <a:xfrm flipV="1">
              <a:off x="5159282" y="1635437"/>
              <a:ext cx="1601964" cy="451246"/>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9" name="Group 8"/>
          <p:cNvGrpSpPr/>
          <p:nvPr/>
        </p:nvGrpSpPr>
        <p:grpSpPr>
          <a:xfrm>
            <a:off x="78243" y="3653223"/>
            <a:ext cx="3827007" cy="2998402"/>
            <a:chOff x="78243" y="3653223"/>
            <a:chExt cx="3827007" cy="2998402"/>
          </a:xfrm>
        </p:grpSpPr>
        <p:sp>
          <p:nvSpPr>
            <p:cNvPr id="5134" name="TextBox 16"/>
            <p:cNvSpPr txBox="1">
              <a:spLocks noChangeArrowheads="1"/>
            </p:cNvSpPr>
            <p:nvPr/>
          </p:nvSpPr>
          <p:spPr bwMode="auto">
            <a:xfrm>
              <a:off x="1164093" y="5943668"/>
              <a:ext cx="2409761" cy="707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2000" dirty="0">
                  <a:solidFill>
                    <a:srgbClr val="FFFF00"/>
                  </a:solidFill>
                </a:rPr>
                <a:t>Select the </a:t>
              </a:r>
              <a:r>
                <a:rPr lang="en-US" altLang="en-US" sz="2000" b="1" i="1" dirty="0">
                  <a:solidFill>
                    <a:srgbClr val="FFFF00"/>
                  </a:solidFill>
                </a:rPr>
                <a:t>3D Sketch </a:t>
              </a:r>
              <a:r>
                <a:rPr lang="en-US" altLang="en-US" sz="2000" dirty="0">
                  <a:solidFill>
                    <a:srgbClr val="FFFF00"/>
                  </a:solidFill>
                </a:rPr>
                <a:t>option</a:t>
              </a:r>
            </a:p>
          </p:txBody>
        </p:sp>
        <p:pic>
          <p:nvPicPr>
            <p:cNvPr id="4" name="Picture 3"/>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78243" y="3653223"/>
              <a:ext cx="3827007" cy="1832814"/>
            </a:xfrm>
            <a:prstGeom prst="rect">
              <a:avLst/>
            </a:prstGeom>
          </p:spPr>
        </p:pic>
        <p:cxnSp>
          <p:nvCxnSpPr>
            <p:cNvPr id="19" name="Straight Arrow Connector 18"/>
            <p:cNvCxnSpPr/>
            <p:nvPr/>
          </p:nvCxnSpPr>
          <p:spPr bwMode="auto">
            <a:xfrm flipH="1" flipV="1">
              <a:off x="1282700" y="5302250"/>
              <a:ext cx="1044576" cy="571501"/>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10" name="Group 9"/>
          <p:cNvGrpSpPr/>
          <p:nvPr/>
        </p:nvGrpSpPr>
        <p:grpSpPr>
          <a:xfrm>
            <a:off x="4086402" y="3606007"/>
            <a:ext cx="4710213" cy="2833361"/>
            <a:chOff x="4086402" y="3606007"/>
            <a:chExt cx="4710213" cy="2833361"/>
          </a:xfrm>
        </p:grpSpPr>
        <p:sp>
          <p:nvSpPr>
            <p:cNvPr id="5130" name="TextBox 19"/>
            <p:cNvSpPr txBox="1">
              <a:spLocks noChangeArrowheads="1"/>
            </p:cNvSpPr>
            <p:nvPr/>
          </p:nvSpPr>
          <p:spPr bwMode="auto">
            <a:xfrm>
              <a:off x="4086402" y="6039345"/>
              <a:ext cx="4559252" cy="4000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2000">
                  <a:solidFill>
                    <a:srgbClr val="FFFF00"/>
                  </a:solidFill>
                </a:rPr>
                <a:t>Select the </a:t>
              </a:r>
              <a:r>
                <a:rPr lang="en-US" altLang="en-US" sz="2000" b="1" i="1">
                  <a:solidFill>
                    <a:srgbClr val="FFFF00"/>
                  </a:solidFill>
                </a:rPr>
                <a:t>Spline on Surface </a:t>
              </a:r>
              <a:r>
                <a:rPr lang="en-US" altLang="en-US" sz="2000">
                  <a:solidFill>
                    <a:srgbClr val="FFFF00"/>
                  </a:solidFill>
                </a:rPr>
                <a:t>option</a:t>
              </a:r>
            </a:p>
          </p:txBody>
        </p:sp>
        <p:pic>
          <p:nvPicPr>
            <p:cNvPr id="6" name="Picture 5"/>
            <p:cNvPicPr>
              <a:picLocks noChangeAspect="1"/>
            </p:cNvPicPr>
            <p:nvPr/>
          </p:nvPicPr>
          <p:blipFill rotWithShape="1">
            <a:blip r:embed="rId5"/>
            <a:srcRect t="1389" r="75660" b="79537"/>
            <a:stretch/>
          </p:blipFill>
          <p:spPr>
            <a:xfrm>
              <a:off x="4141788" y="3606007"/>
              <a:ext cx="4654827" cy="2051843"/>
            </a:xfrm>
            <a:prstGeom prst="rect">
              <a:avLst/>
            </a:prstGeom>
          </p:spPr>
        </p:pic>
        <p:cxnSp>
          <p:nvCxnSpPr>
            <p:cNvPr id="22" name="Straight Arrow Connector 21"/>
            <p:cNvCxnSpPr/>
            <p:nvPr/>
          </p:nvCxnSpPr>
          <p:spPr bwMode="auto">
            <a:xfrm flipV="1">
              <a:off x="5847730" y="5282788"/>
              <a:ext cx="705470" cy="785153"/>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0246860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8096</TotalTime>
  <Words>673</Words>
  <Application>Microsoft Office PowerPoint</Application>
  <PresentationFormat>On-screen Show (4:3)</PresentationFormat>
  <Paragraphs>157</Paragraphs>
  <Slides>23</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Symbol</vt:lpstr>
      <vt:lpstr>Times New Roman</vt:lpstr>
      <vt:lpstr>Default Design</vt:lpstr>
      <vt:lpstr>Spline</vt:lpstr>
      <vt:lpstr>SolidWorks Sketch Commands</vt:lpstr>
      <vt:lpstr>PowerPoint Presentation</vt:lpstr>
      <vt:lpstr>B-Spline</vt:lpstr>
      <vt:lpstr>Spline Command in SW</vt:lpstr>
      <vt:lpstr>Spline Command in SW</vt:lpstr>
      <vt:lpstr>Spline Command in SW</vt:lpstr>
      <vt:lpstr>Style Spline</vt:lpstr>
      <vt:lpstr>Spline on a curved surface</vt:lpstr>
      <vt:lpstr>PowerPoint Presentation</vt:lpstr>
      <vt:lpstr>PowerPoint Presentation</vt:lpstr>
      <vt:lpstr>Curves defined by equations</vt:lpstr>
      <vt:lpstr>Clicker Question </vt:lpstr>
      <vt:lpstr>Conic Curves</vt:lpstr>
      <vt:lpstr>PowerPoint Presentation</vt:lpstr>
      <vt:lpstr>SolidWorks Conic Command </vt:lpstr>
      <vt:lpstr>PowerPoint Presentation</vt:lpstr>
      <vt:lpstr>SolidWorks Sketch Commands</vt:lpstr>
      <vt:lpstr>Projecting Entities onto a Sketch plane</vt:lpstr>
      <vt:lpstr>Constraints</vt:lpstr>
      <vt:lpstr>Constraints</vt:lpstr>
      <vt:lpstr>Constraints</vt:lpstr>
      <vt:lpstr>Repair Sketch Option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kyoussefi</dc:creator>
  <cp:lastModifiedBy>Ken Youssefi</cp:lastModifiedBy>
  <cp:revision>96</cp:revision>
  <cp:lastPrinted>1601-01-01T00:00:00Z</cp:lastPrinted>
  <dcterms:created xsi:type="dcterms:W3CDTF">1601-01-01T00:00:00Z</dcterms:created>
  <dcterms:modified xsi:type="dcterms:W3CDTF">2019-02-19T19:58:20Z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