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347" r:id="rId3"/>
    <p:sldId id="318" r:id="rId4"/>
    <p:sldId id="348" r:id="rId5"/>
    <p:sldId id="351" r:id="rId6"/>
    <p:sldId id="349" r:id="rId7"/>
    <p:sldId id="350" r:id="rId8"/>
    <p:sldId id="352" r:id="rId9"/>
    <p:sldId id="336" r:id="rId10"/>
    <p:sldId id="353" r:id="rId11"/>
    <p:sldId id="313" r:id="rId12"/>
    <p:sldId id="321" r:id="rId13"/>
    <p:sldId id="338" r:id="rId14"/>
    <p:sldId id="323" r:id="rId15"/>
    <p:sldId id="339" r:id="rId16"/>
    <p:sldId id="340" r:id="rId17"/>
    <p:sldId id="341" r:id="rId18"/>
    <p:sldId id="324" r:id="rId19"/>
    <p:sldId id="342" r:id="rId20"/>
  </p:sldIdLst>
  <p:sldSz cx="9144000" cy="6858000" type="screen4x3"/>
  <p:notesSz cx="7077075" cy="895508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FFFF"/>
    <a:srgbClr val="FF0000"/>
    <a:srgbClr val="FF9900"/>
    <a:srgbClr val="BBE0E3"/>
    <a:srgbClr val="89A4A7"/>
    <a:srgbClr val="0000FF"/>
    <a:srgbClr val="00FF00"/>
    <a:srgbClr val="0033CC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1502" y="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66733" cy="447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08705" y="0"/>
            <a:ext cx="3066733" cy="447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00163" y="671513"/>
            <a:ext cx="4476750" cy="33575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7708" y="4253667"/>
            <a:ext cx="5661660" cy="4029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505780"/>
            <a:ext cx="3066733" cy="447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08705" y="8505780"/>
            <a:ext cx="3066733" cy="447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89C80B6-D377-4BEC-9377-C730EDCDE7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7868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B6EAF12-6744-4C81-8E1D-E0E7F32B494A}" type="slidenum">
              <a:rPr lang="en-US" smtClean="0"/>
              <a:pPr/>
              <a:t>17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Ken youssefi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Engineering 10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75E1F7-9EFA-40CD-BAC5-0516B8E12D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Ken youssefi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Engineering 10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9E9073-4ECE-4FBB-AF4B-D0B563C3FC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Ken youssefi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Engineering 10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F1FE62-FA52-463D-BEE4-D01546DD13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Ken youssefi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Engineering 10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815FB4-2993-477C-BFEE-77763C3E96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Ken youssefi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Engineering 10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52EBE2-A802-40BF-8D56-7AA8A55B0E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Ken youssefi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Engineering 10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16C4E0-6480-47D3-BF49-98887FFAF9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Ken youssefi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Engineering 10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4DC184-F7D6-4929-B14D-D5ADBD3AA1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Ken youssefi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Engineering 10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52ED93-ED2D-441A-88B7-00C14F8604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Ken youssefi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Engineering 10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A3ECEC-D4F5-4D43-A505-910BAD1C93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Ken youssefi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Engineering 10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1DB415-FF81-47EC-8E73-C36D833516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Ken youssefi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Engineering 10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FDE376-C406-4ECC-8D73-99FF9005FC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Ken youssefi</a:t>
            </a: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Engineering 10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A7BCC3-701D-4835-A8AD-011626A543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Ken youssefi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Engineering 10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D6E21A-999B-470B-AC98-57C67EA48A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Ken youssefi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Engineering 10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90D0C1-FBD0-42D9-ABAA-EDE50FB630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>
            <a:alpha val="4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770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/>
            </a:lvl1pPr>
          </a:lstStyle>
          <a:p>
            <a:pPr>
              <a:defRPr/>
            </a:pPr>
            <a:r>
              <a:rPr lang="en-US" smtClean="0"/>
              <a:t>Ken youssefi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77000"/>
            <a:ext cx="2895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pPr>
              <a:defRPr/>
            </a:pPr>
            <a:r>
              <a:rPr lang="en-US"/>
              <a:t>Engineering 10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defRPr/>
            </a:pPr>
            <a:fld id="{DAA90BB1-2E13-4CC4-8A6C-1CD46B591B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tmp"/><Relationship Id="rId4" Type="http://schemas.openxmlformats.org/officeDocument/2006/relationships/image" Target="../media/image16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Ken youssefi</a:t>
            </a:r>
          </a:p>
        </p:txBody>
      </p:sp>
      <p:sp>
        <p:nvSpPr>
          <p:cNvPr id="307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Engineering 10</a:t>
            </a:r>
          </a:p>
        </p:txBody>
      </p:sp>
      <p:sp>
        <p:nvSpPr>
          <p:cNvPr id="30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8AC3CCC-0E7E-43E4-BA29-254707F23C25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3077" name="WordArt 4"/>
          <p:cNvSpPr>
            <a:spLocks noChangeArrowheads="1" noChangeShapeType="1" noTextEdit="1"/>
          </p:cNvSpPr>
          <p:nvPr/>
        </p:nvSpPr>
        <p:spPr bwMode="auto">
          <a:xfrm>
            <a:off x="1905000" y="2362200"/>
            <a:ext cx="5181600" cy="17526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3458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767600"/>
                    </a:gs>
                    <a:gs pos="100000">
                      <a:srgbClr val="FFFF00"/>
                    </a:gs>
                  </a:gsLst>
                  <a:lin ang="5400000" scaled="1"/>
                </a:gradFill>
                <a:latin typeface="Impact"/>
              </a:rPr>
              <a:t>Plotting in Excel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Ken youssefi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Engineering 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A7BCC3-701D-4835-A8AD-011626A5436E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57199" y="23578"/>
            <a:ext cx="8229600" cy="53657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i="1" kern="0" dirty="0" smtClean="0">
                <a:solidFill>
                  <a:srgbClr val="FF0000"/>
                </a:solidFill>
              </a:rPr>
              <a:t>Pie Chart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457199" y="487813"/>
            <a:ext cx="8311243" cy="1565164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US" sz="2200" kern="0" smtClean="0">
                <a:solidFill>
                  <a:srgbClr val="0000FF"/>
                </a:solidFill>
              </a:rPr>
              <a:t>Definition:</a:t>
            </a:r>
            <a:r>
              <a:rPr lang="en-US" sz="2200" kern="0" smtClean="0"/>
              <a:t> A graph in the shape of a circle divided into sectors, whose areas correspond to the proportions of the quantities. </a:t>
            </a:r>
          </a:p>
          <a:p>
            <a:pPr eaLnBrk="1" hangingPunct="1"/>
            <a:r>
              <a:rPr lang="en-US" sz="2200" kern="0" smtClean="0">
                <a:solidFill>
                  <a:srgbClr val="0000FF"/>
                </a:solidFill>
              </a:rPr>
              <a:t>Application:</a:t>
            </a:r>
            <a:r>
              <a:rPr lang="en-US" sz="2200" kern="0" smtClean="0"/>
              <a:t>  Visual representation of relative magnitudes of a given set of quantities</a:t>
            </a:r>
            <a:endParaRPr lang="en-US" sz="2200" kern="0" dirty="0" smtClean="0"/>
          </a:p>
        </p:txBody>
      </p:sp>
      <p:grpSp>
        <p:nvGrpSpPr>
          <p:cNvPr id="14" name="Group 13"/>
          <p:cNvGrpSpPr/>
          <p:nvPr/>
        </p:nvGrpSpPr>
        <p:grpSpPr>
          <a:xfrm>
            <a:off x="57150" y="2403745"/>
            <a:ext cx="3829050" cy="2800637"/>
            <a:chOff x="57150" y="2403745"/>
            <a:chExt cx="3829050" cy="280063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2699" b="62152"/>
            <a:stretch/>
          </p:blipFill>
          <p:spPr>
            <a:xfrm>
              <a:off x="57150" y="2403745"/>
              <a:ext cx="3829050" cy="1568181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862013" y="4558051"/>
              <a:ext cx="265271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Select Pie Chart and choose the layout</a:t>
              </a:r>
              <a:endParaRPr lang="en-US" dirty="0"/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flipH="1" flipV="1">
              <a:off x="457199" y="3476625"/>
              <a:ext cx="1404939" cy="108142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/>
          <p:nvPr/>
        </p:nvGrpSpPr>
        <p:grpSpPr>
          <a:xfrm>
            <a:off x="3076575" y="1901796"/>
            <a:ext cx="5648325" cy="4726385"/>
            <a:chOff x="3076575" y="1901796"/>
            <a:chExt cx="5648325" cy="472638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919538" y="1901796"/>
              <a:ext cx="4805362" cy="4726385"/>
            </a:xfrm>
            <a:prstGeom prst="rect">
              <a:avLst/>
            </a:prstGeom>
          </p:spPr>
        </p:pic>
        <p:cxnSp>
          <p:nvCxnSpPr>
            <p:cNvPr id="13" name="Straight Arrow Connector 12"/>
            <p:cNvCxnSpPr/>
            <p:nvPr/>
          </p:nvCxnSpPr>
          <p:spPr>
            <a:xfrm flipV="1">
              <a:off x="3076575" y="3187835"/>
              <a:ext cx="1666875" cy="1841365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21959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Ken youssefi</a:t>
            </a:r>
          </a:p>
        </p:txBody>
      </p:sp>
      <p:sp>
        <p:nvSpPr>
          <p:cNvPr id="10243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Engineering 10</a:t>
            </a:r>
          </a:p>
        </p:txBody>
      </p:sp>
      <p:sp>
        <p:nvSpPr>
          <p:cNvPr id="10244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0219795-4B34-47ED-8346-653085B903FA}" type="slidenum">
              <a:rPr lang="en-US" smtClean="0"/>
              <a:pPr/>
              <a:t>11</a:t>
            </a:fld>
            <a:endParaRPr lang="en-US" smtClean="0"/>
          </a:p>
        </p:txBody>
      </p:sp>
      <p:pic>
        <p:nvPicPr>
          <p:cNvPr id="3" name="Picture 2" descr="New Microsoft Excel Worksheet - Excel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9" t="54534" r="64226" b="12100"/>
          <a:stretch/>
        </p:blipFill>
        <p:spPr>
          <a:xfrm>
            <a:off x="662415" y="4509397"/>
            <a:ext cx="3640796" cy="2236521"/>
          </a:xfrm>
          <a:prstGeom prst="rect">
            <a:avLst/>
          </a:prstGeom>
        </p:spPr>
      </p:pic>
      <p:pic>
        <p:nvPicPr>
          <p:cNvPr id="4" name="Picture 3" descr="New Microsoft Excel Worksheet - Excel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2" t="53305" r="66905" b="12432"/>
          <a:stretch/>
        </p:blipFill>
        <p:spPr>
          <a:xfrm>
            <a:off x="4303211" y="1023240"/>
            <a:ext cx="4383589" cy="2737541"/>
          </a:xfrm>
          <a:prstGeom prst="rect">
            <a:avLst/>
          </a:prstGeom>
        </p:spPr>
      </p:pic>
      <p:pic>
        <p:nvPicPr>
          <p:cNvPr id="5" name="Picture 4" descr="New Microsoft Excel Worksheet - Excel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8" t="53635" r="65893" b="12763"/>
          <a:stretch/>
        </p:blipFill>
        <p:spPr>
          <a:xfrm>
            <a:off x="4412336" y="4067175"/>
            <a:ext cx="4281727" cy="2482751"/>
          </a:xfrm>
          <a:prstGeom prst="rect">
            <a:avLst/>
          </a:prstGeom>
        </p:spPr>
      </p:pic>
      <p:pic>
        <p:nvPicPr>
          <p:cNvPr id="6" name="Picture 5" descr="New Microsoft Excel Worksheet - Excel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8" t="31822" r="65357" b="12542"/>
          <a:stretch/>
        </p:blipFill>
        <p:spPr>
          <a:xfrm>
            <a:off x="213693" y="791259"/>
            <a:ext cx="3541879" cy="3620747"/>
          </a:xfrm>
          <a:prstGeom prst="rect">
            <a:avLst/>
          </a:prstGeom>
        </p:spPr>
      </p:pic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390524" y="254684"/>
            <a:ext cx="8229600" cy="53657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i="1" kern="0" dirty="0" smtClean="0">
                <a:solidFill>
                  <a:srgbClr val="FF0000"/>
                </a:solidFill>
              </a:rPr>
              <a:t>Pie Chart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Ken youssefi</a:t>
            </a:r>
          </a:p>
        </p:txBody>
      </p:sp>
      <p:sp>
        <p:nvSpPr>
          <p:cNvPr id="12291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Engineering 10</a:t>
            </a:r>
          </a:p>
        </p:txBody>
      </p:sp>
      <p:sp>
        <p:nvSpPr>
          <p:cNvPr id="1229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6778226-51A5-473C-B281-6B9D4323847B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12293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3813"/>
            <a:ext cx="8229600" cy="639762"/>
          </a:xfrm>
        </p:spPr>
        <p:txBody>
          <a:bodyPr/>
          <a:lstStyle/>
          <a:p>
            <a:pPr eaLnBrk="1" hangingPunct="1"/>
            <a:r>
              <a:rPr lang="en-US" sz="2800" b="1" i="1" dirty="0" smtClean="0">
                <a:solidFill>
                  <a:srgbClr val="FF0000"/>
                </a:solidFill>
              </a:rPr>
              <a:t>XY  (Scatter) Plots</a:t>
            </a:r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133350" y="731838"/>
            <a:ext cx="4011613" cy="544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/>
              <a:t>XY plots are two dimensional graphs. Scientifically, it is a plot of independent variable (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000" dirty="0"/>
              <a:t>) against a dependent variable (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000" dirty="0"/>
              <a:t>).</a:t>
            </a:r>
          </a:p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FF0000"/>
                </a:solidFill>
              </a:rPr>
              <a:t>The plot is used to obtain a functional relationship between two variables</a:t>
            </a:r>
          </a:p>
          <a:p>
            <a:pPr>
              <a:spcBef>
                <a:spcPct val="50000"/>
              </a:spcBef>
            </a:pPr>
            <a:r>
              <a:rPr lang="en-US" sz="2000" dirty="0"/>
              <a:t>There are five options in Chart sub-type menu. </a:t>
            </a:r>
            <a:r>
              <a:rPr lang="en-US" sz="2000" dirty="0">
                <a:solidFill>
                  <a:schemeClr val="bg1"/>
                </a:solidFill>
              </a:rPr>
              <a:t>The first option, where only points are plotted, is the most common type used in engineering and science fields</a:t>
            </a:r>
            <a:r>
              <a:rPr lang="en-US" sz="2000" dirty="0"/>
              <a:t>. A curve is fitted to the plotted points to obtain the function describing the relationship between the two variable.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72013" y="808825"/>
            <a:ext cx="4014787" cy="5518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Ken youssefi</a:t>
            </a:r>
          </a:p>
        </p:txBody>
      </p:sp>
      <p:sp>
        <p:nvSpPr>
          <p:cNvPr id="13315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Engineering 10</a:t>
            </a:r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462F85F-D055-4E05-9E84-D97E95C62851}" type="slidenum">
              <a:rPr lang="en-US" smtClean="0"/>
              <a:pPr/>
              <a:t>13</a:t>
            </a:fld>
            <a:endParaRPr lang="en-US" smtClean="0"/>
          </a:p>
        </p:txBody>
      </p:sp>
      <p:pic>
        <p:nvPicPr>
          <p:cNvPr id="1331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050" y="663575"/>
            <a:ext cx="5372100" cy="324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8"/>
          <p:cNvPicPr>
            <a:picLocks noChangeAspect="1" noChangeArrowheads="1"/>
          </p:cNvPicPr>
          <p:nvPr/>
        </p:nvPicPr>
        <p:blipFill>
          <a:blip r:embed="rId3" cstate="print">
            <a:lum bright="-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40657"/>
            <a:ext cx="2286000" cy="303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457200" y="53975"/>
            <a:ext cx="8229600" cy="639763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2800" b="1" i="1" kern="0" dirty="0">
                <a:solidFill>
                  <a:srgbClr val="FF9900"/>
                </a:solidFill>
                <a:latin typeface="+mj-lt"/>
                <a:ea typeface="+mj-ea"/>
                <a:cs typeface="+mj-cs"/>
              </a:rPr>
              <a:t>XY  (Scatter) Plots - Example</a:t>
            </a:r>
          </a:p>
        </p:txBody>
      </p:sp>
      <p:sp>
        <p:nvSpPr>
          <p:cNvPr id="13321" name="TextBox 8"/>
          <p:cNvSpPr txBox="1">
            <a:spLocks noChangeArrowheads="1"/>
          </p:cNvSpPr>
          <p:nvPr/>
        </p:nvSpPr>
        <p:spPr bwMode="auto">
          <a:xfrm>
            <a:off x="4625975" y="5152572"/>
            <a:ext cx="27876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Select Chart Layout (Layout 1)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10478" y="3480157"/>
            <a:ext cx="2379844" cy="3377843"/>
          </a:xfrm>
          <a:prstGeom prst="rect">
            <a:avLst/>
          </a:prstGeom>
        </p:spPr>
      </p:pic>
      <p:cxnSp>
        <p:nvCxnSpPr>
          <p:cNvPr id="11" name="Straight Arrow Connector 10"/>
          <p:cNvCxnSpPr>
            <a:stCxn id="13321" idx="1"/>
          </p:cNvCxnSpPr>
          <p:nvPr/>
        </p:nvCxnSpPr>
        <p:spPr>
          <a:xfrm flipH="1" flipV="1">
            <a:off x="3124201" y="5016047"/>
            <a:ext cx="1501774" cy="49046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Ken youssefi</a:t>
            </a:r>
          </a:p>
        </p:txBody>
      </p:sp>
      <p:sp>
        <p:nvSpPr>
          <p:cNvPr id="1433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Engineering 10</a:t>
            </a:r>
          </a:p>
        </p:txBody>
      </p:sp>
      <p:sp>
        <p:nvSpPr>
          <p:cNvPr id="1434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0060BB5-BDE8-47ED-B2C1-D2FB7FFBB527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14341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792163"/>
          </a:xfrm>
        </p:spPr>
        <p:txBody>
          <a:bodyPr/>
          <a:lstStyle/>
          <a:p>
            <a:pPr eaLnBrk="1" hangingPunct="1"/>
            <a:r>
              <a:rPr lang="en-US" sz="2800" b="1" i="1" dirty="0" smtClean="0">
                <a:solidFill>
                  <a:srgbClr val="FF0000"/>
                </a:solidFill>
              </a:rPr>
              <a:t>Fitting a Curve to Data Points </a:t>
            </a:r>
            <a:r>
              <a:rPr lang="en-US" sz="2800" b="1" dirty="0" smtClean="0">
                <a:solidFill>
                  <a:srgbClr val="FF0000"/>
                </a:solidFill>
              </a:rPr>
              <a:t>(</a:t>
            </a:r>
            <a:r>
              <a:rPr lang="en-US" sz="2800" b="1" i="1" dirty="0" smtClean="0">
                <a:solidFill>
                  <a:srgbClr val="FF0000"/>
                </a:solidFill>
              </a:rPr>
              <a:t>XY</a:t>
            </a:r>
            <a:r>
              <a:rPr lang="en-US" sz="2800" b="1" dirty="0" smtClean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190471" name="Text Box 7"/>
          <p:cNvSpPr txBox="1">
            <a:spLocks noChangeArrowheads="1"/>
          </p:cNvSpPr>
          <p:nvPr/>
        </p:nvSpPr>
        <p:spPr bwMode="auto">
          <a:xfrm>
            <a:off x="1090613" y="4308475"/>
            <a:ext cx="73152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Given the plot of test results, the question is what would be your test score if you studied for 2.5 hours, no data is available for 2.5 hours.</a:t>
            </a:r>
          </a:p>
        </p:txBody>
      </p:sp>
      <p:sp>
        <p:nvSpPr>
          <p:cNvPr id="190472" name="Text Box 8"/>
          <p:cNvSpPr txBox="1">
            <a:spLocks noChangeArrowheads="1"/>
          </p:cNvSpPr>
          <p:nvPr/>
        </p:nvSpPr>
        <p:spPr bwMode="auto">
          <a:xfrm>
            <a:off x="1120775" y="5402263"/>
            <a:ext cx="70786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In order to answer the question, you have to find the equation relating the test score to the number of hours spent studying.</a:t>
            </a:r>
          </a:p>
        </p:txBody>
      </p:sp>
      <p:pic>
        <p:nvPicPr>
          <p:cNvPr id="1434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413" y="869950"/>
            <a:ext cx="5372100" cy="324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5" name="Picture 8"/>
          <p:cNvPicPr>
            <a:picLocks noChangeAspect="1" noChangeArrowheads="1"/>
          </p:cNvPicPr>
          <p:nvPr/>
        </p:nvPicPr>
        <p:blipFill>
          <a:blip r:embed="rId3" cstate="print">
            <a:lum bright="-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163" y="1155700"/>
            <a:ext cx="1905000" cy="253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0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90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471" grpId="0"/>
      <p:bldP spid="19047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Ken youssefi</a:t>
            </a:r>
          </a:p>
        </p:txBody>
      </p:sp>
      <p:sp>
        <p:nvSpPr>
          <p:cNvPr id="15363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Engineering 10</a:t>
            </a:r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04A9180-284D-4121-84D3-B524FCB2F9CD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457200" y="76200"/>
            <a:ext cx="8229600" cy="630238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2800" b="1" i="1" kern="0" dirty="0">
                <a:solidFill>
                  <a:srgbClr val="FF9900"/>
                </a:solidFill>
                <a:latin typeface="+mj-lt"/>
                <a:ea typeface="+mj-ea"/>
                <a:cs typeface="+mj-cs"/>
              </a:rPr>
              <a:t>Fitting a Curve to Data Points </a:t>
            </a:r>
            <a:r>
              <a:rPr lang="en-US" sz="2800" b="1" kern="0" dirty="0">
                <a:solidFill>
                  <a:srgbClr val="FF9900"/>
                </a:solidFill>
                <a:latin typeface="+mj-lt"/>
                <a:ea typeface="+mj-ea"/>
                <a:cs typeface="+mj-cs"/>
              </a:rPr>
              <a:t>(</a:t>
            </a:r>
            <a:r>
              <a:rPr lang="en-US" sz="2800" b="1" i="1" kern="0" dirty="0">
                <a:solidFill>
                  <a:srgbClr val="FF9900"/>
                </a:solidFill>
                <a:latin typeface="+mj-lt"/>
                <a:ea typeface="+mj-ea"/>
                <a:cs typeface="+mj-cs"/>
              </a:rPr>
              <a:t>XY</a:t>
            </a:r>
            <a:r>
              <a:rPr lang="en-US" sz="2800" b="1" kern="0" dirty="0">
                <a:solidFill>
                  <a:srgbClr val="FF9900"/>
                </a:solidFill>
                <a:latin typeface="+mj-lt"/>
                <a:ea typeface="+mj-ea"/>
                <a:cs typeface="+mj-cs"/>
              </a:rPr>
              <a:t>)</a:t>
            </a:r>
          </a:p>
        </p:txBody>
      </p:sp>
      <p:sp>
        <p:nvSpPr>
          <p:cNvPr id="15366" name="TextBox 5"/>
          <p:cNvSpPr txBox="1">
            <a:spLocks noChangeArrowheads="1"/>
          </p:cNvSpPr>
          <p:nvPr/>
        </p:nvSpPr>
        <p:spPr bwMode="auto">
          <a:xfrm>
            <a:off x="944563" y="708025"/>
            <a:ext cx="77279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/>
              <a:t>Engineers frequently collect paired data in order to understand the characteristics or behavior of an object or a system.</a:t>
            </a:r>
          </a:p>
        </p:txBody>
      </p:sp>
      <p:sp>
        <p:nvSpPr>
          <p:cNvPr id="15367" name="TextBox 6"/>
          <p:cNvSpPr txBox="1">
            <a:spLocks noChangeArrowheads="1"/>
          </p:cNvSpPr>
          <p:nvPr/>
        </p:nvSpPr>
        <p:spPr bwMode="auto">
          <a:xfrm>
            <a:off x="944563" y="1383573"/>
            <a:ext cx="73152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dirty="0"/>
              <a:t>The goal is to capture the overall trend reflected by the entire data set. This can be achieved by obtaining the equation of a curve (or a straight line) that best describes (fits) the data points. The </a:t>
            </a:r>
            <a:r>
              <a:rPr lang="en-US" b="1" i="1" dirty="0"/>
              <a:t>Method of Least Squares </a:t>
            </a:r>
            <a:r>
              <a:rPr lang="en-US" dirty="0"/>
              <a:t>is used for this purpose. </a:t>
            </a:r>
          </a:p>
        </p:txBody>
      </p:sp>
      <p:sp>
        <p:nvSpPr>
          <p:cNvPr id="15368" name="TextBox 7"/>
          <p:cNvSpPr txBox="1">
            <a:spLocks noChangeArrowheads="1"/>
          </p:cNvSpPr>
          <p:nvPr/>
        </p:nvSpPr>
        <p:spPr bwMode="auto">
          <a:xfrm>
            <a:off x="944563" y="2639998"/>
            <a:ext cx="69310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dirty="0"/>
              <a:t>The </a:t>
            </a:r>
            <a:r>
              <a:rPr lang="en-US" b="1" i="1" dirty="0"/>
              <a:t>Method of Least Squares </a:t>
            </a:r>
            <a:r>
              <a:rPr lang="en-US" dirty="0"/>
              <a:t>minimizes the  sum of the </a:t>
            </a:r>
            <a:r>
              <a:rPr lang="en-US" i="1" dirty="0"/>
              <a:t>squares </a:t>
            </a:r>
            <a:r>
              <a:rPr lang="en-US" dirty="0"/>
              <a:t>of the errors.</a:t>
            </a:r>
          </a:p>
        </p:txBody>
      </p:sp>
      <p:pic>
        <p:nvPicPr>
          <p:cNvPr id="15369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2175" y="3830638"/>
            <a:ext cx="4973638" cy="286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Arc 1"/>
          <p:cNvSpPr/>
          <p:nvPr/>
        </p:nvSpPr>
        <p:spPr>
          <a:xfrm rot="15770353">
            <a:off x="4641024" y="2352452"/>
            <a:ext cx="2727662" cy="7571069"/>
          </a:xfrm>
          <a:prstGeom prst="arc">
            <a:avLst>
              <a:gd name="adj1" fmla="val 16857361"/>
              <a:gd name="adj2" fmla="val 2124301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Ken youssefi</a:t>
            </a:r>
          </a:p>
        </p:txBody>
      </p:sp>
      <p:sp>
        <p:nvSpPr>
          <p:cNvPr id="16387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Engineering 10</a:t>
            </a: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7FB8702-B51C-4E31-9877-CB118459F5CE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457200" y="5370"/>
            <a:ext cx="8229600" cy="630238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2800" b="1" i="1" kern="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Fitting a Curve to Data Points </a:t>
            </a:r>
            <a:r>
              <a:rPr lang="en-US" sz="2800" b="1" kern="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(</a:t>
            </a:r>
            <a:r>
              <a:rPr lang="en-US" sz="2800" b="1" i="1" kern="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XY</a:t>
            </a:r>
            <a:r>
              <a:rPr lang="en-US" sz="2800" b="1" kern="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)</a:t>
            </a:r>
          </a:p>
        </p:txBody>
      </p:sp>
      <p:sp>
        <p:nvSpPr>
          <p:cNvPr id="16390" name="TextBox 5"/>
          <p:cNvSpPr txBox="1">
            <a:spLocks noChangeArrowheads="1"/>
          </p:cNvSpPr>
          <p:nvPr/>
        </p:nvSpPr>
        <p:spPr bwMode="auto">
          <a:xfrm>
            <a:off x="645469" y="493289"/>
            <a:ext cx="817497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/>
              <a:t>The </a:t>
            </a:r>
            <a:r>
              <a:rPr lang="en-US" i="1" dirty="0"/>
              <a:t>Method of Least Squares </a:t>
            </a:r>
            <a:r>
              <a:rPr lang="en-US" dirty="0"/>
              <a:t>can be used to fit many different types of functions through a set of data points. The data obtained in many engineering applications may be represented by a straight line, exponential function, a power function, or a polynomial.</a:t>
            </a:r>
          </a:p>
        </p:txBody>
      </p:sp>
      <p:sp>
        <p:nvSpPr>
          <p:cNvPr id="16391" name="TextBox 6"/>
          <p:cNvSpPr txBox="1">
            <a:spLocks noChangeArrowheads="1"/>
          </p:cNvSpPr>
          <p:nvPr/>
        </p:nvSpPr>
        <p:spPr bwMode="auto">
          <a:xfrm>
            <a:off x="1787525" y="1752565"/>
            <a:ext cx="19399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i="1" u="sng" dirty="0"/>
              <a:t>Equation Type</a:t>
            </a:r>
          </a:p>
        </p:txBody>
      </p:sp>
      <p:sp>
        <p:nvSpPr>
          <p:cNvPr id="16392" name="TextBox 7"/>
          <p:cNvSpPr txBox="1">
            <a:spLocks noChangeArrowheads="1"/>
          </p:cNvSpPr>
          <p:nvPr/>
        </p:nvSpPr>
        <p:spPr bwMode="auto">
          <a:xfrm>
            <a:off x="4364038" y="1752565"/>
            <a:ext cx="39068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i="1" u="sng" dirty="0"/>
              <a:t>Mathematical expression</a:t>
            </a:r>
          </a:p>
        </p:txBody>
      </p:sp>
      <p:sp>
        <p:nvSpPr>
          <p:cNvPr id="16393" name="TextBox 8"/>
          <p:cNvSpPr txBox="1">
            <a:spLocks noChangeArrowheads="1"/>
          </p:cNvSpPr>
          <p:nvPr/>
        </p:nvSpPr>
        <p:spPr bwMode="auto">
          <a:xfrm>
            <a:off x="4683125" y="2223884"/>
            <a:ext cx="1524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2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4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22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16394" name="TextBox 9"/>
          <p:cNvSpPr txBox="1">
            <a:spLocks noChangeArrowheads="1"/>
          </p:cNvSpPr>
          <p:nvPr/>
        </p:nvSpPr>
        <p:spPr bwMode="auto">
          <a:xfrm>
            <a:off x="1508785" y="2322309"/>
            <a:ext cx="28829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Linear (straight line)</a:t>
            </a:r>
          </a:p>
        </p:txBody>
      </p:sp>
      <p:sp>
        <p:nvSpPr>
          <p:cNvPr id="16404" name="TextBox 19"/>
          <p:cNvSpPr txBox="1">
            <a:spLocks noChangeArrowheads="1"/>
          </p:cNvSpPr>
          <p:nvPr/>
        </p:nvSpPr>
        <p:spPr bwMode="auto">
          <a:xfrm>
            <a:off x="98476" y="5951573"/>
            <a:ext cx="9144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/>
              <a:t>The </a:t>
            </a:r>
            <a:r>
              <a:rPr lang="en-US" sz="1600" i="1" dirty="0"/>
              <a:t>Method of Least Squares </a:t>
            </a:r>
            <a:r>
              <a:rPr lang="en-US" sz="1600" dirty="0"/>
              <a:t>obtains the appropriate set of values for the coefficients, </a:t>
            </a: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a, b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16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….</a:t>
            </a:r>
            <a:endParaRPr lang="en-US" sz="1600" dirty="0"/>
          </a:p>
        </p:txBody>
      </p:sp>
      <p:grpSp>
        <p:nvGrpSpPr>
          <p:cNvPr id="29" name="Group 28"/>
          <p:cNvGrpSpPr/>
          <p:nvPr/>
        </p:nvGrpSpPr>
        <p:grpSpPr>
          <a:xfrm>
            <a:off x="1508785" y="5109245"/>
            <a:ext cx="7405453" cy="796486"/>
            <a:chOff x="1508785" y="5109245"/>
            <a:chExt cx="7405453" cy="796486"/>
          </a:xfrm>
        </p:grpSpPr>
        <p:sp>
          <p:nvSpPr>
            <p:cNvPr id="16398" name="TextBox 13"/>
            <p:cNvSpPr txBox="1">
              <a:spLocks noChangeArrowheads="1"/>
            </p:cNvSpPr>
            <p:nvPr/>
          </p:nvSpPr>
          <p:spPr bwMode="auto">
            <a:xfrm>
              <a:off x="1508785" y="5134011"/>
              <a:ext cx="3463925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 dirty="0">
                  <a:solidFill>
                    <a:srgbClr val="C00000"/>
                  </a:solidFill>
                </a:rPr>
                <a:t>Polynomial (up to 6</a:t>
              </a:r>
              <a:r>
                <a:rPr lang="en-US" b="1" baseline="30000" dirty="0">
                  <a:solidFill>
                    <a:srgbClr val="C00000"/>
                  </a:solidFill>
                </a:rPr>
                <a:t>th</a:t>
              </a:r>
              <a:r>
                <a:rPr lang="en-US" b="1" dirty="0">
                  <a:solidFill>
                    <a:srgbClr val="C00000"/>
                  </a:solidFill>
                </a:rPr>
                <a:t> order)</a:t>
              </a:r>
            </a:p>
          </p:txBody>
        </p:sp>
        <p:sp>
          <p:nvSpPr>
            <p:cNvPr id="16402" name="TextBox 17"/>
            <p:cNvSpPr txBox="1">
              <a:spLocks noChangeArrowheads="1"/>
            </p:cNvSpPr>
            <p:nvPr/>
          </p:nvSpPr>
          <p:spPr bwMode="auto">
            <a:xfrm>
              <a:off x="1897721" y="5445356"/>
              <a:ext cx="4252913" cy="460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 b="1" i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y</a:t>
              </a:r>
              <a:r>
                <a:rPr lang="en-US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= </a:t>
              </a:r>
              <a:r>
                <a:rPr lang="en-US" sz="2400" b="1" i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r>
                <a:rPr lang="en-US" b="1" baseline="-25000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2400" b="1" baseline="-25000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r>
                <a:rPr lang="en-US" sz="24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i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r>
                <a:rPr lang="en-US" b="1" baseline="-25000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400" b="1" i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US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+ </a:t>
              </a:r>
              <a:r>
                <a:rPr lang="en-US" sz="2400" b="1" i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r>
                <a:rPr lang="en-US" b="1" baseline="-25000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r>
                <a:rPr lang="en-US" sz="2400" b="1" i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US" b="1" baseline="44000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2 </a:t>
              </a:r>
              <a:r>
                <a:rPr lang="en-US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+ ……  + </a:t>
              </a:r>
              <a:r>
                <a:rPr lang="en-US" sz="2400" b="1" i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r>
                <a:rPr lang="en-US" sz="2400" b="1" i="1" baseline="-25000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k</a:t>
              </a:r>
              <a:r>
                <a:rPr lang="en-US" b="1" baseline="-25000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+1</a:t>
              </a:r>
              <a:r>
                <a:rPr lang="en-US" sz="2400" b="1" i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US" sz="2400" b="1" i="1" baseline="44000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k</a:t>
              </a:r>
              <a:endParaRPr lang="en-US" sz="22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403" name="TextBox 18"/>
            <p:cNvSpPr txBox="1">
              <a:spLocks noChangeArrowheads="1"/>
            </p:cNvSpPr>
            <p:nvPr/>
          </p:nvSpPr>
          <p:spPr bwMode="auto">
            <a:xfrm>
              <a:off x="7445800" y="5245984"/>
              <a:ext cx="1468438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 b="1" i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In Excel k </a:t>
              </a:r>
              <a:r>
                <a:rPr lang="en-US" sz="1600" b="1" dirty="0">
                  <a:solidFill>
                    <a:srgbClr val="C00000"/>
                  </a:solidFill>
                </a:rPr>
                <a:t>= 6</a:t>
              </a:r>
            </a:p>
          </p:txBody>
        </p:sp>
        <p:pic>
          <p:nvPicPr>
            <p:cNvPr id="21" name="Picture 4"/>
            <p:cNvPicPr>
              <a:picLocks noChangeAspect="1" noChangeArrowheads="1"/>
            </p:cNvPicPr>
            <p:nvPr/>
          </p:nvPicPr>
          <p:blipFill>
            <a:blip r:embed="rId2" cstate="print">
              <a:lum bright="-25000" contrast="4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97757" y="5109245"/>
              <a:ext cx="661181" cy="6162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6" name="Group 25"/>
          <p:cNvGrpSpPr/>
          <p:nvPr/>
        </p:nvGrpSpPr>
        <p:grpSpPr>
          <a:xfrm>
            <a:off x="1508785" y="2922085"/>
            <a:ext cx="5764224" cy="675867"/>
            <a:chOff x="1508785" y="2922085"/>
            <a:chExt cx="5764224" cy="675867"/>
          </a:xfrm>
        </p:grpSpPr>
        <p:sp>
          <p:nvSpPr>
            <p:cNvPr id="16395" name="TextBox 10"/>
            <p:cNvSpPr txBox="1">
              <a:spLocks noChangeArrowheads="1"/>
            </p:cNvSpPr>
            <p:nvPr/>
          </p:nvSpPr>
          <p:spPr bwMode="auto">
            <a:xfrm>
              <a:off x="1508785" y="3129841"/>
              <a:ext cx="1622425" cy="373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Exponential</a:t>
              </a:r>
            </a:p>
          </p:txBody>
        </p:sp>
        <p:sp>
          <p:nvSpPr>
            <p:cNvPr id="16399" name="TextBox 14"/>
            <p:cNvSpPr txBox="1">
              <a:spLocks noChangeArrowheads="1"/>
            </p:cNvSpPr>
            <p:nvPr/>
          </p:nvSpPr>
          <p:spPr bwMode="auto">
            <a:xfrm>
              <a:off x="4683125" y="3086320"/>
              <a:ext cx="1524000" cy="4619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y</a:t>
              </a:r>
              <a:r>
                <a:rPr lang="en-US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= </a:t>
              </a:r>
              <a:r>
                <a:rPr lang="en-US" sz="22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lang="en-US" sz="24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e</a:t>
              </a:r>
              <a:r>
                <a:rPr lang="en-US" sz="2400" b="1" i="1" baseline="420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bx</a:t>
              </a:r>
              <a:endParaRPr lang="en-US" sz="2400" b="1" i="1" baseline="4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22" name="Picture 4"/>
            <p:cNvPicPr>
              <a:picLocks noChangeAspect="1" noChangeArrowheads="1"/>
            </p:cNvPicPr>
            <p:nvPr/>
          </p:nvPicPr>
          <p:blipFill>
            <a:blip r:embed="rId3" cstate="print">
              <a:lum bright="-25000" contrast="4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97757" y="2922085"/>
              <a:ext cx="675252" cy="6758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4" cstate="print">
            <a:lum bright="-25000" contrast="4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7757" y="2178645"/>
            <a:ext cx="689316" cy="664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7" name="Group 26"/>
          <p:cNvGrpSpPr/>
          <p:nvPr/>
        </p:nvGrpSpPr>
        <p:grpSpPr>
          <a:xfrm>
            <a:off x="1508785" y="3677341"/>
            <a:ext cx="5736086" cy="640080"/>
            <a:chOff x="1508785" y="3677341"/>
            <a:chExt cx="5736086" cy="640080"/>
          </a:xfrm>
        </p:grpSpPr>
        <p:sp>
          <p:nvSpPr>
            <p:cNvPr id="16396" name="TextBox 11"/>
            <p:cNvSpPr txBox="1">
              <a:spLocks noChangeArrowheads="1"/>
            </p:cNvSpPr>
            <p:nvPr/>
          </p:nvSpPr>
          <p:spPr bwMode="auto">
            <a:xfrm>
              <a:off x="1508785" y="3776494"/>
              <a:ext cx="116522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 dirty="0"/>
                <a:t>Power</a:t>
              </a:r>
            </a:p>
          </p:txBody>
        </p:sp>
        <p:sp>
          <p:nvSpPr>
            <p:cNvPr id="16400" name="TextBox 15"/>
            <p:cNvSpPr txBox="1">
              <a:spLocks noChangeArrowheads="1"/>
            </p:cNvSpPr>
            <p:nvPr/>
          </p:nvSpPr>
          <p:spPr bwMode="auto">
            <a:xfrm>
              <a:off x="4640922" y="3693944"/>
              <a:ext cx="1524000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 b="1" i="1" dirty="0">
                  <a:latin typeface="Times New Roman" pitchFamily="18" charset="0"/>
                  <a:cs typeface="Times New Roman" pitchFamily="18" charset="0"/>
                </a:rPr>
                <a:t>y</a:t>
              </a:r>
              <a:r>
                <a:rPr lang="en-US" b="1" dirty="0">
                  <a:latin typeface="Times New Roman" pitchFamily="18" charset="0"/>
                  <a:cs typeface="Times New Roman" pitchFamily="18" charset="0"/>
                </a:rPr>
                <a:t> = </a:t>
              </a:r>
              <a:r>
                <a:rPr lang="en-US" sz="2200" b="1" i="1" dirty="0" err="1"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lang="en-US" sz="2400" b="1" i="1" dirty="0" err="1"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US" sz="2400" b="1" i="1" baseline="42000" dirty="0" err="1">
                  <a:latin typeface="Times New Roman" pitchFamily="18" charset="0"/>
                  <a:cs typeface="Times New Roman" pitchFamily="18" charset="0"/>
                </a:rPr>
                <a:t>b</a:t>
              </a:r>
              <a:endParaRPr lang="en-US" sz="2400" b="1" i="1" baseline="42000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24" name="Picture 4"/>
            <p:cNvPicPr>
              <a:picLocks noChangeAspect="1" noChangeArrowheads="1"/>
            </p:cNvPicPr>
            <p:nvPr/>
          </p:nvPicPr>
          <p:blipFill>
            <a:blip r:embed="rId5" cstate="print">
              <a:lum bright="-25000" contrast="4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97757" y="3677341"/>
              <a:ext cx="647114" cy="640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8" name="Group 27"/>
          <p:cNvGrpSpPr/>
          <p:nvPr/>
        </p:nvGrpSpPr>
        <p:grpSpPr>
          <a:xfrm>
            <a:off x="1508785" y="4396810"/>
            <a:ext cx="5750154" cy="633046"/>
            <a:chOff x="1508785" y="4396810"/>
            <a:chExt cx="5750154" cy="633046"/>
          </a:xfrm>
        </p:grpSpPr>
        <p:sp>
          <p:nvSpPr>
            <p:cNvPr id="16397" name="TextBox 12"/>
            <p:cNvSpPr txBox="1">
              <a:spLocks noChangeArrowheads="1"/>
            </p:cNvSpPr>
            <p:nvPr/>
          </p:nvSpPr>
          <p:spPr bwMode="auto">
            <a:xfrm>
              <a:off x="1508785" y="4565196"/>
              <a:ext cx="1843087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 dirty="0">
                  <a:solidFill>
                    <a:srgbClr val="0000FF"/>
                  </a:solidFill>
                </a:rPr>
                <a:t>Logarithmic</a:t>
              </a:r>
              <a:r>
                <a:rPr lang="en-US" dirty="0"/>
                <a:t> </a:t>
              </a:r>
            </a:p>
          </p:txBody>
        </p:sp>
        <p:sp>
          <p:nvSpPr>
            <p:cNvPr id="16401" name="TextBox 16"/>
            <p:cNvSpPr txBox="1">
              <a:spLocks noChangeArrowheads="1"/>
            </p:cNvSpPr>
            <p:nvPr/>
          </p:nvSpPr>
          <p:spPr bwMode="auto">
            <a:xfrm>
              <a:off x="4683125" y="4498521"/>
              <a:ext cx="2078038" cy="4619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 b="1" i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y</a:t>
              </a:r>
              <a:r>
                <a:rPr lang="en-US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= </a:t>
              </a:r>
              <a:r>
                <a:rPr lang="en-US" sz="2200" b="1" i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lang="en-US" sz="2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ln</a:t>
              </a:r>
              <a:r>
                <a:rPr lang="en-US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sz="2400" b="1" i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US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) +</a:t>
              </a:r>
              <a:r>
                <a:rPr lang="en-US" b="1" i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b="1" i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</a:p>
          </p:txBody>
        </p:sp>
        <p:pic>
          <p:nvPicPr>
            <p:cNvPr id="25" name="Picture 4"/>
            <p:cNvPicPr>
              <a:picLocks noChangeAspect="1" noChangeArrowheads="1"/>
            </p:cNvPicPr>
            <p:nvPr/>
          </p:nvPicPr>
          <p:blipFill>
            <a:blip r:embed="rId6" cstate="print">
              <a:lum bright="-25000" contrast="4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97757" y="4396810"/>
              <a:ext cx="661182" cy="6330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4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0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9244" y="884972"/>
            <a:ext cx="4502056" cy="2986941"/>
          </a:xfrm>
          <a:prstGeom prst="rect">
            <a:avLst/>
          </a:prstGeom>
        </p:spPr>
      </p:pic>
      <p:pic>
        <p:nvPicPr>
          <p:cNvPr id="8" name="Picture 7" descr="New Microsoft Excel Worksheet - Excel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30814" y="695866"/>
            <a:ext cx="3902912" cy="5672450"/>
          </a:xfrm>
          <a:prstGeom prst="rect">
            <a:avLst/>
          </a:prstGeom>
        </p:spPr>
      </p:pic>
      <p:sp>
        <p:nvSpPr>
          <p:cNvPr id="17410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Ken youssefi</a:t>
            </a:r>
          </a:p>
        </p:txBody>
      </p:sp>
      <p:sp>
        <p:nvSpPr>
          <p:cNvPr id="17411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Engineering 10</a:t>
            </a: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BD259C6-DBD1-4B3D-B91F-3E10163A391B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457200" y="146050"/>
            <a:ext cx="8229600" cy="630238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2800" b="1" i="1" kern="0" dirty="0">
                <a:solidFill>
                  <a:srgbClr val="FF9900"/>
                </a:solidFill>
                <a:latin typeface="+mj-lt"/>
                <a:ea typeface="+mj-ea"/>
                <a:cs typeface="+mj-cs"/>
              </a:rPr>
              <a:t>Fitting a Curve to Data Points </a:t>
            </a:r>
            <a:r>
              <a:rPr lang="en-US" sz="2800" b="1" kern="0" dirty="0">
                <a:solidFill>
                  <a:srgbClr val="FF9900"/>
                </a:solidFill>
                <a:latin typeface="+mj-lt"/>
                <a:ea typeface="+mj-ea"/>
                <a:cs typeface="+mj-cs"/>
              </a:rPr>
              <a:t>(</a:t>
            </a:r>
            <a:r>
              <a:rPr lang="en-US" sz="2800" b="1" i="1" kern="0" dirty="0">
                <a:solidFill>
                  <a:srgbClr val="FF9900"/>
                </a:solidFill>
                <a:latin typeface="+mj-lt"/>
                <a:ea typeface="+mj-ea"/>
                <a:cs typeface="+mj-cs"/>
              </a:rPr>
              <a:t>XY</a:t>
            </a:r>
            <a:r>
              <a:rPr lang="en-US" sz="2800" b="1" kern="0" dirty="0">
                <a:solidFill>
                  <a:srgbClr val="FF9900"/>
                </a:solidFill>
                <a:latin typeface="+mj-lt"/>
                <a:ea typeface="+mj-ea"/>
                <a:cs typeface="+mj-cs"/>
              </a:rPr>
              <a:t>)</a:t>
            </a:r>
          </a:p>
        </p:txBody>
      </p:sp>
      <p:sp>
        <p:nvSpPr>
          <p:cNvPr id="17425" name="TextBox 6"/>
          <p:cNvSpPr txBox="1">
            <a:spLocks noChangeArrowheads="1"/>
          </p:cNvSpPr>
          <p:nvPr/>
        </p:nvSpPr>
        <p:spPr bwMode="auto">
          <a:xfrm>
            <a:off x="207963" y="3851275"/>
            <a:ext cx="48069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Select a data point and right click, then choose </a:t>
            </a:r>
            <a:r>
              <a:rPr lang="en-US" b="1" i="1" dirty="0"/>
              <a:t>Add</a:t>
            </a:r>
            <a:r>
              <a:rPr lang="en-US" dirty="0"/>
              <a:t> </a:t>
            </a:r>
            <a:r>
              <a:rPr lang="en-US" b="1" i="1" dirty="0" err="1"/>
              <a:t>Trendline</a:t>
            </a:r>
            <a:r>
              <a:rPr lang="en-US" dirty="0"/>
              <a:t> option. Select the curve to fit the data.</a:t>
            </a:r>
          </a:p>
        </p:txBody>
      </p: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207963" y="4821238"/>
            <a:ext cx="7544869" cy="1065213"/>
            <a:chOff x="207963" y="4821238"/>
            <a:chExt cx="7544869" cy="1065213"/>
          </a:xfrm>
        </p:grpSpPr>
        <p:sp>
          <p:nvSpPr>
            <p:cNvPr id="17422" name="TextBox 8"/>
            <p:cNvSpPr txBox="1">
              <a:spLocks noChangeArrowheads="1"/>
            </p:cNvSpPr>
            <p:nvPr/>
          </p:nvSpPr>
          <p:spPr bwMode="auto">
            <a:xfrm>
              <a:off x="207963" y="4821238"/>
              <a:ext cx="4059237" cy="646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solidFill>
                    <a:srgbClr val="FF0000"/>
                  </a:solidFill>
                </a:rPr>
                <a:t>Check the </a:t>
              </a:r>
              <a:r>
                <a:rPr lang="en-US" b="1" i="1">
                  <a:solidFill>
                    <a:srgbClr val="FF0000"/>
                  </a:solidFill>
                </a:rPr>
                <a:t>Set Intercept </a:t>
              </a:r>
              <a:r>
                <a:rPr lang="en-US">
                  <a:solidFill>
                    <a:srgbClr val="FF0000"/>
                  </a:solidFill>
                </a:rPr>
                <a:t>box to force the curve to pass through origin (0,0).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535095" y="5262563"/>
              <a:ext cx="2217737" cy="623888"/>
            </a:xfrm>
            <a:prstGeom prst="rect">
              <a:avLst/>
            </a:prstGeom>
            <a:solidFill>
              <a:srgbClr val="FF0000">
                <a:alpha val="25098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>
              <a:off x="4483100" y="5102225"/>
              <a:ext cx="1225550" cy="26193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222250" y="5597525"/>
            <a:ext cx="5486400" cy="646113"/>
            <a:chOff x="222250" y="5597525"/>
            <a:chExt cx="5486958" cy="646113"/>
          </a:xfrm>
        </p:grpSpPr>
        <p:sp>
          <p:nvSpPr>
            <p:cNvPr id="17420" name="TextBox 12"/>
            <p:cNvSpPr txBox="1">
              <a:spLocks noChangeArrowheads="1"/>
            </p:cNvSpPr>
            <p:nvPr/>
          </p:nvSpPr>
          <p:spPr bwMode="auto">
            <a:xfrm>
              <a:off x="222250" y="5597525"/>
              <a:ext cx="5097463" cy="646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solidFill>
                    <a:srgbClr val="0000FF"/>
                  </a:solidFill>
                </a:rPr>
                <a:t>Check the </a:t>
              </a:r>
              <a:r>
                <a:rPr lang="en-US" b="1" i="1">
                  <a:solidFill>
                    <a:srgbClr val="0000FF"/>
                  </a:solidFill>
                </a:rPr>
                <a:t>Display Equation on chart </a:t>
              </a:r>
              <a:r>
                <a:rPr lang="en-US">
                  <a:solidFill>
                    <a:srgbClr val="0000FF"/>
                  </a:solidFill>
                </a:rPr>
                <a:t>and the </a:t>
              </a:r>
              <a:r>
                <a:rPr lang="en-US" b="1" i="1">
                  <a:solidFill>
                    <a:srgbClr val="0000FF"/>
                  </a:solidFill>
                </a:rPr>
                <a:t>Display R-squared value on chart </a:t>
              </a:r>
              <a:r>
                <a:rPr lang="en-US">
                  <a:solidFill>
                    <a:srgbClr val="0000FF"/>
                  </a:solidFill>
                </a:rPr>
                <a:t>boxes.</a:t>
              </a:r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 flipV="1">
              <a:off x="4896325" y="5691188"/>
              <a:ext cx="812883" cy="355601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418" name="TextBox 19"/>
          <p:cNvSpPr txBox="1">
            <a:spLocks noChangeArrowheads="1"/>
          </p:cNvSpPr>
          <p:nvPr/>
        </p:nvSpPr>
        <p:spPr bwMode="auto">
          <a:xfrm>
            <a:off x="618332" y="1343025"/>
            <a:ext cx="10477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Data point</a:t>
            </a:r>
          </a:p>
        </p:txBody>
      </p:sp>
      <p:cxnSp>
        <p:nvCxnSpPr>
          <p:cNvPr id="22" name="Straight Arrow Connector 21"/>
          <p:cNvCxnSpPr>
            <a:stCxn id="17418" idx="2"/>
          </p:cNvCxnSpPr>
          <p:nvPr/>
        </p:nvCxnSpPr>
        <p:spPr>
          <a:xfrm>
            <a:off x="1142207" y="1651000"/>
            <a:ext cx="523875" cy="3683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Ken youssefi</a:t>
            </a:r>
          </a:p>
        </p:txBody>
      </p:sp>
      <p:sp>
        <p:nvSpPr>
          <p:cNvPr id="18435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Engineering 10</a:t>
            </a:r>
          </a:p>
        </p:txBody>
      </p:sp>
      <p:sp>
        <p:nvSpPr>
          <p:cNvPr id="1843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0B5212E-3F4F-4E2A-B7A8-1B8E2BF61E44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18437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34925"/>
            <a:ext cx="8229600" cy="588963"/>
          </a:xfrm>
        </p:spPr>
        <p:txBody>
          <a:bodyPr/>
          <a:lstStyle/>
          <a:p>
            <a:pPr eaLnBrk="1" hangingPunct="1"/>
            <a:r>
              <a:rPr lang="en-US" sz="2400" b="1" i="1" smtClean="0">
                <a:solidFill>
                  <a:srgbClr val="FF9900"/>
                </a:solidFill>
              </a:rPr>
              <a:t>Fitting the best Curve to Data Points</a:t>
            </a:r>
            <a:endParaRPr lang="en-US" sz="2400" b="1" smtClean="0">
              <a:solidFill>
                <a:srgbClr val="FF9900"/>
              </a:solidFill>
            </a:endParaRPr>
          </a:p>
        </p:txBody>
      </p:sp>
      <p:sp>
        <p:nvSpPr>
          <p:cNvPr id="18438" name="Text Box 8"/>
          <p:cNvSpPr txBox="1">
            <a:spLocks noChangeArrowheads="1"/>
          </p:cNvSpPr>
          <p:nvPr/>
        </p:nvSpPr>
        <p:spPr bwMode="auto">
          <a:xfrm>
            <a:off x="782638" y="582613"/>
            <a:ext cx="7626350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There are six option to select from, start with your best guess and check the fit. The best fit is indicated by how close the </a:t>
            </a:r>
            <a:r>
              <a:rPr lang="en-US" b="1" dirty="0"/>
              <a:t>correlation factor,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R</a:t>
            </a:r>
            <a:r>
              <a:rPr lang="en-US" b="1" baseline="42000" dirty="0">
                <a:solidFill>
                  <a:schemeClr val="bg1"/>
                </a:solidFill>
              </a:rPr>
              <a:t>2</a:t>
            </a:r>
            <a:r>
              <a:rPr lang="en-US" b="1" dirty="0"/>
              <a:t>,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/>
              <a:t>is to unity, the closer to 1 the better the fit.</a:t>
            </a:r>
          </a:p>
        </p:txBody>
      </p:sp>
      <p:pic>
        <p:nvPicPr>
          <p:cNvPr id="18439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03" y="1634386"/>
            <a:ext cx="4462731" cy="2674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0" name="TextBox 10"/>
          <p:cNvSpPr txBox="1">
            <a:spLocks noChangeArrowheads="1"/>
          </p:cNvSpPr>
          <p:nvPr/>
        </p:nvSpPr>
        <p:spPr bwMode="auto">
          <a:xfrm>
            <a:off x="1801813" y="3103563"/>
            <a:ext cx="113506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solidFill>
                  <a:srgbClr val="FF0000"/>
                </a:solidFill>
              </a:rPr>
              <a:t>Linear</a:t>
            </a: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4585139" y="1635345"/>
            <a:ext cx="4460875" cy="2644775"/>
            <a:chOff x="4613275" y="1649413"/>
            <a:chExt cx="4460875" cy="2644775"/>
          </a:xfrm>
        </p:grpSpPr>
        <p:pic>
          <p:nvPicPr>
            <p:cNvPr id="18448" name="Picture 10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13275" y="1649413"/>
              <a:ext cx="4460875" cy="264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449" name="TextBox 11"/>
            <p:cNvSpPr txBox="1">
              <a:spLocks noChangeArrowheads="1"/>
            </p:cNvSpPr>
            <p:nvPr/>
          </p:nvSpPr>
          <p:spPr bwMode="auto">
            <a:xfrm>
              <a:off x="5805488" y="3103563"/>
              <a:ext cx="1800225" cy="338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</a:rPr>
                <a:t>Exponential</a:t>
              </a:r>
            </a:p>
          </p:txBody>
        </p:sp>
      </p:grp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138113" y="4225925"/>
            <a:ext cx="4448175" cy="2605088"/>
            <a:chOff x="138113" y="4225925"/>
            <a:chExt cx="4448175" cy="2605088"/>
          </a:xfrm>
        </p:grpSpPr>
        <p:pic>
          <p:nvPicPr>
            <p:cNvPr id="18446" name="Picture 1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113" y="4225925"/>
              <a:ext cx="4448175" cy="2605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447" name="TextBox 13"/>
            <p:cNvSpPr txBox="1">
              <a:spLocks noChangeArrowheads="1"/>
            </p:cNvSpPr>
            <p:nvPr/>
          </p:nvSpPr>
          <p:spPr bwMode="auto">
            <a:xfrm>
              <a:off x="1371600" y="5943600"/>
              <a:ext cx="2203450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</a:rPr>
                <a:t>Polynomial (3</a:t>
              </a:r>
              <a:r>
                <a:rPr lang="en-US" sz="1600" baseline="30000">
                  <a:solidFill>
                    <a:srgbClr val="FF0000"/>
                  </a:solidFill>
                </a:rPr>
                <a:t>rd</a:t>
              </a:r>
              <a:r>
                <a:rPr lang="en-US" sz="1600">
                  <a:solidFill>
                    <a:srgbClr val="FF0000"/>
                  </a:solidFill>
                </a:rPr>
                <a:t> order)</a:t>
              </a:r>
            </a:p>
          </p:txBody>
        </p:sp>
      </p:grp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4600136" y="4253132"/>
            <a:ext cx="4446588" cy="2605088"/>
            <a:chOff x="4572000" y="4267200"/>
            <a:chExt cx="4446588" cy="2605088"/>
          </a:xfrm>
        </p:grpSpPr>
        <p:pic>
          <p:nvPicPr>
            <p:cNvPr id="18444" name="Picture 1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4267200"/>
              <a:ext cx="4446588" cy="2605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445" name="TextBox 15"/>
            <p:cNvSpPr txBox="1">
              <a:spLocks noChangeArrowheads="1"/>
            </p:cNvSpPr>
            <p:nvPr/>
          </p:nvSpPr>
          <p:spPr bwMode="auto">
            <a:xfrm>
              <a:off x="5776913" y="5943600"/>
              <a:ext cx="2203450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</a:rPr>
                <a:t>Polynomial (5</a:t>
              </a:r>
              <a:r>
                <a:rPr lang="en-US" sz="1600" baseline="30000">
                  <a:solidFill>
                    <a:srgbClr val="FF0000"/>
                  </a:solidFill>
                </a:rPr>
                <a:t>th</a:t>
              </a:r>
              <a:r>
                <a:rPr lang="en-US" sz="1600">
                  <a:solidFill>
                    <a:srgbClr val="FF0000"/>
                  </a:solidFill>
                </a:rPr>
                <a:t> order)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Ken youssefi</a:t>
            </a:r>
          </a:p>
        </p:txBody>
      </p:sp>
      <p:sp>
        <p:nvSpPr>
          <p:cNvPr id="19459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Engineering 10</a:t>
            </a: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403F598-CB59-4043-965F-10C9D70F2FE1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457200" y="158750"/>
            <a:ext cx="8229600" cy="588963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2400" b="1" i="1" kern="0">
                <a:solidFill>
                  <a:srgbClr val="FF9900"/>
                </a:solidFill>
                <a:latin typeface="+mj-lt"/>
                <a:ea typeface="+mj-ea"/>
                <a:cs typeface="+mj-cs"/>
              </a:rPr>
              <a:t>Fitting the best Curve to Data Points</a:t>
            </a:r>
            <a:endParaRPr lang="en-US" sz="2400" b="1" kern="0" dirty="0">
              <a:solidFill>
                <a:srgbClr val="FF9900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630238" y="1554163"/>
            <a:ext cx="8305800" cy="1638300"/>
            <a:chOff x="336" y="3100"/>
            <a:chExt cx="5232" cy="1032"/>
          </a:xfrm>
        </p:grpSpPr>
        <p:sp>
          <p:nvSpPr>
            <p:cNvPr id="19480" name="Text Box 7"/>
            <p:cNvSpPr txBox="1">
              <a:spLocks noChangeArrowheads="1"/>
            </p:cNvSpPr>
            <p:nvPr/>
          </p:nvSpPr>
          <p:spPr bwMode="auto">
            <a:xfrm>
              <a:off x="336" y="3589"/>
              <a:ext cx="5232" cy="5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>
                  <a:latin typeface="Times New Roman" pitchFamily="18" charset="0"/>
                  <a:cs typeface="Times New Roman" pitchFamily="18" charset="0"/>
                </a:rPr>
                <a:t>y</a:t>
              </a:r>
              <a:r>
                <a:rPr lang="en-US"/>
                <a:t> = .2361(2.5)</a:t>
              </a:r>
              <a:r>
                <a:rPr lang="en-US" baseline="42000"/>
                <a:t>5</a:t>
              </a:r>
              <a:r>
                <a:rPr lang="en-US"/>
                <a:t> – 4.4722(2.5)</a:t>
              </a:r>
              <a:r>
                <a:rPr lang="en-US" baseline="42000"/>
                <a:t>4</a:t>
              </a:r>
              <a:r>
                <a:rPr lang="en-US"/>
                <a:t> +31.764(2.5)</a:t>
              </a:r>
              <a:r>
                <a:rPr lang="en-US" baseline="42000"/>
                <a:t>3</a:t>
              </a:r>
              <a:r>
                <a:rPr lang="en-US"/>
                <a:t> – 107.53(2.5)</a:t>
              </a:r>
              <a:r>
                <a:rPr lang="en-US" baseline="42000"/>
                <a:t>2</a:t>
              </a:r>
              <a:r>
                <a:rPr lang="en-US"/>
                <a:t> + 185(2.5) – 60</a:t>
              </a:r>
            </a:p>
            <a:p>
              <a:pPr>
                <a:spcBef>
                  <a:spcPct val="50000"/>
                </a:spcBef>
              </a:pPr>
              <a:r>
                <a:rPr lang="en-US" sz="2000">
                  <a:latin typeface="Times New Roman" pitchFamily="18" charset="0"/>
                  <a:cs typeface="Times New Roman" pitchFamily="18" charset="0"/>
                </a:rPr>
                <a:t>y</a:t>
              </a:r>
              <a:r>
                <a:rPr lang="en-US"/>
                <a:t> = 75.11 (exam score for 2.5 hours of studying)  </a:t>
              </a:r>
            </a:p>
          </p:txBody>
        </p:sp>
        <p:sp>
          <p:nvSpPr>
            <p:cNvPr id="19481" name="Text Box 8"/>
            <p:cNvSpPr txBox="1">
              <a:spLocks noChangeArrowheads="1"/>
            </p:cNvSpPr>
            <p:nvPr/>
          </p:nvSpPr>
          <p:spPr bwMode="auto">
            <a:xfrm>
              <a:off x="336" y="3100"/>
              <a:ext cx="4944" cy="4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Substitute </a:t>
              </a:r>
              <a:r>
                <a:rPr lang="en-US" sz="2000" i="1"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US"/>
                <a:t> = 2.5 in the 5</a:t>
              </a:r>
              <a:r>
                <a:rPr lang="en-US" baseline="30000"/>
                <a:t>th</a:t>
              </a:r>
              <a:r>
                <a:rPr lang="en-US"/>
                <a:t> order polynomial equation to find </a:t>
              </a:r>
              <a:r>
                <a:rPr lang="en-US" sz="2000">
                  <a:latin typeface="Times New Roman" pitchFamily="18" charset="0"/>
                  <a:cs typeface="Times New Roman" pitchFamily="18" charset="0"/>
                </a:rPr>
                <a:t>y</a:t>
              </a:r>
              <a:r>
                <a:rPr lang="en-US"/>
                <a:t> (hours spent studying).</a:t>
              </a:r>
            </a:p>
          </p:txBody>
        </p:sp>
      </p:grpSp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619125" y="650875"/>
            <a:ext cx="79851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Given the plot of test results, the question is what would be your test score if you studied for 2.5 hours, no data is available for 2.5 hours.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1357313" y="3408363"/>
            <a:ext cx="6927850" cy="2855332"/>
            <a:chOff x="1357313" y="3408363"/>
            <a:chExt cx="6927850" cy="2855332"/>
          </a:xfrm>
        </p:grpSpPr>
        <p:grpSp>
          <p:nvGrpSpPr>
            <p:cNvPr id="29" name="Group 28"/>
            <p:cNvGrpSpPr/>
            <p:nvPr/>
          </p:nvGrpSpPr>
          <p:grpSpPr>
            <a:xfrm>
              <a:off x="1357313" y="3408363"/>
              <a:ext cx="6927850" cy="2855332"/>
              <a:chOff x="1357313" y="3408363"/>
              <a:chExt cx="6927850" cy="2855332"/>
            </a:xfrm>
          </p:grpSpPr>
          <p:grpSp>
            <p:nvGrpSpPr>
              <p:cNvPr id="3" name="Group 24"/>
              <p:cNvGrpSpPr>
                <a:grpSpLocks/>
              </p:cNvGrpSpPr>
              <p:nvPr/>
            </p:nvGrpSpPr>
            <p:grpSpPr bwMode="auto">
              <a:xfrm>
                <a:off x="1357313" y="3408363"/>
                <a:ext cx="6927850" cy="2198687"/>
                <a:chOff x="1357313" y="3408363"/>
                <a:chExt cx="6927850" cy="2198687"/>
              </a:xfrm>
            </p:grpSpPr>
            <p:sp>
              <p:nvSpPr>
                <p:cNvPr id="19465" name="TextBox 9"/>
                <p:cNvSpPr txBox="1">
                  <a:spLocks noChangeArrowheads="1"/>
                </p:cNvSpPr>
                <p:nvPr/>
              </p:nvSpPr>
              <p:spPr bwMode="auto">
                <a:xfrm>
                  <a:off x="1357313" y="4294188"/>
                  <a:ext cx="1011237" cy="3698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/>
                    <a:t>Linear</a:t>
                  </a:r>
                </a:p>
              </p:txBody>
            </p:sp>
            <p:sp>
              <p:nvSpPr>
                <p:cNvPr id="19466" name="TextBox 10"/>
                <p:cNvSpPr txBox="1">
                  <a:spLocks noChangeArrowheads="1"/>
                </p:cNvSpPr>
                <p:nvPr/>
              </p:nvSpPr>
              <p:spPr bwMode="auto">
                <a:xfrm>
                  <a:off x="1357313" y="3851275"/>
                  <a:ext cx="1843087" cy="3698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dirty="0"/>
                    <a:t>Exponential</a:t>
                  </a:r>
                </a:p>
              </p:txBody>
            </p:sp>
            <p:sp>
              <p:nvSpPr>
                <p:cNvPr id="19467" name="TextBox 11"/>
                <p:cNvSpPr txBox="1">
                  <a:spLocks noChangeArrowheads="1"/>
                </p:cNvSpPr>
                <p:nvPr/>
              </p:nvSpPr>
              <p:spPr bwMode="auto">
                <a:xfrm>
                  <a:off x="1357313" y="4751388"/>
                  <a:ext cx="3035300" cy="3698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/>
                    <a:t>Polynomial (3</a:t>
                  </a:r>
                  <a:r>
                    <a:rPr lang="en-US" baseline="30000"/>
                    <a:t>rd</a:t>
                  </a:r>
                  <a:r>
                    <a:rPr lang="en-US"/>
                    <a:t> order)</a:t>
                  </a:r>
                </a:p>
              </p:txBody>
            </p:sp>
            <p:sp>
              <p:nvSpPr>
                <p:cNvPr id="19468" name="TextBox 12"/>
                <p:cNvSpPr txBox="1">
                  <a:spLocks noChangeArrowheads="1"/>
                </p:cNvSpPr>
                <p:nvPr/>
              </p:nvSpPr>
              <p:spPr bwMode="auto">
                <a:xfrm>
                  <a:off x="1357313" y="5237163"/>
                  <a:ext cx="3035300" cy="3698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dirty="0">
                      <a:solidFill>
                        <a:srgbClr val="FF0000"/>
                      </a:solidFill>
                    </a:rPr>
                    <a:t>Polynomial (5</a:t>
                  </a:r>
                  <a:r>
                    <a:rPr lang="en-US" baseline="30000" dirty="0">
                      <a:solidFill>
                        <a:srgbClr val="FF0000"/>
                      </a:solidFill>
                    </a:rPr>
                    <a:t>th</a:t>
                  </a:r>
                  <a:r>
                    <a:rPr lang="en-US" dirty="0">
                      <a:solidFill>
                        <a:srgbClr val="FF0000"/>
                      </a:solidFill>
                    </a:rPr>
                    <a:t> order)</a:t>
                  </a:r>
                </a:p>
              </p:txBody>
            </p:sp>
            <p:sp>
              <p:nvSpPr>
                <p:cNvPr id="19469" name="TextBox 14"/>
                <p:cNvSpPr txBox="1">
                  <a:spLocks noChangeArrowheads="1"/>
                </p:cNvSpPr>
                <p:nvPr/>
              </p:nvSpPr>
              <p:spPr bwMode="auto">
                <a:xfrm>
                  <a:off x="1357313" y="3408363"/>
                  <a:ext cx="2120900" cy="3698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b="1" i="1" u="sng"/>
                    <a:t>Equation Type</a:t>
                  </a:r>
                </a:p>
              </p:txBody>
            </p:sp>
            <p:sp>
              <p:nvSpPr>
                <p:cNvPr id="19470" name="TextBox 15"/>
                <p:cNvSpPr txBox="1">
                  <a:spLocks noChangeArrowheads="1"/>
                </p:cNvSpPr>
                <p:nvPr/>
              </p:nvSpPr>
              <p:spPr bwMode="auto">
                <a:xfrm>
                  <a:off x="6580188" y="3408363"/>
                  <a:ext cx="1704975" cy="3698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b="1" i="1" u="sng"/>
                    <a:t>Exam Score</a:t>
                  </a:r>
                </a:p>
              </p:txBody>
            </p:sp>
            <p:sp>
              <p:nvSpPr>
                <p:cNvPr id="19471" name="TextBox 16"/>
                <p:cNvSpPr txBox="1">
                  <a:spLocks noChangeArrowheads="1"/>
                </p:cNvSpPr>
                <p:nvPr/>
              </p:nvSpPr>
              <p:spPr bwMode="auto">
                <a:xfrm>
                  <a:off x="3879850" y="3408363"/>
                  <a:ext cx="2257425" cy="3698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b="1" i="1" u="sng"/>
                    <a:t>R-squared  value</a:t>
                  </a:r>
                </a:p>
              </p:txBody>
            </p:sp>
            <p:sp>
              <p:nvSpPr>
                <p:cNvPr id="19472" name="TextBox 17"/>
                <p:cNvSpPr txBox="1">
                  <a:spLocks noChangeArrowheads="1"/>
                </p:cNvSpPr>
                <p:nvPr/>
              </p:nvSpPr>
              <p:spPr bwMode="auto">
                <a:xfrm>
                  <a:off x="4516438" y="4294188"/>
                  <a:ext cx="817562" cy="3698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/>
                    <a:t>.73</a:t>
                  </a:r>
                </a:p>
              </p:txBody>
            </p:sp>
            <p:sp>
              <p:nvSpPr>
                <p:cNvPr id="19473" name="TextBox 18"/>
                <p:cNvSpPr txBox="1">
                  <a:spLocks noChangeArrowheads="1"/>
                </p:cNvSpPr>
                <p:nvPr/>
              </p:nvSpPr>
              <p:spPr bwMode="auto">
                <a:xfrm>
                  <a:off x="4516438" y="3851275"/>
                  <a:ext cx="817562" cy="3698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/>
                    <a:t>.675</a:t>
                  </a:r>
                </a:p>
              </p:txBody>
            </p:sp>
            <p:sp>
              <p:nvSpPr>
                <p:cNvPr id="19474" name="TextBox 19"/>
                <p:cNvSpPr txBox="1">
                  <a:spLocks noChangeArrowheads="1"/>
                </p:cNvSpPr>
                <p:nvPr/>
              </p:nvSpPr>
              <p:spPr bwMode="auto">
                <a:xfrm>
                  <a:off x="4516438" y="4751388"/>
                  <a:ext cx="817562" cy="3698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/>
                    <a:t>.913</a:t>
                  </a:r>
                </a:p>
              </p:txBody>
            </p:sp>
            <p:sp>
              <p:nvSpPr>
                <p:cNvPr id="19475" name="TextBox 20"/>
                <p:cNvSpPr txBox="1">
                  <a:spLocks noChangeArrowheads="1"/>
                </p:cNvSpPr>
                <p:nvPr/>
              </p:nvSpPr>
              <p:spPr bwMode="auto">
                <a:xfrm>
                  <a:off x="4516438" y="5237163"/>
                  <a:ext cx="817562" cy="3698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dirty="0">
                      <a:solidFill>
                        <a:srgbClr val="FF0000"/>
                      </a:solidFill>
                    </a:rPr>
                    <a:t>.931</a:t>
                  </a:r>
                </a:p>
              </p:txBody>
            </p:sp>
            <p:sp>
              <p:nvSpPr>
                <p:cNvPr id="19476" name="TextBox 21"/>
                <p:cNvSpPr txBox="1">
                  <a:spLocks noChangeArrowheads="1"/>
                </p:cNvSpPr>
                <p:nvPr/>
              </p:nvSpPr>
              <p:spPr bwMode="auto">
                <a:xfrm>
                  <a:off x="6884988" y="5237163"/>
                  <a:ext cx="817562" cy="3698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dirty="0">
                      <a:solidFill>
                        <a:srgbClr val="FF0000"/>
                      </a:solidFill>
                    </a:rPr>
                    <a:t>75.1</a:t>
                  </a:r>
                </a:p>
              </p:txBody>
            </p:sp>
            <p:sp>
              <p:nvSpPr>
                <p:cNvPr id="19477" name="TextBox 22"/>
                <p:cNvSpPr txBox="1">
                  <a:spLocks noChangeArrowheads="1"/>
                </p:cNvSpPr>
                <p:nvPr/>
              </p:nvSpPr>
              <p:spPr bwMode="auto">
                <a:xfrm>
                  <a:off x="6884988" y="4751388"/>
                  <a:ext cx="817562" cy="3698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/>
                    <a:t>77.3</a:t>
                  </a:r>
                </a:p>
              </p:txBody>
            </p:sp>
            <p:sp>
              <p:nvSpPr>
                <p:cNvPr id="19478" name="TextBox 23"/>
                <p:cNvSpPr txBox="1">
                  <a:spLocks noChangeArrowheads="1"/>
                </p:cNvSpPr>
                <p:nvPr/>
              </p:nvSpPr>
              <p:spPr bwMode="auto">
                <a:xfrm>
                  <a:off x="6884988" y="3851275"/>
                  <a:ext cx="817562" cy="3698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/>
                    <a:t>62.9</a:t>
                  </a:r>
                </a:p>
              </p:txBody>
            </p:sp>
            <p:sp>
              <p:nvSpPr>
                <p:cNvPr id="19479" name="TextBox 24"/>
                <p:cNvSpPr txBox="1">
                  <a:spLocks noChangeArrowheads="1"/>
                </p:cNvSpPr>
                <p:nvPr/>
              </p:nvSpPr>
              <p:spPr bwMode="auto">
                <a:xfrm>
                  <a:off x="6884988" y="4294188"/>
                  <a:ext cx="817562" cy="3698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/>
                    <a:t>65.5</a:t>
                  </a: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3657600" y="5894363"/>
                <a:ext cx="392083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FFFF00"/>
                    </a:solidFill>
                  </a:rPr>
                  <a:t>Best fit (does not make sense)  </a:t>
                </a:r>
                <a:endParaRPr lang="en-US" b="1" dirty="0">
                  <a:solidFill>
                    <a:srgbClr val="FFFF00"/>
                  </a:solidFill>
                </a:endParaRPr>
              </a:p>
            </p:txBody>
          </p:sp>
        </p:grpSp>
        <p:cxnSp>
          <p:nvCxnSpPr>
            <p:cNvPr id="28" name="Straight Arrow Connector 27"/>
            <p:cNvCxnSpPr/>
            <p:nvPr/>
          </p:nvCxnSpPr>
          <p:spPr>
            <a:xfrm flipV="1">
              <a:off x="4156765" y="5585247"/>
              <a:ext cx="471695" cy="275382"/>
            </a:xfrm>
            <a:prstGeom prst="straightConnector1">
              <a:avLst/>
            </a:prstGeom>
            <a:ln w="19050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4350328" y="4370363"/>
            <a:ext cx="2534660" cy="894364"/>
            <a:chOff x="4350328" y="4370363"/>
            <a:chExt cx="2534660" cy="894364"/>
          </a:xfrm>
        </p:grpSpPr>
        <p:grpSp>
          <p:nvGrpSpPr>
            <p:cNvPr id="6" name="Group 5"/>
            <p:cNvGrpSpPr/>
            <p:nvPr/>
          </p:nvGrpSpPr>
          <p:grpSpPr>
            <a:xfrm>
              <a:off x="4350328" y="4370363"/>
              <a:ext cx="2410690" cy="894364"/>
              <a:chOff x="4350328" y="4370363"/>
              <a:chExt cx="2410690" cy="894364"/>
            </a:xfrm>
          </p:grpSpPr>
          <p:sp>
            <p:nvSpPr>
              <p:cNvPr id="4" name="Oval 3"/>
              <p:cNvSpPr/>
              <p:nvPr/>
            </p:nvSpPr>
            <p:spPr>
              <a:xfrm>
                <a:off x="4350328" y="4627418"/>
                <a:ext cx="1025236" cy="637309"/>
              </a:xfrm>
              <a:prstGeom prst="ellipse">
                <a:avLst/>
              </a:prstGeom>
              <a:solidFill>
                <a:srgbClr val="FF0000">
                  <a:alpha val="27843"/>
                </a:srgbClr>
              </a:solidFill>
              <a:ln>
                <a:solidFill>
                  <a:srgbClr val="89A4A7">
                    <a:alpha val="30196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5126182" y="4370363"/>
                <a:ext cx="163483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FFFF00"/>
                    </a:solidFill>
                  </a:rPr>
                  <a:t>Best answer</a:t>
                </a:r>
                <a:endParaRPr lang="en-US" b="1" dirty="0">
                  <a:solidFill>
                    <a:srgbClr val="FFFF00"/>
                  </a:solidFill>
                </a:endParaRPr>
              </a:p>
            </p:txBody>
          </p:sp>
        </p:grpSp>
        <p:cxnSp>
          <p:nvCxnSpPr>
            <p:cNvPr id="8" name="Straight Arrow Connector 7"/>
            <p:cNvCxnSpPr>
              <a:endCxn id="19477" idx="1"/>
            </p:cNvCxnSpPr>
            <p:nvPr/>
          </p:nvCxnSpPr>
          <p:spPr>
            <a:xfrm>
              <a:off x="6123709" y="4738255"/>
              <a:ext cx="761279" cy="198077"/>
            </a:xfrm>
            <a:prstGeom prst="straightConnector1">
              <a:avLst/>
            </a:prstGeom>
            <a:ln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462"/>
            <a:ext cx="8229600" cy="819871"/>
          </a:xfrm>
        </p:spPr>
        <p:txBody>
          <a:bodyPr/>
          <a:lstStyle/>
          <a:p>
            <a:r>
              <a:rPr lang="en-US" sz="3200" b="1" i="1" dirty="0">
                <a:solidFill>
                  <a:srgbClr val="FF0000"/>
                </a:solidFill>
              </a:rPr>
              <a:t>Plotting in </a:t>
            </a:r>
            <a:r>
              <a:rPr lang="en-US" sz="3200" b="1" i="1" dirty="0" smtClean="0">
                <a:solidFill>
                  <a:srgbClr val="FF0000"/>
                </a:solidFill>
              </a:rPr>
              <a:t>Excel</a:t>
            </a:r>
            <a:endParaRPr lang="en-US" sz="32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Ken youssefi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Engineering 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FDE376-C406-4ECC-8D73-99FF9005FCEC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619377" y="1151367"/>
            <a:ext cx="491887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Select </a:t>
            </a:r>
            <a:r>
              <a:rPr lang="en-US" sz="2400" b="1" i="1" dirty="0"/>
              <a:t>Insert </a:t>
            </a:r>
            <a:r>
              <a:rPr lang="en-US" sz="2400" dirty="0"/>
              <a:t>from the main menu </a:t>
            </a:r>
            <a:endParaRPr lang="en-US" sz="2400" dirty="0">
              <a:cs typeface="Arial" charset="0"/>
            </a:endParaRPr>
          </a:p>
        </p:txBody>
      </p:sp>
      <p:pic>
        <p:nvPicPr>
          <p:cNvPr id="6" name="Picture 5" descr="E10 lab assistant schedule F17 - Excel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700" y="2163849"/>
            <a:ext cx="8814061" cy="1908695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>
            <a:off x="1293436" y="1734394"/>
            <a:ext cx="461128" cy="858909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4128940" y="2801430"/>
            <a:ext cx="2535810" cy="1216058"/>
          </a:xfrm>
          <a:prstGeom prst="rect">
            <a:avLst/>
          </a:prstGeom>
          <a:solidFill>
            <a:srgbClr val="FF0000">
              <a:alpha val="2392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341042" y="4072544"/>
            <a:ext cx="23944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Plot type menu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30964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Ken youssefi</a:t>
            </a:r>
          </a:p>
        </p:txBody>
      </p:sp>
      <p:sp>
        <p:nvSpPr>
          <p:cNvPr id="512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Engineering 10</a:t>
            </a:r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06DCF55-FF34-4124-9B93-75157C9E4263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206645"/>
            <a:ext cx="8229600" cy="639762"/>
          </a:xfrm>
        </p:spPr>
        <p:txBody>
          <a:bodyPr/>
          <a:lstStyle/>
          <a:p>
            <a:pPr eaLnBrk="1" hangingPunct="1"/>
            <a:r>
              <a:rPr lang="en-US" sz="3200" b="1" i="1" dirty="0" smtClean="0">
                <a:solidFill>
                  <a:srgbClr val="FF0000"/>
                </a:solidFill>
              </a:rPr>
              <a:t>Column or Bar Chart</a:t>
            </a:r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188913" y="1079500"/>
            <a:ext cx="4343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400" b="1" dirty="0">
                <a:solidFill>
                  <a:srgbClr val="0000FF"/>
                </a:solidFill>
              </a:rPr>
              <a:t>Definition</a:t>
            </a:r>
            <a:r>
              <a:rPr lang="en-US" sz="2400" dirty="0"/>
              <a:t>:  A chart that consists of multiple columns (vertical bars), and the height of each column represents the quantity associated with the corresponding category.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800" dirty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400" dirty="0"/>
              <a:t>Use this type of chart for visual comparison of the quantities associated with different categories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8200" y="846407"/>
            <a:ext cx="4386044" cy="4143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Ken youssefi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Engineering 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4DC184-F7D6-4929-B14D-D5ADBD3AA1E0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54" r="29365"/>
          <a:stretch/>
        </p:blipFill>
        <p:spPr>
          <a:xfrm>
            <a:off x="298677" y="1102410"/>
            <a:ext cx="5812971" cy="531716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" t="-148" r="-897" b="148"/>
          <a:stretch/>
        </p:blipFill>
        <p:spPr>
          <a:xfrm>
            <a:off x="6406243" y="1013303"/>
            <a:ext cx="2427514" cy="3682523"/>
          </a:xfrm>
          <a:prstGeom prst="rect">
            <a:avLst/>
          </a:prstGeom>
        </p:spPr>
      </p:pic>
      <p:sp>
        <p:nvSpPr>
          <p:cNvPr id="11" name="Rectangle 4"/>
          <p:cNvSpPr txBox="1">
            <a:spLocks noChangeArrowheads="1"/>
          </p:cNvSpPr>
          <p:nvPr/>
        </p:nvSpPr>
        <p:spPr>
          <a:xfrm>
            <a:off x="457200" y="3175"/>
            <a:ext cx="8229600" cy="715963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i="1" kern="0" smtClean="0">
                <a:solidFill>
                  <a:srgbClr val="FF0000"/>
                </a:solidFill>
              </a:rPr>
              <a:t>Column Chart - Example</a:t>
            </a:r>
            <a:endParaRPr lang="en-US" sz="2800" b="1" i="1" kern="0" dirty="0" smtClean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42898" y="515035"/>
            <a:ext cx="738663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</a:rPr>
              <a:t>Enter Data     Select </a:t>
            </a:r>
            <a:r>
              <a:rPr lang="en-US" sz="2000" b="1" i="1" dirty="0" smtClean="0">
                <a:solidFill>
                  <a:srgbClr val="FFFF00"/>
                </a:solidFill>
              </a:rPr>
              <a:t>Insert</a:t>
            </a:r>
            <a:r>
              <a:rPr lang="en-US" sz="2000" b="1" dirty="0" smtClean="0">
                <a:solidFill>
                  <a:srgbClr val="FFFF00"/>
                </a:solidFill>
              </a:rPr>
              <a:t> → </a:t>
            </a:r>
            <a:r>
              <a:rPr lang="en-US" sz="2000" b="1" i="1" dirty="0">
                <a:solidFill>
                  <a:srgbClr val="FFFF00"/>
                </a:solidFill>
              </a:rPr>
              <a:t>Column Chart </a:t>
            </a:r>
            <a:r>
              <a:rPr lang="en-US" sz="2000" b="1" dirty="0">
                <a:solidFill>
                  <a:srgbClr val="FFFF00"/>
                </a:solidFill>
              </a:rPr>
              <a:t>→ </a:t>
            </a:r>
            <a:r>
              <a:rPr lang="en-US" sz="2000" b="1" i="1" dirty="0">
                <a:solidFill>
                  <a:srgbClr val="FFFF00"/>
                </a:solidFill>
              </a:rPr>
              <a:t>2D Column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687726" y="545813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→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188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Ken youssefi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Engineering 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A7BCC3-701D-4835-A8AD-011626A5436E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9637" y="2057401"/>
            <a:ext cx="5155507" cy="34766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01450" y="722685"/>
            <a:ext cx="2352037" cy="528759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27483" y="1114426"/>
            <a:ext cx="61198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Double click the y or x axis to </a:t>
            </a:r>
            <a:r>
              <a:rPr lang="en-US" sz="2400" dirty="0" err="1" smtClean="0">
                <a:solidFill>
                  <a:srgbClr val="FFFF00"/>
                </a:solidFill>
              </a:rPr>
              <a:t>to</a:t>
            </a:r>
            <a:r>
              <a:rPr lang="en-US" sz="2400" dirty="0" smtClean="0">
                <a:solidFill>
                  <a:srgbClr val="FFFF00"/>
                </a:solidFill>
              </a:rPr>
              <a:t> edit format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24200" y="176242"/>
            <a:ext cx="34956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9900"/>
                </a:solidFill>
              </a:rPr>
              <a:t>Editing Charts</a:t>
            </a:r>
            <a:endParaRPr lang="en-US" sz="2800" b="1" dirty="0">
              <a:solidFill>
                <a:srgbClr val="FF990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1571625" y="1843088"/>
            <a:ext cx="742950" cy="1871662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8322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Ken youssefi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Engineering 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A7BCC3-701D-4835-A8AD-011626A5436E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3837" y="664073"/>
            <a:ext cx="6468013" cy="273158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124200" y="73851"/>
            <a:ext cx="34956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9900"/>
                </a:solidFill>
              </a:rPr>
              <a:t>Editing Charts</a:t>
            </a:r>
            <a:endParaRPr lang="en-US" sz="2800" b="1" dirty="0">
              <a:solidFill>
                <a:srgbClr val="FF99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46424" y="731638"/>
            <a:ext cx="1547151" cy="259645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121316" y="1876425"/>
            <a:ext cx="1395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Edit Chart elements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4833938" y="914400"/>
            <a:ext cx="561975" cy="90017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/>
          <p:cNvGrpSpPr/>
          <p:nvPr/>
        </p:nvGrpSpPr>
        <p:grpSpPr>
          <a:xfrm>
            <a:off x="166687" y="3473231"/>
            <a:ext cx="7996238" cy="3248244"/>
            <a:chOff x="166687" y="3473231"/>
            <a:chExt cx="7996238" cy="324824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66687" y="4119562"/>
              <a:ext cx="5652335" cy="2357438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261138" y="3584846"/>
              <a:ext cx="1901787" cy="3136629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3874294" y="3473231"/>
              <a:ext cx="19447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Edit Chart Style and Color</a:t>
              </a:r>
              <a:endParaRPr lang="en-US" dirty="0"/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 flipH="1">
              <a:off x="4133851" y="4119562"/>
              <a:ext cx="361949" cy="51435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51299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Ken youssefi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Engineering 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A7BCC3-701D-4835-A8AD-011626A5436E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6361" y="800100"/>
            <a:ext cx="6074150" cy="25955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86524" y="800100"/>
            <a:ext cx="2347913" cy="427302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124200" y="73851"/>
            <a:ext cx="34956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9900"/>
                </a:solidFill>
              </a:rPr>
              <a:t>Editing Charts</a:t>
            </a:r>
            <a:endParaRPr lang="en-US" sz="2800" b="1" dirty="0">
              <a:solidFill>
                <a:srgbClr val="FF99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05324" y="2443163"/>
            <a:ext cx="1514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Apply Filters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4443413" y="1733550"/>
            <a:ext cx="314325" cy="63341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8"/>
          <p:cNvSpPr txBox="1">
            <a:spLocks noChangeArrowheads="1"/>
          </p:cNvSpPr>
          <p:nvPr/>
        </p:nvSpPr>
        <p:spPr bwMode="auto">
          <a:xfrm>
            <a:off x="858395" y="4273550"/>
            <a:ext cx="471373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/>
              <a:t>A plot must have a title and a description of the axes, including units if applicable</a:t>
            </a:r>
          </a:p>
        </p:txBody>
      </p:sp>
    </p:spTree>
    <p:extLst>
      <p:ext uri="{BB962C8B-B14F-4D97-AF65-F5344CB8AC3E}">
        <p14:creationId xmlns:p14="http://schemas.microsoft.com/office/powerpoint/2010/main" val="3125515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Ken youssefi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Engineering 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A7BCC3-701D-4835-A8AD-011626A5436E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9352" y="1433573"/>
            <a:ext cx="7725295" cy="49768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24200" y="73851"/>
            <a:ext cx="34956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9900"/>
                </a:solidFill>
              </a:rPr>
              <a:t>Editing Charts</a:t>
            </a:r>
            <a:endParaRPr lang="en-US" sz="2800" b="1" dirty="0">
              <a:solidFill>
                <a:srgbClr val="FF99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28749" y="649459"/>
            <a:ext cx="59340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</a:rPr>
              <a:t>Select </a:t>
            </a:r>
            <a:r>
              <a:rPr lang="en-US" sz="2000" b="1" i="1" dirty="0" smtClean="0">
                <a:solidFill>
                  <a:schemeClr val="bg1"/>
                </a:solidFill>
              </a:rPr>
              <a:t>Chart Tools </a:t>
            </a:r>
            <a:r>
              <a:rPr lang="en-US" sz="2000" dirty="0" smtClean="0">
                <a:solidFill>
                  <a:srgbClr val="FFFF00"/>
                </a:solidFill>
              </a:rPr>
              <a:t>for adding titles to x and y axes</a:t>
            </a:r>
            <a:endParaRPr lang="en-US" sz="2000" dirty="0">
              <a:solidFill>
                <a:srgbClr val="FFFF0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381375" y="1033463"/>
            <a:ext cx="938213" cy="538162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1871663" y="5005388"/>
            <a:ext cx="261937" cy="685800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 rot="5400000">
            <a:off x="3585565" y="5829294"/>
            <a:ext cx="232177" cy="740568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214812" y="3936206"/>
            <a:ext cx="2776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Double click to edit text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3590925" y="4176713"/>
            <a:ext cx="481013" cy="33337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286375" y="2650331"/>
            <a:ext cx="2776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Switch x / y axis</a:t>
            </a:r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6348413" y="2284528"/>
            <a:ext cx="466725" cy="36580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95146" y="4266724"/>
            <a:ext cx="1481267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Use Add Chart Element to define axis titles</a:t>
            </a:r>
            <a:endParaRPr lang="en-US" sz="1400" dirty="0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1119188" y="5005388"/>
            <a:ext cx="752475" cy="43338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 rot="5400000">
            <a:off x="961428" y="2308739"/>
            <a:ext cx="232177" cy="740568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612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Ken youssefi</a:t>
            </a:r>
          </a:p>
        </p:txBody>
      </p:sp>
      <p:sp>
        <p:nvSpPr>
          <p:cNvPr id="9219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Engineering 10</a:t>
            </a:r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0B5A155-83B9-4286-BE17-C19332AF89F9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9252" name="Rectangle 6"/>
          <p:cNvSpPr>
            <a:spLocks noChangeArrowheads="1"/>
          </p:cNvSpPr>
          <p:nvPr/>
        </p:nvSpPr>
        <p:spPr bwMode="auto">
          <a:xfrm>
            <a:off x="2109788" y="131763"/>
            <a:ext cx="53149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i="1" dirty="0">
                <a:solidFill>
                  <a:srgbClr val="FF9900"/>
                </a:solidFill>
              </a:rPr>
              <a:t>Multi-Column Chart - Example</a:t>
            </a:r>
            <a:endParaRPr lang="en-US" sz="2800" dirty="0"/>
          </a:p>
        </p:txBody>
      </p:sp>
      <p:sp>
        <p:nvSpPr>
          <p:cNvPr id="9253" name="Rectangle 7"/>
          <p:cNvSpPr>
            <a:spLocks noChangeArrowheads="1"/>
          </p:cNvSpPr>
          <p:nvPr/>
        </p:nvSpPr>
        <p:spPr bwMode="auto">
          <a:xfrm>
            <a:off x="352425" y="569913"/>
            <a:ext cx="51720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tx2"/>
                </a:solidFill>
              </a:rPr>
              <a:t>Multiple Column Charts are used for Comparison, select all three columns</a:t>
            </a:r>
            <a:r>
              <a:rPr lang="en-US" sz="2000" dirty="0" smtClean="0">
                <a:solidFill>
                  <a:schemeClr val="tx2"/>
                </a:solidFill>
              </a:rPr>
              <a:t>.</a:t>
            </a:r>
            <a:endParaRPr lang="en-US" sz="2000" dirty="0">
              <a:solidFill>
                <a:schemeClr val="tx2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1" t="-472" r="131" b="472"/>
          <a:stretch/>
        </p:blipFill>
        <p:spPr>
          <a:xfrm>
            <a:off x="160038" y="1386682"/>
            <a:ext cx="4861524" cy="5410200"/>
          </a:xfrm>
          <a:prstGeom prst="rect">
            <a:avLst/>
          </a:prstGeom>
        </p:spPr>
      </p:pic>
      <p:pic>
        <p:nvPicPr>
          <p:cNvPr id="10" name="Picture 9" descr="New Microsoft Excel Worksheet - Excel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50" t="52056" r="33889" b="11441"/>
          <a:stretch/>
        </p:blipFill>
        <p:spPr>
          <a:xfrm>
            <a:off x="160038" y="4235755"/>
            <a:ext cx="4202412" cy="2561127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4241800" y="588447"/>
            <a:ext cx="4902200" cy="3203752"/>
            <a:chOff x="4241800" y="588447"/>
            <a:chExt cx="4902200" cy="3203752"/>
          </a:xfrm>
        </p:grpSpPr>
        <p:grpSp>
          <p:nvGrpSpPr>
            <p:cNvPr id="11" name="Group 10"/>
            <p:cNvGrpSpPr/>
            <p:nvPr/>
          </p:nvGrpSpPr>
          <p:grpSpPr>
            <a:xfrm>
              <a:off x="4822224" y="588447"/>
              <a:ext cx="4321776" cy="3203752"/>
              <a:chOff x="4822224" y="588447"/>
              <a:chExt cx="4321776" cy="3203752"/>
            </a:xfrm>
          </p:grpSpPr>
          <p:sp>
            <p:nvSpPr>
              <p:cNvPr id="3" name="TextBox 2"/>
              <p:cNvSpPr txBox="1"/>
              <p:nvPr/>
            </p:nvSpPr>
            <p:spPr>
              <a:xfrm>
                <a:off x="5204736" y="588447"/>
                <a:ext cx="305661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Right click on the chart and choose </a:t>
                </a:r>
                <a:r>
                  <a:rPr lang="en-US" sz="2000" b="1" i="1" dirty="0" smtClean="0"/>
                  <a:t>Select Data</a:t>
                </a:r>
                <a:endParaRPr lang="en-US" sz="2000" b="1" i="1" dirty="0"/>
              </a:p>
            </p:txBody>
          </p:sp>
          <p:pic>
            <p:nvPicPr>
              <p:cNvPr id="4" name="Picture 3" descr="Select Data Source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22224" y="1386682"/>
                <a:ext cx="4321776" cy="2405517"/>
              </a:xfrm>
              <a:prstGeom prst="rect">
                <a:avLst/>
              </a:prstGeom>
            </p:spPr>
          </p:pic>
        </p:grpSp>
        <p:cxnSp>
          <p:nvCxnSpPr>
            <p:cNvPr id="14" name="Straight Arrow Connector 13"/>
            <p:cNvCxnSpPr/>
            <p:nvPr/>
          </p:nvCxnSpPr>
          <p:spPr>
            <a:xfrm flipH="1">
              <a:off x="4241800" y="1130300"/>
              <a:ext cx="895350" cy="196215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>
            <a:off x="5369836" y="2404299"/>
            <a:ext cx="3556751" cy="3794213"/>
            <a:chOff x="5369836" y="2404299"/>
            <a:chExt cx="3556751" cy="3794213"/>
          </a:xfrm>
        </p:grpSpPr>
        <p:grpSp>
          <p:nvGrpSpPr>
            <p:cNvPr id="12" name="Group 11"/>
            <p:cNvGrpSpPr/>
            <p:nvPr/>
          </p:nvGrpSpPr>
          <p:grpSpPr>
            <a:xfrm>
              <a:off x="5369836" y="2404299"/>
              <a:ext cx="3556751" cy="3794213"/>
              <a:chOff x="5369836" y="2404299"/>
              <a:chExt cx="3556751" cy="3794213"/>
            </a:xfrm>
          </p:grpSpPr>
          <p:pic>
            <p:nvPicPr>
              <p:cNvPr id="6" name="Picture 5" descr="Edit Series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47218" y="4640087"/>
                <a:ext cx="3071126" cy="1558425"/>
              </a:xfrm>
              <a:prstGeom prst="rect">
                <a:avLst/>
              </a:prstGeom>
            </p:spPr>
          </p:pic>
          <p:sp>
            <p:nvSpPr>
              <p:cNvPr id="7" name="TextBox 6"/>
              <p:cNvSpPr txBox="1"/>
              <p:nvPr/>
            </p:nvSpPr>
            <p:spPr>
              <a:xfrm>
                <a:off x="5369836" y="3954434"/>
                <a:ext cx="355675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Select Series and choose </a:t>
                </a:r>
                <a:r>
                  <a:rPr lang="en-US" b="1" i="1" dirty="0" smtClean="0"/>
                  <a:t>Edit </a:t>
                </a:r>
                <a:r>
                  <a:rPr lang="en-US" dirty="0" smtClean="0"/>
                  <a:t>add name</a:t>
                </a:r>
                <a:endParaRPr lang="en-US" dirty="0"/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5461000" y="2404299"/>
                <a:ext cx="558800" cy="330200"/>
              </a:xfrm>
              <a:prstGeom prst="ellipse">
                <a:avLst/>
              </a:prstGeom>
              <a:solidFill>
                <a:srgbClr val="FFFFFF">
                  <a:alpha val="14902"/>
                </a:srgb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6" name="Straight Arrow Connector 15"/>
            <p:cNvCxnSpPr>
              <a:endCxn id="8" idx="5"/>
            </p:cNvCxnSpPr>
            <p:nvPr/>
          </p:nvCxnSpPr>
          <p:spPr>
            <a:xfrm flipH="1" flipV="1">
              <a:off x="5937966" y="2686142"/>
              <a:ext cx="2082084" cy="1268293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5902</TotalTime>
  <Words>982</Words>
  <Application>Microsoft Office PowerPoint</Application>
  <PresentationFormat>On-screen Show (4:3)</PresentationFormat>
  <Paragraphs>153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Impact</vt:lpstr>
      <vt:lpstr>Times New Roman</vt:lpstr>
      <vt:lpstr>Default Design</vt:lpstr>
      <vt:lpstr>PowerPoint Presentation</vt:lpstr>
      <vt:lpstr>Plotting in Excel</vt:lpstr>
      <vt:lpstr>Column or Bar Chart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XY  (Scatter) Plots</vt:lpstr>
      <vt:lpstr>PowerPoint Presentation</vt:lpstr>
      <vt:lpstr>Fitting a Curve to Data Points (XY)</vt:lpstr>
      <vt:lpstr>PowerPoint Presentation</vt:lpstr>
      <vt:lpstr>PowerPoint Presentation</vt:lpstr>
      <vt:lpstr>PowerPoint Presentation</vt:lpstr>
      <vt:lpstr>Fitting the best Curve to Data Points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 2: Excel Basics and Functions</dc:title>
  <dc:creator>kyoussefi</dc:creator>
  <cp:lastModifiedBy>kyoussefi@aol.com</cp:lastModifiedBy>
  <cp:revision>162</cp:revision>
  <cp:lastPrinted>2016-02-06T06:09:38Z</cp:lastPrinted>
  <dcterms:created xsi:type="dcterms:W3CDTF">2007-08-01T16:35:22Z</dcterms:created>
  <dcterms:modified xsi:type="dcterms:W3CDTF">2017-08-09T03:34:41Z</dcterms:modified>
</cp:coreProperties>
</file>