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</p:sldMasterIdLst>
  <p:notesMasterIdLst>
    <p:notesMasterId r:id="rId17"/>
  </p:notesMasterIdLst>
  <p:sldIdLst>
    <p:sldId id="256" r:id="rId9"/>
    <p:sldId id="257" r:id="rId10"/>
    <p:sldId id="258" r:id="rId11"/>
    <p:sldId id="272" r:id="rId12"/>
    <p:sldId id="268" r:id="rId13"/>
    <p:sldId id="269" r:id="rId14"/>
    <p:sldId id="270" r:id="rId15"/>
    <p:sldId id="271" r:id="rId16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8" y="4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4337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fld id="{586B5984-2C21-4E85-B9E5-7C3B51CB9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0906A1-E058-4DD0-A6C6-3031C752BFF4}" type="slidenum">
              <a:rPr lang="en-US"/>
              <a:pPr/>
              <a:t>1</a:t>
            </a:fld>
            <a:endParaRPr 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65F6A6-FA06-4DE8-897E-FA66D7AFE8BB}" type="slidenum">
              <a:rPr lang="en-US"/>
              <a:pPr/>
              <a:t>2</a:t>
            </a:fld>
            <a:endParaRPr 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1D2354-9366-4352-BB29-B60E2F96DE70}" type="slidenum">
              <a:rPr lang="en-US"/>
              <a:pPr/>
              <a:t>3</a:t>
            </a:fld>
            <a:endParaRPr 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253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077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B3A69C-B0C9-49CA-8B38-E4DB9EC58C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1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8C873D-3288-40CE-B042-A8C323D67D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5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C14CC3D-B409-458B-B102-4FA5411BD1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1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82F18A-9E1C-411C-BE5E-A0893EFF4C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31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FA084A-1DB1-413B-9AB1-D4B56AFF95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9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8D58D2-A1E8-422C-92D5-4440ABCFB6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73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49450"/>
            <a:ext cx="434975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75" y="1949450"/>
            <a:ext cx="435133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A5F364-3BDF-4B07-BAE3-804A205C9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46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5FCDB4-5522-42AC-A32B-47E4623263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26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B7303A-ACED-4680-A2BF-D698D3BCF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5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C7713BD-4DAE-4E7F-A7ED-7ADDD69D2C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456EBF-C002-4BB3-99C9-F7349C66E7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A3F2FC-D11E-4026-B84A-451FC8388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64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72B044-15DC-4B29-808F-CA6370B109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11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BDF94E-9FB8-4DBF-85D1-09FD1DE113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68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238" y="684213"/>
            <a:ext cx="2212975" cy="5648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684213"/>
            <a:ext cx="6488113" cy="5648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8502E7-E579-4A6A-BD37-A49B922083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81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12F1CF-B534-4E2F-BA21-54A7CCBB5B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4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F66369-2D4A-4D70-91D1-38898A07C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7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01F116-0E7A-4B7B-99D3-BD83C96BEF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08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470A21-B303-43AC-A732-7315303B9C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16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5F3B0F-CBF3-41C0-AF8B-6CECA60295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64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57DDD9-479B-45BB-B521-E44FD487E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51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A24D6C-0996-4EBC-8C64-E64CD2760B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8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173497-098C-4AC4-8DBC-CCAFDE88B6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FCE889-250F-431A-B5D4-86588860A4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2D7B98-EB5B-4962-868B-5311A85B21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08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089380-01D6-4A9E-B40B-F9D75322E6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2AAD17-91B6-4051-B8B1-1E74EF62C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4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937FEA-BB98-489E-86F5-924FC0BA09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33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0D12D8-5962-4BCF-B4F2-C7DA140CA4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90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1F3719-11FA-4E51-B7A9-06D55896FB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1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4EBA3A-83FF-4598-8849-618CD1416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87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4B57C5-A935-428F-A05A-889F0042F5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27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113849-2D66-4788-856A-CBFFBAD281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4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76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768475"/>
            <a:ext cx="43576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98514A-CFA0-4F48-A82E-362019EF3A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077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3C982F-2C32-48A7-83B7-7FC7988F5A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08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2850F4-7D30-4D79-A5F0-DAD68F419B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64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E04746-DBCE-47C3-8B39-FA4378DF11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148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5098AE-2F22-4403-96E7-6A141D2B75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69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36550"/>
            <a:ext cx="2266950" cy="5815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36550"/>
            <a:ext cx="6650037" cy="5815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8B9F3E-B012-4BC9-8DCF-BC12EEE293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57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6F1BD3-FFF7-4B69-A6F3-BE9C8805A8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934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5FBF5E-AE43-400B-A66B-D2D846459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948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91B17E-C109-42BF-B2D4-28F2368795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92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4349750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75" y="1979613"/>
            <a:ext cx="4351338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6FB99E-F4A9-4655-9054-FA2ABC4E0F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694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8EDFDB-D689-4987-86EA-495794EE57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9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268CE6-7ECF-4BFB-8B48-41F7CE964E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916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A0F0F6-099A-44DB-B8C3-1F12C51E50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917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83D9CF-70F2-4C0C-873D-A4E8B5C8B2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916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20D7C7-4D54-4BA1-8AFE-8CE1E49A0F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92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8DBE31-B008-4DF4-AAC8-F2EC206E73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828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5842D0-30B2-4774-9497-08C874CB25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287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6061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1625" cy="6061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B8CB7C-FA0E-4140-BAEA-D06BA79317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721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7B60AA6-C958-48F2-AD67-847A8CF91A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371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B8C7C1-3CB7-4DB3-A2D0-F856EC3FF3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753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5557F5-C179-4BEB-9B9E-2A6972312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42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2165350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F8B5BB-D466-4947-92EB-5507E0032D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37563D-8915-499F-8DF7-E450C66DB5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860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3AC1D2-F9AE-41D3-B3CF-4C4CA0B446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17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09C093-52A9-4480-B896-FFC72F8D0B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13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635968-E55B-48F8-8A78-863012634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746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7AFD1D-9F92-47B5-81AA-06EDCCAB66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039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8B8197-603A-4EEC-B9F0-5363990996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429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B1ED9E-4957-4C1E-B441-3ACC6F3C1D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01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246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246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F45AB6-542C-4977-B9AD-8E00A0F78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29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3238" y="2165350"/>
            <a:ext cx="4457700" cy="2114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338" y="2165350"/>
            <a:ext cx="4459287" cy="2114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238" y="4432300"/>
            <a:ext cx="4457700" cy="2116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3338" y="4432300"/>
            <a:ext cx="4459287" cy="2116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503238" y="699452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3448050" y="699452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>
          <a:xfrm>
            <a:off x="7227888" y="699452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79A82DE0-4405-4B52-BA54-E2410BDE4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780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049397-B6EE-46C8-BC43-A88ABBEDA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815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FBA214-B69B-4FB8-88EC-64FD0DD7CC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5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677BF0-7655-4129-89AF-D2E1DF1AD0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399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D97131-FE3F-4C0E-A045-E3E9D4DA4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541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60588"/>
            <a:ext cx="4457700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2160588"/>
            <a:ext cx="4459287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C71CDC-1B33-4245-A782-20C2523CA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097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309BEF-E070-45B3-82F5-F5384EB2FD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892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F38975-CA3B-4E94-9DDA-144D5359B4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39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552A3E-071F-4B82-9671-B8FB400863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085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FBB681-10AD-4417-99BE-9329F61898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4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282AD6-178C-4E98-8FFF-C6ACE5827D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240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F85129-0A9A-419C-8B4E-437051A935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531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242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242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E8FB8F-1747-46FE-8B56-52EFFE855F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120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4B8FA1-8678-4C8A-A15A-B2C697D957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369EDC-A253-4135-8561-DE17C05894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727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3FD996-C90E-4B17-9B97-F818A7EA4D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907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ABA84B-5A7A-429F-9E49-31FCCB1547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28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792163"/>
            <a:ext cx="4457700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792163"/>
            <a:ext cx="4459287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B1FDC9-4781-47DB-B894-9E1FEAED30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0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B1644F-49B1-4969-B5DB-83788F0E11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133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BA90DB-4670-4F8A-8BD0-6E88D3AE91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430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55C21-3610-4848-9EAA-D7E98F3C23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220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2109C6-11C4-42D9-A2FA-C49C05DF29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555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70C84F-B640-4D6E-85AB-4E4ED76D4B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509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185D68-F074-42A5-8B13-FECF712DD6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125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792163"/>
            <a:ext cx="2266950" cy="6694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792163"/>
            <a:ext cx="6650037" cy="6694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FD82DD-55F7-4A94-9416-00565913F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8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B3E0FE-7AB3-40B2-9FB0-CF64AEBC38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0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7775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091C4BC5-FAC6-4EF1-93FA-37BAFD692F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684213"/>
            <a:ext cx="845820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49450"/>
            <a:ext cx="8853488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631825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67075" y="634682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31013" y="634682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957D0DBF-A3CA-4F61-8479-C674E4FCE1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fld id="{EE8DB6D1-0525-462F-8041-7B51047B35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36550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6706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6706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6706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3165B15D-6BCD-4DA4-8531-074CA3B01C2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79613"/>
            <a:ext cx="8853488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12775" y="656272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56000" y="656272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35838" y="656272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B5F249DB-CE87-4351-9572-CAF62CD3AD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8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8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06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5350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99452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99452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99452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fld id="{59711D63-4177-4BD6-AD27-B344364D10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44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0588"/>
            <a:ext cx="9069387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fld id="{CFC1D23F-E1C5-45B8-A2D7-A064AEEDE4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622617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792163"/>
            <a:ext cx="9069387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3752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3752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3752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61A713BF-F1BF-4119-9F83-0577A2AD84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1206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/>
              <a:t>Vex Ultrasonic </a:t>
            </a:r>
            <a:r>
              <a:rPr lang="en-US" sz="3600" dirty="0" smtClean="0"/>
              <a:t>Sensor (US)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Interfacing and Programming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990" y="2407920"/>
            <a:ext cx="6122782" cy="30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93775"/>
          </a:xfrm>
          <a:ln/>
        </p:spPr>
        <p:txBody>
          <a:bodyPr tIns="3616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/>
              <a:t>Ultrasonic Sensors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03238" y="1784350"/>
            <a:ext cx="442595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425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dirty="0">
                <a:solidFill>
                  <a:srgbClr val="FFFFFF"/>
                </a:solidFill>
              </a:rPr>
              <a:t>Generally have a transmitter and receiver.</a:t>
            </a:r>
          </a:p>
          <a:p>
            <a:pPr>
              <a:spcAft>
                <a:spcPts val="1425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dirty="0">
                <a:solidFill>
                  <a:srgbClr val="FFFFFF"/>
                </a:solidFill>
              </a:rPr>
              <a:t>Transmits a high-frequency sound.</a:t>
            </a:r>
          </a:p>
          <a:p>
            <a:pPr>
              <a:spcAft>
                <a:spcPts val="1425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dirty="0">
                <a:solidFill>
                  <a:srgbClr val="FFFFFF"/>
                </a:solidFill>
              </a:rPr>
              <a:t>Waits to receive echo.</a:t>
            </a:r>
          </a:p>
          <a:p>
            <a:pPr>
              <a:spcAft>
                <a:spcPts val="1425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dirty="0">
                <a:solidFill>
                  <a:srgbClr val="FFFFFF"/>
                </a:solidFill>
              </a:rPr>
              <a:t>Calculates distance based on time it took to receive the echo.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402512" y="2408237"/>
            <a:ext cx="1687512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sz="2000" dirty="0">
                <a:solidFill>
                  <a:srgbClr val="FFFFFF"/>
                </a:solidFill>
              </a:rPr>
              <a:t>Round-Trip Distance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402512" y="3505517"/>
            <a:ext cx="21034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One-Way Distance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6950075"/>
            <a:ext cx="60356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i="1">
                <a:solidFill>
                  <a:srgbClr val="FFFFFF"/>
                </a:solidFill>
              </a:rPr>
              <a:t>d</a:t>
            </a:r>
            <a:r>
              <a:rPr lang="en-US">
                <a:solidFill>
                  <a:srgbClr val="FFFFFF"/>
                </a:solidFill>
              </a:rPr>
              <a:t> = distance, </a:t>
            </a:r>
            <a:r>
              <a:rPr lang="en-US" i="1">
                <a:solidFill>
                  <a:srgbClr val="FFFFFF"/>
                </a:solidFill>
              </a:rPr>
              <a:t>v</a:t>
            </a:r>
            <a:r>
              <a:rPr lang="en-US">
                <a:solidFill>
                  <a:srgbClr val="FFFFFF"/>
                </a:solidFill>
              </a:rPr>
              <a:t> = speed of sound, </a:t>
            </a:r>
            <a:r>
              <a:rPr lang="en-US" i="1">
                <a:solidFill>
                  <a:srgbClr val="FFFFFF"/>
                </a:solidFill>
              </a:rPr>
              <a:t>t</a:t>
            </a:r>
            <a:r>
              <a:rPr lang="en-US">
                <a:solidFill>
                  <a:srgbClr val="FFFFFF"/>
                </a:solidFill>
              </a:rPr>
              <a:t> = time to receive echo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9170988" y="7042150"/>
            <a:ext cx="12239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fld id="{061A82CD-2C7B-4F4C-A050-4A093CAD7182}" type="slidenum">
              <a:rPr lang="en-US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0312" y="2408237"/>
            <a:ext cx="2133600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en-US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0312" y="3353117"/>
            <a:ext cx="2819400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en-US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)/2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63295"/>
          </a:xfrm>
          <a:ln/>
        </p:spPr>
        <p:txBody>
          <a:bodyPr tIns="3616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/>
              <a:t>The Vex Ultrasonic Sensor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875" y="2956560"/>
            <a:ext cx="5293448" cy="263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2468563" y="2560954"/>
            <a:ext cx="1752917" cy="220916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2880" y="1782445"/>
            <a:ext cx="28352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SzPct val="45000"/>
              <a:buFont typeface="Wingdings" charset="2"/>
              <a:buNone/>
            </a:pPr>
            <a:r>
              <a:rPr lang="en-US" u="sng" dirty="0">
                <a:solidFill>
                  <a:srgbClr val="FFFFFF"/>
                </a:solidFill>
              </a:rPr>
              <a:t>INPUT</a:t>
            </a:r>
          </a:p>
          <a:p>
            <a:pPr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dirty="0">
                <a:solidFill>
                  <a:srgbClr val="FFFFFF"/>
                </a:solidFill>
              </a:rPr>
              <a:t>Sends ultrasonic wave</a:t>
            </a:r>
          </a:p>
          <a:p>
            <a:pPr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dirty="0">
                <a:solidFill>
                  <a:srgbClr val="FFFFFF"/>
                </a:solidFill>
              </a:rPr>
              <a:t>Connect to </a:t>
            </a:r>
            <a:r>
              <a:rPr lang="en-US" dirty="0" smtClean="0">
                <a:solidFill>
                  <a:srgbClr val="FFFFFF"/>
                </a:solidFill>
              </a:rPr>
              <a:t>digital output of the controller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5821680" y="2834004"/>
            <a:ext cx="1882458" cy="193611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641590" y="1895158"/>
            <a:ext cx="2547439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SzPct val="45000"/>
              <a:buFont typeface="Wingdings" charset="2"/>
              <a:buNone/>
            </a:pPr>
            <a:r>
              <a:rPr lang="en-US" u="sng" dirty="0">
                <a:solidFill>
                  <a:srgbClr val="FFFFFF"/>
                </a:solidFill>
              </a:rPr>
              <a:t>OUTPUT</a:t>
            </a:r>
          </a:p>
          <a:p>
            <a:pPr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dirty="0">
                <a:solidFill>
                  <a:srgbClr val="FFFFFF"/>
                </a:solidFill>
              </a:rPr>
              <a:t>Receives the echo</a:t>
            </a:r>
          </a:p>
          <a:p>
            <a:pPr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dirty="0">
                <a:solidFill>
                  <a:srgbClr val="FFFFFF"/>
                </a:solidFill>
              </a:rPr>
              <a:t>Connect to </a:t>
            </a:r>
            <a:r>
              <a:rPr lang="en-US" dirty="0" smtClean="0">
                <a:solidFill>
                  <a:srgbClr val="FFFFFF"/>
                </a:solidFill>
              </a:rPr>
              <a:t>the input of the controller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958975" y="5794375"/>
            <a:ext cx="616108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</a:rPr>
              <a:t>The labeling is a bit counter-intuitive!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9170988" y="7042150"/>
            <a:ext cx="12239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fld id="{2246442D-CDA3-4226-B531-CDDDC0528AB9}" type="slidenum">
              <a:rPr lang="en-US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Connecting the sensor to the controller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3316" y="2254388"/>
            <a:ext cx="4841399" cy="3631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7702" y="2218218"/>
            <a:ext cx="5084651" cy="381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4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564004" y="275670"/>
            <a:ext cx="9071610" cy="705219"/>
          </a:xfrm>
        </p:spPr>
        <p:txBody>
          <a:bodyPr/>
          <a:lstStyle/>
          <a:p>
            <a:pPr eaLnBrk="1" hangingPunct="1"/>
            <a:r>
              <a:rPr lang="en-US" altLang="en-US" sz="3968" dirty="0"/>
              <a:t>Ultrasonic </a:t>
            </a:r>
            <a:r>
              <a:rPr lang="en-US" altLang="en-US" sz="3968" dirty="0" smtClean="0"/>
              <a:t>Sensor Programming</a:t>
            </a:r>
            <a:endParaRPr lang="en-US" altLang="en-US" sz="3968" dirty="0"/>
          </a:p>
        </p:txBody>
      </p:sp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341765" y="2509392"/>
            <a:ext cx="3443852" cy="84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46" dirty="0">
                <a:solidFill>
                  <a:srgbClr val="FFFF00"/>
                </a:solidFill>
              </a:rPr>
              <a:t>Sensor connected to </a:t>
            </a:r>
            <a:r>
              <a:rPr lang="en-US" altLang="en-US" sz="2646" dirty="0">
                <a:solidFill>
                  <a:srgbClr val="FFFF00"/>
                </a:solidFill>
              </a:rPr>
              <a:t>input </a:t>
            </a:r>
            <a:r>
              <a:rPr lang="en-US" altLang="en-US" sz="2646" dirty="0">
                <a:solidFill>
                  <a:srgbClr val="FFFF00"/>
                </a:solidFill>
              </a:rPr>
              <a:t>port 5</a:t>
            </a:r>
            <a:r>
              <a:rPr lang="en-US" altLang="en-US" sz="2646" dirty="0">
                <a:solidFill>
                  <a:srgbClr val="FFFF00"/>
                </a:solidFill>
              </a:rPr>
              <a:t> </a:t>
            </a:r>
            <a:endParaRPr lang="en-US" altLang="en-US" sz="2646" dirty="0">
              <a:solidFill>
                <a:srgbClr val="FFFF00"/>
              </a:solidFill>
            </a:endParaRP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4945816" y="1531185"/>
            <a:ext cx="4941788" cy="122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6" dirty="0">
                <a:solidFill>
                  <a:srgbClr val="FFFF00"/>
                </a:solidFill>
              </a:rPr>
              <a:t>Sensor connected to output port </a:t>
            </a:r>
            <a:r>
              <a:rPr lang="en-US" altLang="en-US" sz="2646" dirty="0">
                <a:solidFill>
                  <a:srgbClr val="FFFF00"/>
                </a:solidFill>
              </a:rPr>
              <a:t>6 </a:t>
            </a:r>
            <a:r>
              <a:rPr lang="en-US" altLang="en-US" sz="2646" dirty="0">
                <a:solidFill>
                  <a:srgbClr val="FFFF00"/>
                </a:solidFill>
              </a:rPr>
              <a:t>through which it receives digital control signals from the controller</a:t>
            </a:r>
            <a:r>
              <a:rPr lang="en-US" altLang="en-US" sz="2205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52229" name="Line 8"/>
          <p:cNvSpPr>
            <a:spLocks noChangeShapeType="1"/>
          </p:cNvSpPr>
          <p:nvPr/>
        </p:nvSpPr>
        <p:spPr bwMode="auto">
          <a:xfrm flipH="1">
            <a:off x="3918052" y="1793673"/>
            <a:ext cx="1003266" cy="3576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Line 9"/>
          <p:cNvSpPr>
            <a:spLocks noChangeShapeType="1"/>
          </p:cNvSpPr>
          <p:nvPr/>
        </p:nvSpPr>
        <p:spPr bwMode="auto">
          <a:xfrm flipV="1">
            <a:off x="2904900" y="2324775"/>
            <a:ext cx="450345" cy="278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6C242D-B4B8-4007-ACD3-F7A26468419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Youssefi</a:t>
            </a:r>
            <a:endParaRPr lang="en-US" dirty="0"/>
          </a:p>
        </p:txBody>
      </p:sp>
      <p:sp>
        <p:nvSpPr>
          <p:cNvPr id="52233" name="Rectangle 3"/>
          <p:cNvSpPr>
            <a:spLocks noChangeArrowheads="1"/>
          </p:cNvSpPr>
          <p:nvPr/>
        </p:nvSpPr>
        <p:spPr bwMode="auto">
          <a:xfrm>
            <a:off x="564004" y="601974"/>
            <a:ext cx="9115359" cy="84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6">
                <a:latin typeface="Arial" panose="020B0604020202020204" pitchFamily="34" charset="0"/>
              </a:rPr>
              <a:t>The following statement starts an ultrasonic sensor i.e., the sensor starts sending and recording the sound signals</a:t>
            </a:r>
            <a:r>
              <a:rPr lang="en-US" altLang="en-US" sz="1984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2234" name="Rectangle 4"/>
          <p:cNvSpPr>
            <a:spLocks noChangeArrowheads="1"/>
          </p:cNvSpPr>
          <p:nvPr/>
        </p:nvSpPr>
        <p:spPr bwMode="auto">
          <a:xfrm>
            <a:off x="724997" y="1856670"/>
            <a:ext cx="3676006" cy="47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6" dirty="0" err="1">
                <a:solidFill>
                  <a:schemeClr val="bg1"/>
                </a:solidFill>
                <a:latin typeface="Arial" panose="020B0604020202020204" pitchFamily="34" charset="0"/>
              </a:rPr>
              <a:t>StartUltrasonic</a:t>
            </a:r>
            <a:r>
              <a:rPr lang="en-US" altLang="en-US" sz="2646" dirty="0">
                <a:solidFill>
                  <a:schemeClr val="bg1"/>
                </a:solidFill>
                <a:latin typeface="Arial" panose="020B0604020202020204" pitchFamily="34" charset="0"/>
              </a:rPr>
              <a:t> ( </a:t>
            </a:r>
            <a:r>
              <a:rPr lang="en-US" altLang="en-US" sz="2646" dirty="0">
                <a:solidFill>
                  <a:schemeClr val="bg1"/>
                </a:solidFill>
                <a:latin typeface="Arial" panose="020B0604020202020204" pitchFamily="34" charset="0"/>
              </a:rPr>
              <a:t>5, 6 </a:t>
            </a:r>
            <a:r>
              <a:rPr lang="en-US" altLang="en-US" sz="2646" dirty="0">
                <a:solidFill>
                  <a:schemeClr val="bg1"/>
                </a:solidFill>
                <a:latin typeface="Arial" panose="020B0604020202020204" pitchFamily="34" charset="0"/>
              </a:rPr>
              <a:t>) ;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74243" y="2997949"/>
            <a:ext cx="4390561" cy="4296232"/>
            <a:chOff x="4561681" y="2790477"/>
            <a:chExt cx="3983037" cy="3897464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681" y="2790477"/>
              <a:ext cx="3983037" cy="389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5721522" y="3121032"/>
              <a:ext cx="511175" cy="215900"/>
            </a:xfrm>
            <a:prstGeom prst="ellipse">
              <a:avLst/>
            </a:prstGeom>
            <a:solidFill>
              <a:srgbClr val="FF0000">
                <a:alpha val="23137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37" name="TextBox 6"/>
            <p:cNvSpPr txBox="1">
              <a:spLocks noChangeArrowheads="1"/>
            </p:cNvSpPr>
            <p:nvPr/>
          </p:nvSpPr>
          <p:spPr bwMode="auto">
            <a:xfrm>
              <a:off x="6477793" y="3194034"/>
              <a:ext cx="1600200" cy="34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84" dirty="0">
                  <a:solidFill>
                    <a:srgbClr val="0000FF"/>
                  </a:solidFill>
                  <a:latin typeface="Arial" panose="020B0604020202020204" pitchFamily="34" charset="0"/>
                </a:rPr>
                <a:t>Select start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58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01" y="3254354"/>
            <a:ext cx="4367812" cy="424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504507" y="36749"/>
            <a:ext cx="9071610" cy="762967"/>
          </a:xfrm>
        </p:spPr>
        <p:txBody>
          <a:bodyPr/>
          <a:lstStyle/>
          <a:p>
            <a:pPr eaLnBrk="1" hangingPunct="1"/>
            <a:r>
              <a:rPr lang="en-US" altLang="en-US" sz="3527"/>
              <a:t>Ultrasonic Sensor</a:t>
            </a: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450260" y="2143658"/>
            <a:ext cx="2687884" cy="160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6" dirty="0">
                <a:solidFill>
                  <a:schemeClr val="bg1"/>
                </a:solidFill>
              </a:rPr>
              <a:t>Variable into which the translated value is stored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3439132" y="2392147"/>
            <a:ext cx="3321357" cy="84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6" dirty="0">
                <a:solidFill>
                  <a:srgbClr val="FFFF00"/>
                </a:solidFill>
              </a:rPr>
              <a:t>Input to Ultrasonic port #5</a:t>
            </a:r>
            <a:endParaRPr lang="en-US" altLang="en-US" sz="2646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0995" y="2050912"/>
            <a:ext cx="3657343" cy="1607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46" dirty="0">
                <a:solidFill>
                  <a:schemeClr val="bg1"/>
                </a:solidFill>
                <a:latin typeface="+mn-lt"/>
                <a:cs typeface="+mn-cs"/>
              </a:rPr>
              <a:t>The sensor is connected to output port # </a:t>
            </a:r>
            <a:r>
              <a:rPr lang="en-US" sz="2646" dirty="0">
                <a:solidFill>
                  <a:schemeClr val="bg1"/>
                </a:solidFill>
                <a:latin typeface="+mn-lt"/>
                <a:cs typeface="+mn-cs"/>
              </a:rPr>
              <a:t>6 </a:t>
            </a:r>
            <a:r>
              <a:rPr lang="en-US" sz="2646" dirty="0">
                <a:solidFill>
                  <a:schemeClr val="bg1"/>
                </a:solidFill>
                <a:latin typeface="+mn-lt"/>
                <a:cs typeface="+mn-cs"/>
              </a:rPr>
              <a:t>on the controller</a:t>
            </a:r>
          </a:p>
        </p:txBody>
      </p:sp>
      <p:sp>
        <p:nvSpPr>
          <p:cNvPr id="53254" name="Line 10"/>
          <p:cNvSpPr>
            <a:spLocks noChangeShapeType="1"/>
          </p:cNvSpPr>
          <p:nvPr/>
        </p:nvSpPr>
        <p:spPr bwMode="auto">
          <a:xfrm flipV="1">
            <a:off x="1808201" y="1777923"/>
            <a:ext cx="1007957" cy="3709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Line 11"/>
          <p:cNvSpPr>
            <a:spLocks noChangeShapeType="1"/>
          </p:cNvSpPr>
          <p:nvPr/>
        </p:nvSpPr>
        <p:spPr bwMode="auto">
          <a:xfrm flipV="1">
            <a:off x="6151516" y="1986165"/>
            <a:ext cx="652721" cy="48997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Line 12"/>
          <p:cNvSpPr>
            <a:spLocks noChangeShapeType="1"/>
          </p:cNvSpPr>
          <p:nvPr/>
        </p:nvSpPr>
        <p:spPr bwMode="auto">
          <a:xfrm flipH="1" flipV="1">
            <a:off x="7427209" y="1889919"/>
            <a:ext cx="799716" cy="304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18DA62-97D2-4854-9BCE-E7CB368670D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Youssefi</a:t>
            </a:r>
            <a:endParaRPr lang="en-US" dirty="0"/>
          </a:p>
        </p:txBody>
      </p:sp>
      <p:sp>
        <p:nvSpPr>
          <p:cNvPr id="53259" name="Rectangle 3"/>
          <p:cNvSpPr>
            <a:spLocks noChangeArrowheads="1"/>
          </p:cNvSpPr>
          <p:nvPr/>
        </p:nvSpPr>
        <p:spPr bwMode="auto">
          <a:xfrm>
            <a:off x="238518" y="888961"/>
            <a:ext cx="9841577" cy="47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6">
                <a:latin typeface="Arial" panose="020B0604020202020204" pitchFamily="34" charset="0"/>
              </a:rPr>
              <a:t>The following statement is used to read a value from the sensor</a:t>
            </a:r>
          </a:p>
        </p:txBody>
      </p:sp>
      <p:sp>
        <p:nvSpPr>
          <p:cNvPr id="53260" name="Rectangle 4"/>
          <p:cNvSpPr>
            <a:spLocks noChangeArrowheads="1"/>
          </p:cNvSpPr>
          <p:nvPr/>
        </p:nvSpPr>
        <p:spPr bwMode="auto">
          <a:xfrm>
            <a:off x="2952653" y="1501435"/>
            <a:ext cx="4897495" cy="47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646" dirty="0">
                <a:solidFill>
                  <a:srgbClr val="FFFF00"/>
                </a:solidFill>
                <a:latin typeface="Arial" panose="020B0604020202020204" pitchFamily="34" charset="0"/>
              </a:rPr>
              <a:t>Range = </a:t>
            </a:r>
            <a:r>
              <a:rPr lang="en-US" altLang="en-US" sz="2646" dirty="0" err="1">
                <a:solidFill>
                  <a:srgbClr val="FFFF00"/>
                </a:solidFill>
                <a:latin typeface="Arial" panose="020B0604020202020204" pitchFamily="34" charset="0"/>
              </a:rPr>
              <a:t>GetUltrasonic</a:t>
            </a:r>
            <a:r>
              <a:rPr lang="en-US" altLang="en-US" sz="2646" dirty="0">
                <a:solidFill>
                  <a:srgbClr val="FFFF00"/>
                </a:solidFill>
                <a:latin typeface="Arial" panose="020B0604020202020204" pitchFamily="34" charset="0"/>
              </a:rPr>
              <a:t> ( </a:t>
            </a:r>
            <a:r>
              <a:rPr lang="en-US" altLang="en-US" sz="2646" dirty="0">
                <a:solidFill>
                  <a:srgbClr val="FFFF00"/>
                </a:solidFill>
                <a:latin typeface="Arial" panose="020B0604020202020204" pitchFamily="34" charset="0"/>
              </a:rPr>
              <a:t>5 </a:t>
            </a:r>
            <a:r>
              <a:rPr lang="en-US" altLang="en-US" sz="2646" dirty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46" dirty="0">
                <a:solidFill>
                  <a:srgbClr val="FFFF00"/>
                </a:solidFill>
                <a:latin typeface="Arial" panose="020B0604020202020204" pitchFamily="34" charset="0"/>
              </a:rPr>
              <a:t>6 </a:t>
            </a:r>
            <a:r>
              <a:rPr lang="en-US" altLang="en-US" sz="2646" dirty="0">
                <a:solidFill>
                  <a:srgbClr val="FFFF00"/>
                </a:solidFill>
                <a:latin typeface="Arial" panose="020B0604020202020204" pitchFamily="34" charset="0"/>
              </a:rPr>
              <a:t>);</a:t>
            </a:r>
          </a:p>
        </p:txBody>
      </p:sp>
      <p:sp>
        <p:nvSpPr>
          <p:cNvPr id="7" name="Oval 6"/>
          <p:cNvSpPr/>
          <p:nvPr/>
        </p:nvSpPr>
        <p:spPr>
          <a:xfrm>
            <a:off x="6616995" y="3816585"/>
            <a:ext cx="607223" cy="295738"/>
          </a:xfrm>
          <a:prstGeom prst="ellipse">
            <a:avLst/>
          </a:prstGeom>
          <a:solidFill>
            <a:srgbClr val="4F81BD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263" name="TextBox 7"/>
          <p:cNvSpPr txBox="1">
            <a:spLocks noChangeArrowheads="1"/>
          </p:cNvSpPr>
          <p:nvPr/>
        </p:nvSpPr>
        <p:spPr bwMode="auto">
          <a:xfrm>
            <a:off x="7234718" y="3706341"/>
            <a:ext cx="2162907" cy="37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84">
                <a:latin typeface="Arial" panose="020B0604020202020204" pitchFamily="34" charset="0"/>
              </a:rPr>
              <a:t>Select Get option</a:t>
            </a:r>
          </a:p>
        </p:txBody>
      </p:sp>
      <p:sp>
        <p:nvSpPr>
          <p:cNvPr id="53264" name="TextBox 3"/>
          <p:cNvSpPr txBox="1">
            <a:spLocks noChangeArrowheads="1"/>
          </p:cNvSpPr>
          <p:nvPr/>
        </p:nvSpPr>
        <p:spPr bwMode="auto">
          <a:xfrm>
            <a:off x="653252" y="4357312"/>
            <a:ext cx="4224318" cy="47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6" dirty="0">
                <a:solidFill>
                  <a:srgbClr val="FFFF00"/>
                </a:solidFill>
                <a:latin typeface="Arial" panose="020B0604020202020204" pitchFamily="34" charset="0"/>
              </a:rPr>
              <a:t>D</a:t>
            </a:r>
            <a:r>
              <a:rPr lang="en-US" altLang="en-US" sz="2646" dirty="0">
                <a:solidFill>
                  <a:srgbClr val="FFFF00"/>
                </a:solidFill>
                <a:latin typeface="Arial" panose="020B0604020202020204" pitchFamily="34" charset="0"/>
              </a:rPr>
              <a:t>efine </a:t>
            </a:r>
            <a:r>
              <a:rPr lang="en-US" altLang="en-US" sz="2646" dirty="0">
                <a:solidFill>
                  <a:srgbClr val="FFFF00"/>
                </a:solidFill>
                <a:latin typeface="Arial" panose="020B0604020202020204" pitchFamily="34" charset="0"/>
              </a:rPr>
              <a:t>variable Range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46355" y="4966286"/>
            <a:ext cx="2714134" cy="4882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5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Hsu/Youssefi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27FDC2-5691-48FB-A1C2-40A61DB983C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/>
          <a:stretch/>
        </p:blipFill>
        <p:spPr bwMode="auto">
          <a:xfrm>
            <a:off x="135856" y="734969"/>
            <a:ext cx="5238793" cy="669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Box 3"/>
          <p:cNvSpPr txBox="1">
            <a:spLocks noChangeArrowheads="1"/>
          </p:cNvSpPr>
          <p:nvPr/>
        </p:nvSpPr>
        <p:spPr bwMode="auto">
          <a:xfrm>
            <a:off x="3468880" y="103246"/>
            <a:ext cx="4357313" cy="47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6">
                <a:latin typeface="Arial" panose="020B0604020202020204" pitchFamily="34" charset="0"/>
              </a:rPr>
              <a:t>Cortex Controller</a:t>
            </a:r>
          </a:p>
        </p:txBody>
      </p:sp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69" y="727400"/>
            <a:ext cx="2640637" cy="66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Box 7"/>
          <p:cNvSpPr txBox="1">
            <a:spLocks noChangeArrowheads="1"/>
          </p:cNvSpPr>
          <p:nvPr/>
        </p:nvSpPr>
        <p:spPr bwMode="auto">
          <a:xfrm>
            <a:off x="8476081" y="5829369"/>
            <a:ext cx="1557433" cy="94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84" dirty="0">
                <a:solidFill>
                  <a:srgbClr val="FFFF00"/>
                </a:solidFill>
                <a:latin typeface="Arial" panose="020B0604020202020204" pitchFamily="34" charset="0"/>
              </a:rPr>
              <a:t>Digital ports taken by the IRB</a:t>
            </a:r>
          </a:p>
        </p:txBody>
      </p:sp>
      <p:sp>
        <p:nvSpPr>
          <p:cNvPr id="7" name="Rectangle 6"/>
          <p:cNvSpPr/>
          <p:nvPr/>
        </p:nvSpPr>
        <p:spPr>
          <a:xfrm>
            <a:off x="6243611" y="5733913"/>
            <a:ext cx="1147951" cy="1461187"/>
          </a:xfrm>
          <a:prstGeom prst="rect">
            <a:avLst/>
          </a:prstGeom>
          <a:solidFill>
            <a:srgbClr val="0000FF">
              <a:alpha val="23137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329" name="TextBox 10"/>
          <p:cNvSpPr txBox="1">
            <a:spLocks noChangeArrowheads="1"/>
          </p:cNvSpPr>
          <p:nvPr/>
        </p:nvSpPr>
        <p:spPr bwMode="auto">
          <a:xfrm>
            <a:off x="8213455" y="2683554"/>
            <a:ext cx="1999079" cy="151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84" dirty="0">
                <a:solidFill>
                  <a:srgbClr val="FFFF00"/>
                </a:solidFill>
                <a:latin typeface="Arial" panose="020B0604020202020204" pitchFamily="34" charset="0"/>
              </a:rPr>
              <a:t>Change port 6 from input to output by clicking on the circle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146924" y="4159251"/>
            <a:ext cx="1200448" cy="7997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0876" y="134004"/>
            <a:ext cx="7592133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Select </a:t>
            </a:r>
            <a:r>
              <a:rPr lang="en-US" sz="2400" dirty="0" err="1" smtClean="0">
                <a:solidFill>
                  <a:srgbClr val="FFFF00"/>
                </a:solidFill>
              </a:rPr>
              <a:t>Config</a:t>
            </a:r>
            <a:r>
              <a:rPr lang="en-US" sz="2400" dirty="0" smtClean="0">
                <a:solidFill>
                  <a:srgbClr val="FFFF00"/>
                </a:solidFill>
              </a:rPr>
              <a:t> to Change input port #6 to an output port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15" b="49924"/>
          <a:stretch/>
        </p:blipFill>
        <p:spPr bwMode="auto">
          <a:xfrm>
            <a:off x="8279826" y="139723"/>
            <a:ext cx="1434651" cy="166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6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Hsu/Youssefi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30DB67-24DD-4EAE-9FB7-AA5446C4245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12" y="-1"/>
            <a:ext cx="3869083" cy="192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785716"/>
            <a:ext cx="6737210" cy="663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8478915" y="1601182"/>
            <a:ext cx="281737" cy="16886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952980" y="1525934"/>
            <a:ext cx="740218" cy="6527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542376" y="3424603"/>
            <a:ext cx="2771881" cy="5039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195100" y="2533891"/>
            <a:ext cx="1023705" cy="6684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4" name="TextBox 5"/>
          <p:cNvSpPr txBox="1">
            <a:spLocks noChangeArrowheads="1"/>
          </p:cNvSpPr>
          <p:nvPr/>
        </p:nvSpPr>
        <p:spPr bwMode="auto">
          <a:xfrm>
            <a:off x="5278302" y="2164657"/>
            <a:ext cx="3319608" cy="94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84">
                <a:latin typeface="Arial" panose="020B0604020202020204" pitchFamily="34" charset="0"/>
              </a:rPr>
              <a:t>Input to Ultrasonic sensor connected to output port 6 on controller </a:t>
            </a:r>
          </a:p>
        </p:txBody>
      </p:sp>
      <p:sp>
        <p:nvSpPr>
          <p:cNvPr id="57355" name="TextBox 9"/>
          <p:cNvSpPr txBox="1">
            <a:spLocks noChangeArrowheads="1"/>
          </p:cNvSpPr>
          <p:nvPr/>
        </p:nvSpPr>
        <p:spPr bwMode="auto">
          <a:xfrm>
            <a:off x="6424503" y="3265360"/>
            <a:ext cx="3037869" cy="94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84">
                <a:latin typeface="Arial" panose="020B0604020202020204" pitchFamily="34" charset="0"/>
              </a:rPr>
              <a:t>Output from Ultrasonic sensor connected to input port 5 on controller 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6081861" y="4589178"/>
            <a:ext cx="3947830" cy="72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5"/>
              <a:t>Checking if the obstacle is near or far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399391" y="4625926"/>
            <a:ext cx="694377" cy="1767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0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294</Words>
  <Application>Microsoft Office PowerPoint</Application>
  <PresentationFormat>Custom</PresentationFormat>
  <Paragraphs>54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Arial Unicode MS</vt:lpstr>
      <vt:lpstr>Calibri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Vex Ultrasonic Sensor (US) Interfacing and Programming</vt:lpstr>
      <vt:lpstr>Ultrasonic Sensors</vt:lpstr>
      <vt:lpstr>The Vex Ultrasonic Sensor</vt:lpstr>
      <vt:lpstr>Connecting the sensor to the controller</vt:lpstr>
      <vt:lpstr>Ultrasonic Sensor Programming</vt:lpstr>
      <vt:lpstr>Ultrasonic Sensor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Vex Ultrasonic Sensor Interfacing and Programming</dc:title>
  <dc:creator>kyoussefi</dc:creator>
  <cp:lastModifiedBy>kyoussefi@aol.com</cp:lastModifiedBy>
  <cp:revision>39</cp:revision>
  <cp:lastPrinted>1601-01-01T00:00:00Z</cp:lastPrinted>
  <dcterms:created xsi:type="dcterms:W3CDTF">2012-11-02T18:26:43Z</dcterms:created>
  <dcterms:modified xsi:type="dcterms:W3CDTF">2017-10-28T01:45:50Z</dcterms:modified>
</cp:coreProperties>
</file>