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59"/>
  </p:notesMasterIdLst>
  <p:sldIdLst>
    <p:sldId id="258" r:id="rId2"/>
    <p:sldId id="311" r:id="rId3"/>
    <p:sldId id="259" r:id="rId4"/>
    <p:sldId id="260" r:id="rId5"/>
    <p:sldId id="261" r:id="rId6"/>
    <p:sldId id="262" r:id="rId7"/>
    <p:sldId id="263" r:id="rId8"/>
    <p:sldId id="264" r:id="rId9"/>
    <p:sldId id="265" r:id="rId10"/>
    <p:sldId id="266" r:id="rId11"/>
    <p:sldId id="267" r:id="rId12"/>
    <p:sldId id="268" r:id="rId13"/>
    <p:sldId id="312" r:id="rId14"/>
    <p:sldId id="269" r:id="rId15"/>
    <p:sldId id="313" r:id="rId16"/>
    <p:sldId id="270" r:id="rId17"/>
    <p:sldId id="271" r:id="rId18"/>
    <p:sldId id="272" r:id="rId19"/>
    <p:sldId id="314"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23" autoAdjust="0"/>
  </p:normalViewPr>
  <p:slideViewPr>
    <p:cSldViewPr>
      <p:cViewPr>
        <p:scale>
          <a:sx n="68" d="100"/>
          <a:sy n="68" d="100"/>
        </p:scale>
        <p:origin x="-53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4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EA0F350-38A2-4469-976B-CE94ADBE7B4C}" type="slidenum">
              <a:rPr lang="en-US"/>
              <a:pPr>
                <a:defRPr/>
              </a:pPr>
              <a:t>‹#›</a:t>
            </a:fld>
            <a:endParaRPr lang="en-US"/>
          </a:p>
        </p:txBody>
      </p:sp>
    </p:spTree>
    <p:extLst>
      <p:ext uri="{BB962C8B-B14F-4D97-AF65-F5344CB8AC3E}">
        <p14:creationId xmlns:p14="http://schemas.microsoft.com/office/powerpoint/2010/main" val="1069205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75A8C66-A8AB-4468-BB5E-9C7D258F13DC}" type="slidenum">
              <a:rPr lang="en-US" smtClean="0"/>
              <a:pPr eaLnBrk="1" hangingPunct="1"/>
              <a:t>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repository of slides is intended to support the named chapter. The slide repository should be used as follows:</a:t>
            </a:r>
          </a:p>
          <a:p>
            <a:pPr eaLnBrk="1" hangingPunct="1"/>
            <a:r>
              <a:rPr lang="en-US" smtClean="0"/>
              <a:t>Copy the file to a unique name for your course and unit.</a:t>
            </a:r>
          </a:p>
          <a:p>
            <a:pPr eaLnBrk="1" hangingPunct="1"/>
            <a:r>
              <a:rPr lang="en-US" smtClean="0"/>
              <a:t>Edit the file by deleting those slides you don’t want to cover, editing other slides as appropriate to your course, and adding slides as desired.</a:t>
            </a:r>
          </a:p>
          <a:p>
            <a:pPr eaLnBrk="1" hangingPunct="1"/>
            <a:r>
              <a:rPr lang="en-US" smtClean="0"/>
              <a:t>Print the slides to produce transparency masters or print directly to film or present the slides using a computer image projector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F8FE8E-CB5D-4F87-9872-18FFC998CB29}" type="slidenum">
              <a:rPr lang="en-US" smtClean="0"/>
              <a:pPr eaLnBrk="1" hangingPunct="1"/>
              <a:t>11</a:t>
            </a:fld>
            <a:endParaRPr lang="en-US" smtClean="0"/>
          </a:p>
        </p:txBody>
      </p:sp>
      <p:sp>
        <p:nvSpPr>
          <p:cNvPr id="67587" name="Rectangle 2"/>
          <p:cNvSpPr>
            <a:spLocks noGrp="1" noRot="1" noChangeAspect="1" noChangeArrowheads="1" noTextEdit="1"/>
          </p:cNvSpPr>
          <p:nvPr>
            <p:ph type="sldImg"/>
          </p:nvPr>
        </p:nvSpPr>
        <p:spPr>
          <a:xfrm>
            <a:off x="1150938" y="690563"/>
            <a:ext cx="4557712" cy="3417887"/>
          </a:xfrm>
          <a:ln/>
        </p:spPr>
      </p:sp>
      <p:sp>
        <p:nvSpPr>
          <p:cNvPr id="6758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lnSpc>
                <a:spcPct val="90000"/>
              </a:lnSpc>
            </a:pPr>
            <a:r>
              <a:rPr lang="en-US" smtClean="0"/>
              <a:t>Structured Analysis and Design is old but still occasionally encountered</a:t>
            </a:r>
          </a:p>
          <a:p>
            <a:pPr lvl="1" eaLnBrk="1" hangingPunct="1">
              <a:lnSpc>
                <a:spcPct val="90000"/>
              </a:lnSpc>
            </a:pPr>
            <a:r>
              <a:rPr lang="en-US" smtClean="0"/>
              <a:t>Note that many other commercial methodologies and software tools exist based on these general methodologies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DB8590-290F-442C-BC9F-8071D9300B8E}" type="slidenum">
              <a:rPr lang="en-US" smtClean="0"/>
              <a:pPr eaLnBrk="1" hangingPunct="1"/>
              <a:t>12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eaLnBrk="1" hangingPunct="1"/>
            <a:r>
              <a:rPr lang="en-US" smtClean="0"/>
              <a:t>Note that these principles apply regardless of which methodology is used.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0CE93B-EB21-4208-B753-92BF173EA811}" type="slidenum">
              <a:rPr lang="en-US" smtClean="0"/>
              <a:pPr eaLnBrk="1" hangingPunct="1"/>
              <a:t>14</a:t>
            </a:fld>
            <a:endParaRPr lang="en-US" smtClean="0"/>
          </a:p>
        </p:txBody>
      </p:sp>
      <p:sp>
        <p:nvSpPr>
          <p:cNvPr id="69635" name="Rectangle 2"/>
          <p:cNvSpPr>
            <a:spLocks noGrp="1" noRot="1" noChangeAspect="1" noChangeArrowheads="1" noTextEdit="1"/>
          </p:cNvSpPr>
          <p:nvPr>
            <p:ph type="sldImg"/>
          </p:nvPr>
        </p:nvSpPr>
        <p:spPr>
          <a:xfrm>
            <a:off x="1150938" y="690563"/>
            <a:ext cx="4557712" cy="3417887"/>
          </a:xfrm>
          <a:ln/>
        </p:spPr>
      </p:sp>
      <p:sp>
        <p:nvSpPr>
          <p:cNvPr id="6963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lnSpc>
                <a:spcPct val="90000"/>
              </a:lnSpc>
            </a:pPr>
            <a:r>
              <a:rPr lang="en-US" smtClean="0"/>
              <a:t>It can be useful to walk through a non-IS example of problem-solving, such as diagnosing a car problem or going to the restaurant because you are hungry.</a:t>
            </a:r>
          </a:p>
          <a:p>
            <a:pPr lvl="1" eaLnBrk="1" hangingPunct="1">
              <a:lnSpc>
                <a:spcPct val="90000"/>
              </a:lnSpc>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DB8590-290F-442C-BC9F-8071D9300B8E}" type="slidenum">
              <a:rPr lang="en-US" smtClean="0"/>
              <a:pPr eaLnBrk="1" hangingPunct="1"/>
              <a:t>15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eaLnBrk="1" hangingPunct="1"/>
            <a:r>
              <a:rPr lang="en-US" smtClean="0"/>
              <a:t>Note that these principles apply regardless of which methodology is used.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8E0F622-8C14-4C74-ACC1-89E0AB00BC6B}" type="slidenum">
              <a:rPr lang="en-US" smtClean="0"/>
              <a:pPr eaLnBrk="1" hangingPunct="1"/>
              <a:t>16</a:t>
            </a:fld>
            <a:endParaRPr lang="en-US" smtClean="0"/>
          </a:p>
        </p:txBody>
      </p:sp>
      <p:sp>
        <p:nvSpPr>
          <p:cNvPr id="70659" name="Rectangle 2"/>
          <p:cNvSpPr>
            <a:spLocks noGrp="1" noRot="1" noChangeAspect="1" noChangeArrowheads="1" noTextEdit="1"/>
          </p:cNvSpPr>
          <p:nvPr>
            <p:ph type="sldImg"/>
          </p:nvPr>
        </p:nvSpPr>
        <p:spPr>
          <a:xfrm>
            <a:off x="1150938" y="690563"/>
            <a:ext cx="4557712" cy="3417887"/>
          </a:xfrm>
          <a:ln/>
        </p:spPr>
      </p:sp>
      <p:sp>
        <p:nvSpPr>
          <p:cNvPr id="7066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b="1" smtClean="0"/>
              <a:t>Teaching Notes</a:t>
            </a:r>
            <a:endParaRPr lang="en-US" smtClean="0"/>
          </a:p>
          <a:p>
            <a:pPr lvl="1" eaLnBrk="1" hangingPunct="1">
              <a:lnSpc>
                <a:spcPct val="90000"/>
              </a:lnSpc>
            </a:pPr>
            <a:r>
              <a:rPr lang="en-US" smtClean="0"/>
              <a:t>Every project is different depending on the size, complexity, and development methodology or route.  The key point to emphasize in the figure is that the phases occur in parallel.  It is important that students </a:t>
            </a:r>
            <a:r>
              <a:rPr lang="en-US" u="sng" smtClean="0"/>
              <a:t>not</a:t>
            </a:r>
            <a:r>
              <a:rPr lang="en-US" smtClean="0"/>
              <a:t> misinterpret that the phases in this chapter are sequential.</a:t>
            </a:r>
          </a:p>
          <a:p>
            <a:pPr lvl="1" eaLnBrk="1" hangingPunct="1">
              <a:lnSpc>
                <a:spcPct val="90000"/>
              </a:lnSpc>
            </a:pPr>
            <a:r>
              <a:rPr lang="en-US" smtClean="0"/>
              <a:t>Note that project and process management are illustrated as ongoing activities that last the duration of a project.  (The next chapter will focus on project and process management as well as the construction and use of Gantt Charts such as the one above.)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882EA6-2F9A-4E3F-B44B-019066A92DAB}" type="slidenum">
              <a:rPr lang="en-US" smtClean="0"/>
              <a:pPr eaLnBrk="1" hangingPunct="1"/>
              <a:t>17</a:t>
            </a:fld>
            <a:endParaRPr lang="en-US" smtClean="0"/>
          </a:p>
        </p:txBody>
      </p:sp>
      <p:sp>
        <p:nvSpPr>
          <p:cNvPr id="71683" name="Rectangle 2"/>
          <p:cNvSpPr>
            <a:spLocks noGrp="1" noRot="1" noChangeAspect="1" noChangeArrowheads="1" noTextEdit="1"/>
          </p:cNvSpPr>
          <p:nvPr>
            <p:ph type="sldImg"/>
          </p:nvPr>
        </p:nvSpPr>
        <p:spPr>
          <a:xfrm>
            <a:off x="1150938" y="690563"/>
            <a:ext cx="4557712" cy="3417887"/>
          </a:xfrm>
          <a:ln/>
        </p:spPr>
      </p:sp>
      <p:sp>
        <p:nvSpPr>
          <p:cNvPr id="7168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45" tIns="44873" rIns="89745" bIns="44873"/>
          <a:lstStyle/>
          <a:p>
            <a:pPr eaLnBrk="1" hangingPunct="1"/>
            <a:r>
              <a:rPr lang="en-US" b="1" smtClean="0">
                <a:cs typeface="Times New Roman" pitchFamily="18" charset="0"/>
              </a:rPr>
              <a:t>Teaching Notes</a:t>
            </a:r>
            <a:endParaRPr lang="en-US" smtClean="0">
              <a:cs typeface="Times New Roman" pitchFamily="18" charset="0"/>
            </a:endParaRPr>
          </a:p>
          <a:p>
            <a:pPr lvl="1" eaLnBrk="1" hangingPunct="1"/>
            <a:r>
              <a:rPr lang="en-US" smtClean="0">
                <a:cs typeface="Times New Roman" pitchFamily="18" charset="0"/>
              </a:rPr>
              <a:t>Most organizations pursuing the CMM are targeting Level 3, that is, consistently using a standardized process or methodology to develop all systems. CMM Level 2 deals with project management. CMM Level 3 deals with what has come to be known as process management.</a:t>
            </a:r>
          </a:p>
          <a:p>
            <a:pPr lvl="1"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329E4E-E889-4A47-B7D9-F786ABEC0E4D}" type="slidenum">
              <a:rPr lang="en-US" smtClean="0"/>
              <a:pPr eaLnBrk="1" hangingPunct="1"/>
              <a:t>18</a:t>
            </a:fld>
            <a:endParaRPr lang="en-US" smtClean="0"/>
          </a:p>
        </p:txBody>
      </p:sp>
      <p:sp>
        <p:nvSpPr>
          <p:cNvPr id="72707" name="Rectangle 2"/>
          <p:cNvSpPr>
            <a:spLocks noGrp="1" noRot="1" noChangeAspect="1" noChangeArrowheads="1" noTextEdit="1"/>
          </p:cNvSpPr>
          <p:nvPr>
            <p:ph type="sldImg"/>
          </p:nvPr>
        </p:nvSpPr>
        <p:spPr>
          <a:xfrm>
            <a:off x="1150938" y="690563"/>
            <a:ext cx="4557712" cy="3417887"/>
          </a:xfrm>
          <a:ln/>
        </p:spPr>
      </p:sp>
      <p:sp>
        <p:nvSpPr>
          <p:cNvPr id="7270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45" tIns="44873" rIns="89745" bIns="44873"/>
          <a:lstStyle/>
          <a:p>
            <a:pPr eaLnBrk="1" hangingPunct="1"/>
            <a:r>
              <a:rPr lang="en-US" b="1" smtClean="0"/>
              <a:t>Teaching Notes</a:t>
            </a:r>
            <a:endParaRPr lang="en-US" smtClean="0"/>
          </a:p>
          <a:p>
            <a:pPr lvl="1" eaLnBrk="1" hangingPunct="1">
              <a:lnSpc>
                <a:spcPct val="90000"/>
              </a:lnSpc>
            </a:pPr>
            <a:r>
              <a:rPr lang="en-US" smtClean="0"/>
              <a:t>The cost justification of system development projects is an ongoing activity. At any time during the process it could be discovered that the project no longer makes economic sense.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DB8590-290F-442C-BC9F-8071D9300B8E}" type="slidenum">
              <a:rPr lang="en-US" smtClean="0"/>
              <a:pPr eaLnBrk="1" hangingPunct="1"/>
              <a:t>19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eaLnBrk="1" hangingPunct="1"/>
            <a:r>
              <a:rPr lang="en-US" smtClean="0"/>
              <a:t>Note that these principles apply regardless of which methodology is used.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64D7EA-6613-4F0B-B68B-4ED303983A68}" type="slidenum">
              <a:rPr lang="en-US" smtClean="0"/>
              <a:pPr eaLnBrk="1" hangingPunct="1"/>
              <a:t>20</a:t>
            </a:fld>
            <a:endParaRPr lang="en-US" smtClean="0"/>
          </a:p>
        </p:txBody>
      </p:sp>
      <p:sp>
        <p:nvSpPr>
          <p:cNvPr id="73731" name="Rectangle 2"/>
          <p:cNvSpPr>
            <a:spLocks noGrp="1" noRot="1" noChangeAspect="1" noChangeArrowheads="1" noTextEdit="1"/>
          </p:cNvSpPr>
          <p:nvPr>
            <p:ph type="sldImg"/>
          </p:nvPr>
        </p:nvSpPr>
        <p:spPr>
          <a:xfrm>
            <a:off x="1150938" y="690563"/>
            <a:ext cx="4557712" cy="3417887"/>
          </a:xfrm>
          <a:ln/>
        </p:spPr>
      </p:sp>
      <p:sp>
        <p:nvSpPr>
          <p:cNvPr id="7373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45" tIns="44873" rIns="89745" bIns="44873"/>
          <a:lstStyle/>
          <a:p>
            <a:pPr eaLnBrk="1" hangingPunct="1"/>
            <a:r>
              <a:rPr lang="en-US" smtClean="0"/>
              <a:t>No additional notes.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96E368-AB4B-496D-922E-70BAE7A6E510}" type="slidenum">
              <a:rPr lang="en-US" smtClean="0"/>
              <a:pPr eaLnBrk="1" hangingPunct="1"/>
              <a:t>21</a:t>
            </a:fld>
            <a:endParaRPr lang="en-US" smtClean="0"/>
          </a:p>
        </p:txBody>
      </p:sp>
      <p:sp>
        <p:nvSpPr>
          <p:cNvPr id="74755" name="Rectangle 2"/>
          <p:cNvSpPr>
            <a:spLocks noGrp="1" noRot="1" noChangeAspect="1" noChangeArrowheads="1" noTextEdit="1"/>
          </p:cNvSpPr>
          <p:nvPr>
            <p:ph type="sldImg"/>
          </p:nvPr>
        </p:nvSpPr>
        <p:spPr>
          <a:xfrm>
            <a:off x="1150938" y="690563"/>
            <a:ext cx="4557712" cy="3417887"/>
          </a:xfrm>
          <a:ln/>
        </p:spPr>
      </p:sp>
      <p:sp>
        <p:nvSpPr>
          <p:cNvPr id="7475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lnSpc>
                <a:spcPct val="90000"/>
              </a:lnSpc>
            </a:pPr>
            <a:r>
              <a:rPr lang="en-US" smtClean="0"/>
              <a:t>Emphasize that problems, opportunities, and directives can either be planned or unplanned.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DC8227-21A1-4C7F-B3D1-C04944FE5AB9}" type="slidenum">
              <a:rPr lang="en-US" smtClean="0"/>
              <a:pPr eaLnBrk="1" hangingPunct="1"/>
              <a:t>3</a:t>
            </a:fld>
            <a:endParaRPr lang="en-US" smtClean="0"/>
          </a:p>
        </p:txBody>
      </p:sp>
      <p:sp>
        <p:nvSpPr>
          <p:cNvPr id="59395"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5939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54" tIns="45927" rIns="91854" bIns="45927"/>
          <a:lstStyle/>
          <a:p>
            <a:pPr eaLnBrk="1" hangingPunct="1"/>
            <a:r>
              <a:rPr lang="en-US" smtClean="0"/>
              <a:t>No additional notes</a:t>
            </a:r>
            <a:endParaRPr lang="en-US" sz="8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4F659B-D093-4B5A-82E3-A987771E406A}" type="slidenum">
              <a:rPr lang="en-US" smtClean="0"/>
              <a:pPr eaLnBrk="1" hangingPunct="1"/>
              <a:t>22</a:t>
            </a:fld>
            <a:endParaRPr lang="en-US" smtClean="0"/>
          </a:p>
        </p:txBody>
      </p:sp>
      <p:sp>
        <p:nvSpPr>
          <p:cNvPr id="75779" name="Rectangle 2"/>
          <p:cNvSpPr>
            <a:spLocks noGrp="1" noRot="1" noChangeAspect="1" noChangeArrowheads="1" noTextEdit="1"/>
          </p:cNvSpPr>
          <p:nvPr>
            <p:ph type="sldImg"/>
          </p:nvPr>
        </p:nvSpPr>
        <p:spPr>
          <a:xfrm>
            <a:off x="1150938" y="690563"/>
            <a:ext cx="4557712" cy="3417887"/>
          </a:xfrm>
          <a:ln/>
        </p:spPr>
      </p:sp>
      <p:sp>
        <p:nvSpPr>
          <p:cNvPr id="757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additional notes.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3B39697-1B81-4ED8-9D03-1A39A29DC110}" type="slidenum">
              <a:rPr lang="en-US" smtClean="0"/>
              <a:pPr eaLnBrk="1" hangingPunct="1"/>
              <a:t>23</a:t>
            </a:fld>
            <a:endParaRPr lang="en-US" smtClean="0"/>
          </a:p>
        </p:txBody>
      </p:sp>
      <p:sp>
        <p:nvSpPr>
          <p:cNvPr id="76803" name="Rectangle 2"/>
          <p:cNvSpPr>
            <a:spLocks noGrp="1" noRot="1" noChangeAspect="1" noChangeArrowheads="1" noTextEdit="1"/>
          </p:cNvSpPr>
          <p:nvPr>
            <p:ph type="sldImg"/>
          </p:nvPr>
        </p:nvSpPr>
        <p:spPr>
          <a:xfrm>
            <a:off x="1150938" y="690563"/>
            <a:ext cx="4557712" cy="3417887"/>
          </a:xfrm>
          <a:ln/>
        </p:spPr>
      </p:sp>
      <p:sp>
        <p:nvSpPr>
          <p:cNvPr id="7680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additional notes.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F58650-B8CB-4896-AE13-598EF420346F}" type="slidenum">
              <a:rPr lang="en-US" smtClean="0"/>
              <a:pPr eaLnBrk="1" hangingPunct="1"/>
              <a:t>24</a:t>
            </a:fld>
            <a:endParaRPr lang="en-US" smtClean="0"/>
          </a:p>
        </p:txBody>
      </p:sp>
      <p:sp>
        <p:nvSpPr>
          <p:cNvPr id="77827" name="Rectangle 2"/>
          <p:cNvSpPr>
            <a:spLocks noGrp="1" noRot="1" noChangeAspect="1" noChangeArrowheads="1" noTextEdit="1"/>
          </p:cNvSpPr>
          <p:nvPr>
            <p:ph type="sldImg"/>
          </p:nvPr>
        </p:nvSpPr>
        <p:spPr>
          <a:xfrm>
            <a:off x="1150938" y="690563"/>
            <a:ext cx="4557712" cy="3417887"/>
          </a:xfrm>
          <a:ln w="12700" cap="flat">
            <a:solidFill>
              <a:schemeClr val="tx1"/>
            </a:solidFill>
          </a:ln>
        </p:spPr>
      </p:sp>
      <p:sp>
        <p:nvSpPr>
          <p:cNvPr id="7782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54" tIns="45927" rIns="91854" bIns="45927"/>
          <a:lstStyle/>
          <a:p>
            <a:pPr eaLnBrk="1" hangingPunct="1">
              <a:lnSpc>
                <a:spcPct val="90000"/>
              </a:lnSpc>
            </a:pPr>
            <a:r>
              <a:rPr lang="en-US" b="1" smtClean="0"/>
              <a:t>Teaching Notes</a:t>
            </a:r>
            <a:endParaRPr lang="en-US" smtClean="0"/>
          </a:p>
          <a:p>
            <a:pPr lvl="1" eaLnBrk="1" hangingPunct="1">
              <a:lnSpc>
                <a:spcPct val="90000"/>
              </a:lnSpc>
            </a:pPr>
            <a:r>
              <a:rPr lang="en-US" smtClean="0"/>
              <a:t>We really emphasize PIECES as a useful way to characterize all problems. Later, we teach our students to use PIECES to analyze requirements and solutions as well.</a:t>
            </a:r>
          </a:p>
          <a:p>
            <a:pPr lvl="1" eaLnBrk="1" hangingPunct="1">
              <a:lnSpc>
                <a:spcPct val="90000"/>
              </a:lnSpc>
            </a:pPr>
            <a:r>
              <a:rPr lang="en-US" smtClean="0"/>
              <a:t>It can be useful to apply the PIECES framework to a project from the instructor’s professional background.</a:t>
            </a:r>
          </a:p>
          <a:p>
            <a:pPr lvl="1" eaLnBrk="1" hangingPunct="1">
              <a:lnSpc>
                <a:spcPct val="90000"/>
              </a:lnSpc>
            </a:pPr>
            <a:r>
              <a:rPr lang="en-US" smtClean="0"/>
              <a:t>Refer to the figure in the text for the PIECES checklist.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C04C4B-DB1F-4DAE-9B9C-049413385FE9}" type="slidenum">
              <a:rPr lang="en-US" smtClean="0"/>
              <a:pPr eaLnBrk="1" hangingPunct="1"/>
              <a:t>25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endParaRPr lang="en-US" smtClean="0"/>
          </a:p>
          <a:p>
            <a:pPr lvl="1" eaLnBrk="1" hangingPunct="1"/>
            <a:r>
              <a:rPr lang="en-US" smtClean="0"/>
              <a:t>This is a new slide in the seventh edition</a:t>
            </a:r>
            <a:endParaRPr lang="en-US" b="1" smtClean="0"/>
          </a:p>
          <a:p>
            <a:pPr eaLnBrk="1" hangingPunct="1"/>
            <a:r>
              <a:rPr lang="en-US" b="1" smtClean="0"/>
              <a:t>Teaching Notes</a:t>
            </a:r>
            <a:endParaRPr lang="en-US" smtClean="0"/>
          </a:p>
          <a:p>
            <a:pPr lvl="1" eaLnBrk="1" hangingPunct="1"/>
            <a:r>
              <a:rPr lang="en-US" smtClean="0"/>
              <a:t>The classic SDLC phases were presented in chapter 1. Now we present the FAST phases. This switch often confuses students. FAST is taught for two reasons:</a:t>
            </a:r>
          </a:p>
          <a:p>
            <a:pPr lvl="2" eaLnBrk="1" hangingPunct="1"/>
            <a:r>
              <a:rPr lang="en-US" smtClean="0"/>
              <a:t>1. The classic SDLC phases are really two general for teaching.</a:t>
            </a:r>
          </a:p>
          <a:p>
            <a:pPr lvl="2" eaLnBrk="1" hangingPunct="1"/>
            <a:r>
              <a:rPr lang="en-US" smtClean="0"/>
              <a:t>2. FAST allows students to see a methodology in action.</a:t>
            </a:r>
          </a:p>
          <a:p>
            <a:pPr lvl="1" eaLnBrk="1" hangingPunct="1"/>
            <a:r>
              <a:rPr lang="en-US" smtClean="0"/>
              <a:t>It is important for students to see that FAST is a methodology and how it fits into the classic SDLC phases.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EF4CE1-D96F-41DA-A782-1703E18C7429}" type="slidenum">
              <a:rPr lang="en-US" smtClean="0"/>
              <a:pPr eaLnBrk="1" hangingPunct="1"/>
              <a:t>26</a:t>
            </a:fld>
            <a:endParaRPr lang="en-US" smtClean="0"/>
          </a:p>
        </p:txBody>
      </p:sp>
      <p:sp>
        <p:nvSpPr>
          <p:cNvPr id="79875" name="Rectangle 2"/>
          <p:cNvSpPr>
            <a:spLocks noGrp="1" noRot="1" noChangeAspect="1" noChangeArrowheads="1" noTextEdit="1"/>
          </p:cNvSpPr>
          <p:nvPr>
            <p:ph type="sldImg"/>
          </p:nvPr>
        </p:nvSpPr>
        <p:spPr>
          <a:xfrm>
            <a:off x="1150938" y="690563"/>
            <a:ext cx="4557712" cy="3417887"/>
          </a:xfrm>
          <a:ln/>
        </p:spPr>
      </p:sp>
      <p:sp>
        <p:nvSpPr>
          <p:cNvPr id="7987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This is </a:t>
            </a:r>
            <a:r>
              <a:rPr lang="en-US" u="sng" smtClean="0"/>
              <a:t>not</a:t>
            </a:r>
            <a:r>
              <a:rPr lang="en-US" smtClean="0"/>
              <a:t> meant to be interpreted as a “waterfall” model.</a:t>
            </a:r>
          </a:p>
          <a:p>
            <a:pPr lvl="1" eaLnBrk="1" hangingPunct="1"/>
            <a:r>
              <a:rPr lang="en-US" smtClean="0"/>
              <a:t>Make sure that the students recognize that this slide represents one methodology that the authors call </a:t>
            </a:r>
            <a:r>
              <a:rPr lang="en-US" i="1" smtClean="0"/>
              <a:t>FAST</a:t>
            </a:r>
            <a:r>
              <a:rPr lang="en-US" smtClean="0"/>
              <a:t>.  There are many methodologies and variations on this slide.</a:t>
            </a:r>
          </a:p>
          <a:p>
            <a:pPr lvl="1" eaLnBrk="1" hangingPunct="1"/>
            <a:r>
              <a:rPr lang="en-US" smtClean="0"/>
              <a:t>Note that documentation goes on at every phase. These are the “deliverables” of the project.</a:t>
            </a:r>
          </a:p>
          <a:p>
            <a:pPr lvl="1" eaLnBrk="1" hangingPunct="1"/>
            <a:r>
              <a:rPr lang="en-US" smtClean="0"/>
              <a:t>The diamonds reflect typical “go” or “no go” feasibility checkpoints consistent with the creeping commitment philosophy.</a:t>
            </a:r>
          </a:p>
          <a:p>
            <a:pPr lvl="1" eaLnBrk="1" hangingPunct="1"/>
            <a:r>
              <a:rPr lang="en-US" smtClean="0"/>
              <a:t>At the center of the figure is the Building Blocks View of System Development, shown on the next slide.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BA9E3C-EB28-490E-A66F-2B634D6E7BAE}" type="slidenum">
              <a:rPr lang="en-US" smtClean="0"/>
              <a:pPr eaLnBrk="1" hangingPunct="1"/>
              <a:t>27</a:t>
            </a:fld>
            <a:endParaRPr lang="en-US" smtClean="0"/>
          </a:p>
        </p:txBody>
      </p:sp>
      <p:sp>
        <p:nvSpPr>
          <p:cNvPr id="80899" name="Rectangle 2"/>
          <p:cNvSpPr>
            <a:spLocks noGrp="1" noRot="1" noChangeAspect="1" noChangeArrowheads="1" noTextEdit="1"/>
          </p:cNvSpPr>
          <p:nvPr>
            <p:ph type="sldImg"/>
          </p:nvPr>
        </p:nvSpPr>
        <p:spPr>
          <a:xfrm>
            <a:off x="1150938" y="690563"/>
            <a:ext cx="4557712" cy="3417887"/>
          </a:xfrm>
          <a:ln/>
        </p:spPr>
      </p:sp>
      <p:sp>
        <p:nvSpPr>
          <p:cNvPr id="8090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lnSpc>
                <a:spcPct val="90000"/>
              </a:lnSpc>
            </a:pPr>
            <a:r>
              <a:rPr lang="en-US" smtClean="0"/>
              <a:t>This figure details all the deliverables of the </a:t>
            </a:r>
            <a:r>
              <a:rPr lang="en-US" i="1" smtClean="0"/>
              <a:t>FAST</a:t>
            </a:r>
            <a:r>
              <a:rPr lang="en-US" smtClean="0"/>
              <a:t> methodology throughout the project as well as the interaction with the project of all system users and the timing of each </a:t>
            </a:r>
            <a:r>
              <a:rPr lang="en-US" i="1" smtClean="0"/>
              <a:t>FAST</a:t>
            </a:r>
            <a:r>
              <a:rPr lang="en-US" smtClean="0"/>
              <a:t> phase.</a:t>
            </a:r>
          </a:p>
          <a:p>
            <a:pPr lvl="1" eaLnBrk="1" hangingPunct="1">
              <a:lnSpc>
                <a:spcPct val="90000"/>
              </a:lnSpc>
            </a:pPr>
            <a:r>
              <a:rPr lang="en-US" smtClean="0"/>
              <a:t>Note also the role of the strategic enterprise plan, strategic information systems plan, and strategic enterprise information technology architecture.</a:t>
            </a:r>
          </a:p>
          <a:p>
            <a:pPr lvl="1" eaLnBrk="1" hangingPunct="1">
              <a:lnSpc>
                <a:spcPct val="90000"/>
              </a:lnSpc>
            </a:pPr>
            <a:r>
              <a:rPr lang="en-US" smtClean="0"/>
              <a:t>You can use this figure to walk students through the syllabus, showing where each chapter and each case study deliverable fits in.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84E42D-B31E-4518-AC3D-0145C7BB5845}" type="slidenum">
              <a:rPr lang="en-US" smtClean="0"/>
              <a:pPr eaLnBrk="1" hangingPunct="1"/>
              <a:t>28</a:t>
            </a:fld>
            <a:endParaRPr lang="en-US" smtClean="0"/>
          </a:p>
        </p:txBody>
      </p:sp>
      <p:sp>
        <p:nvSpPr>
          <p:cNvPr id="81923" name="Rectangle 2"/>
          <p:cNvSpPr>
            <a:spLocks noGrp="1" noRot="1" noChangeAspect="1" noChangeArrowheads="1" noTextEdit="1"/>
          </p:cNvSpPr>
          <p:nvPr>
            <p:ph type="sldImg"/>
          </p:nvPr>
        </p:nvSpPr>
        <p:spPr>
          <a:xfrm>
            <a:off x="1150938" y="690563"/>
            <a:ext cx="4557712" cy="3417887"/>
          </a:xfrm>
          <a:ln/>
        </p:spPr>
      </p:sp>
      <p:sp>
        <p:nvSpPr>
          <p:cNvPr id="8192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45" tIns="44873" rIns="89745" bIns="44873"/>
          <a:lstStyle/>
          <a:p>
            <a:pPr eaLnBrk="1" hangingPunct="1"/>
            <a:r>
              <a:rPr lang="en-US" b="1" smtClean="0"/>
              <a:t>Teaching Notes</a:t>
            </a:r>
            <a:endParaRPr lang="en-US" smtClean="0"/>
          </a:p>
          <a:p>
            <a:pPr lvl="1" eaLnBrk="1" hangingPunct="1"/>
            <a:r>
              <a:rPr lang="en-US" smtClean="0"/>
              <a:t>If any of these will be a later assignment, it can be helpful to make note of it.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9EB5D7-81EC-43B8-ABEA-48821C2891F6}" type="slidenum">
              <a:rPr lang="en-US" smtClean="0"/>
              <a:pPr eaLnBrk="1" hangingPunct="1"/>
              <a:t>29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p>
          <a:p>
            <a:pPr lvl="1" eaLnBrk="1" hangingPunct="1"/>
            <a:r>
              <a:rPr lang="en-US" smtClean="0"/>
              <a:t>This slide is new in the seventh edition.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2BFEDB8-7BF1-45A9-AA58-F5D323590EF2}" type="slidenum">
              <a:rPr lang="en-US" smtClean="0"/>
              <a:pPr eaLnBrk="1" hangingPunct="1"/>
              <a:t>30</a:t>
            </a:fld>
            <a:endParaRPr lang="en-US" smtClean="0"/>
          </a:p>
        </p:txBody>
      </p:sp>
      <p:sp>
        <p:nvSpPr>
          <p:cNvPr id="83971" name="Rectangle 2"/>
          <p:cNvSpPr>
            <a:spLocks noGrp="1" noRot="1" noChangeAspect="1" noChangeArrowheads="1" noTextEdit="1"/>
          </p:cNvSpPr>
          <p:nvPr>
            <p:ph type="sldImg"/>
          </p:nvPr>
        </p:nvSpPr>
        <p:spPr>
          <a:xfrm>
            <a:off x="1150938" y="690563"/>
            <a:ext cx="4557712" cy="3417887"/>
          </a:xfrm>
          <a:ln/>
        </p:spPr>
      </p:sp>
      <p:sp>
        <p:nvSpPr>
          <p:cNvPr id="8397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45" tIns="44873" rIns="89745" bIns="44873"/>
          <a:lstStyle/>
          <a:p>
            <a:pPr eaLnBrk="1" hangingPunct="1"/>
            <a:r>
              <a:rPr lang="en-US" b="1" smtClean="0"/>
              <a:t>Teaching Notes</a:t>
            </a:r>
          </a:p>
          <a:p>
            <a:pPr lvl="1" eaLnBrk="1" hangingPunct="1"/>
            <a:r>
              <a:rPr lang="en-US" smtClean="0"/>
              <a:t>After finishing this chapter, students are liable to think that this course is teaching "analysis paralysis," since their prior experience may consist of short programming assignments. But without the right amount of analysis you will never deliver what the users want and need.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9E4944-916B-47DC-9817-FBF97AC63A54}" type="slidenum">
              <a:rPr lang="en-US" smtClean="0"/>
              <a:pPr eaLnBrk="1" hangingPunct="1"/>
              <a:t>31</a:t>
            </a:fld>
            <a:endParaRPr lang="en-US" smtClean="0"/>
          </a:p>
        </p:txBody>
      </p:sp>
      <p:sp>
        <p:nvSpPr>
          <p:cNvPr id="84995" name="Rectangle 2"/>
          <p:cNvSpPr>
            <a:spLocks noGrp="1" noRot="1" noChangeAspect="1" noChangeArrowheads="1" noTextEdit="1"/>
          </p:cNvSpPr>
          <p:nvPr>
            <p:ph type="sldImg"/>
          </p:nvPr>
        </p:nvSpPr>
        <p:spPr>
          <a:xfrm>
            <a:off x="1150938" y="690563"/>
            <a:ext cx="4557712" cy="3417887"/>
          </a:xfrm>
          <a:ln/>
        </p:spPr>
      </p:sp>
      <p:sp>
        <p:nvSpPr>
          <p:cNvPr id="8499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p>
          <a:p>
            <a:pPr lvl="1" eaLnBrk="1" hangingPunct="1"/>
            <a:r>
              <a:rPr lang="en-US" smtClean="0"/>
              <a:t>These will be covered in detail in Chapter 11.</a:t>
            </a:r>
          </a:p>
          <a:p>
            <a:pPr lvl="1" eaLnBrk="1" hangingPunct="1"/>
            <a:endParaRPr lang="en-US" smtClean="0"/>
          </a:p>
          <a:p>
            <a:pPr eaLnBrk="1" hangingPunct="1"/>
            <a:endParaRPr lang="en-US" smtClean="0"/>
          </a:p>
          <a:p>
            <a:pPr eaLnBrk="1" hangingPunct="1"/>
            <a:endParaRPr lang="en-US" sz="800" smtClean="0">
              <a:latin typeface="Times New Roman" pitchFamily="18" charset="0"/>
            </a:endParaRPr>
          </a:p>
          <a:p>
            <a:pPr lvl="1"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C047EA-FF8E-47A7-8C68-0E47536DB3F4}" type="slidenum">
              <a:rPr lang="en-US" smtClean="0"/>
              <a:pPr eaLnBrk="1" hangingPunct="1"/>
              <a:t>4</a:t>
            </a:fld>
            <a:endParaRPr lang="en-US" smtClean="0"/>
          </a:p>
        </p:txBody>
      </p:sp>
      <p:sp>
        <p:nvSpPr>
          <p:cNvPr id="60419" name="Rectangle 2"/>
          <p:cNvSpPr>
            <a:spLocks noGrp="1" noRot="1" noChangeAspect="1" noChangeArrowheads="1" noTextEdit="1"/>
          </p:cNvSpPr>
          <p:nvPr>
            <p:ph type="sldImg"/>
          </p:nvPr>
        </p:nvSpPr>
        <p:spPr>
          <a:xfrm>
            <a:off x="1150938" y="690563"/>
            <a:ext cx="4557712" cy="3417887"/>
          </a:xfrm>
          <a:ln/>
        </p:spPr>
      </p:sp>
      <p:sp>
        <p:nvSpPr>
          <p:cNvPr id="6042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p>
          <a:p>
            <a:pPr eaLnBrk="1" hangingPunct="1"/>
            <a:r>
              <a:rPr lang="en-US" smtClean="0"/>
              <a:t>This slide uses the framework taught in chapter 2 and emphasizes how the 8 FAST methodology phases relate to it. FAST is a representative methodology used throughout the remainder of the textbook. Each chapter will focus on one or more aspects of the framework.</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6773B6-EDC6-46FB-9141-4FF5C735FA0E}" type="slidenum">
              <a:rPr lang="en-US" smtClean="0"/>
              <a:pPr eaLnBrk="1" hangingPunct="1"/>
              <a:t>32</a:t>
            </a:fld>
            <a:endParaRPr lang="en-US" smtClean="0"/>
          </a:p>
        </p:txBody>
      </p:sp>
      <p:sp>
        <p:nvSpPr>
          <p:cNvPr id="86019" name="Rectangle 2"/>
          <p:cNvSpPr>
            <a:spLocks noGrp="1" noRot="1" noChangeAspect="1" noChangeArrowheads="1" noTextEdit="1"/>
          </p:cNvSpPr>
          <p:nvPr>
            <p:ph type="sldImg"/>
          </p:nvPr>
        </p:nvSpPr>
        <p:spPr>
          <a:xfrm>
            <a:off x="1150938" y="690563"/>
            <a:ext cx="4557712" cy="3417887"/>
          </a:xfrm>
          <a:ln/>
        </p:spPr>
      </p:sp>
      <p:sp>
        <p:nvSpPr>
          <p:cNvPr id="8602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additional notes.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F2CFD6-D388-4AB5-8DCE-D5B46AFCF92B}" type="slidenum">
              <a:rPr lang="en-US" smtClean="0"/>
              <a:pPr eaLnBrk="1" hangingPunct="1"/>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endParaRPr lang="en-US" smtClean="0"/>
          </a:p>
          <a:p>
            <a:pPr lvl="1" eaLnBrk="1" hangingPunct="1"/>
            <a:r>
              <a:rPr lang="en-US" smtClean="0"/>
              <a:t>This slide is new in the seventh edition.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E3284D-AAAF-432A-B6E4-D9E85CEF13AF}" type="slidenum">
              <a:rPr lang="en-US" smtClean="0"/>
              <a:pPr eaLnBrk="1" hangingPunct="1"/>
              <a:t>34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endParaRPr lang="en-US" smtClean="0"/>
          </a:p>
          <a:p>
            <a:pPr lvl="1" eaLnBrk="1" hangingPunct="1"/>
            <a:r>
              <a:rPr lang="en-US" smtClean="0"/>
              <a:t>This slide is new in the seventh edition. </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D0580C-ACEA-4754-9AB7-A0C8F99CA1B3}" type="slidenum">
              <a:rPr lang="en-US" smtClean="0"/>
              <a:pPr eaLnBrk="1" hangingPunct="1"/>
              <a:t>35</a:t>
            </a:fld>
            <a:endParaRPr lang="en-US" smtClean="0"/>
          </a:p>
        </p:txBody>
      </p:sp>
      <p:sp>
        <p:nvSpPr>
          <p:cNvPr id="89091" name="Rectangle 2"/>
          <p:cNvSpPr>
            <a:spLocks noGrp="1" noRot="1" noChangeAspect="1" noChangeArrowheads="1" noTextEdit="1"/>
          </p:cNvSpPr>
          <p:nvPr>
            <p:ph type="sldImg"/>
          </p:nvPr>
        </p:nvSpPr>
        <p:spPr>
          <a:xfrm>
            <a:off x="1150938" y="690563"/>
            <a:ext cx="4557712" cy="3417887"/>
          </a:xfrm>
          <a:ln/>
        </p:spPr>
      </p:sp>
      <p:sp>
        <p:nvSpPr>
          <p:cNvPr id="8909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additional notes.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21EA1A-41A4-483A-A60A-4C81A67999C9}" type="slidenum">
              <a:rPr lang="en-US" smtClean="0"/>
              <a:pPr eaLnBrk="1" hangingPunct="1"/>
              <a:t>36</a:t>
            </a:fld>
            <a:endParaRPr lang="en-US" smtClean="0"/>
          </a:p>
        </p:txBody>
      </p:sp>
      <p:sp>
        <p:nvSpPr>
          <p:cNvPr id="90115" name="Rectangle 2"/>
          <p:cNvSpPr>
            <a:spLocks noGrp="1" noRot="1" noChangeAspect="1" noChangeArrowheads="1" noTextEdit="1"/>
          </p:cNvSpPr>
          <p:nvPr>
            <p:ph type="sldImg"/>
          </p:nvPr>
        </p:nvSpPr>
        <p:spPr>
          <a:xfrm>
            <a:off x="1150938" y="690563"/>
            <a:ext cx="4557712" cy="3417887"/>
          </a:xfrm>
          <a:ln/>
        </p:spPr>
      </p:sp>
      <p:sp>
        <p:nvSpPr>
          <p:cNvPr id="9011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additional notes. </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D87F98-64A6-4F45-B2EF-0925C9090BB8}" type="slidenum">
              <a:rPr lang="en-US" smtClean="0"/>
              <a:pPr eaLnBrk="1" hangingPunct="1"/>
              <a:t>37</a:t>
            </a:fld>
            <a:endParaRPr lang="en-US" smtClean="0"/>
          </a:p>
        </p:txBody>
      </p:sp>
      <p:sp>
        <p:nvSpPr>
          <p:cNvPr id="91139" name="Rectangle 2"/>
          <p:cNvSpPr>
            <a:spLocks noGrp="1" noRot="1" noChangeAspect="1" noChangeArrowheads="1" noTextEdit="1"/>
          </p:cNvSpPr>
          <p:nvPr>
            <p:ph type="sldImg"/>
          </p:nvPr>
        </p:nvSpPr>
        <p:spPr>
          <a:xfrm>
            <a:off x="1150938" y="690563"/>
            <a:ext cx="4557712" cy="3417887"/>
          </a:xfrm>
          <a:ln/>
        </p:spPr>
      </p:sp>
      <p:sp>
        <p:nvSpPr>
          <p:cNvPr id="9114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Some instructors prefer the term “dictionary” or “encyclopedia” depending on what their CASE tool calls its repository.</a:t>
            </a:r>
          </a:p>
          <a:p>
            <a:pPr lvl="1" eaLnBrk="1" hangingPunct="1"/>
            <a:r>
              <a:rPr lang="en-US" smtClean="0"/>
              <a:t>The key point here is that system development documentation (“knowledge”) is shared via a repository </a:t>
            </a:r>
            <a:r>
              <a:rPr lang="en-US" u="sng" smtClean="0"/>
              <a:t>as well as</a:t>
            </a:r>
            <a:r>
              <a:rPr lang="en-US" smtClean="0"/>
              <a:t> flowing between phases and people.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C82A6A6-9AFF-48DA-A100-42A11551A50A}" type="slidenum">
              <a:rPr lang="en-US" smtClean="0"/>
              <a:pPr eaLnBrk="1" hangingPunct="1"/>
              <a:t>38</a:t>
            </a:fld>
            <a:endParaRPr lang="en-US" smtClean="0"/>
          </a:p>
        </p:txBody>
      </p:sp>
      <p:sp>
        <p:nvSpPr>
          <p:cNvPr id="92163" name="Rectangle 2"/>
          <p:cNvSpPr>
            <a:spLocks noGrp="1" noRot="1" noChangeAspect="1" noChangeArrowheads="1" noTextEdit="1"/>
          </p:cNvSpPr>
          <p:nvPr>
            <p:ph type="sldImg"/>
          </p:nvPr>
        </p:nvSpPr>
        <p:spPr>
          <a:xfrm>
            <a:off x="1150938" y="690563"/>
            <a:ext cx="4557712" cy="3417887"/>
          </a:xfrm>
          <a:ln/>
        </p:spPr>
      </p:sp>
      <p:sp>
        <p:nvSpPr>
          <p:cNvPr id="9216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p>
          <a:p>
            <a:pPr lvl="1" eaLnBrk="1" hangingPunct="1"/>
            <a:r>
              <a:rPr lang="en-US" smtClean="0"/>
              <a:t>In the sixth edition this slide appeared in chapter 1. These concepts were moved here to better focus this chapter on methodologies. </a:t>
            </a:r>
          </a:p>
          <a:p>
            <a:pPr eaLnBrk="1" hangingPunct="1"/>
            <a:r>
              <a:rPr lang="en-US" b="1" smtClean="0"/>
              <a:t>Teaching Notes</a:t>
            </a:r>
          </a:p>
          <a:p>
            <a:pPr lvl="1" eaLnBrk="1" hangingPunct="1"/>
            <a:r>
              <a:rPr lang="en-US" smtClean="0"/>
              <a:t>Sequential processes are one alternative. This is often called a “waterfall development” process.</a:t>
            </a:r>
          </a:p>
          <a:p>
            <a:pPr lvl="1" eaLnBrk="1" hangingPunct="1"/>
            <a:r>
              <a:rPr lang="en-US" smtClean="0"/>
              <a:t>An iterative or incremental development process develops and placed into operation a portion of the new system as quickly as possible and then moves on to other parts of the system.</a:t>
            </a:r>
          </a:p>
          <a:p>
            <a:pPr lvl="1" eaLnBrk="1" hangingPunct="1"/>
            <a:r>
              <a:rPr lang="en-US" smtClean="0"/>
              <a:t>Consider asking students to come up with pros and cons of each approach. For instance, the iterative approach gives the users some of what they want much sooner than the sequential approach. But the sequential approach is less likely to require fixes and redesigns to what has previously been implemented.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2E2D84-59A5-4B53-B8E1-AFDFC7B1EC14}" type="slidenum">
              <a:rPr lang="en-US" smtClean="0"/>
              <a:pPr eaLnBrk="1" hangingPunct="1"/>
              <a:t>39</a:t>
            </a:fld>
            <a:endParaRPr lang="en-US" smtClean="0"/>
          </a:p>
        </p:txBody>
      </p:sp>
      <p:sp>
        <p:nvSpPr>
          <p:cNvPr id="93187" name="Rectangle 2"/>
          <p:cNvSpPr>
            <a:spLocks noGrp="1" noRot="1" noChangeAspect="1" noChangeArrowheads="1" noTextEdit="1"/>
          </p:cNvSpPr>
          <p:nvPr>
            <p:ph type="sldImg"/>
          </p:nvPr>
        </p:nvSpPr>
        <p:spPr>
          <a:xfrm>
            <a:off x="1150938" y="690563"/>
            <a:ext cx="4557712" cy="3417887"/>
          </a:xfrm>
          <a:ln/>
        </p:spPr>
      </p:sp>
      <p:sp>
        <p:nvSpPr>
          <p:cNvPr id="9318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There can be multiple strategies or “routes” through the traditional phases.  Thus, “one size does </a:t>
            </a:r>
            <a:r>
              <a:rPr lang="en-US" u="sng" smtClean="0"/>
              <a:t>not</a:t>
            </a:r>
            <a:r>
              <a:rPr lang="en-US" smtClean="0"/>
              <a:t> fit all projects.”</a:t>
            </a:r>
          </a:p>
          <a:p>
            <a:pPr lvl="1" eaLnBrk="1" hangingPunct="1"/>
            <a:r>
              <a:rPr lang="en-US" smtClean="0"/>
              <a:t>We have included a few of the more common routes, but there are literally dozens of routes and hundreds of variations in many methodologies.</a:t>
            </a:r>
          </a:p>
          <a:p>
            <a:pPr lvl="1" eaLnBrk="1" hangingPunct="1"/>
            <a:r>
              <a:rPr lang="en-US" smtClean="0"/>
              <a:t>A key precept is that, contrary to popular marketing and consulting hype, the routes are merely different implementations of the same basic phases already covered (usually cleverly disguised in proprietary languages and terminology).  Different routes emphasize different phases, tools, and techniques.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603EB6-0492-4B43-AD2B-C652C3ABB64B}" type="slidenum">
              <a:rPr lang="en-US" smtClean="0"/>
              <a:pPr eaLnBrk="1" hangingPunct="1"/>
              <a:t>40</a:t>
            </a:fld>
            <a:endParaRPr lang="en-US" smtClean="0"/>
          </a:p>
        </p:txBody>
      </p:sp>
      <p:sp>
        <p:nvSpPr>
          <p:cNvPr id="94211" name="Rectangle 2"/>
          <p:cNvSpPr>
            <a:spLocks noGrp="1" noRot="1" noChangeAspect="1" noChangeArrowheads="1" noTextEdit="1"/>
          </p:cNvSpPr>
          <p:nvPr>
            <p:ph type="sldImg"/>
          </p:nvPr>
        </p:nvSpPr>
        <p:spPr>
          <a:xfrm>
            <a:off x="1150938" y="690563"/>
            <a:ext cx="4557712" cy="3417887"/>
          </a:xfrm>
          <a:ln/>
        </p:spPr>
      </p:sp>
      <p:sp>
        <p:nvSpPr>
          <p:cNvPr id="9421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The model-driven “route” is most typically associated with “methodologies based on structured analysis and design, information engineering (data modeling), or object-oriented analysis and design (use-case, UML, etc.).</a:t>
            </a:r>
          </a:p>
          <a:p>
            <a:pPr lvl="1" eaLnBrk="1" hangingPunct="1"/>
            <a:r>
              <a:rPr lang="en-US" smtClean="0"/>
              <a:t>It was </a:t>
            </a:r>
            <a:r>
              <a:rPr lang="en-US" u="sng" smtClean="0"/>
              <a:t>not</a:t>
            </a:r>
            <a:r>
              <a:rPr lang="en-US" smtClean="0"/>
              <a:t> the intent to teach the techniques in this chapter. That is why we elected </a:t>
            </a:r>
            <a:r>
              <a:rPr lang="en-US" u="sng" smtClean="0"/>
              <a:t>not</a:t>
            </a:r>
            <a:r>
              <a:rPr lang="en-US" smtClean="0"/>
              <a:t> to include sample models that the students would not truly understand until they read the modeling chapters themselves.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2AAA624-048C-4C58-B0C1-64B20126DE96}" type="slidenum">
              <a:rPr lang="en-US" smtClean="0"/>
              <a:pPr eaLnBrk="1" hangingPunct="1"/>
              <a:t>41</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endParaRPr lang="en-US" smtClean="0"/>
          </a:p>
          <a:p>
            <a:pPr lvl="1" eaLnBrk="1" hangingPunct="1"/>
            <a:r>
              <a:rPr lang="en-US" smtClean="0"/>
              <a:t>This slide is new to the seventh edition.</a:t>
            </a:r>
            <a:endParaRPr lang="en-US" b="1" smtClean="0"/>
          </a:p>
          <a:p>
            <a:pPr eaLnBrk="1" hangingPunct="1"/>
            <a:r>
              <a:rPr lang="en-US" b="1" smtClean="0"/>
              <a:t>Teaching Notes</a:t>
            </a:r>
            <a:endParaRPr lang="en-US" smtClean="0"/>
          </a:p>
          <a:p>
            <a:pPr lvl="1" eaLnBrk="1" hangingPunct="1"/>
            <a:r>
              <a:rPr lang="en-US" smtClean="0"/>
              <a:t>We always emphasize to students that logical models are built in the analysis phases while physical models are built in the design phases after the implementation architecture is selected.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29E8A7-E761-47C7-927E-BE77BBF67791}" type="slidenum">
              <a:rPr lang="en-US" smtClean="0"/>
              <a:pPr eaLnBrk="1" hangingPunct="1"/>
              <a:t>5</a:t>
            </a:fld>
            <a:endParaRPr lang="en-US" smtClean="0"/>
          </a:p>
        </p:txBody>
      </p:sp>
      <p:sp>
        <p:nvSpPr>
          <p:cNvPr id="61443" name="Rectangle 2"/>
          <p:cNvSpPr>
            <a:spLocks noGrp="1" noRot="1" noChangeAspect="1" noChangeArrowheads="1" noTextEdit="1"/>
          </p:cNvSpPr>
          <p:nvPr>
            <p:ph type="sldImg"/>
          </p:nvPr>
        </p:nvSpPr>
        <p:spPr>
          <a:xfrm>
            <a:off x="1150938" y="690563"/>
            <a:ext cx="4557712" cy="3417887"/>
          </a:xfrm>
          <a:ln/>
        </p:spPr>
      </p:sp>
      <p:sp>
        <p:nvSpPr>
          <p:cNvPr id="6144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p>
          <a:p>
            <a:pPr lvl="1" eaLnBrk="1" hangingPunct="1"/>
            <a:r>
              <a:rPr lang="en-US" smtClean="0"/>
              <a:t>In teaching this course we sometimes begin by asking students to imagine they have to develop some complex information system, such as a new course registration system for the university. Then we ask them how they would proceed to determine what needs to be included in this information system. After a little discussion we ask them to compare this hypothetical process to what they have done with assignments in programming classes. The point is that programming assignments are not at all like real world information systems, which need a much more detailed development process. That sells why students need this course.</a:t>
            </a:r>
          </a:p>
          <a:p>
            <a:pPr lvl="1" eaLnBrk="1" hangingPunct="1"/>
            <a:r>
              <a:rPr lang="en-US" smtClean="0"/>
              <a:t>Some textbooks use the term </a:t>
            </a:r>
            <a:r>
              <a:rPr lang="en-US" u="sng" smtClean="0"/>
              <a:t>systems development life cycle</a:t>
            </a:r>
            <a:r>
              <a:rPr lang="en-US" smtClean="0"/>
              <a:t>.  We elected not to use that term because it invokes negative connotation for many instructors.  Some associate it with a pure waterfall development approach (which we consider unfair).</a:t>
            </a:r>
          </a:p>
          <a:p>
            <a:pPr lvl="1" eaLnBrk="1" hangingPunct="1"/>
            <a:r>
              <a:rPr lang="en-US" smtClean="0"/>
              <a:t>We differentiate between development and operation (sometimes called production).  This chapter focuses on development and different methodologies and strategies employed for system development.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F9C420-9CB7-4990-8E83-4A72D50AA44D}" type="slidenum">
              <a:rPr lang="en-US" smtClean="0"/>
              <a:pPr eaLnBrk="1" hangingPunct="1"/>
              <a:t>42</a:t>
            </a:fld>
            <a:endParaRPr lang="en-US" smtClean="0"/>
          </a:p>
        </p:txBody>
      </p:sp>
      <p:sp>
        <p:nvSpPr>
          <p:cNvPr id="96259" name="Rectangle 2"/>
          <p:cNvSpPr>
            <a:spLocks noGrp="1" noRot="1" noChangeAspect="1" noChangeArrowheads="1" noTextEdit="1"/>
          </p:cNvSpPr>
          <p:nvPr>
            <p:ph type="sldImg"/>
          </p:nvPr>
        </p:nvSpPr>
        <p:spPr>
          <a:xfrm>
            <a:off x="1150938" y="690563"/>
            <a:ext cx="4557712" cy="3417887"/>
          </a:xfrm>
          <a:ln/>
        </p:spPr>
      </p:sp>
      <p:sp>
        <p:nvSpPr>
          <p:cNvPr id="9626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The model-driven approach (with the notable exception of OOAD) is most commonly associated with the “waterfall” approach to system development. While often criticized for its time and effort intensity, model-driven strategies still work well with large and unstructured problem domains.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626057-A6C6-474B-AB64-CCAB33A1E1A2}" type="slidenum">
              <a:rPr lang="en-US" smtClean="0"/>
              <a:pPr eaLnBrk="1" hangingPunct="1"/>
              <a:t>43</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endParaRPr lang="en-US" smtClean="0"/>
          </a:p>
          <a:p>
            <a:pPr lvl="1" eaLnBrk="1" hangingPunct="1"/>
            <a:r>
              <a:rPr lang="en-US" smtClean="0"/>
              <a:t>This slide is new to the seventh edition.</a:t>
            </a:r>
            <a:endParaRPr lang="en-US" b="1" smtClean="0"/>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35AE1C-436F-4DCF-BF02-17CE244D7775}" type="slidenum">
              <a:rPr lang="en-US" smtClean="0"/>
              <a:pPr eaLnBrk="1" hangingPunct="1"/>
              <a:t>44</a:t>
            </a:fld>
            <a:endParaRPr lang="en-US" smtClean="0"/>
          </a:p>
        </p:txBody>
      </p:sp>
      <p:sp>
        <p:nvSpPr>
          <p:cNvPr id="98307" name="Rectangle 2"/>
          <p:cNvSpPr>
            <a:spLocks noGrp="1" noRot="1" noChangeAspect="1" noChangeArrowheads="1" noTextEdit="1"/>
          </p:cNvSpPr>
          <p:nvPr>
            <p:ph type="sldImg"/>
          </p:nvPr>
        </p:nvSpPr>
        <p:spPr>
          <a:xfrm>
            <a:off x="1150938" y="690563"/>
            <a:ext cx="4557712" cy="3417887"/>
          </a:xfrm>
          <a:ln/>
        </p:spPr>
      </p:sp>
      <p:sp>
        <p:nvSpPr>
          <p:cNvPr id="9830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The rapid application development “route” is most typically associated with prototyping, JAD, and incremental or iterative approaches to system development.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9FA4E3-F162-4B46-80BF-7A91FB8B4D01}" type="slidenum">
              <a:rPr lang="en-US" smtClean="0"/>
              <a:pPr eaLnBrk="1" hangingPunct="1"/>
              <a:t>45</a:t>
            </a:fld>
            <a:endParaRPr lang="en-US" smtClean="0"/>
          </a:p>
        </p:txBody>
      </p:sp>
      <p:sp>
        <p:nvSpPr>
          <p:cNvPr id="99331" name="Rectangle 2"/>
          <p:cNvSpPr>
            <a:spLocks noGrp="1" noRot="1" noChangeAspect="1" noChangeArrowheads="1" noTextEdit="1"/>
          </p:cNvSpPr>
          <p:nvPr>
            <p:ph type="sldImg"/>
          </p:nvPr>
        </p:nvSpPr>
        <p:spPr>
          <a:xfrm>
            <a:off x="1150938" y="690563"/>
            <a:ext cx="4557712" cy="3417887"/>
          </a:xfrm>
          <a:ln/>
        </p:spPr>
      </p:sp>
      <p:sp>
        <p:nvSpPr>
          <p:cNvPr id="9933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The rapid application development approach is most commonly associated with an incremental or iterative approach to system development. It is very popular for smaller and relatively structured projects in which requirements are fairly well understood from the beginning of the project.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7F0F8B-BC3B-46A1-8B78-0ED6601BA33E}" type="slidenum">
              <a:rPr lang="en-US" smtClean="0"/>
              <a:pPr eaLnBrk="1" hangingPunct="1"/>
              <a:t>46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endParaRPr lang="en-US" smtClean="0"/>
          </a:p>
          <a:p>
            <a:pPr lvl="1" eaLnBrk="1" hangingPunct="1"/>
            <a:r>
              <a:rPr lang="en-US" smtClean="0"/>
              <a:t>This slide is new to the seventh edition.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E23782-65AF-4EAC-B127-8306346D9858}" type="slidenum">
              <a:rPr lang="en-US" smtClean="0"/>
              <a:pPr eaLnBrk="1" hangingPunct="1"/>
              <a:t>47</a:t>
            </a:fld>
            <a:endParaRPr lang="en-US" smtClean="0"/>
          </a:p>
        </p:txBody>
      </p:sp>
      <p:sp>
        <p:nvSpPr>
          <p:cNvPr id="101379" name="Rectangle 2"/>
          <p:cNvSpPr>
            <a:spLocks noGrp="1" noRot="1" noChangeAspect="1" noChangeArrowheads="1" noTextEdit="1"/>
          </p:cNvSpPr>
          <p:nvPr>
            <p:ph type="sldImg"/>
          </p:nvPr>
        </p:nvSpPr>
        <p:spPr>
          <a:xfrm>
            <a:off x="1150938" y="690563"/>
            <a:ext cx="4557712" cy="3417887"/>
          </a:xfrm>
          <a:ln/>
        </p:spPr>
      </p:sp>
      <p:sp>
        <p:nvSpPr>
          <p:cNvPr id="1013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COTS has become extraordinarily important to aspiring systems analysts because an ever-increasing percentage of all information systems are purchased, not built in-house.</a:t>
            </a:r>
          </a:p>
          <a:p>
            <a:pPr lvl="1" eaLnBrk="1" hangingPunct="1"/>
            <a:r>
              <a:rPr lang="en-US" smtClean="0"/>
              <a:t>Emphasize to students that tomorrow’s systems analysts will be as likely to participate in a software package selection and integration as they will in a traditional design-and-construction style project.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C2A53F-A167-4E93-AB29-FF1003E38165}" type="slidenum">
              <a:rPr lang="en-US" smtClean="0"/>
              <a:pPr eaLnBrk="1" hangingPunct="1"/>
              <a:t>48</a:t>
            </a:fld>
            <a:endParaRPr lang="en-US" smtClean="0"/>
          </a:p>
        </p:txBody>
      </p:sp>
      <p:sp>
        <p:nvSpPr>
          <p:cNvPr id="102403" name="Rectangle 2"/>
          <p:cNvSpPr>
            <a:spLocks noGrp="1" noRot="1" noChangeAspect="1" noChangeArrowheads="1" noTextEdit="1"/>
          </p:cNvSpPr>
          <p:nvPr>
            <p:ph type="sldImg"/>
          </p:nvPr>
        </p:nvSpPr>
        <p:spPr>
          <a:xfrm>
            <a:off x="1150938" y="690563"/>
            <a:ext cx="4557712" cy="3417887"/>
          </a:xfrm>
          <a:ln/>
        </p:spPr>
      </p:sp>
      <p:sp>
        <p:nvSpPr>
          <p:cNvPr id="10240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This slide depicts a typical project to select a software package and then integrate that package into a business (and its other existing information systems).</a:t>
            </a:r>
          </a:p>
          <a:p>
            <a:pPr lvl="2" eaLnBrk="1" hangingPunct="1"/>
            <a:r>
              <a:rPr lang="en-US" smtClean="0"/>
              <a:t>In the chapter, we specifically omitted ERP applications from this COTS route.  ERP applications are so large and complex that their vendors typically provide a custom methodology (and consulting) to implement the ERP solution.</a:t>
            </a:r>
          </a:p>
          <a:p>
            <a:pPr lvl="1" eaLnBrk="1" hangingPunct="1"/>
            <a:r>
              <a:rPr lang="en-US" smtClean="0"/>
              <a:t>The COTS route looks more complex because few software packages fulfill 100 percent of an organizations requirements.  Thus, a COTS project does not preclude traditional analysis, design, and construction activities to supplement capabilities not provided by the chosen software package.</a:t>
            </a:r>
          </a:p>
          <a:p>
            <a:pPr lvl="2" eaLnBrk="1" hangingPunct="1"/>
            <a:r>
              <a:rPr lang="en-US" smtClean="0"/>
              <a:t>Additionally, most software packages require customization that requires additional requirements analysis, design customization, and programming within the application’s embedded language.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2478AB-6BAF-48DE-8CC2-7027AF9E1FC0}" type="slidenum">
              <a:rPr lang="en-US" smtClean="0"/>
              <a:pPr eaLnBrk="1" hangingPunct="1"/>
              <a:t>49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endParaRPr lang="en-US" smtClean="0"/>
          </a:p>
          <a:p>
            <a:pPr lvl="1" eaLnBrk="1" hangingPunct="1"/>
            <a:r>
              <a:rPr lang="en-US" smtClean="0"/>
              <a:t>This slide is new to the seventh edition.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4B791B-983A-4DA2-ADA7-D3938F4C2D4C}" type="slidenum">
              <a:rPr lang="en-US" smtClean="0"/>
              <a:pPr eaLnBrk="1" hangingPunct="1"/>
              <a:t>50</a:t>
            </a:fld>
            <a:endParaRPr lang="en-US" smtClean="0"/>
          </a:p>
        </p:txBody>
      </p:sp>
      <p:sp>
        <p:nvSpPr>
          <p:cNvPr id="104451" name="Rectangle 2"/>
          <p:cNvSpPr>
            <a:spLocks noGrp="1" noRot="1" noChangeAspect="1" noChangeArrowheads="1" noTextEdit="1"/>
          </p:cNvSpPr>
          <p:nvPr>
            <p:ph type="sldImg"/>
          </p:nvPr>
        </p:nvSpPr>
        <p:spPr>
          <a:xfrm>
            <a:off x="1150938" y="690563"/>
            <a:ext cx="4557712" cy="3417887"/>
          </a:xfrm>
          <a:ln/>
        </p:spPr>
      </p:sp>
      <p:sp>
        <p:nvSpPr>
          <p:cNvPr id="10445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This is one possible hybrid strategy using an incremental strategy in combination with rapid application development.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3B03D6-587F-4F83-8246-E62E1E2C4E4F}" type="slidenum">
              <a:rPr lang="en-US" smtClean="0"/>
              <a:pPr eaLnBrk="1" hangingPunct="1"/>
              <a:t>51</a:t>
            </a:fld>
            <a:endParaRPr lang="en-US" smtClean="0"/>
          </a:p>
        </p:txBody>
      </p:sp>
      <p:sp>
        <p:nvSpPr>
          <p:cNvPr id="105475" name="Rectangle 2"/>
          <p:cNvSpPr>
            <a:spLocks noGrp="1" noRot="1" noChangeAspect="1" noChangeArrowheads="1" noTextEdit="1"/>
          </p:cNvSpPr>
          <p:nvPr>
            <p:ph type="sldImg"/>
          </p:nvPr>
        </p:nvSpPr>
        <p:spPr>
          <a:xfrm>
            <a:off x="1150938" y="690563"/>
            <a:ext cx="4557712" cy="3417887"/>
          </a:xfrm>
          <a:ln/>
        </p:spPr>
      </p:sp>
      <p:sp>
        <p:nvSpPr>
          <p:cNvPr id="10547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The key point illustrated in this slide is that system maintenance is merely a smaller-scale version of the development methodology that was used to create a system in the first place.</a:t>
            </a:r>
          </a:p>
          <a:p>
            <a:pPr lvl="1" eaLnBrk="1" hangingPunct="1"/>
            <a:r>
              <a:rPr lang="en-US" smtClean="0"/>
              <a:t>Notice that maintenance and reengineering projects do </a:t>
            </a:r>
            <a:r>
              <a:rPr lang="en-US" u="sng" smtClean="0"/>
              <a:t>not</a:t>
            </a:r>
            <a:r>
              <a:rPr lang="en-US" smtClean="0"/>
              <a:t> have to start in the same phase.</a:t>
            </a:r>
          </a:p>
          <a:p>
            <a:pPr lvl="1" eaLnBrk="1" hangingPunct="1"/>
            <a:r>
              <a:rPr lang="en-US" smtClean="0"/>
              <a:t>It is important to recognize that any given phase will not require the same amount of time in a maintenance and reengineering project as it would for a new system development project.  Thus, any phase illustrated may require hours or days in maintenance and reengineering versus days, weeks, or months in a new system development project.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39C942-DEB2-4224-9699-E30DBFB8FCA0}" type="slidenum">
              <a:rPr lang="en-US" smtClean="0"/>
              <a:pPr eaLnBrk="1" hangingPunct="1"/>
              <a:t>6</a:t>
            </a:fld>
            <a:endParaRPr lang="en-US" smtClean="0"/>
          </a:p>
        </p:txBody>
      </p:sp>
      <p:sp>
        <p:nvSpPr>
          <p:cNvPr id="62467" name="Rectangle 2"/>
          <p:cNvSpPr>
            <a:spLocks noGrp="1" noRot="1" noChangeAspect="1" noChangeArrowheads="1" noTextEdit="1"/>
          </p:cNvSpPr>
          <p:nvPr>
            <p:ph type="sldImg"/>
          </p:nvPr>
        </p:nvSpPr>
        <p:spPr>
          <a:xfrm>
            <a:off x="1150938" y="690563"/>
            <a:ext cx="4557712" cy="3417887"/>
          </a:xfrm>
          <a:ln/>
        </p:spPr>
      </p:sp>
      <p:sp>
        <p:nvSpPr>
          <p:cNvPr id="6246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We feel that CMM is very important. CMM is the information technology response to the total quality management initiative. CMM breathed new life into the importance of a system development process. The term “process” in CMM is equivalent to the term “methodology” as popularized in systems analysis and design methods. </a:t>
            </a:r>
          </a:p>
          <a:p>
            <a:pPr lvl="1" eaLnBrk="1" hangingPunct="1"/>
            <a:r>
              <a:rPr lang="en-US" smtClean="0"/>
              <a:t>Recognize that each level is a prerequisite for the next level.</a:t>
            </a:r>
          </a:p>
          <a:p>
            <a:pPr lvl="1" eaLnBrk="1" hangingPunct="1"/>
            <a:r>
              <a:rPr lang="en-US" smtClean="0"/>
              <a:t>Most organizations pursuing the CMM are targeting Level 3, that is, consistently using a standardized process or methodology to develop all systems.</a:t>
            </a:r>
          </a:p>
          <a:p>
            <a:pPr lvl="1" eaLnBrk="1" hangingPunct="1"/>
            <a:r>
              <a:rPr lang="en-US" smtClean="0"/>
              <a:t>CMM Level 2 deals with project management. CMM Level 3 deals with what has come to be known as process management.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417A80-FD55-49D5-B21F-0538DD3189FA}" type="slidenum">
              <a:rPr lang="en-US" smtClean="0"/>
              <a:pPr eaLnBrk="1" hangingPunct="1"/>
              <a:t>52</a:t>
            </a:fld>
            <a:endParaRPr lang="en-US" smtClean="0"/>
          </a:p>
        </p:txBody>
      </p:sp>
      <p:sp>
        <p:nvSpPr>
          <p:cNvPr id="106499" name="Rectangle 2"/>
          <p:cNvSpPr>
            <a:spLocks noGrp="1" noRot="1" noChangeAspect="1" noChangeArrowheads="1" noTextEdit="1"/>
          </p:cNvSpPr>
          <p:nvPr>
            <p:ph type="sldImg"/>
          </p:nvPr>
        </p:nvSpPr>
        <p:spPr>
          <a:xfrm>
            <a:off x="1150938" y="690563"/>
            <a:ext cx="4557712" cy="3417887"/>
          </a:xfrm>
          <a:ln/>
        </p:spPr>
      </p:sp>
      <p:sp>
        <p:nvSpPr>
          <p:cNvPr id="10650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additional notes.</a:t>
            </a:r>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C6D6CDD-B5F7-4216-8BD0-C29E80EFEA76}" type="slidenum">
              <a:rPr lang="en-US" smtClean="0"/>
              <a:pPr eaLnBrk="1" hangingPunct="1"/>
              <a:t>53</a:t>
            </a:fld>
            <a:endParaRPr lang="en-US" smtClean="0"/>
          </a:p>
        </p:txBody>
      </p:sp>
      <p:sp>
        <p:nvSpPr>
          <p:cNvPr id="107523" name="Rectangle 2"/>
          <p:cNvSpPr>
            <a:spLocks noGrp="1" noRot="1" noChangeAspect="1" noChangeArrowheads="1" noTextEdit="1"/>
          </p:cNvSpPr>
          <p:nvPr>
            <p:ph type="sldImg"/>
          </p:nvPr>
        </p:nvSpPr>
        <p:spPr>
          <a:xfrm>
            <a:off x="1150938" y="690563"/>
            <a:ext cx="4557712" cy="3417887"/>
          </a:xfrm>
          <a:ln/>
        </p:spPr>
      </p:sp>
      <p:sp>
        <p:nvSpPr>
          <p:cNvPr id="10752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Different CASE tools may refer to their repository as a dictionary or encyclopedia.</a:t>
            </a:r>
          </a:p>
          <a:p>
            <a:pPr lvl="1" eaLnBrk="1" hangingPunct="1"/>
            <a:r>
              <a:rPr lang="en-US" smtClean="0"/>
              <a:t>Some CASE tools maintain a repository at a project-by-project level. Others provide or integrate into a project-independent repository to promote sharing of models and specifications between projects.</a:t>
            </a:r>
          </a:p>
          <a:p>
            <a:pPr lvl="1" eaLnBrk="1" hangingPunct="1"/>
            <a:r>
              <a:rPr lang="en-US" smtClean="0"/>
              <a:t>Most CASE tools interface with one or more ADEs to provide round-trip engineering that supports the full life cycle.</a:t>
            </a:r>
          </a:p>
          <a:p>
            <a:pPr lvl="1" eaLnBrk="1" hangingPunct="1"/>
            <a:r>
              <a:rPr lang="en-US" smtClean="0"/>
              <a:t>If the students will be using a CASE tool during the semester, this would be a good time to introduce it.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5884AB-7BFB-494F-943D-7231F6885838}" type="slidenum">
              <a:rPr lang="en-US" smtClean="0"/>
              <a:pPr eaLnBrk="1" hangingPunct="1"/>
              <a:t>54</a:t>
            </a:fld>
            <a:endParaRPr lang="en-US" smtClean="0"/>
          </a:p>
        </p:txBody>
      </p:sp>
      <p:sp>
        <p:nvSpPr>
          <p:cNvPr id="108547" name="Rectangle 2"/>
          <p:cNvSpPr>
            <a:spLocks noGrp="1" noRot="1" noChangeAspect="1" noChangeArrowheads="1" noTextEdit="1"/>
          </p:cNvSpPr>
          <p:nvPr>
            <p:ph type="sldImg"/>
          </p:nvPr>
        </p:nvSpPr>
        <p:spPr>
          <a:xfrm>
            <a:off x="1150938" y="690563"/>
            <a:ext cx="4557712" cy="3417887"/>
          </a:xfrm>
          <a:ln/>
        </p:spPr>
      </p:sp>
      <p:sp>
        <p:nvSpPr>
          <p:cNvPr id="108548"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Conversion Notes</a:t>
            </a:r>
            <a:endParaRPr lang="en-US" smtClean="0"/>
          </a:p>
          <a:p>
            <a:pPr lvl="1" eaLnBrk="1" hangingPunct="1"/>
            <a:r>
              <a:rPr lang="en-US" smtClean="0"/>
              <a:t>The sixth edition showed a photograph of a person using a case tool. We believe a screen shot is more useful.</a:t>
            </a:r>
            <a:endParaRPr lang="en-US" b="1" smtClean="0"/>
          </a:p>
          <a:p>
            <a:pPr eaLnBrk="1" hangingPunct="1"/>
            <a:r>
              <a:rPr lang="en-US" b="1" smtClean="0"/>
              <a:t>Teaching Notes</a:t>
            </a:r>
            <a:endParaRPr lang="en-US" smtClean="0"/>
          </a:p>
          <a:p>
            <a:pPr lvl="1" eaLnBrk="1" hangingPunct="1"/>
            <a:r>
              <a:rPr lang="en-US" smtClean="0"/>
              <a:t>At this point in the semester the students will not understand what this screen shot it showing. But you can at least note that this is part of the data design for an information system. If students have had a database course, they will probably relate to the ERD.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4F7F1F-744D-4671-B6C7-02597D1D54F0}" type="slidenum">
              <a:rPr lang="en-US" smtClean="0"/>
              <a:pPr eaLnBrk="1" hangingPunct="1"/>
              <a:t>55</a:t>
            </a:fld>
            <a:endParaRPr lang="en-US" smtClean="0"/>
          </a:p>
        </p:txBody>
      </p:sp>
      <p:sp>
        <p:nvSpPr>
          <p:cNvPr id="109571" name="Rectangle 2"/>
          <p:cNvSpPr>
            <a:spLocks noGrp="1" noRot="1" noChangeAspect="1" noChangeArrowheads="1" noTextEdit="1"/>
          </p:cNvSpPr>
          <p:nvPr>
            <p:ph type="sldImg"/>
          </p:nvPr>
        </p:nvSpPr>
        <p:spPr>
          <a:xfrm>
            <a:off x="1150938" y="690563"/>
            <a:ext cx="4557712" cy="3417887"/>
          </a:xfrm>
          <a:ln/>
        </p:spPr>
      </p:sp>
      <p:sp>
        <p:nvSpPr>
          <p:cNvPr id="10957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Map your course’s CASE (and ADE) environment into this diagram to help your students better understand the automated tools that will be taught in your course.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986D99-0F7C-45CF-B4C4-7EACF4ED24A2}" type="slidenum">
              <a:rPr lang="en-US" smtClean="0"/>
              <a:pPr eaLnBrk="1" hangingPunct="1"/>
              <a:t>56</a:t>
            </a:fld>
            <a:endParaRPr lang="en-US" smtClean="0"/>
          </a:p>
        </p:txBody>
      </p:sp>
      <p:sp>
        <p:nvSpPr>
          <p:cNvPr id="110595" name="Rectangle 2"/>
          <p:cNvSpPr>
            <a:spLocks noGrp="1" noRot="1" noChangeAspect="1" noChangeArrowheads="1" noTextEdit="1"/>
          </p:cNvSpPr>
          <p:nvPr>
            <p:ph type="sldImg"/>
          </p:nvPr>
        </p:nvSpPr>
        <p:spPr>
          <a:xfrm>
            <a:off x="1150938" y="690563"/>
            <a:ext cx="4557712" cy="3417887"/>
          </a:xfrm>
          <a:ln/>
        </p:spPr>
      </p:sp>
      <p:sp>
        <p:nvSpPr>
          <p:cNvPr id="11059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ADE is compatible with both model-driven and rapid application development methodologies.  In contemporary literature, it is the basis for all RAD methodologies. </a:t>
            </a:r>
          </a:p>
          <a:p>
            <a:pPr lvl="1" eaLnBrk="1" hangingPunct="1"/>
            <a:r>
              <a:rPr lang="en-US" smtClean="0"/>
              <a:t>Many ADEs provide links to a repository to support sharing of program code.</a:t>
            </a:r>
          </a:p>
          <a:p>
            <a:pPr lvl="1" eaLnBrk="1" hangingPunct="1"/>
            <a:r>
              <a:rPr lang="en-US" smtClean="0"/>
              <a:t>Most ADEs either interface with one or more CASE tool repositories or they provide rudimentary CASE-like modeling tools within the ADE.  This allows developers to integrate RAD and MDD techniques as was demonstrated in the first hybrid route presented earlier in the chapter.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30FE6F-9537-4706-A1DA-4D67D259175D}" type="slidenum">
              <a:rPr lang="en-US" smtClean="0"/>
              <a:pPr eaLnBrk="1" hangingPunct="1"/>
              <a:t>57</a:t>
            </a:fld>
            <a:endParaRPr lang="en-US" smtClean="0"/>
          </a:p>
        </p:txBody>
      </p:sp>
      <p:sp>
        <p:nvSpPr>
          <p:cNvPr id="111619" name="Rectangle 2"/>
          <p:cNvSpPr>
            <a:spLocks noGrp="1" noRot="1" noChangeAspect="1" noChangeArrowheads="1" noTextEdit="1"/>
          </p:cNvSpPr>
          <p:nvPr>
            <p:ph type="sldImg"/>
          </p:nvPr>
        </p:nvSpPr>
        <p:spPr>
          <a:xfrm>
            <a:off x="1150938" y="690563"/>
            <a:ext cx="4557712" cy="3417887"/>
          </a:xfrm>
          <a:ln/>
        </p:spPr>
      </p:sp>
      <p:sp>
        <p:nvSpPr>
          <p:cNvPr id="11162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Examples of process and project management technology will be covered extensively in Chapter 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6525E6-064D-463C-82F0-B0136E9B4F27}" type="slidenum">
              <a:rPr lang="en-US" smtClean="0"/>
              <a:pPr eaLnBrk="1" hangingPunct="1"/>
              <a:t>7</a:t>
            </a:fld>
            <a:endParaRPr lang="en-US" smtClean="0"/>
          </a:p>
        </p:txBody>
      </p:sp>
      <p:sp>
        <p:nvSpPr>
          <p:cNvPr id="63491" name="Rectangle 2"/>
          <p:cNvSpPr>
            <a:spLocks noGrp="1" noRot="1" noChangeAspect="1" noChangeArrowheads="1" noTextEdit="1"/>
          </p:cNvSpPr>
          <p:nvPr>
            <p:ph type="sldImg"/>
          </p:nvPr>
        </p:nvSpPr>
        <p:spPr>
          <a:xfrm>
            <a:off x="1150938" y="690563"/>
            <a:ext cx="4557712" cy="3417887"/>
          </a:xfrm>
          <a:ln/>
        </p:spPr>
      </p:sp>
      <p:sp>
        <p:nvSpPr>
          <p:cNvPr id="63492"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eaLnBrk="1" hangingPunct="1"/>
            <a:r>
              <a:rPr lang="en-US" smtClean="0"/>
              <a:t>This diagram makes clear that you reach any given CMM level only by first climbing through the other levels.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F70AE6-7768-4DE4-B396-95298A617920}" type="slidenum">
              <a:rPr lang="en-US" smtClean="0"/>
              <a:pPr eaLnBrk="1" hangingPunct="1"/>
              <a:t>8</a:t>
            </a:fld>
            <a:endParaRPr lang="en-US" smtClean="0"/>
          </a:p>
        </p:txBody>
      </p:sp>
      <p:sp>
        <p:nvSpPr>
          <p:cNvPr id="64515" name="Rectangle 2"/>
          <p:cNvSpPr>
            <a:spLocks noGrp="1" noRot="1" noChangeAspect="1" noChangeArrowheads="1" noTextEdit="1"/>
          </p:cNvSpPr>
          <p:nvPr>
            <p:ph type="sldImg"/>
          </p:nvPr>
        </p:nvSpPr>
        <p:spPr>
          <a:xfrm>
            <a:off x="1150938" y="690563"/>
            <a:ext cx="4557712" cy="3417887"/>
          </a:xfrm>
          <a:ln/>
        </p:spPr>
      </p:sp>
      <p:sp>
        <p:nvSpPr>
          <p:cNvPr id="64516"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This table dramatically illustrates the value of following a methodology. Note the drop in project duration, person-months, defects, and costs as a result of following a consistent methodology</a:t>
            </a:r>
          </a:p>
          <a:p>
            <a:pPr lvl="1"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EA2093-F327-4C99-B0F1-BB3506748347}" type="slidenum">
              <a:rPr lang="en-US" smtClean="0"/>
              <a:pPr eaLnBrk="1" hangingPunct="1"/>
              <a:t>9</a:t>
            </a:fld>
            <a:endParaRPr lang="en-US" smtClean="0"/>
          </a:p>
        </p:txBody>
      </p:sp>
      <p:sp>
        <p:nvSpPr>
          <p:cNvPr id="65539" name="Rectangle 2"/>
          <p:cNvSpPr>
            <a:spLocks noGrp="1" noRot="1" noChangeAspect="1" noChangeArrowheads="1" noTextEdit="1"/>
          </p:cNvSpPr>
          <p:nvPr>
            <p:ph type="sldImg"/>
          </p:nvPr>
        </p:nvSpPr>
        <p:spPr>
          <a:xfrm>
            <a:off x="1150938" y="690563"/>
            <a:ext cx="4557712" cy="3417887"/>
          </a:xfrm>
          <a:ln/>
        </p:spPr>
      </p:sp>
      <p:sp>
        <p:nvSpPr>
          <p:cNvPr id="6554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r>
              <a:rPr lang="en-US" smtClean="0"/>
              <a:t>Point out that these terms are not synonymous. A system life cycle just happens. A system development methodology is planned and purposely carried out during the development stage of the system life cycle.</a:t>
            </a:r>
          </a:p>
          <a:p>
            <a:pPr lvl="1" eaLnBrk="1" hangingPunct="1"/>
            <a:r>
              <a:rPr lang="en-US" smtClean="0"/>
              <a:t>A common synonym for system development methodology is </a:t>
            </a:r>
            <a:r>
              <a:rPr lang="en-US" i="1" smtClean="0"/>
              <a:t>system development process.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722F9EB-BE63-4AB1-8010-36268F270AC8}" type="slidenum">
              <a:rPr lang="en-US" smtClean="0"/>
              <a:pPr eaLnBrk="1" hangingPunct="1"/>
              <a:t>10</a:t>
            </a:fld>
            <a:endParaRPr lang="en-US" smtClean="0"/>
          </a:p>
        </p:txBody>
      </p:sp>
      <p:sp>
        <p:nvSpPr>
          <p:cNvPr id="66563" name="Rectangle 2"/>
          <p:cNvSpPr>
            <a:spLocks noGrp="1" noRot="1" noChangeAspect="1" noChangeArrowheads="1" noTextEdit="1"/>
          </p:cNvSpPr>
          <p:nvPr>
            <p:ph type="sldImg"/>
          </p:nvPr>
        </p:nvSpPr>
        <p:spPr>
          <a:xfrm>
            <a:off x="1150938" y="690563"/>
            <a:ext cx="4557712" cy="3417887"/>
          </a:xfrm>
          <a:ln/>
        </p:spPr>
      </p:sp>
      <p:sp>
        <p:nvSpPr>
          <p:cNvPr id="66564"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Teaching Notes</a:t>
            </a:r>
            <a:endParaRPr lang="en-US" smtClean="0"/>
          </a:p>
          <a:p>
            <a:pPr lvl="1" eaLnBrk="1" hangingPunct="1">
              <a:lnSpc>
                <a:spcPct val="90000"/>
              </a:lnSpc>
            </a:pPr>
            <a:r>
              <a:rPr lang="en-US" smtClean="0"/>
              <a:t>This slide formally differentiates between the life </a:t>
            </a:r>
            <a:r>
              <a:rPr lang="en-US" u="sng" smtClean="0"/>
              <a:t>cycle</a:t>
            </a:r>
            <a:r>
              <a:rPr lang="en-US" smtClean="0"/>
              <a:t> and a systems development methodology that is used to execute the </a:t>
            </a:r>
            <a:r>
              <a:rPr lang="en-US" u="sng" smtClean="0"/>
              <a:t>development stage</a:t>
            </a:r>
            <a:r>
              <a:rPr lang="en-US" smtClean="0"/>
              <a:t> of the life cycle.</a:t>
            </a:r>
          </a:p>
          <a:p>
            <a:pPr lvl="1" eaLnBrk="1" hangingPunct="1">
              <a:lnSpc>
                <a:spcPct val="90000"/>
              </a:lnSpc>
            </a:pPr>
            <a:r>
              <a:rPr lang="en-US" smtClean="0"/>
              <a:t>A common synonym for “system operation” is “production.”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p:nvSpPr>
        <p:spPr bwMode="auto">
          <a:xfrm>
            <a:off x="2895600" y="1981200"/>
            <a:ext cx="5759450" cy="0"/>
          </a:xfrm>
          <a:prstGeom prst="line">
            <a:avLst/>
          </a:prstGeom>
          <a:noFill/>
          <a:ln w="4445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52400" y="657225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0" hangingPunct="0">
              <a:spcBef>
                <a:spcPct val="50000"/>
              </a:spcBef>
            </a:pPr>
            <a:r>
              <a:rPr lang="en-US" sz="1400" b="1" i="1">
                <a:solidFill>
                  <a:schemeClr val="bg1"/>
                </a:solidFill>
                <a:latin typeface="Book Antiqua" pitchFamily="18" charset="0"/>
              </a:rPr>
              <a:t>McGraw-Hill/Irwin</a:t>
            </a:r>
          </a:p>
        </p:txBody>
      </p:sp>
      <p:sp>
        <p:nvSpPr>
          <p:cNvPr id="7" name="Rectangle 7"/>
          <p:cNvSpPr>
            <a:spLocks noChangeArrowheads="1"/>
          </p:cNvSpPr>
          <p:nvPr/>
        </p:nvSpPr>
        <p:spPr bwMode="auto">
          <a:xfrm>
            <a:off x="3429000" y="657225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lgn="r" eaLnBrk="0" hangingPunct="0">
              <a:spcBef>
                <a:spcPct val="50000"/>
              </a:spcBef>
            </a:pPr>
            <a:r>
              <a:rPr lang="en-US" sz="1200" b="1" i="1">
                <a:solidFill>
                  <a:schemeClr val="bg1"/>
                </a:solidFill>
                <a:latin typeface="Book Antiqua" pitchFamily="18" charset="0"/>
              </a:rPr>
              <a:t>Copyright</a:t>
            </a:r>
            <a:r>
              <a:rPr lang="en-US" sz="1200">
                <a:solidFill>
                  <a:schemeClr val="bg1"/>
                </a:solidFill>
                <a:latin typeface="Book Antiqua" pitchFamily="18" charset="0"/>
              </a:rPr>
              <a:t> </a:t>
            </a:r>
            <a:r>
              <a:rPr lang="en-US" sz="1200" b="1" i="1">
                <a:solidFill>
                  <a:schemeClr val="bg1"/>
                </a:solidFill>
                <a:latin typeface="Book Antiqua" pitchFamily="18" charset="0"/>
              </a:rPr>
              <a:t>© 2007 by The McGraw-Hill Companies, Inc. All rights reserved.</a:t>
            </a:r>
          </a:p>
        </p:txBody>
      </p:sp>
      <p:sp>
        <p:nvSpPr>
          <p:cNvPr id="177155" name="Rectangle 3"/>
          <p:cNvSpPr>
            <a:spLocks noGrp="1" noChangeArrowheads="1"/>
          </p:cNvSpPr>
          <p:nvPr>
            <p:ph type="ctrTitle"/>
          </p:nvPr>
        </p:nvSpPr>
        <p:spPr>
          <a:xfrm>
            <a:off x="2895600" y="381000"/>
            <a:ext cx="5715000" cy="1600200"/>
          </a:xfrm>
          <a:solidFill>
            <a:srgbClr val="D2E0A4"/>
          </a:solidFill>
        </p:spPr>
        <p:txBody>
          <a:bodyPr lIns="365760"/>
          <a:lstStyle>
            <a:lvl1pPr>
              <a:defRPr/>
            </a:lvl1pPr>
          </a:lstStyle>
          <a:p>
            <a:r>
              <a:rPr lang="en-US"/>
              <a:t>Click to edit Master title style</a:t>
            </a:r>
          </a:p>
        </p:txBody>
      </p:sp>
      <p:sp>
        <p:nvSpPr>
          <p:cNvPr id="177156" name="Rectangle 4"/>
          <p:cNvSpPr>
            <a:spLocks noGrp="1" noChangeArrowheads="1"/>
          </p:cNvSpPr>
          <p:nvPr>
            <p:ph type="subTitle" idx="1"/>
          </p:nvPr>
        </p:nvSpPr>
        <p:spPr>
          <a:xfrm>
            <a:off x="2971800" y="2133600"/>
            <a:ext cx="5562600" cy="3962400"/>
          </a:xfrm>
        </p:spPr>
        <p:txBody>
          <a:bodyPr anchor="ctr" anchorCtr="1"/>
          <a:lstStyle>
            <a:lvl1pPr marL="0" indent="0" algn="ctr">
              <a:buFontTx/>
              <a:buNone/>
              <a:defRPr sz="4000">
                <a:solidFill>
                  <a:srgbClr val="660066"/>
                </a:solidFill>
              </a:defRPr>
            </a:lvl1pPr>
          </a:lstStyle>
          <a:p>
            <a:r>
              <a:rPr lang="en-US"/>
              <a:t>Click to edit Master subtitle style</a:t>
            </a:r>
          </a:p>
        </p:txBody>
      </p:sp>
    </p:spTree>
    <p:extLst>
      <p:ext uri="{BB962C8B-B14F-4D97-AF65-F5344CB8AC3E}">
        <p14:creationId xmlns:p14="http://schemas.microsoft.com/office/powerpoint/2010/main" val="184098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3-</a:t>
            </a:r>
            <a:fld id="{2FE994EF-AA9A-452F-BC9E-3B566FB5A437}" type="slidenum">
              <a:rPr lang="en-US"/>
              <a:pPr>
                <a:defRPr/>
              </a:pPr>
              <a:t>‹#›</a:t>
            </a:fld>
            <a:endParaRPr lang="en-US"/>
          </a:p>
        </p:txBody>
      </p:sp>
    </p:spTree>
    <p:extLst>
      <p:ext uri="{BB962C8B-B14F-4D97-AF65-F5344CB8AC3E}">
        <p14:creationId xmlns:p14="http://schemas.microsoft.com/office/powerpoint/2010/main" val="63141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62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3-</a:t>
            </a:r>
            <a:fld id="{2B1F13CE-AAF7-44C6-A9D2-A90C4BC3C379}" type="slidenum">
              <a:rPr lang="en-US"/>
              <a:pPr>
                <a:defRPr/>
              </a:pPr>
              <a:t>‹#›</a:t>
            </a:fld>
            <a:endParaRPr lang="en-US"/>
          </a:p>
        </p:txBody>
      </p:sp>
    </p:spTree>
    <p:extLst>
      <p:ext uri="{BB962C8B-B14F-4D97-AF65-F5344CB8AC3E}">
        <p14:creationId xmlns:p14="http://schemas.microsoft.com/office/powerpoint/2010/main" val="3614429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600200"/>
            <a:ext cx="40005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40005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3-</a:t>
            </a:r>
            <a:fld id="{93238FD8-5152-488F-B8FD-EBCF4D3C5148}" type="slidenum">
              <a:rPr lang="en-US"/>
              <a:pPr>
                <a:defRPr/>
              </a:pPr>
              <a:t>‹#›</a:t>
            </a:fld>
            <a:endParaRPr lang="en-US"/>
          </a:p>
        </p:txBody>
      </p:sp>
    </p:spTree>
    <p:extLst>
      <p:ext uri="{BB962C8B-B14F-4D97-AF65-F5344CB8AC3E}">
        <p14:creationId xmlns:p14="http://schemas.microsoft.com/office/powerpoint/2010/main" val="87544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3-</a:t>
            </a:r>
            <a:fld id="{35A73BD2-5B4B-4D63-A602-430A6C677E76}" type="slidenum">
              <a:rPr lang="en-US"/>
              <a:pPr>
                <a:defRPr/>
              </a:pPr>
              <a:t>‹#›</a:t>
            </a:fld>
            <a:endParaRPr lang="en-US"/>
          </a:p>
        </p:txBody>
      </p:sp>
    </p:spTree>
    <p:extLst>
      <p:ext uri="{BB962C8B-B14F-4D97-AF65-F5344CB8AC3E}">
        <p14:creationId xmlns:p14="http://schemas.microsoft.com/office/powerpoint/2010/main" val="307202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3-</a:t>
            </a:r>
            <a:fld id="{7B209FC2-CA7F-4789-B3D2-BAF68233AE68}" type="slidenum">
              <a:rPr lang="en-US"/>
              <a:pPr>
                <a:defRPr/>
              </a:pPr>
              <a:t>‹#›</a:t>
            </a:fld>
            <a:endParaRPr lang="en-US"/>
          </a:p>
        </p:txBody>
      </p:sp>
    </p:spTree>
    <p:extLst>
      <p:ext uri="{BB962C8B-B14F-4D97-AF65-F5344CB8AC3E}">
        <p14:creationId xmlns:p14="http://schemas.microsoft.com/office/powerpoint/2010/main" val="58686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00200"/>
            <a:ext cx="40005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3-</a:t>
            </a:r>
            <a:fld id="{FE45AF9A-2339-4AEB-878E-8874679419AC}" type="slidenum">
              <a:rPr lang="en-US"/>
              <a:pPr>
                <a:defRPr/>
              </a:pPr>
              <a:t>‹#›</a:t>
            </a:fld>
            <a:endParaRPr lang="en-US"/>
          </a:p>
        </p:txBody>
      </p:sp>
    </p:spTree>
    <p:extLst>
      <p:ext uri="{BB962C8B-B14F-4D97-AF65-F5344CB8AC3E}">
        <p14:creationId xmlns:p14="http://schemas.microsoft.com/office/powerpoint/2010/main" val="128508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3-</a:t>
            </a:r>
            <a:fld id="{83588027-C017-47A1-A07C-B503577A7CA4}" type="slidenum">
              <a:rPr lang="en-US"/>
              <a:pPr>
                <a:defRPr/>
              </a:pPr>
              <a:t>‹#›</a:t>
            </a:fld>
            <a:endParaRPr lang="en-US"/>
          </a:p>
        </p:txBody>
      </p:sp>
    </p:spTree>
    <p:extLst>
      <p:ext uri="{BB962C8B-B14F-4D97-AF65-F5344CB8AC3E}">
        <p14:creationId xmlns:p14="http://schemas.microsoft.com/office/powerpoint/2010/main" val="66942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t>3-</a:t>
            </a:r>
            <a:fld id="{DB8C836E-E353-45E8-8800-0B25EFCF34A3}" type="slidenum">
              <a:rPr lang="en-US"/>
              <a:pPr>
                <a:defRPr/>
              </a:pPr>
              <a:t>‹#›</a:t>
            </a:fld>
            <a:endParaRPr lang="en-US"/>
          </a:p>
        </p:txBody>
      </p:sp>
    </p:spTree>
    <p:extLst>
      <p:ext uri="{BB962C8B-B14F-4D97-AF65-F5344CB8AC3E}">
        <p14:creationId xmlns:p14="http://schemas.microsoft.com/office/powerpoint/2010/main" val="271202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3-</a:t>
            </a:r>
            <a:fld id="{96AFEC7C-BD24-4F9B-8DE3-3F92801440FD}" type="slidenum">
              <a:rPr lang="en-US"/>
              <a:pPr>
                <a:defRPr/>
              </a:pPr>
              <a:t>‹#›</a:t>
            </a:fld>
            <a:endParaRPr lang="en-US"/>
          </a:p>
        </p:txBody>
      </p:sp>
    </p:spTree>
    <p:extLst>
      <p:ext uri="{BB962C8B-B14F-4D97-AF65-F5344CB8AC3E}">
        <p14:creationId xmlns:p14="http://schemas.microsoft.com/office/powerpoint/2010/main" val="46536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3-</a:t>
            </a:r>
            <a:fld id="{8D09F6FD-A44C-4D02-842D-0749E04BB965}" type="slidenum">
              <a:rPr lang="en-US"/>
              <a:pPr>
                <a:defRPr/>
              </a:pPr>
              <a:t>‹#›</a:t>
            </a:fld>
            <a:endParaRPr lang="en-US"/>
          </a:p>
        </p:txBody>
      </p:sp>
    </p:spTree>
    <p:extLst>
      <p:ext uri="{BB962C8B-B14F-4D97-AF65-F5344CB8AC3E}">
        <p14:creationId xmlns:p14="http://schemas.microsoft.com/office/powerpoint/2010/main" val="317113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3-</a:t>
            </a:r>
            <a:fld id="{383EC52B-3FA5-45A9-8B95-85B98DD7844E}" type="slidenum">
              <a:rPr lang="en-US"/>
              <a:pPr>
                <a:defRPr/>
              </a:pPr>
              <a:t>‹#›</a:t>
            </a:fld>
            <a:endParaRPr lang="en-US"/>
          </a:p>
        </p:txBody>
      </p:sp>
    </p:spTree>
    <p:extLst>
      <p:ext uri="{BB962C8B-B14F-4D97-AF65-F5344CB8AC3E}">
        <p14:creationId xmlns:p14="http://schemas.microsoft.com/office/powerpoint/2010/main" val="91542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ontentsli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990600" y="762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914400" y="16002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6133" name="Rectangle 5"/>
          <p:cNvSpPr>
            <a:spLocks noGrp="1" noChangeArrowheads="1"/>
          </p:cNvSpPr>
          <p:nvPr>
            <p:ph type="sldNum" sz="quarter" idx="4"/>
          </p:nvPr>
        </p:nvSpPr>
        <p:spPr bwMode="auto">
          <a:xfrm>
            <a:off x="0" y="622935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r>
              <a:rPr lang="en-US"/>
              <a:t>3-</a:t>
            </a:r>
            <a:fld id="{0618CF04-5287-49BD-BA8D-649CAE63EF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rtl="0" eaLnBrk="0" fontAlgn="base" hangingPunct="0">
        <a:lnSpc>
          <a:spcPct val="90000"/>
        </a:lnSpc>
        <a:spcBef>
          <a:spcPct val="0"/>
        </a:spcBef>
        <a:spcAft>
          <a:spcPct val="0"/>
        </a:spcAft>
        <a:defRPr sz="44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bg1"/>
          </a:solidFill>
          <a:latin typeface="Arial" pitchFamily="34" charset="0"/>
        </a:defRPr>
      </a:lvl2pPr>
      <a:lvl3pPr algn="l" rtl="0" eaLnBrk="0" fontAlgn="base" hangingPunct="0">
        <a:lnSpc>
          <a:spcPct val="90000"/>
        </a:lnSpc>
        <a:spcBef>
          <a:spcPct val="0"/>
        </a:spcBef>
        <a:spcAft>
          <a:spcPct val="0"/>
        </a:spcAft>
        <a:defRPr sz="4400">
          <a:solidFill>
            <a:schemeClr val="bg1"/>
          </a:solidFill>
          <a:latin typeface="Arial" pitchFamily="34" charset="0"/>
        </a:defRPr>
      </a:lvl3pPr>
      <a:lvl4pPr algn="l" rtl="0" eaLnBrk="0" fontAlgn="base" hangingPunct="0">
        <a:lnSpc>
          <a:spcPct val="90000"/>
        </a:lnSpc>
        <a:spcBef>
          <a:spcPct val="0"/>
        </a:spcBef>
        <a:spcAft>
          <a:spcPct val="0"/>
        </a:spcAft>
        <a:defRPr sz="4400">
          <a:solidFill>
            <a:schemeClr val="bg1"/>
          </a:solidFill>
          <a:latin typeface="Arial" pitchFamily="34" charset="0"/>
        </a:defRPr>
      </a:lvl4pPr>
      <a:lvl5pPr algn="l" rtl="0" eaLnBrk="0" fontAlgn="base" hangingPunct="0">
        <a:lnSpc>
          <a:spcPct val="90000"/>
        </a:lnSpc>
        <a:spcBef>
          <a:spcPct val="0"/>
        </a:spcBef>
        <a:spcAft>
          <a:spcPct val="0"/>
        </a:spcAft>
        <a:defRPr sz="4400">
          <a:solidFill>
            <a:schemeClr val="bg1"/>
          </a:solidFill>
          <a:latin typeface="Arial" pitchFamily="34" charset="0"/>
        </a:defRPr>
      </a:lvl5pPr>
      <a:lvl6pPr marL="457200" algn="l" rtl="0" fontAlgn="base">
        <a:lnSpc>
          <a:spcPct val="90000"/>
        </a:lnSpc>
        <a:spcBef>
          <a:spcPct val="0"/>
        </a:spcBef>
        <a:spcAft>
          <a:spcPct val="0"/>
        </a:spcAft>
        <a:defRPr sz="4400">
          <a:solidFill>
            <a:schemeClr val="bg1"/>
          </a:solidFill>
          <a:latin typeface="Arial" pitchFamily="34" charset="0"/>
        </a:defRPr>
      </a:lvl6pPr>
      <a:lvl7pPr marL="914400" algn="l" rtl="0" fontAlgn="base">
        <a:lnSpc>
          <a:spcPct val="90000"/>
        </a:lnSpc>
        <a:spcBef>
          <a:spcPct val="0"/>
        </a:spcBef>
        <a:spcAft>
          <a:spcPct val="0"/>
        </a:spcAft>
        <a:defRPr sz="4400">
          <a:solidFill>
            <a:schemeClr val="bg1"/>
          </a:solidFill>
          <a:latin typeface="Arial" pitchFamily="34" charset="0"/>
        </a:defRPr>
      </a:lvl7pPr>
      <a:lvl8pPr marL="1371600" algn="l" rtl="0" fontAlgn="base">
        <a:lnSpc>
          <a:spcPct val="90000"/>
        </a:lnSpc>
        <a:spcBef>
          <a:spcPct val="0"/>
        </a:spcBef>
        <a:spcAft>
          <a:spcPct val="0"/>
        </a:spcAft>
        <a:defRPr sz="4400">
          <a:solidFill>
            <a:schemeClr val="bg1"/>
          </a:solidFill>
          <a:latin typeface="Arial" pitchFamily="34" charset="0"/>
        </a:defRPr>
      </a:lvl8pPr>
      <a:lvl9pPr marL="1828800" algn="l" rtl="0" fontAlgn="base">
        <a:lnSpc>
          <a:spcPct val="90000"/>
        </a:lnSpc>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818A4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660066"/>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Chapter 3</a:t>
            </a:r>
          </a:p>
        </p:txBody>
      </p:sp>
      <p:sp>
        <p:nvSpPr>
          <p:cNvPr id="3075" name="Rectangle 3"/>
          <p:cNvSpPr>
            <a:spLocks noGrp="1" noChangeArrowheads="1"/>
          </p:cNvSpPr>
          <p:nvPr>
            <p:ph type="subTitle" idx="1"/>
          </p:nvPr>
        </p:nvSpPr>
        <p:spPr/>
        <p:txBody>
          <a:bodyPr/>
          <a:lstStyle/>
          <a:p>
            <a:pPr eaLnBrk="1" hangingPunct="1"/>
            <a:r>
              <a:rPr lang="en-US" smtClean="0"/>
              <a:t>Information Systems Development</a:t>
            </a:r>
          </a:p>
        </p:txBody>
      </p:sp>
      <p:pic>
        <p:nvPicPr>
          <p:cNvPr id="67588" name="Picture 4" descr="bookcover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67588"/>
                                        </p:tgtEl>
                                      </p:cBhvr>
                                    </p:animEffect>
                                    <p:set>
                                      <p:cBhvr>
                                        <p:cTn id="7" dur="1" fill="hold">
                                          <p:stCondLst>
                                            <p:cond delay="999"/>
                                          </p:stCondLst>
                                        </p:cTn>
                                        <p:tgtEl>
                                          <p:spTgt spid="675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AC128D56-75C4-4E61-B486-993C5F057484}" type="slidenum">
              <a:rPr lang="en-US" smtClean="0">
                <a:solidFill>
                  <a:schemeClr val="bg1"/>
                </a:solidFill>
              </a:rPr>
              <a:pPr eaLnBrk="1" hangingPunct="1"/>
              <a:t>10</a:t>
            </a:fld>
            <a:endParaRPr lang="en-US" smtClean="0">
              <a:solidFill>
                <a:schemeClr val="bg1"/>
              </a:solidFill>
            </a:endParaRPr>
          </a:p>
        </p:txBody>
      </p:sp>
      <p:sp>
        <p:nvSpPr>
          <p:cNvPr id="11267" name="Rectangle 2"/>
          <p:cNvSpPr>
            <a:spLocks noGrp="1" noChangeArrowheads="1"/>
          </p:cNvSpPr>
          <p:nvPr>
            <p:ph type="title"/>
          </p:nvPr>
        </p:nvSpPr>
        <p:spPr/>
        <p:txBody>
          <a:bodyPr/>
          <a:lstStyle/>
          <a:p>
            <a:pPr eaLnBrk="1" hangingPunct="1"/>
            <a:r>
              <a:rPr lang="en-US" smtClean="0"/>
              <a:t>A System Life Cycle</a:t>
            </a:r>
          </a:p>
        </p:txBody>
      </p:sp>
      <p:pic>
        <p:nvPicPr>
          <p:cNvPr id="11268" name="Picture 4" descr="whi74173_0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266825"/>
            <a:ext cx="87534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1BEECD45-5DC2-477A-9A81-EF80A4E93D0C}" type="slidenum">
              <a:rPr lang="en-US" smtClean="0">
                <a:solidFill>
                  <a:schemeClr val="bg1"/>
                </a:solidFill>
              </a:rPr>
              <a:pPr eaLnBrk="1" hangingPunct="1"/>
              <a:t>11</a:t>
            </a:fld>
            <a:endParaRPr lang="en-US" smtClean="0">
              <a:solidFill>
                <a:schemeClr val="bg1"/>
              </a:solidFill>
            </a:endParaRPr>
          </a:p>
        </p:txBody>
      </p:sp>
      <p:sp>
        <p:nvSpPr>
          <p:cNvPr id="12291" name="Rectangle 2"/>
          <p:cNvSpPr>
            <a:spLocks noGrp="1" noChangeArrowheads="1"/>
          </p:cNvSpPr>
          <p:nvPr>
            <p:ph type="title"/>
          </p:nvPr>
        </p:nvSpPr>
        <p:spPr/>
        <p:txBody>
          <a:bodyPr/>
          <a:lstStyle/>
          <a:p>
            <a:pPr eaLnBrk="1" hangingPunct="1"/>
            <a:r>
              <a:rPr lang="en-US" smtClean="0"/>
              <a:t>Representative System Development Methodologies</a:t>
            </a:r>
          </a:p>
        </p:txBody>
      </p:sp>
      <p:sp>
        <p:nvSpPr>
          <p:cNvPr id="12292" name="Rectangle 3"/>
          <p:cNvSpPr>
            <a:spLocks noGrp="1" noChangeArrowheads="1"/>
          </p:cNvSpPr>
          <p:nvPr>
            <p:ph type="body" idx="1"/>
          </p:nvPr>
        </p:nvSpPr>
        <p:spPr>
          <a:xfrm>
            <a:off x="914400" y="1668463"/>
            <a:ext cx="8153400" cy="4884737"/>
          </a:xfrm>
        </p:spPr>
        <p:txBody>
          <a:bodyPr/>
          <a:lstStyle/>
          <a:p>
            <a:pPr eaLnBrk="1" hangingPunct="1">
              <a:lnSpc>
                <a:spcPct val="90000"/>
              </a:lnSpc>
            </a:pPr>
            <a:r>
              <a:rPr lang="en-US" sz="2800" smtClean="0"/>
              <a:t>Architected Rapid Application  Development (Architected RAD)</a:t>
            </a:r>
          </a:p>
          <a:p>
            <a:pPr eaLnBrk="1" hangingPunct="1">
              <a:lnSpc>
                <a:spcPct val="90000"/>
              </a:lnSpc>
            </a:pPr>
            <a:r>
              <a:rPr lang="en-US" sz="2800" smtClean="0"/>
              <a:t>Dynamic Systems Development Methodology (DSDM)</a:t>
            </a:r>
          </a:p>
          <a:p>
            <a:pPr eaLnBrk="1" hangingPunct="1">
              <a:lnSpc>
                <a:spcPct val="90000"/>
              </a:lnSpc>
            </a:pPr>
            <a:r>
              <a:rPr lang="en-US" sz="2800" smtClean="0"/>
              <a:t>Joint Application Development (JAD)</a:t>
            </a:r>
          </a:p>
          <a:p>
            <a:pPr eaLnBrk="1" hangingPunct="1">
              <a:lnSpc>
                <a:spcPct val="90000"/>
              </a:lnSpc>
            </a:pPr>
            <a:r>
              <a:rPr lang="en-US" sz="2800" smtClean="0"/>
              <a:t>Information Engineering (IE)</a:t>
            </a:r>
          </a:p>
          <a:p>
            <a:pPr eaLnBrk="1" hangingPunct="1">
              <a:lnSpc>
                <a:spcPct val="90000"/>
              </a:lnSpc>
            </a:pPr>
            <a:r>
              <a:rPr lang="en-US" sz="2800" smtClean="0"/>
              <a:t>Rapid Application Development (RAD)</a:t>
            </a:r>
          </a:p>
          <a:p>
            <a:pPr eaLnBrk="1" hangingPunct="1">
              <a:lnSpc>
                <a:spcPct val="90000"/>
              </a:lnSpc>
            </a:pPr>
            <a:r>
              <a:rPr lang="en-US" sz="2800" smtClean="0"/>
              <a:t>Rational Unified Process (RUP)</a:t>
            </a:r>
          </a:p>
          <a:p>
            <a:pPr eaLnBrk="1" hangingPunct="1">
              <a:lnSpc>
                <a:spcPct val="90000"/>
              </a:lnSpc>
            </a:pPr>
            <a:r>
              <a:rPr lang="en-US" sz="2800" smtClean="0"/>
              <a:t>Structured Analysis and Design</a:t>
            </a:r>
          </a:p>
          <a:p>
            <a:pPr eaLnBrk="1" hangingPunct="1">
              <a:lnSpc>
                <a:spcPct val="90000"/>
              </a:lnSpc>
            </a:pPr>
            <a:r>
              <a:rPr lang="en-US" sz="2800" smtClean="0"/>
              <a:t>eXtreme Programming (XP)</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8D195247-0E22-4199-9824-0ABA4879A90B}" type="slidenum">
              <a:rPr lang="en-US" smtClean="0">
                <a:solidFill>
                  <a:schemeClr val="bg1"/>
                </a:solidFill>
              </a:rPr>
              <a:pPr eaLnBrk="1" hangingPunct="1"/>
              <a:t>12</a:t>
            </a:fld>
            <a:endParaRPr lang="en-US" smtClean="0">
              <a:solidFill>
                <a:schemeClr val="bg1"/>
              </a:solidFill>
            </a:endParaRPr>
          </a:p>
        </p:txBody>
      </p:sp>
      <p:sp>
        <p:nvSpPr>
          <p:cNvPr id="13315" name="Rectangle 2"/>
          <p:cNvSpPr>
            <a:spLocks noGrp="1" noChangeArrowheads="1"/>
          </p:cNvSpPr>
          <p:nvPr>
            <p:ph type="title"/>
          </p:nvPr>
        </p:nvSpPr>
        <p:spPr/>
        <p:txBody>
          <a:bodyPr/>
          <a:lstStyle/>
          <a:p>
            <a:pPr eaLnBrk="1" hangingPunct="1"/>
            <a:r>
              <a:rPr lang="en-US" smtClean="0"/>
              <a:t>Principles of System Development</a:t>
            </a:r>
          </a:p>
        </p:txBody>
      </p:sp>
      <p:sp>
        <p:nvSpPr>
          <p:cNvPr id="13316" name="Rectangle 3"/>
          <p:cNvSpPr>
            <a:spLocks noGrp="1" noChangeArrowheads="1"/>
          </p:cNvSpPr>
          <p:nvPr>
            <p:ph type="body" idx="1"/>
          </p:nvPr>
        </p:nvSpPr>
        <p:spPr>
          <a:xfrm>
            <a:off x="1143000" y="1371600"/>
            <a:ext cx="7543800" cy="5029200"/>
          </a:xfrm>
        </p:spPr>
        <p:txBody>
          <a:bodyPr/>
          <a:lstStyle/>
          <a:p>
            <a:pPr marL="457200" indent="-457200" eaLnBrk="1" hangingPunct="1">
              <a:lnSpc>
                <a:spcPct val="90000"/>
              </a:lnSpc>
              <a:spcBef>
                <a:spcPct val="50000"/>
              </a:spcBef>
              <a:buFont typeface="+mj-lt"/>
              <a:buAutoNum type="arabicPeriod"/>
            </a:pPr>
            <a:r>
              <a:rPr lang="en-US" sz="2400" dirty="0" smtClean="0"/>
              <a:t>Get the system users involved.</a:t>
            </a:r>
          </a:p>
          <a:p>
            <a:pPr marL="457200" indent="-457200" eaLnBrk="1" hangingPunct="1">
              <a:lnSpc>
                <a:spcPct val="90000"/>
              </a:lnSpc>
              <a:spcBef>
                <a:spcPct val="50000"/>
              </a:spcBef>
              <a:buFont typeface="+mj-lt"/>
              <a:buAutoNum type="arabicPeriod"/>
            </a:pPr>
            <a:r>
              <a:rPr lang="en-US" sz="2400" dirty="0" smtClean="0"/>
              <a:t>Use a problem-solving approach.</a:t>
            </a:r>
          </a:p>
          <a:p>
            <a:pPr marL="457200" indent="-457200" eaLnBrk="1" hangingPunct="1">
              <a:lnSpc>
                <a:spcPct val="90000"/>
              </a:lnSpc>
              <a:spcBef>
                <a:spcPct val="50000"/>
              </a:spcBef>
              <a:buFont typeface="+mj-lt"/>
              <a:buAutoNum type="arabicPeriod"/>
            </a:pPr>
            <a:r>
              <a:rPr lang="en-US" sz="2400" dirty="0" smtClean="0"/>
              <a:t>Establish phases and activities.</a:t>
            </a:r>
          </a:p>
          <a:p>
            <a:pPr marL="457200" indent="-457200" eaLnBrk="1" hangingPunct="1">
              <a:lnSpc>
                <a:spcPct val="90000"/>
              </a:lnSpc>
              <a:spcBef>
                <a:spcPct val="50000"/>
              </a:spcBef>
              <a:buFont typeface="+mj-lt"/>
              <a:buAutoNum type="arabicPeriod"/>
            </a:pPr>
            <a:r>
              <a:rPr lang="en-US" sz="2400" dirty="0" smtClean="0"/>
              <a:t>Document through development.</a:t>
            </a:r>
          </a:p>
          <a:p>
            <a:pPr marL="457200" indent="-457200" eaLnBrk="1" hangingPunct="1">
              <a:lnSpc>
                <a:spcPct val="90000"/>
              </a:lnSpc>
              <a:spcBef>
                <a:spcPct val="50000"/>
              </a:spcBef>
              <a:buFont typeface="+mj-lt"/>
              <a:buAutoNum type="arabicPeriod"/>
            </a:pPr>
            <a:r>
              <a:rPr lang="en-US" sz="2400" dirty="0" smtClean="0"/>
              <a:t>Establish standards.</a:t>
            </a:r>
          </a:p>
          <a:p>
            <a:pPr marL="457200" indent="-457200" eaLnBrk="1" hangingPunct="1">
              <a:lnSpc>
                <a:spcPct val="90000"/>
              </a:lnSpc>
              <a:spcBef>
                <a:spcPct val="50000"/>
              </a:spcBef>
              <a:buFont typeface="+mj-lt"/>
              <a:buAutoNum type="arabicPeriod"/>
            </a:pPr>
            <a:r>
              <a:rPr lang="en-US" sz="2400" dirty="0" smtClean="0"/>
              <a:t>Manage the process and projects</a:t>
            </a:r>
          </a:p>
          <a:p>
            <a:pPr marL="457200" indent="-457200" eaLnBrk="1" hangingPunct="1">
              <a:lnSpc>
                <a:spcPct val="90000"/>
              </a:lnSpc>
              <a:spcBef>
                <a:spcPct val="50000"/>
              </a:spcBef>
              <a:buFont typeface="+mj-lt"/>
              <a:buAutoNum type="arabicPeriod"/>
            </a:pPr>
            <a:r>
              <a:rPr lang="en-US" sz="2400" dirty="0" smtClean="0"/>
              <a:t>Justify systems as capital investments.</a:t>
            </a:r>
          </a:p>
          <a:p>
            <a:pPr marL="457200" indent="-457200" eaLnBrk="1" hangingPunct="1">
              <a:lnSpc>
                <a:spcPct val="90000"/>
              </a:lnSpc>
              <a:spcBef>
                <a:spcPct val="50000"/>
              </a:spcBef>
              <a:buFont typeface="+mj-lt"/>
              <a:buAutoNum type="arabicPeriod"/>
            </a:pPr>
            <a:r>
              <a:rPr lang="en-US" sz="2400" dirty="0" smtClean="0"/>
              <a:t>Don’t be afraid to cancel or revise scope.</a:t>
            </a:r>
          </a:p>
          <a:p>
            <a:pPr marL="457200" indent="-457200" eaLnBrk="1" hangingPunct="1">
              <a:lnSpc>
                <a:spcPct val="90000"/>
              </a:lnSpc>
              <a:spcBef>
                <a:spcPct val="50000"/>
              </a:spcBef>
              <a:buFont typeface="+mj-lt"/>
              <a:buAutoNum type="arabicPeriod"/>
            </a:pPr>
            <a:r>
              <a:rPr lang="en-US" sz="2400" dirty="0" smtClean="0"/>
              <a:t>Divide and conquer.</a:t>
            </a:r>
          </a:p>
          <a:p>
            <a:pPr marL="457200" indent="-457200" eaLnBrk="1" hangingPunct="1">
              <a:lnSpc>
                <a:spcPct val="90000"/>
              </a:lnSpc>
              <a:spcBef>
                <a:spcPct val="50000"/>
              </a:spcBef>
              <a:buFont typeface="+mj-lt"/>
              <a:buAutoNum type="arabicPeriod"/>
            </a:pPr>
            <a:r>
              <a:rPr lang="en-US" sz="2400" dirty="0" smtClean="0"/>
              <a:t>Design systems for growth and change.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eaLnBrk="1" hangingPunct="1">
              <a:spcBef>
                <a:spcPct val="50000"/>
              </a:spcBef>
            </a:pPr>
            <a:r>
              <a:rPr lang="en-US" dirty="0" smtClean="0"/>
              <a:t>1. Get </a:t>
            </a:r>
            <a:r>
              <a:rPr lang="en-US" dirty="0"/>
              <a:t>the system users involved.</a:t>
            </a:r>
          </a:p>
        </p:txBody>
      </p:sp>
      <p:sp>
        <p:nvSpPr>
          <p:cNvPr id="3" name="Content Placeholder 2"/>
          <p:cNvSpPr>
            <a:spLocks noGrp="1"/>
          </p:cNvSpPr>
          <p:nvPr>
            <p:ph idx="1"/>
          </p:nvPr>
        </p:nvSpPr>
        <p:spPr/>
        <p:txBody>
          <a:bodyPr/>
          <a:lstStyle/>
          <a:p>
            <a:r>
              <a:rPr lang="en-US" dirty="0" smtClean="0"/>
              <a:t>Most critical input!!!</a:t>
            </a:r>
            <a:endParaRPr lang="en-US" dirty="0"/>
          </a:p>
        </p:txBody>
      </p:sp>
      <p:sp>
        <p:nvSpPr>
          <p:cNvPr id="4" name="Slide Number Placeholder 3"/>
          <p:cNvSpPr>
            <a:spLocks noGrp="1"/>
          </p:cNvSpPr>
          <p:nvPr>
            <p:ph type="sldNum" sz="quarter" idx="10"/>
          </p:nvPr>
        </p:nvSpPr>
        <p:spPr/>
        <p:txBody>
          <a:bodyPr/>
          <a:lstStyle/>
          <a:p>
            <a:pPr>
              <a:defRPr/>
            </a:pPr>
            <a:r>
              <a:rPr lang="en-US" smtClean="0"/>
              <a:t>3-</a:t>
            </a:r>
            <a:fld id="{35A73BD2-5B4B-4D63-A602-430A6C677E76}" type="slidenum">
              <a:rPr lang="en-US" smtClean="0"/>
              <a:pPr>
                <a:defRPr/>
              </a:pPr>
              <a:t>13</a:t>
            </a:fld>
            <a:endParaRPr lang="en-US"/>
          </a:p>
        </p:txBody>
      </p:sp>
    </p:spTree>
    <p:extLst>
      <p:ext uri="{BB962C8B-B14F-4D97-AF65-F5344CB8AC3E}">
        <p14:creationId xmlns:p14="http://schemas.microsoft.com/office/powerpoint/2010/main" val="3196316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82BDA160-F764-4048-A747-D3873F2450A1}" type="slidenum">
              <a:rPr lang="en-US" smtClean="0">
                <a:solidFill>
                  <a:schemeClr val="bg1"/>
                </a:solidFill>
              </a:rPr>
              <a:pPr eaLnBrk="1" hangingPunct="1"/>
              <a:t>14</a:t>
            </a:fld>
            <a:endParaRPr lang="en-US" smtClean="0">
              <a:solidFill>
                <a:schemeClr val="bg1"/>
              </a:solidFill>
            </a:endParaRPr>
          </a:p>
        </p:txBody>
      </p:sp>
      <p:sp>
        <p:nvSpPr>
          <p:cNvPr id="14339" name="Rectangle 2"/>
          <p:cNvSpPr>
            <a:spLocks noGrp="1" noChangeArrowheads="1"/>
          </p:cNvSpPr>
          <p:nvPr>
            <p:ph type="title"/>
          </p:nvPr>
        </p:nvSpPr>
        <p:spPr/>
        <p:txBody>
          <a:bodyPr/>
          <a:lstStyle/>
          <a:p>
            <a:pPr eaLnBrk="1" hangingPunct="1"/>
            <a:r>
              <a:rPr lang="en-US" dirty="0" smtClean="0"/>
              <a:t>2. Use </a:t>
            </a:r>
            <a:r>
              <a:rPr lang="en-US" dirty="0" smtClean="0"/>
              <a:t>a Problem-Solving Approach</a:t>
            </a:r>
          </a:p>
        </p:txBody>
      </p:sp>
      <p:sp>
        <p:nvSpPr>
          <p:cNvPr id="14340" name="Rectangle 3"/>
          <p:cNvSpPr>
            <a:spLocks noGrp="1" noChangeArrowheads="1"/>
          </p:cNvSpPr>
          <p:nvPr>
            <p:ph type="body" idx="1"/>
          </p:nvPr>
        </p:nvSpPr>
        <p:spPr>
          <a:xfrm>
            <a:off x="1066800" y="1371600"/>
            <a:ext cx="7848600" cy="5105400"/>
          </a:xfrm>
        </p:spPr>
        <p:txBody>
          <a:bodyPr/>
          <a:lstStyle/>
          <a:p>
            <a:pPr marL="533400" indent="-533400" eaLnBrk="1" hangingPunct="1">
              <a:spcBef>
                <a:spcPct val="50000"/>
              </a:spcBef>
              <a:buFontTx/>
              <a:buNone/>
            </a:pPr>
            <a:r>
              <a:rPr lang="en-US" sz="2800" smtClean="0"/>
              <a:t>Classical Problem-solving approach</a:t>
            </a:r>
          </a:p>
          <a:p>
            <a:pPr marL="914400" lvl="1" indent="-457200" eaLnBrk="1" hangingPunct="1">
              <a:spcBef>
                <a:spcPct val="50000"/>
              </a:spcBef>
              <a:buFontTx/>
              <a:buAutoNum type="arabicPeriod"/>
            </a:pPr>
            <a:r>
              <a:rPr lang="en-US" sz="2400" smtClean="0">
                <a:latin typeface="New York" charset="0"/>
              </a:rPr>
              <a:t>Study and understand the problem, its context, and its impact.</a:t>
            </a:r>
          </a:p>
          <a:p>
            <a:pPr marL="914400" lvl="1" indent="-457200" eaLnBrk="1" hangingPunct="1">
              <a:spcBef>
                <a:spcPct val="50000"/>
              </a:spcBef>
              <a:buFontTx/>
              <a:buAutoNum type="arabicPeriod"/>
            </a:pPr>
            <a:r>
              <a:rPr lang="en-US" sz="2400" smtClean="0">
                <a:latin typeface="New York" charset="0"/>
              </a:rPr>
              <a:t>Define the requirements that must be meet by any solution.</a:t>
            </a:r>
          </a:p>
          <a:p>
            <a:pPr marL="914400" lvl="1" indent="-457200" eaLnBrk="1" hangingPunct="1">
              <a:spcBef>
                <a:spcPct val="50000"/>
              </a:spcBef>
              <a:buFontTx/>
              <a:buAutoNum type="arabicPeriod"/>
            </a:pPr>
            <a:r>
              <a:rPr lang="en-US" sz="2400" smtClean="0">
                <a:latin typeface="New York" charset="0"/>
              </a:rPr>
              <a:t>Identify candidate solutions that fulfill the requirements, and select the “best” solution.</a:t>
            </a:r>
          </a:p>
          <a:p>
            <a:pPr marL="914400" lvl="1" indent="-457200" eaLnBrk="1" hangingPunct="1">
              <a:spcBef>
                <a:spcPct val="50000"/>
              </a:spcBef>
              <a:buFontTx/>
              <a:buAutoNum type="arabicPeriod"/>
            </a:pPr>
            <a:r>
              <a:rPr lang="en-US" sz="2400" smtClean="0">
                <a:latin typeface="New York" charset="0"/>
              </a:rPr>
              <a:t>Design and/or implement the chosen solution.</a:t>
            </a:r>
          </a:p>
          <a:p>
            <a:pPr marL="914400" lvl="1" indent="-457200" eaLnBrk="1" hangingPunct="1">
              <a:spcBef>
                <a:spcPct val="50000"/>
              </a:spcBef>
              <a:buFontTx/>
              <a:buAutoNum type="arabicPeriod"/>
            </a:pPr>
            <a:r>
              <a:rPr lang="en-US" sz="2400" smtClean="0">
                <a:latin typeface="New York" charset="0"/>
              </a:rPr>
              <a:t>Observe and evaluate the solution’s impact, and refine the solution accordingly.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8D195247-0E22-4199-9824-0ABA4879A90B}" type="slidenum">
              <a:rPr lang="en-US" smtClean="0">
                <a:solidFill>
                  <a:schemeClr val="bg1"/>
                </a:solidFill>
              </a:rPr>
              <a:pPr eaLnBrk="1" hangingPunct="1"/>
              <a:t>15</a:t>
            </a:fld>
            <a:endParaRPr lang="en-US" smtClean="0">
              <a:solidFill>
                <a:schemeClr val="bg1"/>
              </a:solidFill>
            </a:endParaRPr>
          </a:p>
        </p:txBody>
      </p:sp>
      <p:sp>
        <p:nvSpPr>
          <p:cNvPr id="13315" name="Rectangle 2"/>
          <p:cNvSpPr>
            <a:spLocks noGrp="1" noChangeArrowheads="1"/>
          </p:cNvSpPr>
          <p:nvPr>
            <p:ph type="title"/>
          </p:nvPr>
        </p:nvSpPr>
        <p:spPr/>
        <p:txBody>
          <a:bodyPr/>
          <a:lstStyle/>
          <a:p>
            <a:pPr eaLnBrk="1" hangingPunct="1"/>
            <a:r>
              <a:rPr lang="en-US" smtClean="0"/>
              <a:t>Principles of System Development</a:t>
            </a:r>
          </a:p>
        </p:txBody>
      </p:sp>
      <p:sp>
        <p:nvSpPr>
          <p:cNvPr id="13316" name="Rectangle 3"/>
          <p:cNvSpPr>
            <a:spLocks noGrp="1" noChangeArrowheads="1"/>
          </p:cNvSpPr>
          <p:nvPr>
            <p:ph type="body" idx="1"/>
          </p:nvPr>
        </p:nvSpPr>
        <p:spPr>
          <a:xfrm>
            <a:off x="1143000" y="1371600"/>
            <a:ext cx="7543800" cy="5029200"/>
          </a:xfrm>
        </p:spPr>
        <p:txBody>
          <a:bodyPr/>
          <a:lstStyle/>
          <a:p>
            <a:pPr marL="457200" indent="-457200" eaLnBrk="1" hangingPunct="1">
              <a:lnSpc>
                <a:spcPct val="90000"/>
              </a:lnSpc>
              <a:spcBef>
                <a:spcPct val="50000"/>
              </a:spcBef>
              <a:buFont typeface="+mj-lt"/>
              <a:buAutoNum type="arabicPeriod"/>
            </a:pPr>
            <a:r>
              <a:rPr lang="en-US" sz="2400" dirty="0" smtClean="0"/>
              <a:t>Get the system users involved.</a:t>
            </a:r>
          </a:p>
          <a:p>
            <a:pPr marL="457200" indent="-457200" eaLnBrk="1" hangingPunct="1">
              <a:lnSpc>
                <a:spcPct val="90000"/>
              </a:lnSpc>
              <a:spcBef>
                <a:spcPct val="50000"/>
              </a:spcBef>
              <a:buFont typeface="+mj-lt"/>
              <a:buAutoNum type="arabicPeriod"/>
            </a:pPr>
            <a:r>
              <a:rPr lang="en-US" sz="2400" dirty="0" smtClean="0"/>
              <a:t>Use a problem-solving approach.</a:t>
            </a:r>
          </a:p>
          <a:p>
            <a:pPr marL="457200" indent="-457200" eaLnBrk="1" hangingPunct="1">
              <a:lnSpc>
                <a:spcPct val="90000"/>
              </a:lnSpc>
              <a:spcBef>
                <a:spcPct val="50000"/>
              </a:spcBef>
              <a:buFont typeface="+mj-lt"/>
              <a:buAutoNum type="arabicPeriod"/>
            </a:pPr>
            <a:r>
              <a:rPr lang="en-US" sz="2400" dirty="0" smtClean="0"/>
              <a:t>Establish phases and activities.</a:t>
            </a:r>
          </a:p>
          <a:p>
            <a:pPr marL="457200" indent="-457200" eaLnBrk="1" hangingPunct="1">
              <a:lnSpc>
                <a:spcPct val="90000"/>
              </a:lnSpc>
              <a:spcBef>
                <a:spcPct val="50000"/>
              </a:spcBef>
              <a:buFont typeface="+mj-lt"/>
              <a:buAutoNum type="arabicPeriod"/>
            </a:pPr>
            <a:r>
              <a:rPr lang="en-US" sz="2400" dirty="0" smtClean="0"/>
              <a:t>Document through development.</a:t>
            </a:r>
          </a:p>
          <a:p>
            <a:pPr marL="457200" indent="-457200" eaLnBrk="1" hangingPunct="1">
              <a:lnSpc>
                <a:spcPct val="90000"/>
              </a:lnSpc>
              <a:spcBef>
                <a:spcPct val="50000"/>
              </a:spcBef>
              <a:buFont typeface="+mj-lt"/>
              <a:buAutoNum type="arabicPeriod"/>
            </a:pPr>
            <a:r>
              <a:rPr lang="en-US" sz="2400" dirty="0" smtClean="0"/>
              <a:t>Establish standards.</a:t>
            </a:r>
          </a:p>
          <a:p>
            <a:pPr marL="457200" indent="-457200" eaLnBrk="1" hangingPunct="1">
              <a:lnSpc>
                <a:spcPct val="90000"/>
              </a:lnSpc>
              <a:spcBef>
                <a:spcPct val="50000"/>
              </a:spcBef>
              <a:buFont typeface="+mj-lt"/>
              <a:buAutoNum type="arabicPeriod"/>
            </a:pPr>
            <a:r>
              <a:rPr lang="en-US" sz="2400" dirty="0" smtClean="0"/>
              <a:t>Manage the process and projects</a:t>
            </a:r>
          </a:p>
          <a:p>
            <a:pPr marL="457200" indent="-457200" eaLnBrk="1" hangingPunct="1">
              <a:lnSpc>
                <a:spcPct val="90000"/>
              </a:lnSpc>
              <a:spcBef>
                <a:spcPct val="50000"/>
              </a:spcBef>
              <a:buFont typeface="+mj-lt"/>
              <a:buAutoNum type="arabicPeriod"/>
            </a:pPr>
            <a:r>
              <a:rPr lang="en-US" sz="2400" dirty="0" smtClean="0"/>
              <a:t>Justify systems as capital investments.</a:t>
            </a:r>
          </a:p>
          <a:p>
            <a:pPr marL="457200" indent="-457200" eaLnBrk="1" hangingPunct="1">
              <a:lnSpc>
                <a:spcPct val="90000"/>
              </a:lnSpc>
              <a:spcBef>
                <a:spcPct val="50000"/>
              </a:spcBef>
              <a:buFont typeface="+mj-lt"/>
              <a:buAutoNum type="arabicPeriod"/>
            </a:pPr>
            <a:r>
              <a:rPr lang="en-US" sz="2400" dirty="0" smtClean="0"/>
              <a:t>Don’t be afraid to cancel or revise scope.</a:t>
            </a:r>
          </a:p>
          <a:p>
            <a:pPr marL="457200" indent="-457200" eaLnBrk="1" hangingPunct="1">
              <a:lnSpc>
                <a:spcPct val="90000"/>
              </a:lnSpc>
              <a:spcBef>
                <a:spcPct val="50000"/>
              </a:spcBef>
              <a:buFont typeface="+mj-lt"/>
              <a:buAutoNum type="arabicPeriod"/>
            </a:pPr>
            <a:r>
              <a:rPr lang="en-US" sz="2400" dirty="0" smtClean="0"/>
              <a:t>Divide and conquer.</a:t>
            </a:r>
          </a:p>
          <a:p>
            <a:pPr marL="457200" indent="-457200" eaLnBrk="1" hangingPunct="1">
              <a:lnSpc>
                <a:spcPct val="90000"/>
              </a:lnSpc>
              <a:spcBef>
                <a:spcPct val="50000"/>
              </a:spcBef>
              <a:buFont typeface="+mj-lt"/>
              <a:buAutoNum type="arabicPeriod"/>
            </a:pPr>
            <a:r>
              <a:rPr lang="en-US" sz="2400" dirty="0" smtClean="0"/>
              <a:t>Design systems for growth and change.</a:t>
            </a:r>
          </a:p>
        </p:txBody>
      </p:sp>
    </p:spTree>
    <p:extLst>
      <p:ext uri="{BB962C8B-B14F-4D97-AF65-F5344CB8AC3E}">
        <p14:creationId xmlns:p14="http://schemas.microsoft.com/office/powerpoint/2010/main" val="2822833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A80D4D91-C5D7-4F51-BB6E-A6514E4B09B5}" type="slidenum">
              <a:rPr lang="en-US" smtClean="0">
                <a:solidFill>
                  <a:schemeClr val="bg1"/>
                </a:solidFill>
              </a:rPr>
              <a:pPr eaLnBrk="1" hangingPunct="1"/>
              <a:t>16</a:t>
            </a:fld>
            <a:endParaRPr lang="en-US" smtClean="0">
              <a:solidFill>
                <a:schemeClr val="bg1"/>
              </a:solidFill>
            </a:endParaRPr>
          </a:p>
        </p:txBody>
      </p:sp>
      <p:sp>
        <p:nvSpPr>
          <p:cNvPr id="15363" name="Rectangle 2"/>
          <p:cNvSpPr>
            <a:spLocks noGrp="1" noChangeArrowheads="1"/>
          </p:cNvSpPr>
          <p:nvPr>
            <p:ph type="title"/>
          </p:nvPr>
        </p:nvSpPr>
        <p:spPr/>
        <p:txBody>
          <a:bodyPr/>
          <a:lstStyle/>
          <a:p>
            <a:pPr eaLnBrk="1" hangingPunct="1"/>
            <a:r>
              <a:rPr lang="en-US" dirty="0" smtClean="0"/>
              <a:t>3. Establish </a:t>
            </a:r>
            <a:r>
              <a:rPr lang="en-US" dirty="0" smtClean="0"/>
              <a:t>Phases and Activities</a:t>
            </a:r>
          </a:p>
        </p:txBody>
      </p:sp>
      <p:sp>
        <p:nvSpPr>
          <p:cNvPr id="15364" name="Rectangle 3"/>
          <p:cNvSpPr>
            <a:spLocks noChangeArrowheads="1"/>
          </p:cNvSpPr>
          <p:nvPr/>
        </p:nvSpPr>
        <p:spPr bwMode="auto">
          <a:xfrm>
            <a:off x="304800" y="1295400"/>
            <a:ext cx="861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400" b="1"/>
              <a:t>Overlap of System Development Phases</a:t>
            </a:r>
          </a:p>
        </p:txBody>
      </p:sp>
      <p:pic>
        <p:nvPicPr>
          <p:cNvPr id="15365" name="Picture 4" descr="whi74173_0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0788"/>
            <a:ext cx="91440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EFEFDA8C-F24A-4989-9C23-A3DC45C80FAC}" type="slidenum">
              <a:rPr lang="en-US" smtClean="0">
                <a:solidFill>
                  <a:schemeClr val="bg1"/>
                </a:solidFill>
              </a:rPr>
              <a:pPr eaLnBrk="1" hangingPunct="1"/>
              <a:t>17</a:t>
            </a:fld>
            <a:endParaRPr lang="en-US" smtClean="0">
              <a:solidFill>
                <a:schemeClr val="bg1"/>
              </a:solidFill>
            </a:endParaRPr>
          </a:p>
        </p:txBody>
      </p:sp>
      <p:sp>
        <p:nvSpPr>
          <p:cNvPr id="16387" name="Rectangle 2"/>
          <p:cNvSpPr>
            <a:spLocks noGrp="1" noChangeArrowheads="1"/>
          </p:cNvSpPr>
          <p:nvPr>
            <p:ph type="title"/>
          </p:nvPr>
        </p:nvSpPr>
        <p:spPr/>
        <p:txBody>
          <a:bodyPr/>
          <a:lstStyle/>
          <a:p>
            <a:pPr eaLnBrk="1" hangingPunct="1"/>
            <a:r>
              <a:rPr lang="en-US" dirty="0"/>
              <a:t>6</a:t>
            </a:r>
            <a:r>
              <a:rPr lang="en-US" dirty="0" smtClean="0"/>
              <a:t>. Manage </a:t>
            </a:r>
            <a:r>
              <a:rPr lang="en-US" dirty="0" smtClean="0"/>
              <a:t>the Process and Projects</a:t>
            </a:r>
          </a:p>
        </p:txBody>
      </p:sp>
      <p:sp>
        <p:nvSpPr>
          <p:cNvPr id="16388" name="Rectangle 3"/>
          <p:cNvSpPr>
            <a:spLocks noGrp="1" noChangeArrowheads="1"/>
          </p:cNvSpPr>
          <p:nvPr>
            <p:ph type="body" idx="1"/>
          </p:nvPr>
        </p:nvSpPr>
        <p:spPr>
          <a:xfrm>
            <a:off x="914400" y="1789113"/>
            <a:ext cx="8153400" cy="4721225"/>
          </a:xfrm>
        </p:spPr>
        <p:txBody>
          <a:bodyPr/>
          <a:lstStyle/>
          <a:p>
            <a:pPr marL="401638" indent="0" eaLnBrk="1" hangingPunct="1">
              <a:lnSpc>
                <a:spcPct val="90000"/>
              </a:lnSpc>
              <a:buFontTx/>
              <a:buNone/>
            </a:pPr>
            <a:r>
              <a:rPr lang="en-US" sz="2400" b="1" smtClean="0">
                <a:cs typeface="Times New Roman" pitchFamily="18" charset="0"/>
              </a:rPr>
              <a:t>Process management</a:t>
            </a:r>
            <a:r>
              <a:rPr lang="en-US" sz="2400" smtClean="0">
                <a:cs typeface="Times New Roman" pitchFamily="18" charset="0"/>
              </a:rPr>
              <a:t> – an ongoing activity that documents, manages, oversees the use of, and improves an organization’s chosen methodology (the “process”) for system development. Process management is concerned with phases, activities, deliverables, and quality standards should be consistently applied to all projects. </a:t>
            </a:r>
          </a:p>
          <a:p>
            <a:pPr marL="401638" indent="0" eaLnBrk="1" hangingPunct="1">
              <a:lnSpc>
                <a:spcPct val="90000"/>
              </a:lnSpc>
              <a:buFontTx/>
              <a:buNone/>
            </a:pPr>
            <a:endParaRPr lang="en-US" sz="2400" smtClean="0">
              <a:cs typeface="Times New Roman" pitchFamily="18" charset="0"/>
            </a:endParaRPr>
          </a:p>
          <a:p>
            <a:pPr marL="401638" indent="0" eaLnBrk="1" hangingPunct="1">
              <a:lnSpc>
                <a:spcPct val="90000"/>
              </a:lnSpc>
              <a:buFontTx/>
              <a:buNone/>
            </a:pPr>
            <a:r>
              <a:rPr lang="en-US" sz="2400" b="1" smtClean="0">
                <a:cs typeface="Times New Roman" pitchFamily="18" charset="0"/>
              </a:rPr>
              <a:t>Project management</a:t>
            </a:r>
            <a:r>
              <a:rPr lang="en-US" sz="2400" smtClean="0">
                <a:cs typeface="Times New Roman" pitchFamily="18" charset="0"/>
              </a:rPr>
              <a:t> is the process of scoping, planning, staffing, organizing, directing, and controlling a project to develop an information system at a minimum cost, within a specified time frame, and with acceptable quality.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741F57EF-3D6D-4BC3-AA5B-9F1EC6346AEB}" type="slidenum">
              <a:rPr lang="en-US" smtClean="0">
                <a:solidFill>
                  <a:schemeClr val="bg1"/>
                </a:solidFill>
              </a:rPr>
              <a:pPr eaLnBrk="1" hangingPunct="1"/>
              <a:t>18</a:t>
            </a:fld>
            <a:endParaRPr lang="en-US" smtClean="0">
              <a:solidFill>
                <a:schemeClr val="bg1"/>
              </a:solidFill>
            </a:endParaRPr>
          </a:p>
        </p:txBody>
      </p:sp>
      <p:sp>
        <p:nvSpPr>
          <p:cNvPr id="17411" name="Rectangle 2"/>
          <p:cNvSpPr>
            <a:spLocks noGrp="1" noChangeArrowheads="1"/>
          </p:cNvSpPr>
          <p:nvPr>
            <p:ph type="title"/>
          </p:nvPr>
        </p:nvSpPr>
        <p:spPr/>
        <p:txBody>
          <a:bodyPr/>
          <a:lstStyle/>
          <a:p>
            <a:pPr eaLnBrk="1" hangingPunct="1"/>
            <a:r>
              <a:rPr lang="en-US" dirty="0"/>
              <a:t>7</a:t>
            </a:r>
            <a:r>
              <a:rPr lang="en-US" dirty="0" smtClean="0"/>
              <a:t>. Justify </a:t>
            </a:r>
            <a:r>
              <a:rPr lang="en-US" dirty="0" smtClean="0"/>
              <a:t>Information Systems as Capital Investments</a:t>
            </a:r>
          </a:p>
        </p:txBody>
      </p:sp>
      <p:sp>
        <p:nvSpPr>
          <p:cNvPr id="17412" name="Rectangle 3"/>
          <p:cNvSpPr>
            <a:spLocks noGrp="1" noChangeArrowheads="1"/>
          </p:cNvSpPr>
          <p:nvPr>
            <p:ph type="body" idx="1"/>
          </p:nvPr>
        </p:nvSpPr>
        <p:spPr>
          <a:xfrm>
            <a:off x="685800" y="1371600"/>
            <a:ext cx="8382000" cy="5257800"/>
          </a:xfrm>
        </p:spPr>
        <p:txBody>
          <a:bodyPr/>
          <a:lstStyle/>
          <a:p>
            <a:pPr marL="401638" indent="0" eaLnBrk="1" hangingPunct="1">
              <a:lnSpc>
                <a:spcPct val="80000"/>
              </a:lnSpc>
              <a:buFontTx/>
              <a:buNone/>
            </a:pPr>
            <a:r>
              <a:rPr lang="en-US" sz="2200" b="1" smtClean="0">
                <a:cs typeface="Times New Roman" pitchFamily="18" charset="0"/>
              </a:rPr>
              <a:t>Cost-effectiveness</a:t>
            </a:r>
            <a:r>
              <a:rPr lang="en-US" sz="2200" smtClean="0">
                <a:cs typeface="Times New Roman" pitchFamily="18" charset="0"/>
              </a:rPr>
              <a:t> – The result obtained by striking a balance between the lifetime costs of developing, maintaining, and operating an information system and the benefits derived from that system. Cost-effectiveness is measured by a cost-benefit analysis.</a:t>
            </a:r>
          </a:p>
          <a:p>
            <a:pPr marL="401638" indent="0" eaLnBrk="1" hangingPunct="1">
              <a:lnSpc>
                <a:spcPct val="80000"/>
              </a:lnSpc>
              <a:buFontTx/>
              <a:buNone/>
            </a:pPr>
            <a:endParaRPr lang="en-US" sz="2200" smtClean="0">
              <a:cs typeface="Times New Roman" pitchFamily="18" charset="0"/>
            </a:endParaRPr>
          </a:p>
          <a:p>
            <a:pPr marL="401638" indent="0" eaLnBrk="1" hangingPunct="1">
              <a:lnSpc>
                <a:spcPct val="80000"/>
              </a:lnSpc>
              <a:buFontTx/>
              <a:buNone/>
            </a:pPr>
            <a:r>
              <a:rPr lang="en-US" sz="2200" b="1" smtClean="0">
                <a:cs typeface="Times New Roman" pitchFamily="18" charset="0"/>
              </a:rPr>
              <a:t>Strategic information systems plan</a:t>
            </a:r>
            <a:r>
              <a:rPr lang="en-US" sz="2200" smtClean="0">
                <a:cs typeface="Times New Roman" pitchFamily="18" charset="0"/>
              </a:rPr>
              <a:t> – a formal strategic plan (3-5 years) for building and improving an information technology infrastructure and the information system applications that use that infrastructure.</a:t>
            </a:r>
          </a:p>
          <a:p>
            <a:pPr marL="401638" indent="0" eaLnBrk="1" hangingPunct="1">
              <a:lnSpc>
                <a:spcPct val="80000"/>
              </a:lnSpc>
              <a:buFontTx/>
              <a:buNone/>
            </a:pPr>
            <a:endParaRPr lang="en-US" sz="2200" smtClean="0">
              <a:cs typeface="Times New Roman" pitchFamily="18" charset="0"/>
            </a:endParaRPr>
          </a:p>
          <a:p>
            <a:pPr marL="401638" indent="0" eaLnBrk="1" hangingPunct="1">
              <a:lnSpc>
                <a:spcPct val="80000"/>
              </a:lnSpc>
              <a:buFontTx/>
              <a:buNone/>
            </a:pPr>
            <a:r>
              <a:rPr lang="en-US" sz="2200" b="1" smtClean="0">
                <a:cs typeface="Times New Roman" pitchFamily="18" charset="0"/>
              </a:rPr>
              <a:t>Strategic enterprise plan</a:t>
            </a:r>
            <a:r>
              <a:rPr lang="en-US" sz="2200" smtClean="0">
                <a:cs typeface="Times New Roman" pitchFamily="18" charset="0"/>
              </a:rPr>
              <a:t> – a formal strategic plan (3-5 years)  for an entire business that defines its mission, vision, goals, strategies, benchmarks, and measures of progress and achievement. Usually, the strategic enterprise plan is complemented by strategic business unit plans that define how each business unit will contribute to the enterprise plan. The information systems plan is one of those unit-level plans.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8D195247-0E22-4199-9824-0ABA4879A90B}" type="slidenum">
              <a:rPr lang="en-US" smtClean="0">
                <a:solidFill>
                  <a:schemeClr val="bg1"/>
                </a:solidFill>
              </a:rPr>
              <a:pPr eaLnBrk="1" hangingPunct="1"/>
              <a:t>19</a:t>
            </a:fld>
            <a:endParaRPr lang="en-US" smtClean="0">
              <a:solidFill>
                <a:schemeClr val="bg1"/>
              </a:solidFill>
            </a:endParaRPr>
          </a:p>
        </p:txBody>
      </p:sp>
      <p:sp>
        <p:nvSpPr>
          <p:cNvPr id="13315" name="Rectangle 2"/>
          <p:cNvSpPr>
            <a:spLocks noGrp="1" noChangeArrowheads="1"/>
          </p:cNvSpPr>
          <p:nvPr>
            <p:ph type="title"/>
          </p:nvPr>
        </p:nvSpPr>
        <p:spPr/>
        <p:txBody>
          <a:bodyPr/>
          <a:lstStyle/>
          <a:p>
            <a:pPr eaLnBrk="1" hangingPunct="1"/>
            <a:r>
              <a:rPr lang="en-US" smtClean="0"/>
              <a:t>Principles of System Development</a:t>
            </a:r>
          </a:p>
        </p:txBody>
      </p:sp>
      <p:sp>
        <p:nvSpPr>
          <p:cNvPr id="13316" name="Rectangle 3"/>
          <p:cNvSpPr>
            <a:spLocks noGrp="1" noChangeArrowheads="1"/>
          </p:cNvSpPr>
          <p:nvPr>
            <p:ph type="body" idx="1"/>
          </p:nvPr>
        </p:nvSpPr>
        <p:spPr>
          <a:xfrm>
            <a:off x="1143000" y="1371600"/>
            <a:ext cx="7543800" cy="5029200"/>
          </a:xfrm>
        </p:spPr>
        <p:txBody>
          <a:bodyPr/>
          <a:lstStyle/>
          <a:p>
            <a:pPr marL="457200" indent="-457200" eaLnBrk="1" hangingPunct="1">
              <a:lnSpc>
                <a:spcPct val="90000"/>
              </a:lnSpc>
              <a:spcBef>
                <a:spcPct val="50000"/>
              </a:spcBef>
              <a:buFont typeface="+mj-lt"/>
              <a:buAutoNum type="arabicPeriod"/>
            </a:pPr>
            <a:r>
              <a:rPr lang="en-US" sz="2400" dirty="0" smtClean="0"/>
              <a:t>Get the system users involved.</a:t>
            </a:r>
          </a:p>
          <a:p>
            <a:pPr marL="457200" indent="-457200" eaLnBrk="1" hangingPunct="1">
              <a:lnSpc>
                <a:spcPct val="90000"/>
              </a:lnSpc>
              <a:spcBef>
                <a:spcPct val="50000"/>
              </a:spcBef>
              <a:buFont typeface="+mj-lt"/>
              <a:buAutoNum type="arabicPeriod"/>
            </a:pPr>
            <a:r>
              <a:rPr lang="en-US" sz="2400" dirty="0" smtClean="0"/>
              <a:t>Use a problem-solving approach.</a:t>
            </a:r>
          </a:p>
          <a:p>
            <a:pPr marL="457200" indent="-457200" eaLnBrk="1" hangingPunct="1">
              <a:lnSpc>
                <a:spcPct val="90000"/>
              </a:lnSpc>
              <a:spcBef>
                <a:spcPct val="50000"/>
              </a:spcBef>
              <a:buFont typeface="+mj-lt"/>
              <a:buAutoNum type="arabicPeriod"/>
            </a:pPr>
            <a:r>
              <a:rPr lang="en-US" sz="2400" dirty="0" smtClean="0"/>
              <a:t>Establish phases and activities.</a:t>
            </a:r>
          </a:p>
          <a:p>
            <a:pPr marL="457200" indent="-457200" eaLnBrk="1" hangingPunct="1">
              <a:lnSpc>
                <a:spcPct val="90000"/>
              </a:lnSpc>
              <a:spcBef>
                <a:spcPct val="50000"/>
              </a:spcBef>
              <a:buFont typeface="+mj-lt"/>
              <a:buAutoNum type="arabicPeriod"/>
            </a:pPr>
            <a:r>
              <a:rPr lang="en-US" sz="2400" dirty="0" smtClean="0"/>
              <a:t>Document through development.</a:t>
            </a:r>
          </a:p>
          <a:p>
            <a:pPr marL="457200" indent="-457200" eaLnBrk="1" hangingPunct="1">
              <a:lnSpc>
                <a:spcPct val="90000"/>
              </a:lnSpc>
              <a:spcBef>
                <a:spcPct val="50000"/>
              </a:spcBef>
              <a:buFont typeface="+mj-lt"/>
              <a:buAutoNum type="arabicPeriod"/>
            </a:pPr>
            <a:r>
              <a:rPr lang="en-US" sz="2400" dirty="0" smtClean="0"/>
              <a:t>Establish standards.</a:t>
            </a:r>
          </a:p>
          <a:p>
            <a:pPr marL="457200" indent="-457200" eaLnBrk="1" hangingPunct="1">
              <a:lnSpc>
                <a:spcPct val="90000"/>
              </a:lnSpc>
              <a:spcBef>
                <a:spcPct val="50000"/>
              </a:spcBef>
              <a:buFont typeface="+mj-lt"/>
              <a:buAutoNum type="arabicPeriod"/>
            </a:pPr>
            <a:r>
              <a:rPr lang="en-US" sz="2400" dirty="0" smtClean="0"/>
              <a:t>Manage the process and projects</a:t>
            </a:r>
          </a:p>
          <a:p>
            <a:pPr marL="457200" indent="-457200" eaLnBrk="1" hangingPunct="1">
              <a:lnSpc>
                <a:spcPct val="90000"/>
              </a:lnSpc>
              <a:spcBef>
                <a:spcPct val="50000"/>
              </a:spcBef>
              <a:buFont typeface="+mj-lt"/>
              <a:buAutoNum type="arabicPeriod"/>
            </a:pPr>
            <a:r>
              <a:rPr lang="en-US" sz="2400" dirty="0" smtClean="0"/>
              <a:t>Justify systems as capital investments.</a:t>
            </a:r>
          </a:p>
          <a:p>
            <a:pPr marL="457200" indent="-457200" eaLnBrk="1" hangingPunct="1">
              <a:lnSpc>
                <a:spcPct val="90000"/>
              </a:lnSpc>
              <a:spcBef>
                <a:spcPct val="50000"/>
              </a:spcBef>
              <a:buFont typeface="+mj-lt"/>
              <a:buAutoNum type="arabicPeriod"/>
            </a:pPr>
            <a:r>
              <a:rPr lang="en-US" sz="2400" dirty="0" smtClean="0"/>
              <a:t>Don’t be afraid to cancel or revise scope.</a:t>
            </a:r>
          </a:p>
          <a:p>
            <a:pPr marL="457200" indent="-457200" eaLnBrk="1" hangingPunct="1">
              <a:lnSpc>
                <a:spcPct val="90000"/>
              </a:lnSpc>
              <a:spcBef>
                <a:spcPct val="50000"/>
              </a:spcBef>
              <a:buFont typeface="+mj-lt"/>
              <a:buAutoNum type="arabicPeriod"/>
            </a:pPr>
            <a:r>
              <a:rPr lang="en-US" sz="2400" dirty="0" smtClean="0"/>
              <a:t>Divide and conquer.</a:t>
            </a:r>
          </a:p>
          <a:p>
            <a:pPr marL="457200" indent="-457200" eaLnBrk="1" hangingPunct="1">
              <a:lnSpc>
                <a:spcPct val="90000"/>
              </a:lnSpc>
              <a:spcBef>
                <a:spcPct val="50000"/>
              </a:spcBef>
              <a:buFont typeface="+mj-lt"/>
              <a:buAutoNum type="arabicPeriod"/>
            </a:pPr>
            <a:r>
              <a:rPr lang="en-US" sz="2400" dirty="0" smtClean="0"/>
              <a:t>Design systems for growth and change.</a:t>
            </a:r>
          </a:p>
        </p:txBody>
      </p:sp>
    </p:spTree>
    <p:extLst>
      <p:ext uri="{BB962C8B-B14F-4D97-AF65-F5344CB8AC3E}">
        <p14:creationId xmlns:p14="http://schemas.microsoft.com/office/powerpoint/2010/main" val="2822833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rPr>
              <a:t>system development process </a:t>
            </a:r>
          </a:p>
        </p:txBody>
      </p:sp>
      <p:sp>
        <p:nvSpPr>
          <p:cNvPr id="8" name="Text Placeholder 7"/>
          <p:cNvSpPr>
            <a:spLocks noGrp="1"/>
          </p:cNvSpPr>
          <p:nvPr>
            <p:ph type="body" idx="1"/>
          </p:nvPr>
        </p:nvSpPr>
        <p:spPr/>
        <p:txBody>
          <a:bodyPr/>
          <a:lstStyle/>
          <a:p>
            <a:r>
              <a:rPr lang="en-US" dirty="0" smtClean="0"/>
              <a:t>Chapter 3</a:t>
            </a:r>
            <a:endParaRPr lang="en-US" dirty="0"/>
          </a:p>
        </p:txBody>
      </p:sp>
      <p:sp>
        <p:nvSpPr>
          <p:cNvPr id="4" name="Slide Number Placeholder 3"/>
          <p:cNvSpPr>
            <a:spLocks noGrp="1"/>
          </p:cNvSpPr>
          <p:nvPr>
            <p:ph type="sldNum" sz="quarter" idx="10"/>
          </p:nvPr>
        </p:nvSpPr>
        <p:spPr/>
        <p:txBody>
          <a:bodyPr/>
          <a:lstStyle/>
          <a:p>
            <a:pPr>
              <a:defRPr/>
            </a:pPr>
            <a:r>
              <a:rPr lang="en-US" smtClean="0"/>
              <a:t>3-</a:t>
            </a:r>
            <a:fld id="{35A73BD2-5B4B-4D63-A602-430A6C677E76}" type="slidenum">
              <a:rPr lang="en-US" smtClean="0"/>
              <a:pPr>
                <a:defRPr/>
              </a:pPr>
              <a:t>2</a:t>
            </a:fld>
            <a:endParaRPr lang="en-US"/>
          </a:p>
        </p:txBody>
      </p:sp>
    </p:spTree>
    <p:extLst>
      <p:ext uri="{BB962C8B-B14F-4D97-AF65-F5344CB8AC3E}">
        <p14:creationId xmlns:p14="http://schemas.microsoft.com/office/powerpoint/2010/main" val="2250716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CC063273-2C43-4F97-A946-EF1CE0F69DC6}" type="slidenum">
              <a:rPr lang="en-US" smtClean="0">
                <a:solidFill>
                  <a:schemeClr val="bg1"/>
                </a:solidFill>
              </a:rPr>
              <a:pPr eaLnBrk="1" hangingPunct="1"/>
              <a:t>20</a:t>
            </a:fld>
            <a:endParaRPr lang="en-US" smtClean="0">
              <a:solidFill>
                <a:schemeClr val="bg1"/>
              </a:solidFill>
            </a:endParaRPr>
          </a:p>
        </p:txBody>
      </p:sp>
      <p:sp>
        <p:nvSpPr>
          <p:cNvPr id="18435" name="Rectangle 2"/>
          <p:cNvSpPr>
            <a:spLocks noGrp="1" noChangeArrowheads="1"/>
          </p:cNvSpPr>
          <p:nvPr>
            <p:ph type="title"/>
          </p:nvPr>
        </p:nvSpPr>
        <p:spPr/>
        <p:txBody>
          <a:bodyPr/>
          <a:lstStyle/>
          <a:p>
            <a:pPr eaLnBrk="1" hangingPunct="1"/>
            <a:r>
              <a:rPr lang="en-US" dirty="0"/>
              <a:t>8</a:t>
            </a:r>
            <a:r>
              <a:rPr lang="en-US" dirty="0" smtClean="0"/>
              <a:t>. Don’t </a:t>
            </a:r>
            <a:r>
              <a:rPr lang="en-US" dirty="0" smtClean="0"/>
              <a:t>Be Afraid to Cancel </a:t>
            </a:r>
            <a:br>
              <a:rPr lang="en-US" dirty="0" smtClean="0"/>
            </a:br>
            <a:r>
              <a:rPr lang="en-US" dirty="0" smtClean="0"/>
              <a:t>or Revise Scope</a:t>
            </a:r>
          </a:p>
        </p:txBody>
      </p:sp>
      <p:sp>
        <p:nvSpPr>
          <p:cNvPr id="18436" name="Rectangle 3"/>
          <p:cNvSpPr>
            <a:spLocks noGrp="1" noChangeArrowheads="1"/>
          </p:cNvSpPr>
          <p:nvPr>
            <p:ph type="body" idx="1"/>
          </p:nvPr>
        </p:nvSpPr>
        <p:spPr>
          <a:xfrm>
            <a:off x="1143000" y="1600200"/>
            <a:ext cx="7754938" cy="4800600"/>
          </a:xfrm>
        </p:spPr>
        <p:txBody>
          <a:bodyPr/>
          <a:lstStyle/>
          <a:p>
            <a:pPr marL="401638" indent="0" eaLnBrk="1" hangingPunct="1">
              <a:lnSpc>
                <a:spcPct val="90000"/>
              </a:lnSpc>
              <a:buFontTx/>
              <a:buNone/>
            </a:pPr>
            <a:r>
              <a:rPr lang="en-US" sz="2600" b="1" smtClean="0">
                <a:cs typeface="Times New Roman" pitchFamily="18" charset="0"/>
              </a:rPr>
              <a:t>Creeping commitment</a:t>
            </a:r>
            <a:r>
              <a:rPr lang="en-US" sz="2600" smtClean="0">
                <a:cs typeface="Times New Roman" pitchFamily="18" charset="0"/>
              </a:rPr>
              <a:t> – a strategy in which feasibility and risks are continuously reevaluated throughout a project. Project budgets and deadlines are adjusted accordingly. </a:t>
            </a:r>
          </a:p>
          <a:p>
            <a:pPr marL="401638" indent="0" eaLnBrk="1" hangingPunct="1">
              <a:lnSpc>
                <a:spcPct val="90000"/>
              </a:lnSpc>
              <a:buFontTx/>
              <a:buNone/>
            </a:pPr>
            <a:endParaRPr lang="en-US" sz="2600" smtClean="0">
              <a:cs typeface="Times New Roman" pitchFamily="18" charset="0"/>
            </a:endParaRPr>
          </a:p>
          <a:p>
            <a:pPr marL="401638" indent="0" eaLnBrk="1" hangingPunct="1">
              <a:lnSpc>
                <a:spcPct val="90000"/>
              </a:lnSpc>
              <a:buFontTx/>
              <a:buNone/>
            </a:pPr>
            <a:r>
              <a:rPr lang="en-US" sz="2600" b="1" smtClean="0">
                <a:cs typeface="Times New Roman" pitchFamily="18" charset="0"/>
              </a:rPr>
              <a:t>Risk management</a:t>
            </a:r>
            <a:r>
              <a:rPr lang="en-US" sz="2600" smtClean="0">
                <a:cs typeface="Times New Roman" pitchFamily="18" charset="0"/>
              </a:rPr>
              <a:t> – the process of identifying, evaluating, and controlling what might go wrong in a project before it becomes a threat to the successful completion of the project or implementation of the information system. Risk management is drive by risk analysis or assessment.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14FFFA3E-6630-416B-9EC1-DC5A0712FD35}" type="slidenum">
              <a:rPr lang="en-US" smtClean="0">
                <a:solidFill>
                  <a:schemeClr val="bg1"/>
                </a:solidFill>
              </a:rPr>
              <a:pPr eaLnBrk="1" hangingPunct="1"/>
              <a:t>21</a:t>
            </a:fld>
            <a:endParaRPr lang="en-US" smtClean="0">
              <a:solidFill>
                <a:schemeClr val="bg1"/>
              </a:solidFill>
            </a:endParaRPr>
          </a:p>
        </p:txBody>
      </p:sp>
      <p:sp>
        <p:nvSpPr>
          <p:cNvPr id="19459" name="Rectangle 2"/>
          <p:cNvSpPr>
            <a:spLocks noGrp="1" noChangeArrowheads="1"/>
          </p:cNvSpPr>
          <p:nvPr>
            <p:ph type="title"/>
          </p:nvPr>
        </p:nvSpPr>
        <p:spPr/>
        <p:txBody>
          <a:bodyPr/>
          <a:lstStyle/>
          <a:p>
            <a:pPr eaLnBrk="1" hangingPunct="1"/>
            <a:r>
              <a:rPr lang="en-US" sz="4000" smtClean="0"/>
              <a:t>Where Do Systems Development Projects Come From?</a:t>
            </a:r>
          </a:p>
        </p:txBody>
      </p:sp>
      <p:sp>
        <p:nvSpPr>
          <p:cNvPr id="19460" name="Rectangle 3"/>
          <p:cNvSpPr>
            <a:spLocks noGrp="1" noChangeArrowheads="1"/>
          </p:cNvSpPr>
          <p:nvPr>
            <p:ph type="body" idx="1"/>
          </p:nvPr>
        </p:nvSpPr>
        <p:spPr>
          <a:xfrm>
            <a:off x="914400" y="1885950"/>
            <a:ext cx="8153400" cy="4667250"/>
          </a:xfrm>
        </p:spPr>
        <p:txBody>
          <a:bodyPr/>
          <a:lstStyle/>
          <a:p>
            <a:pPr eaLnBrk="1" hangingPunct="1">
              <a:spcBef>
                <a:spcPct val="50000"/>
              </a:spcBef>
            </a:pPr>
            <a:r>
              <a:rPr lang="en-US" sz="2800" b="1" smtClean="0"/>
              <a:t>Problem</a:t>
            </a:r>
            <a:r>
              <a:rPr lang="en-US" sz="2800" smtClean="0"/>
              <a:t> – an undesirable situation that prevents the organization from fully achieving its purpose, goals, and/or objectives.</a:t>
            </a:r>
          </a:p>
          <a:p>
            <a:pPr eaLnBrk="1" hangingPunct="1">
              <a:spcBef>
                <a:spcPct val="50000"/>
              </a:spcBef>
            </a:pPr>
            <a:r>
              <a:rPr lang="en-US" sz="2800" b="1" smtClean="0"/>
              <a:t>Opportunity</a:t>
            </a:r>
            <a:r>
              <a:rPr lang="en-US" sz="2800" smtClean="0"/>
              <a:t> – a chance to improve the organization even in the absence of an identified problem.</a:t>
            </a:r>
            <a:endParaRPr lang="en-US" sz="2800" smtClean="0">
              <a:latin typeface="New York" charset="0"/>
            </a:endParaRPr>
          </a:p>
          <a:p>
            <a:pPr eaLnBrk="1" hangingPunct="1">
              <a:spcBef>
                <a:spcPct val="50000"/>
              </a:spcBef>
            </a:pPr>
            <a:r>
              <a:rPr lang="en-US" sz="2800" b="1" smtClean="0"/>
              <a:t>Directive</a:t>
            </a:r>
            <a:r>
              <a:rPr lang="en-US" sz="2800" smtClean="0"/>
              <a:t> - a new requirement that is imposed by management, government, or some external influence.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33058425-7E36-4F2A-A593-31609CFF078C}" type="slidenum">
              <a:rPr lang="en-US" smtClean="0">
                <a:solidFill>
                  <a:schemeClr val="bg1"/>
                </a:solidFill>
              </a:rPr>
              <a:pPr eaLnBrk="1" hangingPunct="1"/>
              <a:t>22</a:t>
            </a:fld>
            <a:endParaRPr lang="en-US" smtClean="0">
              <a:solidFill>
                <a:schemeClr val="bg1"/>
              </a:solidFill>
            </a:endParaRPr>
          </a:p>
        </p:txBody>
      </p:sp>
      <p:sp>
        <p:nvSpPr>
          <p:cNvPr id="20483" name="Rectangle 2"/>
          <p:cNvSpPr>
            <a:spLocks noGrp="1" noChangeArrowheads="1"/>
          </p:cNvSpPr>
          <p:nvPr>
            <p:ph type="title"/>
          </p:nvPr>
        </p:nvSpPr>
        <p:spPr/>
        <p:txBody>
          <a:bodyPr/>
          <a:lstStyle/>
          <a:p>
            <a:pPr eaLnBrk="1" hangingPunct="1"/>
            <a:r>
              <a:rPr lang="en-US" sz="4000" smtClean="0"/>
              <a:t>Where Do Systems Development Projects Come From?</a:t>
            </a:r>
          </a:p>
        </p:txBody>
      </p:sp>
      <p:sp>
        <p:nvSpPr>
          <p:cNvPr id="20484" name="Rectangle 3"/>
          <p:cNvSpPr>
            <a:spLocks noGrp="1" noChangeArrowheads="1"/>
          </p:cNvSpPr>
          <p:nvPr>
            <p:ph type="body" idx="1"/>
          </p:nvPr>
        </p:nvSpPr>
        <p:spPr>
          <a:xfrm>
            <a:off x="914400" y="1804988"/>
            <a:ext cx="8153400" cy="4748212"/>
          </a:xfrm>
        </p:spPr>
        <p:txBody>
          <a:bodyPr/>
          <a:lstStyle/>
          <a:p>
            <a:pPr eaLnBrk="1" hangingPunct="1">
              <a:spcBef>
                <a:spcPct val="50000"/>
              </a:spcBef>
            </a:pPr>
            <a:r>
              <a:rPr lang="en-US" sz="2800" smtClean="0"/>
              <a:t>Planned Projects</a:t>
            </a:r>
          </a:p>
          <a:p>
            <a:pPr lvl="1" eaLnBrk="1" hangingPunct="1">
              <a:spcBef>
                <a:spcPct val="50000"/>
              </a:spcBef>
            </a:pPr>
            <a:r>
              <a:rPr lang="en-US" sz="2400" smtClean="0"/>
              <a:t>An </a:t>
            </a:r>
            <a:r>
              <a:rPr lang="en-US" sz="2400" b="1" smtClean="0"/>
              <a:t>information systems strategy</a:t>
            </a:r>
            <a:r>
              <a:rPr lang="en-US" sz="2400" i="1" smtClean="0"/>
              <a:t> </a:t>
            </a:r>
            <a:r>
              <a:rPr lang="en-US" sz="2400" b="1" smtClean="0"/>
              <a:t>plan</a:t>
            </a:r>
            <a:r>
              <a:rPr lang="en-US" sz="2400" smtClean="0"/>
              <a:t> has examined the business as a whole to identify those system development projects that will return the greatest strategic (long-term) value to the business</a:t>
            </a:r>
          </a:p>
          <a:p>
            <a:pPr lvl="1" eaLnBrk="1" hangingPunct="1">
              <a:spcBef>
                <a:spcPct val="50000"/>
              </a:spcBef>
            </a:pPr>
            <a:r>
              <a:rPr lang="en-US" sz="2400" smtClean="0"/>
              <a:t>A </a:t>
            </a:r>
            <a:r>
              <a:rPr lang="en-US" sz="2400" b="1" smtClean="0"/>
              <a:t>business process redesign</a:t>
            </a:r>
            <a:r>
              <a:rPr lang="en-US" sz="2400" smtClean="0"/>
              <a:t> has thoroughly analyzed a series of business processes to eliminate redundancy and bureaucracy and to improve efficiency and value added. Not it is time to redesign the supporting information system for those redesigned business processes.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01159204-798F-4F5C-9D76-81E0CF6695A3}" type="slidenum">
              <a:rPr lang="en-US" smtClean="0">
                <a:solidFill>
                  <a:schemeClr val="bg1"/>
                </a:solidFill>
              </a:rPr>
              <a:pPr eaLnBrk="1" hangingPunct="1"/>
              <a:t>23</a:t>
            </a:fld>
            <a:endParaRPr lang="en-US" smtClean="0">
              <a:solidFill>
                <a:schemeClr val="bg1"/>
              </a:solidFill>
            </a:endParaRPr>
          </a:p>
        </p:txBody>
      </p:sp>
      <p:sp>
        <p:nvSpPr>
          <p:cNvPr id="21507" name="Rectangle 2"/>
          <p:cNvSpPr>
            <a:spLocks noGrp="1" noChangeArrowheads="1"/>
          </p:cNvSpPr>
          <p:nvPr>
            <p:ph type="title"/>
          </p:nvPr>
        </p:nvSpPr>
        <p:spPr/>
        <p:txBody>
          <a:bodyPr/>
          <a:lstStyle/>
          <a:p>
            <a:pPr eaLnBrk="1" hangingPunct="1"/>
            <a:r>
              <a:rPr lang="en-US" sz="4000" smtClean="0"/>
              <a:t>Where Do Systems Development Projects Come From?</a:t>
            </a:r>
          </a:p>
        </p:txBody>
      </p:sp>
      <p:sp>
        <p:nvSpPr>
          <p:cNvPr id="21508" name="Rectangle 3"/>
          <p:cNvSpPr>
            <a:spLocks noGrp="1" noChangeArrowheads="1"/>
          </p:cNvSpPr>
          <p:nvPr>
            <p:ph type="body" idx="1"/>
          </p:nvPr>
        </p:nvSpPr>
        <p:spPr>
          <a:xfrm>
            <a:off x="914400" y="1804988"/>
            <a:ext cx="8153400" cy="4748212"/>
          </a:xfrm>
        </p:spPr>
        <p:txBody>
          <a:bodyPr/>
          <a:lstStyle/>
          <a:p>
            <a:pPr eaLnBrk="1" hangingPunct="1">
              <a:lnSpc>
                <a:spcPct val="90000"/>
              </a:lnSpc>
              <a:spcBef>
                <a:spcPct val="50000"/>
              </a:spcBef>
            </a:pPr>
            <a:r>
              <a:rPr lang="en-US" sz="2800" smtClean="0"/>
              <a:t>Unplanned projects</a:t>
            </a:r>
          </a:p>
          <a:p>
            <a:pPr lvl="1" eaLnBrk="1" hangingPunct="1">
              <a:lnSpc>
                <a:spcPct val="90000"/>
              </a:lnSpc>
              <a:spcBef>
                <a:spcPct val="50000"/>
              </a:spcBef>
            </a:pPr>
            <a:r>
              <a:rPr lang="en-US" sz="2400" smtClean="0"/>
              <a:t>Triggered by a specific problem, opportunity, or directive that occurs in the course of doing business. </a:t>
            </a:r>
          </a:p>
          <a:p>
            <a:pPr lvl="1" eaLnBrk="1" hangingPunct="1">
              <a:lnSpc>
                <a:spcPct val="90000"/>
              </a:lnSpc>
              <a:spcBef>
                <a:spcPct val="50000"/>
              </a:spcBef>
            </a:pPr>
            <a:r>
              <a:rPr lang="en-US" sz="2400" b="1" smtClean="0"/>
              <a:t>Steering committee</a:t>
            </a:r>
            <a:r>
              <a:rPr lang="en-US" sz="2400" smtClean="0"/>
              <a:t> – an administrative body of system owners and information technology executives that prioritizes and approves candidate system development projects.</a:t>
            </a:r>
          </a:p>
          <a:p>
            <a:pPr lvl="1" eaLnBrk="1" hangingPunct="1">
              <a:lnSpc>
                <a:spcPct val="90000"/>
              </a:lnSpc>
              <a:spcBef>
                <a:spcPct val="50000"/>
              </a:spcBef>
            </a:pPr>
            <a:r>
              <a:rPr lang="en-US" sz="2400" b="1" smtClean="0"/>
              <a:t>Backlog</a:t>
            </a:r>
            <a:r>
              <a:rPr lang="en-US" sz="2400" smtClean="0"/>
              <a:t> – a repository of project proposals that cannot be funded or staffed because they are a lower priority than those that have been approved for system development.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The PIECES Problem-Solving Framework</a:t>
            </a:r>
          </a:p>
        </p:txBody>
      </p:sp>
      <p:sp>
        <p:nvSpPr>
          <p:cNvPr id="22531" name="Rectangle 3"/>
          <p:cNvSpPr>
            <a:spLocks noGrp="1" noChangeArrowheads="1"/>
          </p:cNvSpPr>
          <p:nvPr>
            <p:ph type="body" idx="1"/>
          </p:nvPr>
        </p:nvSpPr>
        <p:spPr>
          <a:xfrm>
            <a:off x="1138238" y="1809750"/>
            <a:ext cx="7575550" cy="4318000"/>
          </a:xfrm>
        </p:spPr>
        <p:txBody>
          <a:bodyPr/>
          <a:lstStyle/>
          <a:p>
            <a:pPr marL="568325" indent="-341313" eaLnBrk="1" hangingPunct="1">
              <a:lnSpc>
                <a:spcPct val="80000"/>
              </a:lnSpc>
              <a:spcBef>
                <a:spcPct val="50000"/>
              </a:spcBef>
              <a:buFontTx/>
              <a:buNone/>
            </a:pPr>
            <a:r>
              <a:rPr lang="en-US" sz="2400" b="1" dirty="0" smtClean="0">
                <a:latin typeface="Book Antiqua" pitchFamily="18" charset="0"/>
              </a:rPr>
              <a:t>P</a:t>
            </a:r>
            <a:r>
              <a:rPr lang="en-US" sz="2400" dirty="0" smtClean="0"/>
              <a:t>		the need to improve </a:t>
            </a:r>
            <a:r>
              <a:rPr lang="en-US" sz="2400" dirty="0" smtClean="0"/>
              <a:t>Performance</a:t>
            </a:r>
            <a:endParaRPr lang="en-US" sz="2400" dirty="0" smtClean="0"/>
          </a:p>
          <a:p>
            <a:pPr marL="568325" indent="-341313" eaLnBrk="1" hangingPunct="1">
              <a:lnSpc>
                <a:spcPct val="80000"/>
              </a:lnSpc>
              <a:spcBef>
                <a:spcPct val="50000"/>
              </a:spcBef>
              <a:buFontTx/>
              <a:buNone/>
            </a:pPr>
            <a:r>
              <a:rPr lang="en-US" sz="1000" b="1" dirty="0" smtClean="0">
                <a:solidFill>
                  <a:srgbClr val="FF0000"/>
                </a:solidFill>
              </a:rPr>
              <a:t> </a:t>
            </a:r>
            <a:r>
              <a:rPr lang="en-US" sz="2400" b="1" dirty="0" smtClean="0">
                <a:latin typeface="Book Antiqua" pitchFamily="18" charset="0"/>
              </a:rPr>
              <a:t>I</a:t>
            </a:r>
            <a:r>
              <a:rPr lang="en-US" sz="2400" dirty="0" smtClean="0"/>
              <a:t>		the need to improve </a:t>
            </a:r>
            <a:r>
              <a:rPr lang="en-US" sz="2400" dirty="0" smtClean="0"/>
              <a:t>Information </a:t>
            </a:r>
            <a:r>
              <a:rPr lang="en-US" sz="2400" dirty="0" smtClean="0"/>
              <a:t>(and 			data)</a:t>
            </a:r>
          </a:p>
          <a:p>
            <a:pPr marL="568325" indent="-341313" eaLnBrk="1" hangingPunct="1">
              <a:lnSpc>
                <a:spcPct val="80000"/>
              </a:lnSpc>
              <a:spcBef>
                <a:spcPct val="50000"/>
              </a:spcBef>
              <a:buFontTx/>
              <a:buNone/>
            </a:pPr>
            <a:r>
              <a:rPr lang="en-US" sz="2400" b="1" dirty="0" smtClean="0">
                <a:latin typeface="Book Antiqua" pitchFamily="18" charset="0"/>
              </a:rPr>
              <a:t>E</a:t>
            </a:r>
            <a:r>
              <a:rPr lang="en-US" sz="2400" dirty="0" smtClean="0"/>
              <a:t>		the need to improve </a:t>
            </a:r>
            <a:r>
              <a:rPr lang="en-US" sz="2400" dirty="0" smtClean="0"/>
              <a:t>Economics</a:t>
            </a:r>
            <a:r>
              <a:rPr lang="en-US" sz="2400" dirty="0" smtClean="0"/>
              <a:t>, control 			costs, or increase profits</a:t>
            </a:r>
          </a:p>
          <a:p>
            <a:pPr marL="568325" indent="-341313" eaLnBrk="1" hangingPunct="1">
              <a:lnSpc>
                <a:spcPct val="80000"/>
              </a:lnSpc>
              <a:spcBef>
                <a:spcPct val="50000"/>
              </a:spcBef>
              <a:buFontTx/>
              <a:buNone/>
            </a:pPr>
            <a:r>
              <a:rPr lang="en-US" sz="2400" b="1" dirty="0" smtClean="0">
                <a:latin typeface="Book Antiqua" pitchFamily="18" charset="0"/>
              </a:rPr>
              <a:t>C</a:t>
            </a:r>
            <a:r>
              <a:rPr lang="en-US" sz="2400" dirty="0" smtClean="0"/>
              <a:t>		the need to improve </a:t>
            </a:r>
            <a:r>
              <a:rPr lang="en-US" sz="2400" dirty="0" smtClean="0"/>
              <a:t>Control </a:t>
            </a:r>
            <a:r>
              <a:rPr lang="en-US" sz="2400" dirty="0" smtClean="0"/>
              <a:t>or security</a:t>
            </a:r>
          </a:p>
          <a:p>
            <a:pPr marL="568325" indent="-341313" eaLnBrk="1" hangingPunct="1">
              <a:lnSpc>
                <a:spcPct val="80000"/>
              </a:lnSpc>
              <a:spcBef>
                <a:spcPct val="50000"/>
              </a:spcBef>
              <a:buFontTx/>
              <a:buNone/>
            </a:pPr>
            <a:r>
              <a:rPr lang="en-US" sz="2400" b="1" dirty="0" smtClean="0">
                <a:latin typeface="Book Antiqua" pitchFamily="18" charset="0"/>
              </a:rPr>
              <a:t>E</a:t>
            </a:r>
            <a:r>
              <a:rPr lang="en-US" sz="2400" dirty="0" smtClean="0"/>
              <a:t>		the need to improve </a:t>
            </a:r>
            <a:r>
              <a:rPr lang="en-US" sz="2400" dirty="0" smtClean="0"/>
              <a:t>Efficiency </a:t>
            </a:r>
            <a:r>
              <a:rPr lang="en-US" sz="2400" dirty="0" smtClean="0"/>
              <a:t>of people 			and processes</a:t>
            </a:r>
          </a:p>
          <a:p>
            <a:pPr marL="568325" indent="-341313" eaLnBrk="1" hangingPunct="1">
              <a:lnSpc>
                <a:spcPct val="80000"/>
              </a:lnSpc>
              <a:spcBef>
                <a:spcPct val="50000"/>
              </a:spcBef>
              <a:buFontTx/>
              <a:buNone/>
            </a:pPr>
            <a:r>
              <a:rPr lang="en-US" sz="2400" b="1" dirty="0" smtClean="0">
                <a:latin typeface="Book Antiqua" pitchFamily="18" charset="0"/>
              </a:rPr>
              <a:t>S</a:t>
            </a:r>
            <a:r>
              <a:rPr lang="en-US" sz="2400" dirty="0" smtClean="0"/>
              <a:t>		the need to improve </a:t>
            </a:r>
            <a:r>
              <a:rPr lang="en-US" sz="2400" dirty="0" smtClean="0"/>
              <a:t>Service </a:t>
            </a:r>
            <a:r>
              <a:rPr lang="en-US" sz="2400" u="sng" dirty="0" smtClean="0"/>
              <a:t>to customers</a:t>
            </a:r>
            <a:r>
              <a:rPr lang="en-US" sz="2400" dirty="0" smtClean="0"/>
              <a:t>, 		suppliers, partners, employees, etc.</a:t>
            </a:r>
            <a:endParaRPr lang="en-US" sz="2400" dirty="0" smtClean="0">
              <a:solidFill>
                <a:srgbClr val="000000"/>
              </a:solidFill>
              <a:latin typeface="New York"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DAA91E42-8E62-406A-AA80-99E8AC0AA646}" type="slidenum">
              <a:rPr lang="en-US" smtClean="0">
                <a:solidFill>
                  <a:schemeClr val="bg1"/>
                </a:solidFill>
              </a:rPr>
              <a:pPr eaLnBrk="1" hangingPunct="1"/>
              <a:t>25</a:t>
            </a:fld>
            <a:endParaRPr lang="en-US" smtClean="0">
              <a:solidFill>
                <a:schemeClr val="bg1"/>
              </a:solidFill>
            </a:endParaRPr>
          </a:p>
        </p:txBody>
      </p:sp>
      <p:sp>
        <p:nvSpPr>
          <p:cNvPr id="23555" name="Rectangle 2"/>
          <p:cNvSpPr>
            <a:spLocks noGrp="1" noChangeArrowheads="1"/>
          </p:cNvSpPr>
          <p:nvPr>
            <p:ph type="title"/>
          </p:nvPr>
        </p:nvSpPr>
        <p:spPr/>
        <p:txBody>
          <a:bodyPr/>
          <a:lstStyle/>
          <a:p>
            <a:pPr eaLnBrk="1" hangingPunct="1"/>
            <a:r>
              <a:rPr lang="en-US" smtClean="0"/>
              <a:t>Project Phases</a:t>
            </a:r>
          </a:p>
        </p:txBody>
      </p:sp>
      <p:sp>
        <p:nvSpPr>
          <p:cNvPr id="23556" name="Rectangle 3"/>
          <p:cNvSpPr>
            <a:spLocks noGrp="1" noChangeArrowheads="1"/>
          </p:cNvSpPr>
          <p:nvPr>
            <p:ph type="body" sz="half" idx="1"/>
          </p:nvPr>
        </p:nvSpPr>
        <p:spPr>
          <a:xfrm>
            <a:off x="1066800" y="1295400"/>
            <a:ext cx="7924800" cy="1828800"/>
          </a:xfrm>
        </p:spPr>
        <p:txBody>
          <a:bodyPr/>
          <a:lstStyle/>
          <a:p>
            <a:pPr eaLnBrk="1" hangingPunct="1">
              <a:lnSpc>
                <a:spcPct val="90000"/>
              </a:lnSpc>
            </a:pPr>
            <a:r>
              <a:rPr lang="en-US" sz="2400" b="1" smtClean="0"/>
              <a:t>FAST</a:t>
            </a:r>
            <a:r>
              <a:rPr lang="en-US" sz="2400" smtClean="0"/>
              <a:t> - (Framework for the Application of Systems Thinking ) a hypothetical methodology used throughout this book to demonstrate a representative systems development process.</a:t>
            </a:r>
          </a:p>
          <a:p>
            <a:pPr eaLnBrk="1" hangingPunct="1">
              <a:lnSpc>
                <a:spcPct val="90000"/>
              </a:lnSpc>
            </a:pPr>
            <a:r>
              <a:rPr lang="en-US" sz="2400" smtClean="0"/>
              <a:t>Each methodology will use different project phases.</a:t>
            </a:r>
          </a:p>
        </p:txBody>
      </p:sp>
      <p:graphicFrame>
        <p:nvGraphicFramePr>
          <p:cNvPr id="106500" name="Group 4"/>
          <p:cNvGraphicFramePr>
            <a:graphicFrameLocks noGrp="1"/>
          </p:cNvGraphicFramePr>
          <p:nvPr>
            <p:ph sz="half" idx="2"/>
          </p:nvPr>
        </p:nvGraphicFramePr>
        <p:xfrm>
          <a:off x="1066800" y="3233738"/>
          <a:ext cx="7924800" cy="3479797"/>
        </p:xfrm>
        <a:graphic>
          <a:graphicData uri="http://schemas.openxmlformats.org/drawingml/2006/table">
            <a:tbl>
              <a:tblPr/>
              <a:tblGrid>
                <a:gridCol w="2895600"/>
                <a:gridCol w="1295400"/>
                <a:gridCol w="1069975"/>
                <a:gridCol w="1179513"/>
                <a:gridCol w="1484312"/>
              </a:tblGrid>
              <a:tr h="324659">
                <a:tc>
                  <a:txBody>
                    <a:bodyPr/>
                    <a:lstStyle/>
                    <a:p>
                      <a:pPr marL="342900" marR="0" lvl="0" indent="-342900" algn="l" defTabSz="914400" rtl="0" eaLnBrk="1" fontAlgn="base" latinLnBrk="0" hangingPunct="1">
                        <a:lnSpc>
                          <a:spcPct val="85000"/>
                        </a:lnSpc>
                        <a:spcBef>
                          <a:spcPct val="0"/>
                        </a:spcBef>
                        <a:spcAft>
                          <a:spcPct val="0"/>
                        </a:spcAft>
                        <a:buClr>
                          <a:srgbClr val="818A42"/>
                        </a:buClr>
                        <a:buSzTx/>
                        <a:buFontTx/>
                        <a:buNone/>
                        <a:tabLst/>
                      </a:pPr>
                      <a:r>
                        <a:rPr kumimoji="0" lang="en-US" sz="1800" b="1" i="0" u="none" strike="noStrike" cap="none" normalizeH="0" baseline="0" smtClean="0">
                          <a:ln>
                            <a:noFill/>
                          </a:ln>
                          <a:solidFill>
                            <a:schemeClr val="tx1"/>
                          </a:solidFill>
                          <a:effectLst/>
                          <a:latin typeface="Arial Narrow" pitchFamily="34" charset="0"/>
                          <a:cs typeface="Times New Roman" pitchFamily="18" charset="0"/>
                        </a:rPr>
                        <a:t>FAST Phases</a:t>
                      </a:r>
                      <a:endParaRPr kumimoji="0" lang="en-US" sz="1800" b="1"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342900" marR="0" lvl="0" indent="-342900" algn="ctr" defTabSz="914400" rtl="0" eaLnBrk="1" fontAlgn="base" latinLnBrk="0" hangingPunct="1">
                        <a:lnSpc>
                          <a:spcPct val="85000"/>
                        </a:lnSpc>
                        <a:spcBef>
                          <a:spcPct val="0"/>
                        </a:spcBef>
                        <a:spcAft>
                          <a:spcPct val="0"/>
                        </a:spcAft>
                        <a:buClr>
                          <a:srgbClr val="818A42"/>
                        </a:buClr>
                        <a:buSzTx/>
                        <a:buFontTx/>
                        <a:buNone/>
                        <a:tabLst/>
                      </a:pPr>
                      <a:r>
                        <a:rPr kumimoji="0" lang="en-US" sz="1800" b="1" i="0" u="none" strike="noStrike" cap="none" normalizeH="0" baseline="0" smtClean="0">
                          <a:ln>
                            <a:noFill/>
                          </a:ln>
                          <a:solidFill>
                            <a:schemeClr val="tx1"/>
                          </a:solidFill>
                          <a:effectLst/>
                          <a:latin typeface="Arial Narrow" pitchFamily="34" charset="0"/>
                          <a:cs typeface="Times New Roman" pitchFamily="18" charset="0"/>
                        </a:rPr>
                        <a:t>Classic Phases (from Chapter 1)</a:t>
                      </a:r>
                      <a:endParaRPr kumimoji="0" lang="en-US" sz="1800" b="1"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57866">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Project Initiation</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System Analysis</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System Design</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System Implementation</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4659">
                <a:tc>
                  <a:txBody>
                    <a:bodyPr/>
                    <a:lstStyle/>
                    <a:p>
                      <a:pPr marL="342900" marR="0" lvl="0" indent="-342900" algn="l"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Scope Definition</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4659">
                <a:tc>
                  <a:txBody>
                    <a:bodyPr/>
                    <a:lstStyle/>
                    <a:p>
                      <a:pPr marL="342900" marR="0" lvl="0" indent="-342900" algn="l"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Problem Analysis</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4659">
                <a:tc>
                  <a:txBody>
                    <a:bodyPr/>
                    <a:lstStyle/>
                    <a:p>
                      <a:pPr marL="342900" marR="0" lvl="0" indent="-342900" algn="l"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Requirements Analysis</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4659">
                <a:tc>
                  <a:txBody>
                    <a:bodyPr/>
                    <a:lstStyle/>
                    <a:p>
                      <a:pPr marL="342900" marR="0" lvl="0" indent="-342900" algn="l"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Logical Design</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4659">
                <a:tc>
                  <a:txBody>
                    <a:bodyPr/>
                    <a:lstStyle/>
                    <a:p>
                      <a:pPr marL="342900" marR="0" lvl="0" indent="-342900" algn="l"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Decision Analysis</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(a system analysis transition phase)</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24659">
                <a:tc>
                  <a:txBody>
                    <a:bodyPr/>
                    <a:lstStyle/>
                    <a:p>
                      <a:pPr marL="342900" marR="0" lvl="0" indent="-342900" algn="l"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Physical Design and Integration</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4659">
                <a:tc>
                  <a:txBody>
                    <a:bodyPr/>
                    <a:lstStyle/>
                    <a:p>
                      <a:pPr marL="342900" marR="0" lvl="0" indent="-342900" algn="l"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Construction and Testing</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24659">
                <a:tc>
                  <a:txBody>
                    <a:bodyPr/>
                    <a:lstStyle/>
                    <a:p>
                      <a:pPr marL="342900" marR="0" lvl="0" indent="-342900" algn="l"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Installation and Delivery</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20000"/>
                        </a:spcBef>
                        <a:spcAft>
                          <a:spcPct val="0"/>
                        </a:spcAft>
                        <a:buClr>
                          <a:srgbClr val="818A42"/>
                        </a:buClr>
                        <a:buSzTx/>
                        <a:buFontTx/>
                        <a:buNone/>
                        <a:tabLst/>
                      </a:pP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85000"/>
                        </a:lnSpc>
                        <a:spcBef>
                          <a:spcPct val="0"/>
                        </a:spcBef>
                        <a:spcAft>
                          <a:spcPct val="0"/>
                        </a:spcAft>
                        <a:buClr>
                          <a:srgbClr val="818A42"/>
                        </a:buClr>
                        <a:buSzTx/>
                        <a:buFontTx/>
                        <a:buNone/>
                        <a:tabLst/>
                      </a:pPr>
                      <a:r>
                        <a:rPr kumimoji="0" lang="en-US" sz="1800" b="0" i="0" u="none" strike="noStrike" cap="none" normalizeH="0" baseline="0" smtClean="0">
                          <a:ln>
                            <a:noFill/>
                          </a:ln>
                          <a:solidFill>
                            <a:schemeClr val="tx1"/>
                          </a:solidFill>
                          <a:effectLst/>
                          <a:latin typeface="Arial Narrow" pitchFamily="34" charset="0"/>
                          <a:cs typeface="Times New Roman" pitchFamily="18" charset="0"/>
                        </a:rPr>
                        <a:t>X</a:t>
                      </a:r>
                      <a:endParaRPr kumimoji="0" lang="en-US" sz="1800" b="0" i="0" u="none" strike="noStrike" cap="none" normalizeH="0" baseline="0" smtClean="0">
                        <a:ln>
                          <a:noFill/>
                        </a:ln>
                        <a:solidFill>
                          <a:schemeClr val="tx1"/>
                        </a:solidFill>
                        <a:effectLst/>
                        <a:latin typeface="Arial Narrow"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59611200-AC25-4A32-B8CD-93F396042839}" type="slidenum">
              <a:rPr lang="en-US" smtClean="0">
                <a:solidFill>
                  <a:schemeClr val="bg1"/>
                </a:solidFill>
              </a:rPr>
              <a:pPr eaLnBrk="1" hangingPunct="1"/>
              <a:t>26</a:t>
            </a:fld>
            <a:endParaRPr lang="en-US" smtClean="0">
              <a:solidFill>
                <a:schemeClr val="bg1"/>
              </a:solidFill>
            </a:endParaRPr>
          </a:p>
        </p:txBody>
      </p:sp>
      <p:sp>
        <p:nvSpPr>
          <p:cNvPr id="24579" name="Rectangle 2"/>
          <p:cNvSpPr>
            <a:spLocks noGrp="1" noChangeArrowheads="1"/>
          </p:cNvSpPr>
          <p:nvPr>
            <p:ph type="title"/>
          </p:nvPr>
        </p:nvSpPr>
        <p:spPr>
          <a:xfrm>
            <a:off x="914400" y="76200"/>
            <a:ext cx="8229600" cy="1143000"/>
          </a:xfrm>
        </p:spPr>
        <p:txBody>
          <a:bodyPr/>
          <a:lstStyle/>
          <a:p>
            <a:pPr eaLnBrk="1" hangingPunct="1"/>
            <a:r>
              <a:rPr lang="en-US" sz="4000" smtClean="0"/>
              <a:t>FAST Project Phases</a:t>
            </a:r>
            <a:endParaRPr lang="en-US" sz="3600" smtClean="0"/>
          </a:p>
        </p:txBody>
      </p:sp>
      <p:pic>
        <p:nvPicPr>
          <p:cNvPr id="24580" name="Picture 3" descr="whi74173_0305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74763"/>
            <a:ext cx="6858000"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B0850910-4FA8-4BC2-AB2E-391D4830D067}" type="slidenum">
              <a:rPr lang="en-US" smtClean="0">
                <a:solidFill>
                  <a:schemeClr val="bg1"/>
                </a:solidFill>
              </a:rPr>
              <a:pPr eaLnBrk="1" hangingPunct="1"/>
              <a:t>27</a:t>
            </a:fld>
            <a:endParaRPr lang="en-US" smtClean="0">
              <a:solidFill>
                <a:schemeClr val="bg1"/>
              </a:solidFill>
            </a:endParaRPr>
          </a:p>
        </p:txBody>
      </p:sp>
      <p:sp>
        <p:nvSpPr>
          <p:cNvPr id="25603" name="Rectangle 2"/>
          <p:cNvSpPr>
            <a:spLocks noGrp="1" noChangeArrowheads="1"/>
          </p:cNvSpPr>
          <p:nvPr>
            <p:ph type="title"/>
          </p:nvPr>
        </p:nvSpPr>
        <p:spPr/>
        <p:txBody>
          <a:bodyPr/>
          <a:lstStyle/>
          <a:p>
            <a:pPr eaLnBrk="1" hangingPunct="1"/>
            <a:r>
              <a:rPr lang="en-US" smtClean="0"/>
              <a:t>Building Blocks View of </a:t>
            </a:r>
            <a:br>
              <a:rPr lang="en-US" smtClean="0"/>
            </a:br>
            <a:r>
              <a:rPr lang="en-US" smtClean="0"/>
              <a:t>System Development</a:t>
            </a:r>
          </a:p>
        </p:txBody>
      </p:sp>
      <p:pic>
        <p:nvPicPr>
          <p:cNvPr id="25604" name="Picture 4" descr="whi74173_03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266825"/>
            <a:ext cx="39243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A947F33B-05B1-4430-A824-3A4E78EF9697}" type="slidenum">
              <a:rPr lang="en-US" smtClean="0">
                <a:solidFill>
                  <a:schemeClr val="bg1"/>
                </a:solidFill>
              </a:rPr>
              <a:pPr eaLnBrk="1" hangingPunct="1"/>
              <a:t>28</a:t>
            </a:fld>
            <a:endParaRPr lang="en-US" smtClean="0">
              <a:solidFill>
                <a:schemeClr val="bg1"/>
              </a:solidFill>
            </a:endParaRPr>
          </a:p>
        </p:txBody>
      </p:sp>
      <p:sp>
        <p:nvSpPr>
          <p:cNvPr id="26627" name="Rectangle 2"/>
          <p:cNvSpPr>
            <a:spLocks noGrp="1" noChangeArrowheads="1"/>
          </p:cNvSpPr>
          <p:nvPr>
            <p:ph type="title"/>
          </p:nvPr>
        </p:nvSpPr>
        <p:spPr/>
        <p:txBody>
          <a:bodyPr/>
          <a:lstStyle/>
          <a:p>
            <a:pPr eaLnBrk="1" hangingPunct="1"/>
            <a:r>
              <a:rPr lang="en-US" smtClean="0"/>
              <a:t>Scope Definition Phase</a:t>
            </a:r>
          </a:p>
        </p:txBody>
      </p:sp>
      <p:sp>
        <p:nvSpPr>
          <p:cNvPr id="26628" name="Rectangle 3"/>
          <p:cNvSpPr>
            <a:spLocks noGrp="1" noChangeArrowheads="1"/>
          </p:cNvSpPr>
          <p:nvPr>
            <p:ph type="body" idx="1"/>
          </p:nvPr>
        </p:nvSpPr>
        <p:spPr>
          <a:xfrm>
            <a:off x="685800" y="1371600"/>
            <a:ext cx="8382000" cy="5257800"/>
          </a:xfrm>
        </p:spPr>
        <p:txBody>
          <a:bodyPr/>
          <a:lstStyle/>
          <a:p>
            <a:pPr marL="401638" indent="0" eaLnBrk="1" hangingPunct="1">
              <a:lnSpc>
                <a:spcPct val="80000"/>
              </a:lnSpc>
              <a:buFontTx/>
              <a:buNone/>
            </a:pPr>
            <a:r>
              <a:rPr lang="en-US" sz="2200" b="1" smtClean="0">
                <a:cs typeface="Times New Roman" pitchFamily="18" charset="0"/>
              </a:rPr>
              <a:t>Problem statement</a:t>
            </a:r>
            <a:r>
              <a:rPr lang="en-US" sz="2200" smtClean="0">
                <a:cs typeface="Times New Roman" pitchFamily="18" charset="0"/>
              </a:rPr>
              <a:t> – a statement and categorization of problems, opportunities, and directives; may also include constraints and an initial vision for the solution. Synonyms include </a:t>
            </a:r>
            <a:r>
              <a:rPr lang="en-US" sz="2200" i="1" smtClean="0">
                <a:cs typeface="Times New Roman" pitchFamily="18" charset="0"/>
              </a:rPr>
              <a:t>preliminary study</a:t>
            </a:r>
            <a:r>
              <a:rPr lang="en-US" sz="2200" smtClean="0">
                <a:cs typeface="Times New Roman" pitchFamily="18" charset="0"/>
              </a:rPr>
              <a:t> and </a:t>
            </a:r>
            <a:r>
              <a:rPr lang="en-US" sz="2200" i="1" smtClean="0">
                <a:cs typeface="Times New Roman" pitchFamily="18" charset="0"/>
              </a:rPr>
              <a:t>feasibility assessment</a:t>
            </a:r>
            <a:r>
              <a:rPr lang="en-US" sz="2200" smtClean="0">
                <a:cs typeface="Times New Roman" pitchFamily="18" charset="0"/>
              </a:rPr>
              <a:t>. </a:t>
            </a:r>
          </a:p>
          <a:p>
            <a:pPr marL="401638" indent="0" eaLnBrk="1" hangingPunct="1">
              <a:lnSpc>
                <a:spcPct val="80000"/>
              </a:lnSpc>
              <a:buFontTx/>
              <a:buNone/>
            </a:pPr>
            <a:endParaRPr lang="en-US" sz="1800" smtClean="0">
              <a:cs typeface="Times New Roman" pitchFamily="18" charset="0"/>
            </a:endParaRPr>
          </a:p>
          <a:p>
            <a:pPr marL="401638" indent="0" eaLnBrk="1" hangingPunct="1">
              <a:lnSpc>
                <a:spcPct val="80000"/>
              </a:lnSpc>
              <a:buFontTx/>
              <a:buNone/>
            </a:pPr>
            <a:r>
              <a:rPr lang="en-US" sz="2200" b="1" smtClean="0">
                <a:cs typeface="Times New Roman" pitchFamily="18" charset="0"/>
              </a:rPr>
              <a:t>Constraint</a:t>
            </a:r>
            <a:r>
              <a:rPr lang="en-US" sz="2200" smtClean="0">
                <a:cs typeface="Times New Roman" pitchFamily="18" charset="0"/>
              </a:rPr>
              <a:t> – any factor, limitation, or restraint that may limit a solution or the problem-solving process.</a:t>
            </a:r>
          </a:p>
          <a:p>
            <a:pPr marL="401638" indent="0" eaLnBrk="1" hangingPunct="1">
              <a:lnSpc>
                <a:spcPct val="80000"/>
              </a:lnSpc>
              <a:buFontTx/>
              <a:buNone/>
            </a:pPr>
            <a:endParaRPr lang="en-US" sz="1800" smtClean="0">
              <a:cs typeface="Times New Roman" pitchFamily="18" charset="0"/>
            </a:endParaRPr>
          </a:p>
          <a:p>
            <a:pPr marL="401638" indent="0" eaLnBrk="1" hangingPunct="1">
              <a:lnSpc>
                <a:spcPct val="80000"/>
              </a:lnSpc>
              <a:buFontTx/>
              <a:buNone/>
            </a:pPr>
            <a:r>
              <a:rPr lang="en-US" sz="2200" b="1" smtClean="0">
                <a:cs typeface="Times New Roman" pitchFamily="18" charset="0"/>
              </a:rPr>
              <a:t>Scope creep</a:t>
            </a:r>
            <a:r>
              <a:rPr lang="en-US" sz="2200" smtClean="0">
                <a:cs typeface="Times New Roman" pitchFamily="18" charset="0"/>
              </a:rPr>
              <a:t> – a common phenomenon wherein the requirements and expectations of a project increase, often without regard to the impact on budget and schedule.</a:t>
            </a:r>
          </a:p>
          <a:p>
            <a:pPr marL="401638" indent="0" eaLnBrk="1" hangingPunct="1">
              <a:lnSpc>
                <a:spcPct val="80000"/>
              </a:lnSpc>
              <a:buFontTx/>
              <a:buNone/>
            </a:pPr>
            <a:endParaRPr lang="en-US" sz="1800" smtClean="0">
              <a:cs typeface="Times New Roman" pitchFamily="18" charset="0"/>
            </a:endParaRPr>
          </a:p>
          <a:p>
            <a:pPr marL="401638" indent="0" eaLnBrk="1" hangingPunct="1">
              <a:lnSpc>
                <a:spcPct val="80000"/>
              </a:lnSpc>
              <a:buFontTx/>
              <a:buNone/>
            </a:pPr>
            <a:r>
              <a:rPr lang="en-US" sz="2200" b="1" smtClean="0">
                <a:cs typeface="Times New Roman" pitchFamily="18" charset="0"/>
              </a:rPr>
              <a:t>Statement of work</a:t>
            </a:r>
            <a:r>
              <a:rPr lang="en-US" sz="2200" smtClean="0">
                <a:cs typeface="Times New Roman" pitchFamily="18" charset="0"/>
              </a:rPr>
              <a:t> – a contract with management and the user community to develop or enhance an information system; defines vision, scope, constraints, high-level user requirements, schedule, and budget. Synonyms include </a:t>
            </a:r>
            <a:r>
              <a:rPr lang="en-US" sz="2200" i="1" smtClean="0">
                <a:cs typeface="Times New Roman" pitchFamily="18" charset="0"/>
              </a:rPr>
              <a:t>project charter</a:t>
            </a:r>
            <a:r>
              <a:rPr lang="en-US" sz="2200" smtClean="0">
                <a:cs typeface="Times New Roman" pitchFamily="18" charset="0"/>
              </a:rPr>
              <a:t>, </a:t>
            </a:r>
            <a:r>
              <a:rPr lang="en-US" sz="2200" i="1" smtClean="0">
                <a:cs typeface="Times New Roman" pitchFamily="18" charset="0"/>
              </a:rPr>
              <a:t>project plan</a:t>
            </a:r>
            <a:r>
              <a:rPr lang="en-US" sz="2200" smtClean="0">
                <a:cs typeface="Times New Roman" pitchFamily="18" charset="0"/>
              </a:rPr>
              <a:t>, and </a:t>
            </a:r>
            <a:r>
              <a:rPr lang="en-US" sz="2200" i="1" smtClean="0">
                <a:cs typeface="Times New Roman" pitchFamily="18" charset="0"/>
              </a:rPr>
              <a:t>service-level agreement</a:t>
            </a:r>
            <a:r>
              <a:rPr lang="en-US" sz="2200" smtClean="0">
                <a:cs typeface="Times New Roman" pitchFamily="18"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ADD83F4A-73C7-4035-97CA-BA8E694A9E58}" type="slidenum">
              <a:rPr lang="en-US" smtClean="0">
                <a:solidFill>
                  <a:schemeClr val="bg1"/>
                </a:solidFill>
              </a:rPr>
              <a:pPr eaLnBrk="1" hangingPunct="1"/>
              <a:t>29</a:t>
            </a:fld>
            <a:endParaRPr lang="en-US" smtClean="0">
              <a:solidFill>
                <a:schemeClr val="bg1"/>
              </a:solidFill>
            </a:endParaRPr>
          </a:p>
        </p:txBody>
      </p:sp>
      <p:sp>
        <p:nvSpPr>
          <p:cNvPr id="27651" name="Rectangle 2"/>
          <p:cNvSpPr>
            <a:spLocks noGrp="1" noChangeArrowheads="1"/>
          </p:cNvSpPr>
          <p:nvPr>
            <p:ph type="title"/>
          </p:nvPr>
        </p:nvSpPr>
        <p:spPr/>
        <p:txBody>
          <a:bodyPr/>
          <a:lstStyle/>
          <a:p>
            <a:pPr eaLnBrk="1" hangingPunct="1"/>
            <a:r>
              <a:rPr lang="en-US" smtClean="0"/>
              <a:t>Requirements Analysis Phase</a:t>
            </a:r>
          </a:p>
        </p:txBody>
      </p:sp>
      <p:sp>
        <p:nvSpPr>
          <p:cNvPr id="27652" name="Rectangle 3"/>
          <p:cNvSpPr>
            <a:spLocks noGrp="1" noChangeArrowheads="1"/>
          </p:cNvSpPr>
          <p:nvPr>
            <p:ph type="body" idx="1"/>
          </p:nvPr>
        </p:nvSpPr>
        <p:spPr/>
        <p:txBody>
          <a:bodyPr/>
          <a:lstStyle/>
          <a:p>
            <a:pPr eaLnBrk="1" hangingPunct="1"/>
            <a:r>
              <a:rPr lang="en-US" smtClean="0"/>
              <a:t>What capabilities should the new system provide for its users?</a:t>
            </a:r>
          </a:p>
          <a:p>
            <a:pPr eaLnBrk="1" hangingPunct="1"/>
            <a:r>
              <a:rPr lang="en-US" smtClean="0"/>
              <a:t>What data must be captured and stored?</a:t>
            </a:r>
          </a:p>
          <a:p>
            <a:pPr eaLnBrk="1" hangingPunct="1"/>
            <a:r>
              <a:rPr lang="en-US" smtClean="0"/>
              <a:t>What performance level is expected?</a:t>
            </a:r>
          </a:p>
          <a:p>
            <a:pPr eaLnBrk="1" hangingPunct="1"/>
            <a:r>
              <a:rPr lang="en-US" smtClean="0"/>
              <a:t>What are the priorities of the various requirements?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1E552F06-9AE4-430B-8626-D0F9FF054C74}" type="slidenum">
              <a:rPr lang="en-US" smtClean="0">
                <a:solidFill>
                  <a:schemeClr val="bg1"/>
                </a:solidFill>
              </a:rPr>
              <a:pPr eaLnBrk="1" hangingPunct="1"/>
              <a:t>3</a:t>
            </a:fld>
            <a:endParaRPr lang="en-US" smtClean="0">
              <a:solidFill>
                <a:schemeClr val="bg1"/>
              </a:solidFill>
            </a:endParaRPr>
          </a:p>
        </p:txBody>
      </p:sp>
      <p:sp>
        <p:nvSpPr>
          <p:cNvPr id="4099" name="Rectangle 2"/>
          <p:cNvSpPr>
            <a:spLocks noGrp="1" noChangeArrowheads="1"/>
          </p:cNvSpPr>
          <p:nvPr>
            <p:ph type="title"/>
          </p:nvPr>
        </p:nvSpPr>
        <p:spPr/>
        <p:txBody>
          <a:bodyPr/>
          <a:lstStyle/>
          <a:p>
            <a:pPr eaLnBrk="1" hangingPunct="1"/>
            <a:r>
              <a:rPr lang="en-US" smtClean="0"/>
              <a:t>Objectives</a:t>
            </a:r>
          </a:p>
        </p:txBody>
      </p:sp>
      <p:sp>
        <p:nvSpPr>
          <p:cNvPr id="4100" name="Rectangle 3"/>
          <p:cNvSpPr>
            <a:spLocks noGrp="1" noChangeArrowheads="1"/>
          </p:cNvSpPr>
          <p:nvPr>
            <p:ph type="body" idx="1"/>
          </p:nvPr>
        </p:nvSpPr>
        <p:spPr>
          <a:xfrm>
            <a:off x="1066800" y="1295400"/>
            <a:ext cx="8077200" cy="5334000"/>
          </a:xfrm>
        </p:spPr>
        <p:txBody>
          <a:bodyPr/>
          <a:lstStyle/>
          <a:p>
            <a:pPr eaLnBrk="1" hangingPunct="1">
              <a:lnSpc>
                <a:spcPct val="80000"/>
              </a:lnSpc>
            </a:pPr>
            <a:r>
              <a:rPr lang="en-US" sz="2000" dirty="0" smtClean="0"/>
              <a:t>Describe the motivation for a system development process in terms of the Capability Maturity Model (</a:t>
            </a:r>
            <a:r>
              <a:rPr lang="en-US" sz="2000" dirty="0" err="1" smtClean="0"/>
              <a:t>CMM</a:t>
            </a:r>
            <a:r>
              <a:rPr lang="en-US" sz="2000" dirty="0" smtClean="0"/>
              <a:t>) for quality management.</a:t>
            </a:r>
          </a:p>
          <a:p>
            <a:pPr eaLnBrk="1" hangingPunct="1">
              <a:lnSpc>
                <a:spcPct val="80000"/>
              </a:lnSpc>
              <a:spcBef>
                <a:spcPts val="300"/>
              </a:spcBef>
              <a:spcAft>
                <a:spcPts val="300"/>
              </a:spcAft>
            </a:pPr>
            <a:r>
              <a:rPr lang="en-US" sz="2000" dirty="0" smtClean="0"/>
              <a:t>Differentiate between the system life cycle and a system development methodology.</a:t>
            </a:r>
          </a:p>
          <a:p>
            <a:pPr eaLnBrk="1" hangingPunct="1">
              <a:lnSpc>
                <a:spcPct val="80000"/>
              </a:lnSpc>
              <a:spcBef>
                <a:spcPts val="300"/>
              </a:spcBef>
              <a:spcAft>
                <a:spcPts val="300"/>
              </a:spcAft>
            </a:pPr>
            <a:r>
              <a:rPr lang="en-US" sz="2000" dirty="0" smtClean="0"/>
              <a:t>Describe 10 basic principles of system development.</a:t>
            </a:r>
          </a:p>
          <a:p>
            <a:pPr eaLnBrk="1" hangingPunct="1">
              <a:lnSpc>
                <a:spcPct val="80000"/>
              </a:lnSpc>
              <a:spcBef>
                <a:spcPts val="300"/>
              </a:spcBef>
              <a:spcAft>
                <a:spcPts val="300"/>
              </a:spcAft>
            </a:pPr>
            <a:r>
              <a:rPr lang="en-US" sz="2000" dirty="0" smtClean="0"/>
              <a:t>Define problems, opportunities, and directives—the triggers for systems development projects.</a:t>
            </a:r>
          </a:p>
          <a:p>
            <a:pPr eaLnBrk="1" hangingPunct="1">
              <a:lnSpc>
                <a:spcPct val="80000"/>
              </a:lnSpc>
              <a:spcBef>
                <a:spcPts val="300"/>
              </a:spcBef>
              <a:spcAft>
                <a:spcPts val="300"/>
              </a:spcAft>
            </a:pPr>
            <a:r>
              <a:rPr lang="en-US" sz="2000" dirty="0" smtClean="0"/>
              <a:t>Describe the PIECES framework for categorizing problems, opportunities, and directives.</a:t>
            </a:r>
          </a:p>
          <a:p>
            <a:pPr eaLnBrk="1" hangingPunct="1">
              <a:lnSpc>
                <a:spcPct val="80000"/>
              </a:lnSpc>
              <a:spcBef>
                <a:spcPts val="300"/>
              </a:spcBef>
              <a:spcAft>
                <a:spcPts val="300"/>
              </a:spcAft>
            </a:pPr>
            <a:r>
              <a:rPr lang="en-US" sz="2000" dirty="0" smtClean="0"/>
              <a:t>Describe the essential phases of system development. For each phase, describe its purpose, inputs, and outputs.</a:t>
            </a:r>
          </a:p>
          <a:p>
            <a:pPr eaLnBrk="1" hangingPunct="1">
              <a:lnSpc>
                <a:spcPct val="80000"/>
              </a:lnSpc>
              <a:spcBef>
                <a:spcPts val="300"/>
              </a:spcBef>
              <a:spcAft>
                <a:spcPts val="300"/>
              </a:spcAft>
            </a:pPr>
            <a:r>
              <a:rPr lang="en-US" sz="2000" dirty="0" smtClean="0"/>
              <a:t>Describe cross life cycle activities that overlap multiple system development phases.</a:t>
            </a:r>
          </a:p>
          <a:p>
            <a:pPr eaLnBrk="1" hangingPunct="1">
              <a:lnSpc>
                <a:spcPct val="80000"/>
              </a:lnSpc>
              <a:spcBef>
                <a:spcPts val="300"/>
              </a:spcBef>
              <a:spcAft>
                <a:spcPts val="300"/>
              </a:spcAft>
            </a:pPr>
            <a:r>
              <a:rPr lang="en-US" sz="2000" dirty="0" smtClean="0"/>
              <a:t>Describe typical alternative “routes” through the basic phases of system development. Describe how routes may be combined or customized for different projects.</a:t>
            </a:r>
          </a:p>
          <a:p>
            <a:pPr eaLnBrk="1" hangingPunct="1">
              <a:lnSpc>
                <a:spcPct val="80000"/>
              </a:lnSpc>
            </a:pPr>
            <a:r>
              <a:rPr lang="en-US" sz="2000" dirty="0" smtClean="0"/>
              <a:t>Describe various automated tools for system development.</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A2F1C8F8-45AE-4A0E-877F-2938C5883A6C}" type="slidenum">
              <a:rPr lang="en-US" smtClean="0">
                <a:solidFill>
                  <a:schemeClr val="bg1"/>
                </a:solidFill>
              </a:rPr>
              <a:pPr eaLnBrk="1" hangingPunct="1"/>
              <a:t>30</a:t>
            </a:fld>
            <a:endParaRPr lang="en-US" smtClean="0">
              <a:solidFill>
                <a:schemeClr val="bg1"/>
              </a:solidFill>
            </a:endParaRPr>
          </a:p>
        </p:txBody>
      </p:sp>
      <p:sp>
        <p:nvSpPr>
          <p:cNvPr id="28675" name="Rectangle 2"/>
          <p:cNvSpPr>
            <a:spLocks noGrp="1" noChangeArrowheads="1"/>
          </p:cNvSpPr>
          <p:nvPr>
            <p:ph type="title"/>
          </p:nvPr>
        </p:nvSpPr>
        <p:spPr/>
        <p:txBody>
          <a:bodyPr/>
          <a:lstStyle/>
          <a:p>
            <a:pPr eaLnBrk="1" hangingPunct="1"/>
            <a:r>
              <a:rPr lang="en-US" smtClean="0"/>
              <a:t>Logical Design Phase</a:t>
            </a:r>
          </a:p>
        </p:txBody>
      </p:sp>
      <p:sp>
        <p:nvSpPr>
          <p:cNvPr id="28676" name="Rectangle 3"/>
          <p:cNvSpPr>
            <a:spLocks noGrp="1" noChangeArrowheads="1"/>
          </p:cNvSpPr>
          <p:nvPr>
            <p:ph type="body" idx="1"/>
          </p:nvPr>
        </p:nvSpPr>
        <p:spPr>
          <a:xfrm>
            <a:off x="685800" y="1447800"/>
            <a:ext cx="8212138" cy="5029200"/>
          </a:xfrm>
        </p:spPr>
        <p:txBody>
          <a:bodyPr/>
          <a:lstStyle/>
          <a:p>
            <a:pPr marL="401638" indent="0" eaLnBrk="1" hangingPunct="1">
              <a:lnSpc>
                <a:spcPct val="95000"/>
              </a:lnSpc>
              <a:buFontTx/>
              <a:buNone/>
            </a:pPr>
            <a:r>
              <a:rPr lang="en-US" sz="2100" b="1" smtClean="0">
                <a:cs typeface="Times New Roman" pitchFamily="18" charset="0"/>
              </a:rPr>
              <a:t>Logical design</a:t>
            </a:r>
            <a:r>
              <a:rPr lang="en-US" sz="2100" smtClean="0">
                <a:cs typeface="Times New Roman" pitchFamily="18" charset="0"/>
              </a:rPr>
              <a:t> – the translation of business user requirements into a system model that depicts only the business requirements and not any possible technical design or implementation of those requirements. Common synonyms include </a:t>
            </a:r>
            <a:r>
              <a:rPr lang="en-US" sz="2100" i="1" smtClean="0">
                <a:cs typeface="Times New Roman" pitchFamily="18" charset="0"/>
              </a:rPr>
              <a:t>conceptual design</a:t>
            </a:r>
            <a:r>
              <a:rPr lang="en-US" sz="2100" smtClean="0">
                <a:cs typeface="Times New Roman" pitchFamily="18" charset="0"/>
              </a:rPr>
              <a:t> and </a:t>
            </a:r>
            <a:r>
              <a:rPr lang="en-US" sz="2100" i="1" smtClean="0">
                <a:cs typeface="Times New Roman" pitchFamily="18" charset="0"/>
              </a:rPr>
              <a:t>essential design</a:t>
            </a:r>
            <a:r>
              <a:rPr lang="en-US" sz="2100" smtClean="0">
                <a:cs typeface="Times New Roman" pitchFamily="18" charset="0"/>
              </a:rPr>
              <a:t>. </a:t>
            </a:r>
          </a:p>
          <a:p>
            <a:pPr marL="401638" indent="0" eaLnBrk="1" hangingPunct="1">
              <a:lnSpc>
                <a:spcPct val="95000"/>
              </a:lnSpc>
              <a:buFontTx/>
              <a:buNone/>
            </a:pPr>
            <a:endParaRPr lang="en-US" sz="1600" smtClean="0">
              <a:cs typeface="Times New Roman" pitchFamily="18" charset="0"/>
            </a:endParaRPr>
          </a:p>
          <a:p>
            <a:pPr marL="401638" indent="0" eaLnBrk="1" hangingPunct="1">
              <a:lnSpc>
                <a:spcPct val="95000"/>
              </a:lnSpc>
              <a:buFontTx/>
              <a:buNone/>
            </a:pPr>
            <a:r>
              <a:rPr lang="en-US" sz="2100" b="1" smtClean="0">
                <a:cs typeface="Times New Roman" pitchFamily="18" charset="0"/>
              </a:rPr>
              <a:t>System model</a:t>
            </a:r>
            <a:r>
              <a:rPr lang="en-US" sz="2100" smtClean="0">
                <a:cs typeface="Times New Roman" pitchFamily="18" charset="0"/>
              </a:rPr>
              <a:t> – a picture of a system that represents reality or a desired reality. System models facilitate improved communication between system users, system analysts, system designers, and system builders.</a:t>
            </a:r>
          </a:p>
          <a:p>
            <a:pPr marL="401638" indent="0" eaLnBrk="1" hangingPunct="1">
              <a:lnSpc>
                <a:spcPct val="95000"/>
              </a:lnSpc>
              <a:buFontTx/>
              <a:buNone/>
            </a:pPr>
            <a:endParaRPr lang="en-US" sz="1600" smtClean="0">
              <a:cs typeface="Times New Roman" pitchFamily="18" charset="0"/>
            </a:endParaRPr>
          </a:p>
          <a:p>
            <a:pPr marL="401638" indent="0" eaLnBrk="1" hangingPunct="1">
              <a:lnSpc>
                <a:spcPct val="95000"/>
              </a:lnSpc>
              <a:buFontTx/>
              <a:buNone/>
            </a:pPr>
            <a:r>
              <a:rPr lang="en-US" sz="2100" b="1" smtClean="0">
                <a:cs typeface="Times New Roman" pitchFamily="18" charset="0"/>
              </a:rPr>
              <a:t>Analysis paralysis</a:t>
            </a:r>
            <a:r>
              <a:rPr lang="en-US" sz="2100" smtClean="0">
                <a:cs typeface="Times New Roman" pitchFamily="18" charset="0"/>
              </a:rPr>
              <a:t> – a satirical term coined to describe a common project condition in which excessive system modeling dramatically slows progress toward implementation of the intended system solution.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66854EE5-86EC-4EA3-91DC-86465E680449}" type="slidenum">
              <a:rPr lang="en-US" smtClean="0">
                <a:solidFill>
                  <a:schemeClr val="bg1"/>
                </a:solidFill>
              </a:rPr>
              <a:pPr eaLnBrk="1" hangingPunct="1"/>
              <a:t>31</a:t>
            </a:fld>
            <a:endParaRPr lang="en-US" smtClean="0">
              <a:solidFill>
                <a:schemeClr val="bg1"/>
              </a:solidFill>
            </a:endParaRPr>
          </a:p>
        </p:txBody>
      </p:sp>
      <p:sp>
        <p:nvSpPr>
          <p:cNvPr id="29699" name="Rectangle 2"/>
          <p:cNvSpPr>
            <a:spLocks noGrp="1" noChangeArrowheads="1"/>
          </p:cNvSpPr>
          <p:nvPr>
            <p:ph type="title"/>
          </p:nvPr>
        </p:nvSpPr>
        <p:spPr/>
        <p:txBody>
          <a:bodyPr/>
          <a:lstStyle/>
          <a:p>
            <a:pPr eaLnBrk="1" hangingPunct="1"/>
            <a:r>
              <a:rPr lang="en-US" smtClean="0"/>
              <a:t>Decision Analysis Phase</a:t>
            </a:r>
          </a:p>
        </p:txBody>
      </p:sp>
      <p:sp>
        <p:nvSpPr>
          <p:cNvPr id="29700" name="Rectangle 3"/>
          <p:cNvSpPr>
            <a:spLocks noGrp="1" noChangeArrowheads="1"/>
          </p:cNvSpPr>
          <p:nvPr>
            <p:ph type="body" idx="1"/>
          </p:nvPr>
        </p:nvSpPr>
        <p:spPr/>
        <p:txBody>
          <a:bodyPr/>
          <a:lstStyle/>
          <a:p>
            <a:pPr eaLnBrk="1" hangingPunct="1">
              <a:lnSpc>
                <a:spcPct val="95000"/>
              </a:lnSpc>
            </a:pPr>
            <a:r>
              <a:rPr lang="en-US" sz="2400" smtClean="0"/>
              <a:t>Candidate solutions evaluated in terms of:</a:t>
            </a:r>
            <a:endParaRPr lang="en-US" sz="1600" smtClean="0"/>
          </a:p>
          <a:p>
            <a:pPr lvl="1" eaLnBrk="1" hangingPunct="1">
              <a:lnSpc>
                <a:spcPct val="95000"/>
              </a:lnSpc>
              <a:spcAft>
                <a:spcPct val="25000"/>
              </a:spcAft>
            </a:pPr>
            <a:r>
              <a:rPr lang="en-US" sz="2000" b="1" smtClean="0"/>
              <a:t>Technical feasibility</a:t>
            </a:r>
            <a:r>
              <a:rPr lang="en-US" sz="2000" smtClean="0"/>
              <a:t> – Is the solution technically practical? Does our staff have the technical expertise to design and build this solution? </a:t>
            </a:r>
            <a:endParaRPr lang="en-US" sz="1400" smtClean="0"/>
          </a:p>
          <a:p>
            <a:pPr lvl="1" eaLnBrk="1" hangingPunct="1">
              <a:lnSpc>
                <a:spcPct val="95000"/>
              </a:lnSpc>
              <a:spcAft>
                <a:spcPct val="25000"/>
              </a:spcAft>
            </a:pPr>
            <a:r>
              <a:rPr lang="en-US" sz="2000" b="1" smtClean="0"/>
              <a:t>Operational feasibility</a:t>
            </a:r>
            <a:r>
              <a:rPr lang="en-US" sz="2000" smtClean="0"/>
              <a:t> – Will the solution fulfill the users’ requirements? To what degree? How will the solution change the users’ work environment? How do users feel about such a solution?</a:t>
            </a:r>
            <a:endParaRPr lang="en-US" sz="1400" smtClean="0"/>
          </a:p>
          <a:p>
            <a:pPr lvl="1" eaLnBrk="1" hangingPunct="1">
              <a:lnSpc>
                <a:spcPct val="95000"/>
              </a:lnSpc>
              <a:spcAft>
                <a:spcPct val="25000"/>
              </a:spcAft>
            </a:pPr>
            <a:r>
              <a:rPr lang="en-US" sz="2000" b="1" smtClean="0"/>
              <a:t>Economic feasibility</a:t>
            </a:r>
            <a:r>
              <a:rPr lang="en-US" sz="2000" smtClean="0"/>
              <a:t> – Is the solution cost-effective?</a:t>
            </a:r>
            <a:endParaRPr lang="en-US" sz="1400" smtClean="0"/>
          </a:p>
          <a:p>
            <a:pPr lvl="1" eaLnBrk="1" hangingPunct="1">
              <a:lnSpc>
                <a:spcPct val="95000"/>
              </a:lnSpc>
              <a:spcAft>
                <a:spcPct val="25000"/>
              </a:spcAft>
            </a:pPr>
            <a:r>
              <a:rPr lang="en-US" sz="2000" b="1" smtClean="0"/>
              <a:t>Schedule feasibility</a:t>
            </a:r>
            <a:r>
              <a:rPr lang="en-US" sz="2000" smtClean="0"/>
              <a:t> – Can the solution be designed and implemented within an acceptable time?</a:t>
            </a:r>
          </a:p>
          <a:p>
            <a:pPr lvl="1" eaLnBrk="1" hangingPunct="1">
              <a:lnSpc>
                <a:spcPct val="95000"/>
              </a:lnSpc>
              <a:spcAft>
                <a:spcPct val="25000"/>
              </a:spcAft>
            </a:pPr>
            <a:r>
              <a:rPr lang="en-US" sz="2000" b="1" smtClean="0"/>
              <a:t>Risk feasibility </a:t>
            </a:r>
            <a:r>
              <a:rPr lang="en-US" sz="2000" smtClean="0"/>
              <a:t>– What is the probability of a successful implementation using the technology and approach?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BCBE1031-FBAC-4343-A455-EFA23A29FC07}" type="slidenum">
              <a:rPr lang="en-US" smtClean="0">
                <a:solidFill>
                  <a:schemeClr val="bg1"/>
                </a:solidFill>
              </a:rPr>
              <a:pPr eaLnBrk="1" hangingPunct="1"/>
              <a:t>32</a:t>
            </a:fld>
            <a:endParaRPr lang="en-US" smtClean="0">
              <a:solidFill>
                <a:schemeClr val="bg1"/>
              </a:solidFill>
            </a:endParaRPr>
          </a:p>
        </p:txBody>
      </p:sp>
      <p:sp>
        <p:nvSpPr>
          <p:cNvPr id="30723" name="Rectangle 2"/>
          <p:cNvSpPr>
            <a:spLocks noGrp="1" noChangeArrowheads="1"/>
          </p:cNvSpPr>
          <p:nvPr>
            <p:ph type="title"/>
          </p:nvPr>
        </p:nvSpPr>
        <p:spPr/>
        <p:txBody>
          <a:bodyPr/>
          <a:lstStyle/>
          <a:p>
            <a:pPr eaLnBrk="1" hangingPunct="1"/>
            <a:r>
              <a:rPr lang="en-US" smtClean="0"/>
              <a:t>Physical Design &amp; Integration Phase</a:t>
            </a:r>
          </a:p>
        </p:txBody>
      </p:sp>
      <p:sp>
        <p:nvSpPr>
          <p:cNvPr id="30724" name="Rectangle 3"/>
          <p:cNvSpPr>
            <a:spLocks noGrp="1" noChangeArrowheads="1"/>
          </p:cNvSpPr>
          <p:nvPr>
            <p:ph type="body" idx="1"/>
          </p:nvPr>
        </p:nvSpPr>
        <p:spPr/>
        <p:txBody>
          <a:bodyPr/>
          <a:lstStyle/>
          <a:p>
            <a:pPr eaLnBrk="1" hangingPunct="1">
              <a:lnSpc>
                <a:spcPct val="95000"/>
              </a:lnSpc>
              <a:buFontTx/>
              <a:buNone/>
            </a:pPr>
            <a:r>
              <a:rPr lang="en-US" sz="2100" b="1" smtClean="0">
                <a:cs typeface="Times New Roman" pitchFamily="18" charset="0"/>
              </a:rPr>
              <a:t>	Physical design</a:t>
            </a:r>
            <a:r>
              <a:rPr lang="en-US" sz="2100" smtClean="0">
                <a:cs typeface="Times New Roman" pitchFamily="18" charset="0"/>
              </a:rPr>
              <a:t> – the </a:t>
            </a:r>
            <a:r>
              <a:rPr lang="en-US" sz="2100" smtClean="0"/>
              <a:t>translation of business user requirements into a system model that depicts a technical implementation of the users’ business requirements. Common synonyms include </a:t>
            </a:r>
            <a:r>
              <a:rPr lang="en-US" sz="2100" i="1" smtClean="0"/>
              <a:t>technical design</a:t>
            </a:r>
            <a:r>
              <a:rPr lang="en-US" sz="2100" smtClean="0"/>
              <a:t> or </a:t>
            </a:r>
            <a:r>
              <a:rPr lang="en-US" sz="2100" i="1" smtClean="0"/>
              <a:t>implementation model</a:t>
            </a:r>
            <a:r>
              <a:rPr lang="en-US" sz="2100" smtClean="0">
                <a:cs typeface="Times New Roman" pitchFamily="18" charset="0"/>
              </a:rPr>
              <a:t>. </a:t>
            </a:r>
          </a:p>
          <a:p>
            <a:pPr eaLnBrk="1" hangingPunct="1">
              <a:lnSpc>
                <a:spcPct val="95000"/>
              </a:lnSpc>
              <a:buFontTx/>
              <a:buNone/>
            </a:pPr>
            <a:endParaRPr lang="en-US" sz="1600" smtClean="0">
              <a:cs typeface="Times New Roman" pitchFamily="18" charset="0"/>
            </a:endParaRPr>
          </a:p>
          <a:p>
            <a:pPr eaLnBrk="1" hangingPunct="1">
              <a:lnSpc>
                <a:spcPct val="95000"/>
              </a:lnSpc>
              <a:buFontTx/>
              <a:buNone/>
            </a:pPr>
            <a:r>
              <a:rPr lang="en-US" sz="2100" smtClean="0">
                <a:cs typeface="Times New Roman" pitchFamily="18" charset="0"/>
              </a:rPr>
              <a:t>Two extreme philosophies of physical design</a:t>
            </a:r>
          </a:p>
          <a:p>
            <a:pPr eaLnBrk="1" hangingPunct="1">
              <a:lnSpc>
                <a:spcPct val="95000"/>
              </a:lnSpc>
              <a:buFontTx/>
              <a:buNone/>
            </a:pPr>
            <a:endParaRPr lang="en-US" sz="1000" smtClean="0">
              <a:cs typeface="Times New Roman" pitchFamily="18" charset="0"/>
            </a:endParaRPr>
          </a:p>
          <a:p>
            <a:pPr eaLnBrk="1" hangingPunct="1">
              <a:lnSpc>
                <a:spcPct val="95000"/>
              </a:lnSpc>
            </a:pPr>
            <a:r>
              <a:rPr lang="en-US" sz="2000" i="1" smtClean="0"/>
              <a:t>Design by specification</a:t>
            </a:r>
            <a:r>
              <a:rPr lang="en-US" sz="2000" smtClean="0"/>
              <a:t> – physical system models and detailed specification are produced as a series of written (or computer-generated) blueprints for construction.</a:t>
            </a:r>
          </a:p>
          <a:p>
            <a:pPr eaLnBrk="1" hangingPunct="1">
              <a:lnSpc>
                <a:spcPct val="95000"/>
              </a:lnSpc>
              <a:buFontTx/>
              <a:buNone/>
            </a:pPr>
            <a:endParaRPr lang="en-US" sz="1000" smtClean="0">
              <a:cs typeface="Times New Roman" pitchFamily="18" charset="0"/>
            </a:endParaRPr>
          </a:p>
          <a:p>
            <a:pPr eaLnBrk="1" hangingPunct="1">
              <a:lnSpc>
                <a:spcPct val="95000"/>
              </a:lnSpc>
            </a:pPr>
            <a:r>
              <a:rPr lang="en-US" sz="2000" i="1" smtClean="0"/>
              <a:t>Design by prototyping</a:t>
            </a:r>
            <a:r>
              <a:rPr lang="en-US" sz="2000" smtClean="0"/>
              <a:t> – Incomplete but functioning applications or subsystems (called </a:t>
            </a:r>
            <a:r>
              <a:rPr lang="en-US" sz="2000" i="1" smtClean="0"/>
              <a:t>prototypes</a:t>
            </a:r>
            <a:r>
              <a:rPr lang="en-US" sz="2000" smtClean="0"/>
              <a:t>) are constructed and refined based on feedback from users and other designers.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DB5B29CC-1EA7-482A-9856-6BAFD274B289}" type="slidenum">
              <a:rPr lang="en-US" smtClean="0">
                <a:solidFill>
                  <a:schemeClr val="bg1"/>
                </a:solidFill>
              </a:rPr>
              <a:pPr eaLnBrk="1" hangingPunct="1"/>
              <a:t>33</a:t>
            </a:fld>
            <a:endParaRPr lang="en-US" smtClean="0">
              <a:solidFill>
                <a:schemeClr val="bg1"/>
              </a:solidFill>
            </a:endParaRPr>
          </a:p>
        </p:txBody>
      </p:sp>
      <p:sp>
        <p:nvSpPr>
          <p:cNvPr id="31747" name="Rectangle 2"/>
          <p:cNvSpPr>
            <a:spLocks noGrp="1" noChangeArrowheads="1"/>
          </p:cNvSpPr>
          <p:nvPr>
            <p:ph type="title"/>
          </p:nvPr>
        </p:nvSpPr>
        <p:spPr/>
        <p:txBody>
          <a:bodyPr/>
          <a:lstStyle/>
          <a:p>
            <a:pPr eaLnBrk="1" hangingPunct="1"/>
            <a:r>
              <a:rPr lang="en-US" smtClean="0"/>
              <a:t>Construction and Testing Phase</a:t>
            </a:r>
          </a:p>
        </p:txBody>
      </p:sp>
      <p:sp>
        <p:nvSpPr>
          <p:cNvPr id="31748" name="Rectangle 3"/>
          <p:cNvSpPr>
            <a:spLocks noGrp="1" noChangeArrowheads="1"/>
          </p:cNvSpPr>
          <p:nvPr>
            <p:ph type="body" idx="1"/>
          </p:nvPr>
        </p:nvSpPr>
        <p:spPr/>
        <p:txBody>
          <a:bodyPr/>
          <a:lstStyle/>
          <a:p>
            <a:pPr eaLnBrk="1" hangingPunct="1"/>
            <a:r>
              <a:rPr lang="en-US" smtClean="0"/>
              <a:t>Construct and test system components</a:t>
            </a:r>
          </a:p>
          <a:p>
            <a:pPr lvl="1" eaLnBrk="1" hangingPunct="1"/>
            <a:r>
              <a:rPr lang="en-US" smtClean="0"/>
              <a:t>Software</a:t>
            </a:r>
          </a:p>
          <a:p>
            <a:pPr lvl="2" eaLnBrk="1" hangingPunct="1"/>
            <a:r>
              <a:rPr lang="en-US" smtClean="0"/>
              <a:t>Purchased</a:t>
            </a:r>
          </a:p>
          <a:p>
            <a:pPr lvl="2" eaLnBrk="1" hangingPunct="1"/>
            <a:r>
              <a:rPr lang="en-US" smtClean="0"/>
              <a:t>Custom-built</a:t>
            </a:r>
          </a:p>
          <a:p>
            <a:pPr lvl="1" eaLnBrk="1" hangingPunct="1"/>
            <a:r>
              <a:rPr lang="en-US" smtClean="0"/>
              <a:t>Databases</a:t>
            </a:r>
          </a:p>
          <a:p>
            <a:pPr lvl="1" eaLnBrk="1" hangingPunct="1"/>
            <a:r>
              <a:rPr lang="en-US" smtClean="0"/>
              <a:t>User and System Interfaces</a:t>
            </a:r>
          </a:p>
          <a:p>
            <a:pPr lvl="1" eaLnBrk="1" hangingPunct="1"/>
            <a:r>
              <a:rPr lang="en-US" smtClean="0"/>
              <a:t>Hardware</a:t>
            </a:r>
          </a:p>
          <a:p>
            <a:pPr lvl="1" eaLnBrk="1" hangingPunct="1"/>
            <a:r>
              <a:rPr lang="en-US" smtClean="0"/>
              <a:t>Networks</a:t>
            </a:r>
          </a:p>
          <a:p>
            <a:pPr lvl="1" eaLnBrk="1" hangingPunct="1">
              <a:buFontTx/>
              <a:buNone/>
            </a:pPr>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21D60D2A-F510-4C7E-8953-E03B4D4291F9}" type="slidenum">
              <a:rPr lang="en-US" smtClean="0">
                <a:solidFill>
                  <a:schemeClr val="bg1"/>
                </a:solidFill>
              </a:rPr>
              <a:pPr eaLnBrk="1" hangingPunct="1"/>
              <a:t>34</a:t>
            </a:fld>
            <a:endParaRPr lang="en-US" smtClean="0">
              <a:solidFill>
                <a:schemeClr val="bg1"/>
              </a:solidFill>
            </a:endParaRPr>
          </a:p>
        </p:txBody>
      </p:sp>
      <p:sp>
        <p:nvSpPr>
          <p:cNvPr id="32771" name="Rectangle 2"/>
          <p:cNvSpPr>
            <a:spLocks noGrp="1" noChangeArrowheads="1"/>
          </p:cNvSpPr>
          <p:nvPr>
            <p:ph type="title"/>
          </p:nvPr>
        </p:nvSpPr>
        <p:spPr/>
        <p:txBody>
          <a:bodyPr/>
          <a:lstStyle/>
          <a:p>
            <a:pPr eaLnBrk="1" hangingPunct="1"/>
            <a:r>
              <a:rPr lang="en-US" smtClean="0"/>
              <a:t>Installation and Delivery Phase</a:t>
            </a:r>
          </a:p>
        </p:txBody>
      </p:sp>
      <p:sp>
        <p:nvSpPr>
          <p:cNvPr id="32772" name="Rectangle 3"/>
          <p:cNvSpPr>
            <a:spLocks noGrp="1" noChangeArrowheads="1"/>
          </p:cNvSpPr>
          <p:nvPr>
            <p:ph type="body" idx="1"/>
          </p:nvPr>
        </p:nvSpPr>
        <p:spPr/>
        <p:txBody>
          <a:bodyPr/>
          <a:lstStyle/>
          <a:p>
            <a:pPr eaLnBrk="1" hangingPunct="1"/>
            <a:r>
              <a:rPr lang="en-US" smtClean="0"/>
              <a:t>Deliver the system into operation (production)</a:t>
            </a:r>
          </a:p>
          <a:p>
            <a:pPr eaLnBrk="1" hangingPunct="1"/>
            <a:r>
              <a:rPr lang="en-US" smtClean="0"/>
              <a:t>Deliver User training</a:t>
            </a:r>
          </a:p>
          <a:p>
            <a:pPr eaLnBrk="1" hangingPunct="1"/>
            <a:r>
              <a:rPr lang="en-US" smtClean="0"/>
              <a:t>Deliver completed documentation</a:t>
            </a:r>
          </a:p>
          <a:p>
            <a:pPr eaLnBrk="1" hangingPunct="1"/>
            <a:r>
              <a:rPr lang="en-US" smtClean="0"/>
              <a:t>Convert existing data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65FA58D0-CAFA-49E0-BBF2-1E5D5B8E02A1}" type="slidenum">
              <a:rPr lang="en-US" smtClean="0">
                <a:solidFill>
                  <a:schemeClr val="bg1"/>
                </a:solidFill>
              </a:rPr>
              <a:pPr eaLnBrk="1" hangingPunct="1"/>
              <a:t>35</a:t>
            </a:fld>
            <a:endParaRPr lang="en-US" smtClean="0">
              <a:solidFill>
                <a:schemeClr val="bg1"/>
              </a:solidFill>
            </a:endParaRPr>
          </a:p>
        </p:txBody>
      </p:sp>
      <p:sp>
        <p:nvSpPr>
          <p:cNvPr id="33795" name="Rectangle 2"/>
          <p:cNvSpPr>
            <a:spLocks noGrp="1" noChangeArrowheads="1"/>
          </p:cNvSpPr>
          <p:nvPr>
            <p:ph type="title"/>
          </p:nvPr>
        </p:nvSpPr>
        <p:spPr/>
        <p:txBody>
          <a:bodyPr/>
          <a:lstStyle/>
          <a:p>
            <a:pPr eaLnBrk="1" hangingPunct="1"/>
            <a:r>
              <a:rPr lang="en-US" smtClean="0"/>
              <a:t>System Operation &amp; Maintenance</a:t>
            </a:r>
          </a:p>
        </p:txBody>
      </p:sp>
      <p:sp>
        <p:nvSpPr>
          <p:cNvPr id="33796" name="Rectangle 3"/>
          <p:cNvSpPr>
            <a:spLocks noGrp="1" noChangeArrowheads="1"/>
          </p:cNvSpPr>
          <p:nvPr>
            <p:ph type="body" idx="1"/>
          </p:nvPr>
        </p:nvSpPr>
        <p:spPr/>
        <p:txBody>
          <a:bodyPr/>
          <a:lstStyle/>
          <a:p>
            <a:pPr eaLnBrk="1" hangingPunct="1">
              <a:buFontTx/>
              <a:buNone/>
            </a:pPr>
            <a:r>
              <a:rPr lang="en-US" b="1" smtClean="0">
                <a:cs typeface="Times New Roman" pitchFamily="18" charset="0"/>
              </a:rPr>
              <a:t>	System support</a:t>
            </a:r>
            <a:r>
              <a:rPr lang="en-US" smtClean="0">
                <a:cs typeface="Times New Roman" pitchFamily="18" charset="0"/>
              </a:rPr>
              <a:t> – the </a:t>
            </a:r>
            <a:r>
              <a:rPr lang="en-US" smtClean="0"/>
              <a:t>ongoing technical support for users of a system, as well as the maintenance required to deal with any errors, omissions, or new requirements that may arise</a:t>
            </a:r>
            <a:r>
              <a:rPr lang="en-US" smtClean="0">
                <a:cs typeface="Times New Roman" pitchFamily="18" charset="0"/>
              </a:rPr>
              <a:t>. </a:t>
            </a:r>
          </a:p>
          <a:p>
            <a:pPr eaLnBrk="1" hangingPunct="1">
              <a:buFontTx/>
              <a:buNone/>
            </a:pPr>
            <a:endParaRPr lang="en-US" smtClean="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E9B08B27-377B-4AB2-8BE5-07A06489DEF7}" type="slidenum">
              <a:rPr lang="en-US" smtClean="0">
                <a:solidFill>
                  <a:schemeClr val="bg1"/>
                </a:solidFill>
              </a:rPr>
              <a:pPr eaLnBrk="1" hangingPunct="1"/>
              <a:t>36</a:t>
            </a:fld>
            <a:endParaRPr lang="en-US" smtClean="0">
              <a:solidFill>
                <a:schemeClr val="bg1"/>
              </a:solidFill>
            </a:endParaRPr>
          </a:p>
        </p:txBody>
      </p:sp>
      <p:sp>
        <p:nvSpPr>
          <p:cNvPr id="34819" name="Rectangle 2"/>
          <p:cNvSpPr>
            <a:spLocks noGrp="1" noChangeArrowheads="1"/>
          </p:cNvSpPr>
          <p:nvPr>
            <p:ph type="title"/>
          </p:nvPr>
        </p:nvSpPr>
        <p:spPr/>
        <p:txBody>
          <a:bodyPr/>
          <a:lstStyle/>
          <a:p>
            <a:pPr eaLnBrk="1" hangingPunct="1"/>
            <a:r>
              <a:rPr lang="en-US" smtClean="0"/>
              <a:t>Cross Life-Cycle Activities</a:t>
            </a:r>
            <a:endParaRPr lang="en-US" i="1" smtClean="0"/>
          </a:p>
        </p:txBody>
      </p:sp>
      <p:sp>
        <p:nvSpPr>
          <p:cNvPr id="34820" name="Rectangle 3"/>
          <p:cNvSpPr>
            <a:spLocks noGrp="1" noChangeArrowheads="1"/>
          </p:cNvSpPr>
          <p:nvPr>
            <p:ph type="body" idx="1"/>
          </p:nvPr>
        </p:nvSpPr>
        <p:spPr>
          <a:xfrm>
            <a:off x="931863" y="1295400"/>
            <a:ext cx="8059737" cy="5181600"/>
          </a:xfrm>
        </p:spPr>
        <p:txBody>
          <a:bodyPr/>
          <a:lstStyle/>
          <a:p>
            <a:pPr marL="0" indent="0" eaLnBrk="1" hangingPunct="1">
              <a:lnSpc>
                <a:spcPct val="85000"/>
              </a:lnSpc>
              <a:spcBef>
                <a:spcPct val="5000"/>
              </a:spcBef>
              <a:spcAft>
                <a:spcPct val="5000"/>
              </a:spcAft>
              <a:buFontTx/>
              <a:buNone/>
            </a:pPr>
            <a:r>
              <a:rPr lang="en-US" sz="2800" b="1" smtClean="0"/>
              <a:t>Cross life-cycle activity</a:t>
            </a:r>
            <a:r>
              <a:rPr lang="en-US" sz="2800" smtClean="0"/>
              <a:t> – activities that overlap multiple phases</a:t>
            </a:r>
          </a:p>
          <a:p>
            <a:pPr lvl="1" eaLnBrk="1" hangingPunct="1">
              <a:lnSpc>
                <a:spcPct val="85000"/>
              </a:lnSpc>
              <a:spcBef>
                <a:spcPct val="5000"/>
              </a:spcBef>
              <a:spcAft>
                <a:spcPct val="5000"/>
              </a:spcAft>
            </a:pPr>
            <a:r>
              <a:rPr lang="en-US" sz="2400" b="1" smtClean="0"/>
              <a:t>Fact-finding </a:t>
            </a:r>
            <a:r>
              <a:rPr lang="en-US" sz="2400" smtClean="0"/>
              <a:t>- formal process of using research, interviews, meetings, questionnaires, sampling, and other techniques to collect information about system problems, requirements,and preferences.</a:t>
            </a:r>
          </a:p>
          <a:p>
            <a:pPr lvl="1" eaLnBrk="1" hangingPunct="1">
              <a:lnSpc>
                <a:spcPct val="85000"/>
              </a:lnSpc>
              <a:spcBef>
                <a:spcPct val="5000"/>
              </a:spcBef>
              <a:spcAft>
                <a:spcPct val="5000"/>
              </a:spcAft>
            </a:pPr>
            <a:r>
              <a:rPr lang="en-US" sz="2400" b="1" smtClean="0"/>
              <a:t>Documentation and presentation</a:t>
            </a:r>
          </a:p>
          <a:p>
            <a:pPr lvl="2" eaLnBrk="1" hangingPunct="1">
              <a:lnSpc>
                <a:spcPct val="85000"/>
              </a:lnSpc>
              <a:spcBef>
                <a:spcPct val="5000"/>
              </a:spcBef>
              <a:spcAft>
                <a:spcPct val="5000"/>
              </a:spcAft>
            </a:pPr>
            <a:r>
              <a:rPr lang="en-US" sz="2000" b="1" smtClean="0">
                <a:cs typeface="Times New Roman" pitchFamily="18" charset="0"/>
              </a:rPr>
              <a:t>Documentation</a:t>
            </a:r>
            <a:r>
              <a:rPr lang="en-US" sz="2000" smtClean="0">
                <a:cs typeface="Times New Roman" pitchFamily="18" charset="0"/>
              </a:rPr>
              <a:t> – recording facts and specifications for a systems for current and future reference. </a:t>
            </a:r>
          </a:p>
          <a:p>
            <a:pPr lvl="2" eaLnBrk="1" hangingPunct="1">
              <a:lnSpc>
                <a:spcPct val="85000"/>
              </a:lnSpc>
              <a:spcBef>
                <a:spcPct val="5000"/>
              </a:spcBef>
              <a:spcAft>
                <a:spcPct val="5000"/>
              </a:spcAft>
            </a:pPr>
            <a:r>
              <a:rPr lang="en-US" sz="2000" b="1" smtClean="0">
                <a:cs typeface="Times New Roman" pitchFamily="18" charset="0"/>
              </a:rPr>
              <a:t>Presentation</a:t>
            </a:r>
            <a:r>
              <a:rPr lang="en-US" sz="2000" smtClean="0">
                <a:cs typeface="Times New Roman" pitchFamily="18" charset="0"/>
              </a:rPr>
              <a:t> – communicating findings, recommendations, and documentation for review by interested users and mangers.</a:t>
            </a:r>
          </a:p>
          <a:p>
            <a:pPr lvl="2" eaLnBrk="1" hangingPunct="1">
              <a:lnSpc>
                <a:spcPct val="85000"/>
              </a:lnSpc>
              <a:spcBef>
                <a:spcPct val="5000"/>
              </a:spcBef>
              <a:spcAft>
                <a:spcPct val="5000"/>
              </a:spcAft>
            </a:pPr>
            <a:r>
              <a:rPr lang="en-US" sz="2000" b="1" smtClean="0">
                <a:cs typeface="Times New Roman" pitchFamily="18" charset="0"/>
              </a:rPr>
              <a:t>Repository</a:t>
            </a:r>
            <a:r>
              <a:rPr lang="en-US" sz="2000" smtClean="0">
                <a:cs typeface="Times New Roman" pitchFamily="18" charset="0"/>
              </a:rPr>
              <a:t> – database and/or file directory where system developers store all documentation, knowledge, and artifacts for information systems or project(s).</a:t>
            </a:r>
          </a:p>
          <a:p>
            <a:pPr lvl="1" eaLnBrk="1" hangingPunct="1">
              <a:lnSpc>
                <a:spcPct val="85000"/>
              </a:lnSpc>
              <a:spcBef>
                <a:spcPct val="5000"/>
              </a:spcBef>
              <a:spcAft>
                <a:spcPct val="5000"/>
              </a:spcAft>
            </a:pPr>
            <a:r>
              <a:rPr lang="en-US" sz="2400" b="1" smtClean="0"/>
              <a:t>Feasibility analysis</a:t>
            </a:r>
          </a:p>
          <a:p>
            <a:pPr lvl="1" eaLnBrk="1" hangingPunct="1">
              <a:lnSpc>
                <a:spcPct val="85000"/>
              </a:lnSpc>
              <a:spcBef>
                <a:spcPct val="5000"/>
              </a:spcBef>
              <a:spcAft>
                <a:spcPct val="5000"/>
              </a:spcAft>
            </a:pPr>
            <a:r>
              <a:rPr lang="en-US" sz="2400" b="1" smtClean="0"/>
              <a:t>Process and project management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1E89857C-A7DB-4349-9E62-BCF57C0D3898}" type="slidenum">
              <a:rPr lang="en-US" smtClean="0">
                <a:solidFill>
                  <a:schemeClr val="bg1"/>
                </a:solidFill>
              </a:rPr>
              <a:pPr eaLnBrk="1" hangingPunct="1"/>
              <a:t>37</a:t>
            </a:fld>
            <a:endParaRPr lang="en-US" smtClean="0">
              <a:solidFill>
                <a:schemeClr val="bg1"/>
              </a:solidFill>
            </a:endParaRPr>
          </a:p>
        </p:txBody>
      </p:sp>
      <p:sp>
        <p:nvSpPr>
          <p:cNvPr id="35843" name="Rectangle 2"/>
          <p:cNvSpPr>
            <a:spLocks noGrp="1" noChangeArrowheads="1"/>
          </p:cNvSpPr>
          <p:nvPr>
            <p:ph type="title"/>
          </p:nvPr>
        </p:nvSpPr>
        <p:spPr/>
        <p:txBody>
          <a:bodyPr/>
          <a:lstStyle/>
          <a:p>
            <a:pPr eaLnBrk="1" hangingPunct="1"/>
            <a:r>
              <a:rPr lang="en-US" sz="3700" smtClean="0"/>
              <a:t>System Development Documentation, Repository, and Presentations</a:t>
            </a:r>
          </a:p>
        </p:txBody>
      </p:sp>
      <p:pic>
        <p:nvPicPr>
          <p:cNvPr id="35844" name="Picture 3" descr="whi74173_0307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70000"/>
            <a:ext cx="70104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B91C148F-C17E-4835-A4B8-4C9963A84E5A}" type="slidenum">
              <a:rPr lang="en-US" smtClean="0">
                <a:solidFill>
                  <a:schemeClr val="bg1"/>
                </a:solidFill>
              </a:rPr>
              <a:pPr eaLnBrk="1" hangingPunct="1"/>
              <a:t>38</a:t>
            </a:fld>
            <a:endParaRPr lang="en-US" smtClean="0">
              <a:solidFill>
                <a:schemeClr val="bg1"/>
              </a:solidFill>
            </a:endParaRPr>
          </a:p>
        </p:txBody>
      </p:sp>
      <p:sp>
        <p:nvSpPr>
          <p:cNvPr id="36867" name="Rectangle 2"/>
          <p:cNvSpPr>
            <a:spLocks noGrp="1" noChangeArrowheads="1"/>
          </p:cNvSpPr>
          <p:nvPr>
            <p:ph type="title"/>
          </p:nvPr>
        </p:nvSpPr>
        <p:spPr/>
        <p:txBody>
          <a:bodyPr/>
          <a:lstStyle/>
          <a:p>
            <a:pPr eaLnBrk="1" hangingPunct="1"/>
            <a:r>
              <a:rPr lang="en-US" sz="4000" smtClean="0"/>
              <a:t>Sequential versus Iterative Development</a:t>
            </a:r>
          </a:p>
        </p:txBody>
      </p:sp>
      <p:sp>
        <p:nvSpPr>
          <p:cNvPr id="36868" name="Text Box 4"/>
          <p:cNvSpPr txBox="1">
            <a:spLocks noChangeArrowheads="1"/>
          </p:cNvSpPr>
          <p:nvPr/>
        </p:nvSpPr>
        <p:spPr bwMode="auto">
          <a:xfrm>
            <a:off x="1066800" y="1371600"/>
            <a:ext cx="39624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5000"/>
              </a:lnSpc>
            </a:pPr>
            <a:r>
              <a:rPr lang="en-US" sz="2100" b="1"/>
              <a:t>Waterfall development approach</a:t>
            </a:r>
            <a:r>
              <a:rPr lang="en-US" sz="2100"/>
              <a:t> an approach to systems analysis and design that completes each phase one after another and only once .</a:t>
            </a:r>
          </a:p>
          <a:p>
            <a:pPr eaLnBrk="1" hangingPunct="1">
              <a:lnSpc>
                <a:spcPct val="95000"/>
              </a:lnSpc>
            </a:pPr>
            <a:endParaRPr lang="en-US" sz="2100"/>
          </a:p>
          <a:p>
            <a:pPr eaLnBrk="1" hangingPunct="1">
              <a:lnSpc>
                <a:spcPct val="95000"/>
              </a:lnSpc>
            </a:pPr>
            <a:r>
              <a:rPr lang="en-US" sz="2100" b="1"/>
              <a:t>Iterative development approach</a:t>
            </a:r>
            <a:r>
              <a:rPr lang="en-US" sz="2100"/>
              <a:t> an approach to systems analysis and design that completes the entire information system in successive iterations. Each iterations does some analysis, some design, and some construction. Synonyms include incremental and spiral.</a:t>
            </a:r>
          </a:p>
        </p:txBody>
      </p:sp>
      <p:pic>
        <p:nvPicPr>
          <p:cNvPr id="36869" name="Picture 5"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1266825"/>
            <a:ext cx="39719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A89C9558-9A87-44D8-9C7A-103ABFEE3C59}" type="slidenum">
              <a:rPr lang="en-US" smtClean="0">
                <a:solidFill>
                  <a:schemeClr val="bg1"/>
                </a:solidFill>
              </a:rPr>
              <a:pPr eaLnBrk="1" hangingPunct="1"/>
              <a:t>39</a:t>
            </a:fld>
            <a:endParaRPr lang="en-US" smtClean="0">
              <a:solidFill>
                <a:schemeClr val="bg1"/>
              </a:solidFill>
            </a:endParaRPr>
          </a:p>
        </p:txBody>
      </p:sp>
      <p:sp>
        <p:nvSpPr>
          <p:cNvPr id="37891" name="Rectangle 2"/>
          <p:cNvSpPr>
            <a:spLocks noGrp="1" noChangeArrowheads="1"/>
          </p:cNvSpPr>
          <p:nvPr>
            <p:ph type="title"/>
          </p:nvPr>
        </p:nvSpPr>
        <p:spPr/>
        <p:txBody>
          <a:bodyPr/>
          <a:lstStyle/>
          <a:p>
            <a:pPr eaLnBrk="1" hangingPunct="1"/>
            <a:r>
              <a:rPr lang="en-US" sz="3700" smtClean="0"/>
              <a:t>A Taxonomy for System Development Methodologies &amp; Strategies</a:t>
            </a:r>
          </a:p>
        </p:txBody>
      </p:sp>
      <p:pic>
        <p:nvPicPr>
          <p:cNvPr id="37892" name="Picture 4" descr="whi74173_0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266825"/>
            <a:ext cx="39338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855490BD-E408-4BB5-8E39-B8604D746430}" type="slidenum">
              <a:rPr lang="en-US" smtClean="0">
                <a:solidFill>
                  <a:schemeClr val="bg1"/>
                </a:solidFill>
              </a:rPr>
              <a:pPr eaLnBrk="1" hangingPunct="1"/>
              <a:t>4</a:t>
            </a:fld>
            <a:endParaRPr lang="en-US" smtClean="0">
              <a:solidFill>
                <a:schemeClr val="bg1"/>
              </a:solidFill>
            </a:endParaRPr>
          </a:p>
        </p:txBody>
      </p:sp>
      <p:pic>
        <p:nvPicPr>
          <p:cNvPr id="5123" name="Picture 3" descr="whi74173_cut0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138113"/>
            <a:ext cx="4743450"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D0CC5464-7973-40F1-81EB-4C99570F5817}" type="slidenum">
              <a:rPr lang="en-US" smtClean="0">
                <a:solidFill>
                  <a:schemeClr val="bg1"/>
                </a:solidFill>
              </a:rPr>
              <a:pPr eaLnBrk="1" hangingPunct="1"/>
              <a:t>40</a:t>
            </a:fld>
            <a:endParaRPr lang="en-US" smtClean="0">
              <a:solidFill>
                <a:schemeClr val="bg1"/>
              </a:solidFill>
            </a:endParaRPr>
          </a:p>
        </p:txBody>
      </p:sp>
      <p:sp>
        <p:nvSpPr>
          <p:cNvPr id="38915" name="Rectangle 2"/>
          <p:cNvSpPr>
            <a:spLocks noGrp="1" noChangeArrowheads="1"/>
          </p:cNvSpPr>
          <p:nvPr>
            <p:ph type="title"/>
          </p:nvPr>
        </p:nvSpPr>
        <p:spPr/>
        <p:txBody>
          <a:bodyPr/>
          <a:lstStyle/>
          <a:p>
            <a:pPr eaLnBrk="1" hangingPunct="1"/>
            <a:r>
              <a:rPr lang="en-US" smtClean="0"/>
              <a:t>Model-Driven Development Strategy</a:t>
            </a:r>
            <a:endParaRPr lang="en-US" i="1" smtClean="0"/>
          </a:p>
        </p:txBody>
      </p:sp>
      <p:sp>
        <p:nvSpPr>
          <p:cNvPr id="38916" name="Rectangle 3"/>
          <p:cNvSpPr>
            <a:spLocks noGrp="1" noChangeArrowheads="1"/>
          </p:cNvSpPr>
          <p:nvPr>
            <p:ph type="body" idx="1"/>
          </p:nvPr>
        </p:nvSpPr>
        <p:spPr>
          <a:xfrm>
            <a:off x="838200" y="1295400"/>
            <a:ext cx="8229600" cy="5334000"/>
          </a:xfrm>
        </p:spPr>
        <p:txBody>
          <a:bodyPr/>
          <a:lstStyle/>
          <a:p>
            <a:pPr marL="227013" indent="-227013" eaLnBrk="1" hangingPunct="1">
              <a:lnSpc>
                <a:spcPct val="85000"/>
              </a:lnSpc>
              <a:spcBef>
                <a:spcPct val="50000"/>
              </a:spcBef>
            </a:pPr>
            <a:r>
              <a:rPr lang="en-US" sz="2400" b="1" smtClean="0"/>
              <a:t>Model-driven</a:t>
            </a:r>
            <a:r>
              <a:rPr lang="en-US" sz="2400" smtClean="0"/>
              <a:t> </a:t>
            </a:r>
            <a:r>
              <a:rPr lang="en-US" sz="2400" b="1" smtClean="0"/>
              <a:t>development</a:t>
            </a:r>
            <a:r>
              <a:rPr lang="en-US" sz="2400" smtClean="0"/>
              <a:t> – a system development strategy that emphasizes the drawing of system models to help visualize and analyze problems, define business requirements, and design information systems.</a:t>
            </a:r>
          </a:p>
          <a:p>
            <a:pPr lvl="1" eaLnBrk="1" hangingPunct="1">
              <a:lnSpc>
                <a:spcPct val="85000"/>
              </a:lnSpc>
              <a:spcBef>
                <a:spcPct val="100000"/>
              </a:spcBef>
              <a:spcAft>
                <a:spcPts val="600"/>
              </a:spcAft>
            </a:pPr>
            <a:r>
              <a:rPr lang="en-US" sz="2000" b="1" smtClean="0"/>
              <a:t>Process modeling </a:t>
            </a:r>
            <a:r>
              <a:rPr lang="en-US" sz="2000" smtClean="0"/>
              <a:t>– a process-centered technique popularized by the structured analysis and design methodology that used models of business process requirements to derive effective software designs for a system.</a:t>
            </a:r>
          </a:p>
          <a:p>
            <a:pPr lvl="1" eaLnBrk="1" hangingPunct="1">
              <a:lnSpc>
                <a:spcPct val="85000"/>
              </a:lnSpc>
              <a:spcBef>
                <a:spcPct val="100000"/>
              </a:spcBef>
              <a:spcAft>
                <a:spcPts val="600"/>
              </a:spcAft>
            </a:pPr>
            <a:r>
              <a:rPr lang="en-US" sz="2000" b="1" smtClean="0"/>
              <a:t>Data modeling</a:t>
            </a:r>
            <a:r>
              <a:rPr lang="en-US" sz="2000" smtClean="0"/>
              <a:t> – a data-centered technique used to model business data requirements and design database systems that fulfill those requirements.</a:t>
            </a:r>
          </a:p>
          <a:p>
            <a:pPr lvl="1" eaLnBrk="1" hangingPunct="1">
              <a:lnSpc>
                <a:spcPct val="85000"/>
              </a:lnSpc>
              <a:spcBef>
                <a:spcPct val="100000"/>
              </a:spcBef>
              <a:spcAft>
                <a:spcPts val="600"/>
              </a:spcAft>
            </a:pPr>
            <a:r>
              <a:rPr lang="en-US" sz="2000" b="1" smtClean="0"/>
              <a:t>Object modeling</a:t>
            </a:r>
            <a:r>
              <a:rPr lang="en-US" sz="2000" smtClean="0"/>
              <a:t> – a technique that attempts to merge the data and process concerns into singular constructs called objects. Object models are diagrams that document a system in terms of its objects and their interactions.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0C2F8081-5C2B-4B5E-A3C3-CDD68C81277C}" type="slidenum">
              <a:rPr lang="en-US" smtClean="0">
                <a:solidFill>
                  <a:schemeClr val="bg1"/>
                </a:solidFill>
              </a:rPr>
              <a:pPr eaLnBrk="1" hangingPunct="1"/>
              <a:t>41</a:t>
            </a:fld>
            <a:endParaRPr lang="en-US" smtClean="0">
              <a:solidFill>
                <a:schemeClr val="bg1"/>
              </a:solidFill>
            </a:endParaRPr>
          </a:p>
        </p:txBody>
      </p:sp>
      <p:sp>
        <p:nvSpPr>
          <p:cNvPr id="39939" name="Rectangle 2"/>
          <p:cNvSpPr>
            <a:spLocks noGrp="1" noChangeArrowheads="1"/>
          </p:cNvSpPr>
          <p:nvPr>
            <p:ph type="title"/>
          </p:nvPr>
        </p:nvSpPr>
        <p:spPr/>
        <p:txBody>
          <a:bodyPr/>
          <a:lstStyle/>
          <a:p>
            <a:pPr eaLnBrk="1" hangingPunct="1"/>
            <a:r>
              <a:rPr lang="en-US" smtClean="0"/>
              <a:t>Logical vs. Physical Models</a:t>
            </a:r>
          </a:p>
        </p:txBody>
      </p:sp>
      <p:sp>
        <p:nvSpPr>
          <p:cNvPr id="39940" name="Rectangle 3"/>
          <p:cNvSpPr>
            <a:spLocks noGrp="1" noChangeArrowheads="1"/>
          </p:cNvSpPr>
          <p:nvPr>
            <p:ph type="body" idx="1"/>
          </p:nvPr>
        </p:nvSpPr>
        <p:spPr/>
        <p:txBody>
          <a:bodyPr/>
          <a:lstStyle/>
          <a:p>
            <a:pPr marL="0" indent="0" eaLnBrk="1" hangingPunct="1">
              <a:buFontTx/>
              <a:buNone/>
            </a:pPr>
            <a:r>
              <a:rPr lang="en-US" b="1" smtClean="0"/>
              <a:t>Logical model</a:t>
            </a:r>
            <a:r>
              <a:rPr lang="en-US" smtClean="0"/>
              <a:t> - a pictorial representation that depicts </a:t>
            </a:r>
            <a:r>
              <a:rPr lang="en-US" u="sng" smtClean="0"/>
              <a:t>what</a:t>
            </a:r>
            <a:r>
              <a:rPr lang="en-US" smtClean="0"/>
              <a:t> a system is or does.</a:t>
            </a:r>
          </a:p>
          <a:p>
            <a:pPr marL="0" indent="0" eaLnBrk="1" hangingPunct="1">
              <a:buFontTx/>
              <a:buNone/>
            </a:pPr>
            <a:endParaRPr lang="en-US" smtClean="0"/>
          </a:p>
          <a:p>
            <a:pPr marL="0" indent="0" eaLnBrk="1" hangingPunct="1">
              <a:buFontTx/>
              <a:buNone/>
            </a:pPr>
            <a:r>
              <a:rPr lang="en-US" b="1" smtClean="0"/>
              <a:t>Physical model</a:t>
            </a:r>
            <a:r>
              <a:rPr lang="en-US" smtClean="0"/>
              <a:t> - a technical pictorial representation that depicts what a system is or does and </a:t>
            </a:r>
            <a:r>
              <a:rPr lang="en-US" u="sng" smtClean="0"/>
              <a:t>how</a:t>
            </a:r>
            <a:r>
              <a:rPr lang="en-US" smtClean="0"/>
              <a:t> the system is implemented.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9B3D196B-97E6-41DD-9C0E-93A71E8DE818}" type="slidenum">
              <a:rPr lang="en-US" smtClean="0">
                <a:solidFill>
                  <a:schemeClr val="bg1"/>
                </a:solidFill>
              </a:rPr>
              <a:pPr eaLnBrk="1" hangingPunct="1"/>
              <a:t>42</a:t>
            </a:fld>
            <a:endParaRPr lang="en-US" smtClean="0">
              <a:solidFill>
                <a:schemeClr val="bg1"/>
              </a:solidFill>
            </a:endParaRPr>
          </a:p>
        </p:txBody>
      </p:sp>
      <p:sp>
        <p:nvSpPr>
          <p:cNvPr id="40963" name="Rectangle 2"/>
          <p:cNvSpPr>
            <a:spLocks noGrp="1" noChangeArrowheads="1"/>
          </p:cNvSpPr>
          <p:nvPr>
            <p:ph type="title"/>
          </p:nvPr>
        </p:nvSpPr>
        <p:spPr/>
        <p:txBody>
          <a:bodyPr/>
          <a:lstStyle/>
          <a:p>
            <a:pPr eaLnBrk="1" hangingPunct="1"/>
            <a:r>
              <a:rPr lang="en-US" smtClean="0"/>
              <a:t>Model-Driven Development Strategy</a:t>
            </a:r>
          </a:p>
        </p:txBody>
      </p:sp>
      <p:pic>
        <p:nvPicPr>
          <p:cNvPr id="40964" name="Picture 3" descr="whi74173_0309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54125"/>
            <a:ext cx="67056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F9B75610-10CB-4CB5-85A2-9E301A0B3A1C}" type="slidenum">
              <a:rPr lang="en-US" smtClean="0">
                <a:solidFill>
                  <a:schemeClr val="bg1"/>
                </a:solidFill>
              </a:rPr>
              <a:pPr eaLnBrk="1" hangingPunct="1"/>
              <a:t>43</a:t>
            </a:fld>
            <a:endParaRPr lang="en-US" smtClean="0">
              <a:solidFill>
                <a:schemeClr val="bg1"/>
              </a:solidFill>
            </a:endParaRPr>
          </a:p>
        </p:txBody>
      </p:sp>
      <p:sp>
        <p:nvSpPr>
          <p:cNvPr id="41987" name="Rectangle 2"/>
          <p:cNvSpPr>
            <a:spLocks noGrp="1" noChangeArrowheads="1"/>
          </p:cNvSpPr>
          <p:nvPr>
            <p:ph type="title"/>
          </p:nvPr>
        </p:nvSpPr>
        <p:spPr/>
        <p:txBody>
          <a:bodyPr/>
          <a:lstStyle/>
          <a:p>
            <a:pPr eaLnBrk="1" hangingPunct="1"/>
            <a:r>
              <a:rPr lang="en-US" smtClean="0"/>
              <a:t>Model-Driven Development Strategy</a:t>
            </a:r>
          </a:p>
        </p:txBody>
      </p:sp>
      <p:sp>
        <p:nvSpPr>
          <p:cNvPr id="41988" name="Rectangle 3"/>
          <p:cNvSpPr>
            <a:spLocks noGrp="1" noChangeArrowheads="1"/>
          </p:cNvSpPr>
          <p:nvPr>
            <p:ph type="body" sz="half" idx="1"/>
          </p:nvPr>
        </p:nvSpPr>
        <p:spPr>
          <a:xfrm>
            <a:off x="914400" y="1905000"/>
            <a:ext cx="4000500" cy="4648200"/>
          </a:xfrm>
        </p:spPr>
        <p:txBody>
          <a:bodyPr/>
          <a:lstStyle/>
          <a:p>
            <a:pPr eaLnBrk="1" hangingPunct="1"/>
            <a:r>
              <a:rPr lang="en-US" smtClean="0"/>
              <a:t>Requirements often more thorough</a:t>
            </a:r>
          </a:p>
          <a:p>
            <a:pPr eaLnBrk="1" hangingPunct="1"/>
            <a:r>
              <a:rPr lang="en-US" smtClean="0"/>
              <a:t>Easier to analyze alternatives</a:t>
            </a:r>
          </a:p>
          <a:p>
            <a:pPr eaLnBrk="1" hangingPunct="1"/>
            <a:r>
              <a:rPr lang="en-US" smtClean="0"/>
              <a:t>Design specifications often more stable and flexible</a:t>
            </a:r>
          </a:p>
          <a:p>
            <a:pPr eaLnBrk="1" hangingPunct="1"/>
            <a:r>
              <a:rPr lang="en-US" smtClean="0"/>
              <a:t>Systems can be constructed more correctly the first time</a:t>
            </a:r>
          </a:p>
        </p:txBody>
      </p:sp>
      <p:sp>
        <p:nvSpPr>
          <p:cNvPr id="41989" name="Rectangle 4"/>
          <p:cNvSpPr>
            <a:spLocks noGrp="1" noChangeArrowheads="1"/>
          </p:cNvSpPr>
          <p:nvPr>
            <p:ph type="body" sz="half" idx="2"/>
          </p:nvPr>
        </p:nvSpPr>
        <p:spPr>
          <a:xfrm>
            <a:off x="5067300" y="1905000"/>
            <a:ext cx="4000500" cy="4572000"/>
          </a:xfrm>
        </p:spPr>
        <p:txBody>
          <a:bodyPr/>
          <a:lstStyle/>
          <a:p>
            <a:pPr eaLnBrk="1" hangingPunct="1"/>
            <a:r>
              <a:rPr lang="en-US" smtClean="0"/>
              <a:t>Time consuming</a:t>
            </a:r>
          </a:p>
          <a:p>
            <a:pPr eaLnBrk="1" hangingPunct="1"/>
            <a:r>
              <a:rPr lang="en-US" smtClean="0"/>
              <a:t>Models only as good as users' understanding of requirements</a:t>
            </a:r>
          </a:p>
          <a:p>
            <a:pPr eaLnBrk="1" hangingPunct="1"/>
            <a:r>
              <a:rPr lang="en-US" smtClean="0"/>
              <a:t>Reduces users' role because pictures are not software</a:t>
            </a:r>
          </a:p>
          <a:p>
            <a:pPr eaLnBrk="1" hangingPunct="1"/>
            <a:r>
              <a:rPr lang="en-US" smtClean="0"/>
              <a:t>Can be Inflexible</a:t>
            </a:r>
          </a:p>
        </p:txBody>
      </p:sp>
      <p:sp>
        <p:nvSpPr>
          <p:cNvPr id="41990" name="Text Box 5"/>
          <p:cNvSpPr txBox="1">
            <a:spLocks noChangeArrowheads="1"/>
          </p:cNvSpPr>
          <p:nvPr/>
        </p:nvSpPr>
        <p:spPr bwMode="auto">
          <a:xfrm>
            <a:off x="1452563" y="1365250"/>
            <a:ext cx="2205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solidFill>
                  <a:schemeClr val="accent2"/>
                </a:solidFill>
              </a:rPr>
              <a:t>Advantages</a:t>
            </a:r>
          </a:p>
        </p:txBody>
      </p:sp>
      <p:sp>
        <p:nvSpPr>
          <p:cNvPr id="41991" name="Text Box 6"/>
          <p:cNvSpPr txBox="1">
            <a:spLocks noChangeArrowheads="1"/>
          </p:cNvSpPr>
          <p:nvPr/>
        </p:nvSpPr>
        <p:spPr bwMode="auto">
          <a:xfrm>
            <a:off x="5410200" y="1404938"/>
            <a:ext cx="2700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solidFill>
                  <a:schemeClr val="accent2"/>
                </a:solidFill>
              </a:rPr>
              <a:t>Disadvantages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BA3028BA-875B-46C8-A2A1-7E5C6BAAB1F5}" type="slidenum">
              <a:rPr lang="en-US" smtClean="0">
                <a:solidFill>
                  <a:schemeClr val="bg1"/>
                </a:solidFill>
              </a:rPr>
              <a:pPr eaLnBrk="1" hangingPunct="1"/>
              <a:t>44</a:t>
            </a:fld>
            <a:endParaRPr lang="en-US" smtClean="0">
              <a:solidFill>
                <a:schemeClr val="bg1"/>
              </a:solidFill>
            </a:endParaRPr>
          </a:p>
        </p:txBody>
      </p:sp>
      <p:sp>
        <p:nvSpPr>
          <p:cNvPr id="43011" name="Rectangle 2"/>
          <p:cNvSpPr>
            <a:spLocks noGrp="1" noChangeArrowheads="1"/>
          </p:cNvSpPr>
          <p:nvPr>
            <p:ph type="title"/>
          </p:nvPr>
        </p:nvSpPr>
        <p:spPr/>
        <p:txBody>
          <a:bodyPr/>
          <a:lstStyle/>
          <a:p>
            <a:pPr eaLnBrk="1" hangingPunct="1"/>
            <a:r>
              <a:rPr lang="en-US" smtClean="0"/>
              <a:t>Rapid Application Development Strategy</a:t>
            </a:r>
            <a:endParaRPr lang="en-US" i="1" smtClean="0"/>
          </a:p>
        </p:txBody>
      </p:sp>
      <p:sp>
        <p:nvSpPr>
          <p:cNvPr id="43012" name="Rectangle 3"/>
          <p:cNvSpPr>
            <a:spLocks noGrp="1" noChangeArrowheads="1"/>
          </p:cNvSpPr>
          <p:nvPr>
            <p:ph type="body" idx="1"/>
          </p:nvPr>
        </p:nvSpPr>
        <p:spPr>
          <a:xfrm>
            <a:off x="990600" y="1447800"/>
            <a:ext cx="8001000" cy="5029200"/>
          </a:xfrm>
        </p:spPr>
        <p:txBody>
          <a:bodyPr/>
          <a:lstStyle/>
          <a:p>
            <a:pPr marL="227013" indent="-227013" eaLnBrk="1" hangingPunct="1">
              <a:lnSpc>
                <a:spcPct val="90000"/>
              </a:lnSpc>
              <a:spcBef>
                <a:spcPct val="50000"/>
              </a:spcBef>
            </a:pPr>
            <a:r>
              <a:rPr lang="en-US" sz="2400" b="1" smtClean="0"/>
              <a:t>Rapid application development</a:t>
            </a:r>
            <a:r>
              <a:rPr lang="en-US" sz="2400" smtClean="0"/>
              <a:t> (RAD) – a system development strategy that emphasizes speed of development through extensive user involvement in the rapid, iterative, and incremental construction of series of functioning prototypes of a system that eventually evolves into the final system.</a:t>
            </a:r>
          </a:p>
          <a:p>
            <a:pPr marL="227013" indent="-227013" eaLnBrk="1" hangingPunct="1">
              <a:lnSpc>
                <a:spcPct val="90000"/>
              </a:lnSpc>
              <a:spcBef>
                <a:spcPct val="50000"/>
              </a:spcBef>
              <a:buFontTx/>
              <a:buNone/>
            </a:pPr>
            <a:endParaRPr lang="en-US" sz="1800" smtClean="0"/>
          </a:p>
          <a:p>
            <a:pPr lvl="1" eaLnBrk="1" hangingPunct="1">
              <a:lnSpc>
                <a:spcPct val="90000"/>
              </a:lnSpc>
              <a:spcBef>
                <a:spcPct val="50000"/>
              </a:spcBef>
            </a:pPr>
            <a:r>
              <a:rPr lang="en-US" sz="2000" b="1" smtClean="0"/>
              <a:t>Prototype</a:t>
            </a:r>
            <a:r>
              <a:rPr lang="en-US" sz="2000" smtClean="0"/>
              <a:t> – a small-scale, representative, or working model of the users’ requirements or a proposed design for an information system.</a:t>
            </a:r>
          </a:p>
          <a:p>
            <a:pPr marL="227013" indent="-227013" eaLnBrk="1" hangingPunct="1">
              <a:lnSpc>
                <a:spcPct val="90000"/>
              </a:lnSpc>
              <a:spcBef>
                <a:spcPct val="50000"/>
              </a:spcBef>
              <a:buFontTx/>
              <a:buNone/>
            </a:pPr>
            <a:endParaRPr lang="en-US" sz="1800" smtClean="0"/>
          </a:p>
          <a:p>
            <a:pPr lvl="1" eaLnBrk="1" hangingPunct="1">
              <a:lnSpc>
                <a:spcPct val="90000"/>
              </a:lnSpc>
              <a:spcBef>
                <a:spcPct val="50000"/>
              </a:spcBef>
            </a:pPr>
            <a:r>
              <a:rPr lang="en-US" sz="2000" b="1" smtClean="0"/>
              <a:t>Time box</a:t>
            </a:r>
            <a:r>
              <a:rPr lang="en-US" sz="2000" smtClean="0"/>
              <a:t> – the imposition of a non-extendable period of time, usually 60-90 days, by which the first (or next) version of a system must be delivered into operation.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5E14D91A-E39B-4AD8-AAB1-CC9C99F340D9}" type="slidenum">
              <a:rPr lang="en-US" smtClean="0">
                <a:solidFill>
                  <a:schemeClr val="bg1"/>
                </a:solidFill>
              </a:rPr>
              <a:pPr eaLnBrk="1" hangingPunct="1"/>
              <a:t>45</a:t>
            </a:fld>
            <a:endParaRPr lang="en-US" smtClean="0">
              <a:solidFill>
                <a:schemeClr val="bg1"/>
              </a:solidFill>
            </a:endParaRPr>
          </a:p>
        </p:txBody>
      </p:sp>
      <p:sp>
        <p:nvSpPr>
          <p:cNvPr id="44035" name="Rectangle 2"/>
          <p:cNvSpPr>
            <a:spLocks noGrp="1" noChangeArrowheads="1"/>
          </p:cNvSpPr>
          <p:nvPr>
            <p:ph type="title"/>
          </p:nvPr>
        </p:nvSpPr>
        <p:spPr>
          <a:xfrm>
            <a:off x="1143000" y="274638"/>
            <a:ext cx="7848600" cy="715962"/>
          </a:xfrm>
        </p:spPr>
        <p:txBody>
          <a:bodyPr/>
          <a:lstStyle/>
          <a:p>
            <a:pPr eaLnBrk="1" hangingPunct="1"/>
            <a:r>
              <a:rPr lang="en-US" sz="4000" smtClean="0"/>
              <a:t>Rapid Application Development Strategy</a:t>
            </a:r>
          </a:p>
        </p:txBody>
      </p:sp>
      <p:pic>
        <p:nvPicPr>
          <p:cNvPr id="44036" name="Picture 3" descr="whi74173_0310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76350"/>
            <a:ext cx="6781800" cy="52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6D605169-9F07-45D5-AF8C-57CA5E21976F}" type="slidenum">
              <a:rPr lang="en-US" smtClean="0">
                <a:solidFill>
                  <a:schemeClr val="bg1"/>
                </a:solidFill>
              </a:rPr>
              <a:pPr eaLnBrk="1" hangingPunct="1"/>
              <a:t>46</a:t>
            </a:fld>
            <a:endParaRPr lang="en-US" smtClean="0">
              <a:solidFill>
                <a:schemeClr val="bg1"/>
              </a:solidFill>
            </a:endParaRPr>
          </a:p>
        </p:txBody>
      </p:sp>
      <p:sp>
        <p:nvSpPr>
          <p:cNvPr id="45059" name="Rectangle 2"/>
          <p:cNvSpPr>
            <a:spLocks noGrp="1" noChangeArrowheads="1"/>
          </p:cNvSpPr>
          <p:nvPr>
            <p:ph type="title"/>
          </p:nvPr>
        </p:nvSpPr>
        <p:spPr/>
        <p:txBody>
          <a:bodyPr/>
          <a:lstStyle/>
          <a:p>
            <a:pPr eaLnBrk="1" hangingPunct="1"/>
            <a:r>
              <a:rPr lang="en-US" sz="4000" smtClean="0"/>
              <a:t>Rapid Application Development Strategy</a:t>
            </a:r>
          </a:p>
        </p:txBody>
      </p:sp>
      <p:sp>
        <p:nvSpPr>
          <p:cNvPr id="45060" name="Rectangle 3"/>
          <p:cNvSpPr>
            <a:spLocks noGrp="1" noChangeArrowheads="1"/>
          </p:cNvSpPr>
          <p:nvPr>
            <p:ph type="body" sz="half" idx="1"/>
          </p:nvPr>
        </p:nvSpPr>
        <p:spPr>
          <a:xfrm>
            <a:off x="914400" y="2058988"/>
            <a:ext cx="4000500" cy="4494212"/>
          </a:xfrm>
        </p:spPr>
        <p:txBody>
          <a:bodyPr/>
          <a:lstStyle/>
          <a:p>
            <a:pPr eaLnBrk="1" hangingPunct="1">
              <a:lnSpc>
                <a:spcPct val="90000"/>
              </a:lnSpc>
            </a:pPr>
            <a:r>
              <a:rPr lang="en-US" sz="2000" smtClean="0"/>
              <a:t>User requirements often uncertain or imprecise</a:t>
            </a:r>
          </a:p>
          <a:p>
            <a:pPr eaLnBrk="1" hangingPunct="1">
              <a:lnSpc>
                <a:spcPct val="90000"/>
              </a:lnSpc>
            </a:pPr>
            <a:r>
              <a:rPr lang="en-US" sz="2000" smtClean="0"/>
              <a:t>Encourages active user and management participation</a:t>
            </a:r>
          </a:p>
          <a:p>
            <a:pPr eaLnBrk="1" hangingPunct="1">
              <a:lnSpc>
                <a:spcPct val="90000"/>
              </a:lnSpc>
            </a:pPr>
            <a:r>
              <a:rPr lang="en-US" sz="2000" smtClean="0"/>
              <a:t>Projects get higher visibility and support</a:t>
            </a:r>
          </a:p>
          <a:p>
            <a:pPr eaLnBrk="1" hangingPunct="1">
              <a:lnSpc>
                <a:spcPct val="90000"/>
              </a:lnSpc>
            </a:pPr>
            <a:r>
              <a:rPr lang="en-US" sz="2000" smtClean="0"/>
              <a:t>Stakeholders see working solutions more rapidly</a:t>
            </a:r>
          </a:p>
          <a:p>
            <a:pPr eaLnBrk="1" hangingPunct="1">
              <a:lnSpc>
                <a:spcPct val="90000"/>
              </a:lnSpc>
            </a:pPr>
            <a:r>
              <a:rPr lang="en-US" sz="2000" smtClean="0"/>
              <a:t>Errors detected earlier</a:t>
            </a:r>
          </a:p>
          <a:p>
            <a:pPr eaLnBrk="1" hangingPunct="1">
              <a:lnSpc>
                <a:spcPct val="90000"/>
              </a:lnSpc>
            </a:pPr>
            <a:r>
              <a:rPr lang="en-US" sz="2000" smtClean="0"/>
              <a:t>Testing and training are natural by-products</a:t>
            </a:r>
          </a:p>
          <a:p>
            <a:pPr eaLnBrk="1" hangingPunct="1">
              <a:lnSpc>
                <a:spcPct val="90000"/>
              </a:lnSpc>
            </a:pPr>
            <a:r>
              <a:rPr lang="en-US" sz="2000" smtClean="0"/>
              <a:t>More natural process because change is expected</a:t>
            </a:r>
          </a:p>
        </p:txBody>
      </p:sp>
      <p:sp>
        <p:nvSpPr>
          <p:cNvPr id="45061" name="Rectangle 4"/>
          <p:cNvSpPr>
            <a:spLocks noGrp="1" noChangeArrowheads="1"/>
          </p:cNvSpPr>
          <p:nvPr>
            <p:ph type="body" sz="half" idx="2"/>
          </p:nvPr>
        </p:nvSpPr>
        <p:spPr>
          <a:xfrm>
            <a:off x="5067300" y="2058988"/>
            <a:ext cx="4000500" cy="4419600"/>
          </a:xfrm>
        </p:spPr>
        <p:txBody>
          <a:bodyPr/>
          <a:lstStyle/>
          <a:p>
            <a:pPr eaLnBrk="1" hangingPunct="1">
              <a:lnSpc>
                <a:spcPct val="90000"/>
              </a:lnSpc>
            </a:pPr>
            <a:r>
              <a:rPr lang="en-US" sz="2000" smtClean="0"/>
              <a:t>May encourage "code, implement, repair" mentality</a:t>
            </a:r>
          </a:p>
          <a:p>
            <a:pPr eaLnBrk="1" hangingPunct="1">
              <a:lnSpc>
                <a:spcPct val="90000"/>
              </a:lnSpc>
            </a:pPr>
            <a:r>
              <a:rPr lang="en-US" sz="2000" smtClean="0"/>
              <a:t>Can solve wrong problem since problem analysis is abbreviated</a:t>
            </a:r>
          </a:p>
          <a:p>
            <a:pPr eaLnBrk="1" hangingPunct="1">
              <a:lnSpc>
                <a:spcPct val="90000"/>
              </a:lnSpc>
            </a:pPr>
            <a:r>
              <a:rPr lang="en-US" sz="2000" smtClean="0"/>
              <a:t>May discourage analysts from considering alternatives</a:t>
            </a:r>
          </a:p>
          <a:p>
            <a:pPr eaLnBrk="1" hangingPunct="1">
              <a:lnSpc>
                <a:spcPct val="90000"/>
              </a:lnSpc>
            </a:pPr>
            <a:r>
              <a:rPr lang="en-US" sz="2000" smtClean="0"/>
              <a:t>Stakeholders reluctant to throw away prototype</a:t>
            </a:r>
          </a:p>
          <a:p>
            <a:pPr eaLnBrk="1" hangingPunct="1">
              <a:lnSpc>
                <a:spcPct val="90000"/>
              </a:lnSpc>
            </a:pPr>
            <a:r>
              <a:rPr lang="en-US" sz="2000" smtClean="0"/>
              <a:t>Emphasis on speed can adversely impact quality</a:t>
            </a:r>
          </a:p>
        </p:txBody>
      </p:sp>
      <p:sp>
        <p:nvSpPr>
          <p:cNvPr id="45062" name="Text Box 5"/>
          <p:cNvSpPr txBox="1">
            <a:spLocks noChangeArrowheads="1"/>
          </p:cNvSpPr>
          <p:nvPr/>
        </p:nvSpPr>
        <p:spPr bwMode="auto">
          <a:xfrm>
            <a:off x="1376363" y="1422400"/>
            <a:ext cx="2205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solidFill>
                  <a:schemeClr val="accent2"/>
                </a:solidFill>
              </a:rPr>
              <a:t>Advantages</a:t>
            </a:r>
          </a:p>
        </p:txBody>
      </p:sp>
      <p:sp>
        <p:nvSpPr>
          <p:cNvPr id="45063" name="Text Box 6"/>
          <p:cNvSpPr txBox="1">
            <a:spLocks noChangeArrowheads="1"/>
          </p:cNvSpPr>
          <p:nvPr/>
        </p:nvSpPr>
        <p:spPr bwMode="auto">
          <a:xfrm>
            <a:off x="5410200" y="1462088"/>
            <a:ext cx="27003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solidFill>
                  <a:schemeClr val="accent2"/>
                </a:solidFill>
              </a:rPr>
              <a:t>Disadvantages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234670AD-4A30-4F60-9084-72C393A0C5C0}" type="slidenum">
              <a:rPr lang="en-US" smtClean="0">
                <a:solidFill>
                  <a:schemeClr val="bg1"/>
                </a:solidFill>
              </a:rPr>
              <a:pPr eaLnBrk="1" hangingPunct="1"/>
              <a:t>47</a:t>
            </a:fld>
            <a:endParaRPr lang="en-US" smtClean="0">
              <a:solidFill>
                <a:schemeClr val="bg1"/>
              </a:solidFill>
            </a:endParaRPr>
          </a:p>
        </p:txBody>
      </p:sp>
      <p:sp>
        <p:nvSpPr>
          <p:cNvPr id="46083" name="Rectangle 2"/>
          <p:cNvSpPr>
            <a:spLocks noGrp="1" noChangeArrowheads="1"/>
          </p:cNvSpPr>
          <p:nvPr>
            <p:ph type="title"/>
          </p:nvPr>
        </p:nvSpPr>
        <p:spPr/>
        <p:txBody>
          <a:bodyPr/>
          <a:lstStyle/>
          <a:p>
            <a:pPr eaLnBrk="1" hangingPunct="1"/>
            <a:r>
              <a:rPr lang="en-US" sz="4000" smtClean="0"/>
              <a:t>Commercial Application Package Implementation Strategy</a:t>
            </a:r>
            <a:endParaRPr lang="en-US" sz="4000" i="1" smtClean="0"/>
          </a:p>
        </p:txBody>
      </p:sp>
      <p:sp>
        <p:nvSpPr>
          <p:cNvPr id="46084" name="Rectangle 3"/>
          <p:cNvSpPr>
            <a:spLocks noGrp="1" noChangeArrowheads="1"/>
          </p:cNvSpPr>
          <p:nvPr>
            <p:ph type="body" idx="1"/>
          </p:nvPr>
        </p:nvSpPr>
        <p:spPr>
          <a:xfrm>
            <a:off x="1066800" y="1276350"/>
            <a:ext cx="7831138" cy="5353050"/>
          </a:xfrm>
        </p:spPr>
        <p:txBody>
          <a:bodyPr/>
          <a:lstStyle/>
          <a:p>
            <a:pPr marL="227013" indent="-227013" eaLnBrk="1" hangingPunct="1">
              <a:lnSpc>
                <a:spcPct val="85000"/>
              </a:lnSpc>
              <a:spcBef>
                <a:spcPct val="30000"/>
              </a:spcBef>
            </a:pPr>
            <a:r>
              <a:rPr lang="en-US" sz="2400" b="1" smtClean="0"/>
              <a:t>Commercial application package</a:t>
            </a:r>
            <a:r>
              <a:rPr lang="en-US" sz="2400" smtClean="0"/>
              <a:t> – software application that can be purchased and customized to meet business requirements of a large number of organizations or specific industry. A synonym is </a:t>
            </a:r>
            <a:r>
              <a:rPr lang="en-US" sz="2400" i="1" smtClean="0"/>
              <a:t>commercial off-the-shelf</a:t>
            </a:r>
            <a:r>
              <a:rPr lang="en-US" sz="2400" smtClean="0"/>
              <a:t> (COTS) system.</a:t>
            </a:r>
          </a:p>
          <a:p>
            <a:pPr lvl="1" eaLnBrk="1" hangingPunct="1">
              <a:lnSpc>
                <a:spcPct val="85000"/>
              </a:lnSpc>
              <a:spcBef>
                <a:spcPct val="30000"/>
              </a:spcBef>
            </a:pPr>
            <a:r>
              <a:rPr lang="en-US" sz="2000" b="1" smtClean="0"/>
              <a:t>Request for proposal (RFP)</a:t>
            </a:r>
            <a:r>
              <a:rPr lang="en-US" sz="2000" smtClean="0"/>
              <a:t> – formal document that communicates business, technical, and support requirements for application software package to vendors that may wish to compete for the sale of application package and services.</a:t>
            </a:r>
          </a:p>
          <a:p>
            <a:pPr lvl="1" eaLnBrk="1" hangingPunct="1">
              <a:lnSpc>
                <a:spcPct val="85000"/>
              </a:lnSpc>
              <a:spcBef>
                <a:spcPct val="30000"/>
              </a:spcBef>
            </a:pPr>
            <a:r>
              <a:rPr lang="en-US" sz="2000" b="1" smtClean="0"/>
              <a:t>Request for quotation (RFQ)</a:t>
            </a:r>
            <a:r>
              <a:rPr lang="en-US" sz="2000" smtClean="0"/>
              <a:t> – formal document that communicates business, technical, and support requirements for an application software package to a single vendor that has been determined as being able to supply that application package and services.</a:t>
            </a:r>
          </a:p>
          <a:p>
            <a:pPr lvl="1" eaLnBrk="1" hangingPunct="1">
              <a:lnSpc>
                <a:spcPct val="85000"/>
              </a:lnSpc>
              <a:spcBef>
                <a:spcPct val="30000"/>
              </a:spcBef>
            </a:pPr>
            <a:r>
              <a:rPr lang="en-US" sz="2000" b="1" smtClean="0"/>
              <a:t>Gap analysis</a:t>
            </a:r>
            <a:r>
              <a:rPr lang="en-US" sz="2000" smtClean="0"/>
              <a:t> – comparison of business and technical requirements for a commercial application package against capabilities and features of a specific commercial application package to define requirements that cannot be met.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E6DC1D4D-3917-4776-BBFF-CECB77A46310}" type="slidenum">
              <a:rPr lang="en-US" smtClean="0">
                <a:solidFill>
                  <a:schemeClr val="bg1"/>
                </a:solidFill>
              </a:rPr>
              <a:pPr eaLnBrk="1" hangingPunct="1"/>
              <a:t>48</a:t>
            </a:fld>
            <a:endParaRPr lang="en-US" smtClean="0">
              <a:solidFill>
                <a:schemeClr val="bg1"/>
              </a:solidFill>
            </a:endParaRPr>
          </a:p>
        </p:txBody>
      </p:sp>
      <p:sp>
        <p:nvSpPr>
          <p:cNvPr id="47107" name="Rectangle 2"/>
          <p:cNvSpPr>
            <a:spLocks noGrp="1" noChangeArrowheads="1"/>
          </p:cNvSpPr>
          <p:nvPr>
            <p:ph type="title"/>
          </p:nvPr>
        </p:nvSpPr>
        <p:spPr/>
        <p:txBody>
          <a:bodyPr/>
          <a:lstStyle/>
          <a:p>
            <a:pPr eaLnBrk="1" hangingPunct="1"/>
            <a:r>
              <a:rPr lang="en-US" sz="4000" smtClean="0"/>
              <a:t>Commercial Application Package Implementation Strategy</a:t>
            </a:r>
          </a:p>
        </p:txBody>
      </p:sp>
      <p:pic>
        <p:nvPicPr>
          <p:cNvPr id="47108" name="Picture 3" descr="whi74173_031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76350"/>
            <a:ext cx="68580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AACADEB6-E8CD-4A54-909A-E8EC2ED308F6}" type="slidenum">
              <a:rPr lang="en-US" smtClean="0">
                <a:solidFill>
                  <a:schemeClr val="bg1"/>
                </a:solidFill>
              </a:rPr>
              <a:pPr eaLnBrk="1" hangingPunct="1"/>
              <a:t>49</a:t>
            </a:fld>
            <a:endParaRPr lang="en-US" smtClean="0">
              <a:solidFill>
                <a:schemeClr val="bg1"/>
              </a:solidFill>
            </a:endParaRPr>
          </a:p>
        </p:txBody>
      </p:sp>
      <p:sp>
        <p:nvSpPr>
          <p:cNvPr id="48131" name="Rectangle 2"/>
          <p:cNvSpPr>
            <a:spLocks noGrp="1" noChangeArrowheads="1"/>
          </p:cNvSpPr>
          <p:nvPr>
            <p:ph type="title"/>
          </p:nvPr>
        </p:nvSpPr>
        <p:spPr/>
        <p:txBody>
          <a:bodyPr/>
          <a:lstStyle/>
          <a:p>
            <a:pPr eaLnBrk="1" hangingPunct="1"/>
            <a:r>
              <a:rPr lang="en-US" sz="4000" smtClean="0"/>
              <a:t>Commercial Application Package Implementation Strategy</a:t>
            </a:r>
          </a:p>
        </p:txBody>
      </p:sp>
      <p:sp>
        <p:nvSpPr>
          <p:cNvPr id="48132" name="Rectangle 3"/>
          <p:cNvSpPr>
            <a:spLocks noGrp="1" noChangeArrowheads="1"/>
          </p:cNvSpPr>
          <p:nvPr>
            <p:ph type="body" sz="half" idx="1"/>
          </p:nvPr>
        </p:nvSpPr>
        <p:spPr>
          <a:xfrm>
            <a:off x="914400" y="2286000"/>
            <a:ext cx="4000500" cy="4267200"/>
          </a:xfrm>
        </p:spPr>
        <p:txBody>
          <a:bodyPr/>
          <a:lstStyle/>
          <a:p>
            <a:pPr eaLnBrk="1" hangingPunct="1">
              <a:lnSpc>
                <a:spcPct val="90000"/>
              </a:lnSpc>
            </a:pPr>
            <a:r>
              <a:rPr lang="en-US" sz="2000" smtClean="0"/>
              <a:t>Systems usually implemented more quickly</a:t>
            </a:r>
          </a:p>
          <a:p>
            <a:pPr eaLnBrk="1" hangingPunct="1">
              <a:lnSpc>
                <a:spcPct val="90000"/>
              </a:lnSpc>
            </a:pPr>
            <a:r>
              <a:rPr lang="en-US" sz="2000" smtClean="0"/>
              <a:t>Avoids staffing required to develop in-house solutions</a:t>
            </a:r>
          </a:p>
          <a:p>
            <a:pPr eaLnBrk="1" hangingPunct="1">
              <a:lnSpc>
                <a:spcPct val="90000"/>
              </a:lnSpc>
            </a:pPr>
            <a:r>
              <a:rPr lang="en-US" sz="2000" smtClean="0"/>
              <a:t>Generally less expensive</a:t>
            </a:r>
          </a:p>
          <a:p>
            <a:pPr eaLnBrk="1" hangingPunct="1">
              <a:lnSpc>
                <a:spcPct val="90000"/>
              </a:lnSpc>
            </a:pPr>
            <a:r>
              <a:rPr lang="en-US" sz="2000" smtClean="0"/>
              <a:t>Vendor assumes responsibility for improvements and corrections</a:t>
            </a:r>
          </a:p>
          <a:p>
            <a:pPr eaLnBrk="1" hangingPunct="1">
              <a:lnSpc>
                <a:spcPct val="90000"/>
              </a:lnSpc>
            </a:pPr>
            <a:r>
              <a:rPr lang="en-US" sz="2000" smtClean="0"/>
              <a:t>Many business functions more similar than dissimilar for all businesses in a given industry</a:t>
            </a:r>
          </a:p>
        </p:txBody>
      </p:sp>
      <p:sp>
        <p:nvSpPr>
          <p:cNvPr id="48133" name="Rectangle 4"/>
          <p:cNvSpPr>
            <a:spLocks noGrp="1" noChangeArrowheads="1"/>
          </p:cNvSpPr>
          <p:nvPr>
            <p:ph type="body" sz="half" idx="2"/>
          </p:nvPr>
        </p:nvSpPr>
        <p:spPr>
          <a:xfrm>
            <a:off x="5067300" y="2286000"/>
            <a:ext cx="4000500" cy="4267200"/>
          </a:xfrm>
        </p:spPr>
        <p:txBody>
          <a:bodyPr/>
          <a:lstStyle/>
          <a:p>
            <a:pPr eaLnBrk="1" hangingPunct="1">
              <a:lnSpc>
                <a:spcPct val="90000"/>
              </a:lnSpc>
            </a:pPr>
            <a:r>
              <a:rPr lang="en-US" sz="2000" smtClean="0"/>
              <a:t>Dependent on long-term viability of vendor</a:t>
            </a:r>
          </a:p>
          <a:p>
            <a:pPr eaLnBrk="1" hangingPunct="1">
              <a:lnSpc>
                <a:spcPct val="90000"/>
              </a:lnSpc>
            </a:pPr>
            <a:r>
              <a:rPr lang="en-US" sz="2000" smtClean="0"/>
              <a:t>Rarely reflects ideal solution</a:t>
            </a:r>
          </a:p>
          <a:p>
            <a:pPr eaLnBrk="1" hangingPunct="1">
              <a:lnSpc>
                <a:spcPct val="90000"/>
              </a:lnSpc>
            </a:pPr>
            <a:r>
              <a:rPr lang="en-US" sz="2000" smtClean="0"/>
              <a:t>Often resistance to changes business processes to adapt to software</a:t>
            </a:r>
          </a:p>
          <a:p>
            <a:pPr eaLnBrk="1" hangingPunct="1">
              <a:lnSpc>
                <a:spcPct val="90000"/>
              </a:lnSpc>
            </a:pPr>
            <a:endParaRPr lang="en-US" sz="2000" smtClean="0"/>
          </a:p>
        </p:txBody>
      </p:sp>
      <p:sp>
        <p:nvSpPr>
          <p:cNvPr id="48134" name="Text Box 5"/>
          <p:cNvSpPr txBox="1">
            <a:spLocks noChangeArrowheads="1"/>
          </p:cNvSpPr>
          <p:nvPr/>
        </p:nvSpPr>
        <p:spPr bwMode="auto">
          <a:xfrm>
            <a:off x="1452563" y="1536700"/>
            <a:ext cx="2205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solidFill>
                  <a:schemeClr val="accent2"/>
                </a:solidFill>
              </a:rPr>
              <a:t>Advantages</a:t>
            </a:r>
          </a:p>
        </p:txBody>
      </p:sp>
      <p:sp>
        <p:nvSpPr>
          <p:cNvPr id="48135" name="Text Box 6"/>
          <p:cNvSpPr txBox="1">
            <a:spLocks noChangeArrowheads="1"/>
          </p:cNvSpPr>
          <p:nvPr/>
        </p:nvSpPr>
        <p:spPr bwMode="auto">
          <a:xfrm>
            <a:off x="5410200" y="1536700"/>
            <a:ext cx="27003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solidFill>
                  <a:schemeClr val="accent2"/>
                </a:solidFill>
              </a:rPr>
              <a:t>Disadvantages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98978370-6EB8-4F73-8498-8C32E56C8111}" type="slidenum">
              <a:rPr lang="en-US" smtClean="0">
                <a:solidFill>
                  <a:schemeClr val="bg1"/>
                </a:solidFill>
              </a:rPr>
              <a:pPr eaLnBrk="1" hangingPunct="1"/>
              <a:t>5</a:t>
            </a:fld>
            <a:endParaRPr lang="en-US" smtClean="0">
              <a:solidFill>
                <a:schemeClr val="bg1"/>
              </a:solidFill>
            </a:endParaRPr>
          </a:p>
        </p:txBody>
      </p:sp>
      <p:sp>
        <p:nvSpPr>
          <p:cNvPr id="6147" name="Rectangle 2"/>
          <p:cNvSpPr>
            <a:spLocks noGrp="1" noChangeArrowheads="1"/>
          </p:cNvSpPr>
          <p:nvPr>
            <p:ph type="title"/>
          </p:nvPr>
        </p:nvSpPr>
        <p:spPr/>
        <p:txBody>
          <a:bodyPr/>
          <a:lstStyle/>
          <a:p>
            <a:pPr eaLnBrk="1" hangingPunct="1"/>
            <a:r>
              <a:rPr lang="en-US" smtClean="0"/>
              <a:t>Process of System Development</a:t>
            </a:r>
          </a:p>
        </p:txBody>
      </p:sp>
      <p:sp>
        <p:nvSpPr>
          <p:cNvPr id="6148" name="Rectangle 3"/>
          <p:cNvSpPr>
            <a:spLocks noChangeArrowheads="1"/>
          </p:cNvSpPr>
          <p:nvPr/>
        </p:nvSpPr>
        <p:spPr bwMode="auto">
          <a:xfrm>
            <a:off x="914400" y="1177925"/>
            <a:ext cx="807720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20000"/>
              </a:spcBef>
            </a:pPr>
            <a:r>
              <a:rPr lang="en-US" sz="2800" b="1">
                <a:latin typeface="Times New Roman" pitchFamily="18" charset="0"/>
              </a:rPr>
              <a:t>System development process</a:t>
            </a:r>
            <a:r>
              <a:rPr lang="en-US" sz="2800">
                <a:latin typeface="Times New Roman" pitchFamily="18" charset="0"/>
              </a:rPr>
              <a:t> – a set of activities, methods, best practices, deliverables, and automated tools that stakeholders (Chapter 1) use to develop and continuously improve information systems and software (Chapters 1 and 2).</a:t>
            </a:r>
            <a:br>
              <a:rPr lang="en-US" sz="2800">
                <a:latin typeface="Times New Roman" pitchFamily="18" charset="0"/>
              </a:rPr>
            </a:br>
            <a:endParaRPr lang="en-US" sz="2400">
              <a:latin typeface="Times New Roman" pitchFamily="18" charset="0"/>
            </a:endParaRPr>
          </a:p>
          <a:p>
            <a:pPr marL="742950" lvl="1" indent="-285750" eaLnBrk="0" hangingPunct="0">
              <a:lnSpc>
                <a:spcPct val="90000"/>
              </a:lnSpc>
              <a:spcBef>
                <a:spcPts val="300"/>
              </a:spcBef>
              <a:spcAft>
                <a:spcPts val="300"/>
              </a:spcAft>
              <a:buFontTx/>
              <a:buChar char="–"/>
            </a:pPr>
            <a:r>
              <a:rPr lang="en-US" sz="2400"/>
              <a:t>Many variations</a:t>
            </a:r>
          </a:p>
          <a:p>
            <a:pPr marL="742950" lvl="1" indent="-285750" eaLnBrk="0" hangingPunct="0">
              <a:lnSpc>
                <a:spcPct val="90000"/>
              </a:lnSpc>
              <a:spcBef>
                <a:spcPts val="300"/>
              </a:spcBef>
              <a:spcAft>
                <a:spcPts val="300"/>
              </a:spcAft>
              <a:buFontTx/>
              <a:buChar char="–"/>
            </a:pPr>
            <a:r>
              <a:rPr lang="en-US" sz="2400"/>
              <a:t>Using a consistent process for system development:</a:t>
            </a:r>
          </a:p>
          <a:p>
            <a:pPr marL="1143000" lvl="2" indent="-228600" eaLnBrk="0" hangingPunct="0">
              <a:lnSpc>
                <a:spcPct val="90000"/>
              </a:lnSpc>
              <a:spcBef>
                <a:spcPts val="300"/>
              </a:spcBef>
              <a:spcAft>
                <a:spcPts val="300"/>
              </a:spcAft>
              <a:buFont typeface="Wingdings" pitchFamily="2" charset="2"/>
              <a:buChar char="§"/>
            </a:pPr>
            <a:r>
              <a:rPr lang="en-US" sz="2400"/>
              <a:t>Create efficiencies that allow management to shift resources between projects</a:t>
            </a:r>
          </a:p>
          <a:p>
            <a:pPr marL="1143000" lvl="2" indent="-228600" eaLnBrk="0" hangingPunct="0">
              <a:lnSpc>
                <a:spcPct val="90000"/>
              </a:lnSpc>
              <a:spcBef>
                <a:spcPts val="300"/>
              </a:spcBef>
              <a:spcAft>
                <a:spcPts val="300"/>
              </a:spcAft>
              <a:buFont typeface="Wingdings" pitchFamily="2" charset="2"/>
              <a:buChar char="§"/>
            </a:pPr>
            <a:r>
              <a:rPr lang="en-US" sz="2400"/>
              <a:t>Produces consistent documentation that reduces lifetime costs to maintain the systems</a:t>
            </a:r>
          </a:p>
          <a:p>
            <a:pPr marL="1143000" lvl="2" indent="-228600" eaLnBrk="0" hangingPunct="0">
              <a:lnSpc>
                <a:spcPct val="90000"/>
              </a:lnSpc>
              <a:spcBef>
                <a:spcPts val="300"/>
              </a:spcBef>
              <a:spcAft>
                <a:spcPts val="300"/>
              </a:spcAft>
              <a:buFont typeface="Wingdings" pitchFamily="2" charset="2"/>
              <a:buChar char="§"/>
            </a:pPr>
            <a:r>
              <a:rPr lang="en-US" sz="2400"/>
              <a:t>Promotes quality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573EC5A6-8FD0-434D-BDDF-5BE24703152B}" type="slidenum">
              <a:rPr lang="en-US" smtClean="0">
                <a:solidFill>
                  <a:schemeClr val="bg1"/>
                </a:solidFill>
              </a:rPr>
              <a:pPr eaLnBrk="1" hangingPunct="1"/>
              <a:t>50</a:t>
            </a:fld>
            <a:endParaRPr lang="en-US" smtClean="0">
              <a:solidFill>
                <a:schemeClr val="bg1"/>
              </a:solidFill>
            </a:endParaRPr>
          </a:p>
        </p:txBody>
      </p:sp>
      <p:sp>
        <p:nvSpPr>
          <p:cNvPr id="49155" name="Rectangle 2"/>
          <p:cNvSpPr>
            <a:spLocks noGrp="1" noChangeArrowheads="1"/>
          </p:cNvSpPr>
          <p:nvPr>
            <p:ph type="title"/>
          </p:nvPr>
        </p:nvSpPr>
        <p:spPr/>
        <p:txBody>
          <a:bodyPr/>
          <a:lstStyle/>
          <a:p>
            <a:pPr eaLnBrk="1" hangingPunct="1"/>
            <a:r>
              <a:rPr lang="en-US" smtClean="0"/>
              <a:t>Hybrid Strategies</a:t>
            </a:r>
          </a:p>
        </p:txBody>
      </p:sp>
      <p:pic>
        <p:nvPicPr>
          <p:cNvPr id="49156" name="Picture 3" descr="whi74173_0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73175"/>
            <a:ext cx="762000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3C10E47D-2073-433F-A383-7E503A6D6723}" type="slidenum">
              <a:rPr lang="en-US" smtClean="0">
                <a:solidFill>
                  <a:schemeClr val="bg1"/>
                </a:solidFill>
              </a:rPr>
              <a:pPr eaLnBrk="1" hangingPunct="1"/>
              <a:t>51</a:t>
            </a:fld>
            <a:endParaRPr lang="en-US" smtClean="0">
              <a:solidFill>
                <a:schemeClr val="bg1"/>
              </a:solidFill>
            </a:endParaRPr>
          </a:p>
        </p:txBody>
      </p:sp>
      <p:sp>
        <p:nvSpPr>
          <p:cNvPr id="50179" name="Rectangle 2"/>
          <p:cNvSpPr>
            <a:spLocks noGrp="1" noChangeArrowheads="1"/>
          </p:cNvSpPr>
          <p:nvPr>
            <p:ph type="title"/>
          </p:nvPr>
        </p:nvSpPr>
        <p:spPr/>
        <p:txBody>
          <a:bodyPr/>
          <a:lstStyle/>
          <a:p>
            <a:pPr eaLnBrk="1" hangingPunct="1"/>
            <a:r>
              <a:rPr lang="en-US" smtClean="0"/>
              <a:t>A System Maintenance Perspective</a:t>
            </a:r>
          </a:p>
        </p:txBody>
      </p:sp>
      <p:pic>
        <p:nvPicPr>
          <p:cNvPr id="50180" name="Picture 3" descr="whi74173_0313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38250"/>
            <a:ext cx="70866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61CD418D-065A-42A1-A9DA-833BF1965219}" type="slidenum">
              <a:rPr lang="en-US" smtClean="0">
                <a:solidFill>
                  <a:schemeClr val="bg1"/>
                </a:solidFill>
              </a:rPr>
              <a:pPr eaLnBrk="1" hangingPunct="1"/>
              <a:t>52</a:t>
            </a:fld>
            <a:endParaRPr lang="en-US" smtClean="0">
              <a:solidFill>
                <a:schemeClr val="bg1"/>
              </a:solidFill>
            </a:endParaRPr>
          </a:p>
        </p:txBody>
      </p:sp>
      <p:sp>
        <p:nvSpPr>
          <p:cNvPr id="51203" name="Rectangle 2"/>
          <p:cNvSpPr>
            <a:spLocks noGrp="1" noChangeArrowheads="1"/>
          </p:cNvSpPr>
          <p:nvPr>
            <p:ph type="title"/>
          </p:nvPr>
        </p:nvSpPr>
        <p:spPr/>
        <p:txBody>
          <a:bodyPr/>
          <a:lstStyle/>
          <a:p>
            <a:pPr eaLnBrk="1" hangingPunct="1"/>
            <a:r>
              <a:rPr lang="en-US" smtClean="0"/>
              <a:t>Automated Tools and Technology</a:t>
            </a:r>
          </a:p>
        </p:txBody>
      </p:sp>
      <p:sp>
        <p:nvSpPr>
          <p:cNvPr id="51204" name="Rectangle 3"/>
          <p:cNvSpPr>
            <a:spLocks noGrp="1" noChangeArrowheads="1"/>
          </p:cNvSpPr>
          <p:nvPr>
            <p:ph type="body" idx="1"/>
          </p:nvPr>
        </p:nvSpPr>
        <p:spPr>
          <a:xfrm>
            <a:off x="914400" y="1903413"/>
            <a:ext cx="8153400" cy="4649787"/>
          </a:xfrm>
        </p:spPr>
        <p:txBody>
          <a:bodyPr/>
          <a:lstStyle/>
          <a:p>
            <a:pPr eaLnBrk="1" hangingPunct="1">
              <a:spcBef>
                <a:spcPct val="50000"/>
              </a:spcBef>
            </a:pPr>
            <a:r>
              <a:rPr lang="en-US" smtClean="0"/>
              <a:t>Computer-aided systems engineering (CASE)</a:t>
            </a:r>
          </a:p>
          <a:p>
            <a:pPr eaLnBrk="1" hangingPunct="1">
              <a:spcBef>
                <a:spcPct val="50000"/>
              </a:spcBef>
            </a:pPr>
            <a:r>
              <a:rPr lang="en-US" smtClean="0"/>
              <a:t>Application development environments (ADEs)</a:t>
            </a:r>
          </a:p>
          <a:p>
            <a:pPr eaLnBrk="1" hangingPunct="1">
              <a:spcBef>
                <a:spcPct val="50000"/>
              </a:spcBef>
            </a:pPr>
            <a:r>
              <a:rPr lang="en-US" smtClean="0"/>
              <a:t>Process and project managers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02E4AE62-BD60-4C25-8215-D0A70193AAC8}" type="slidenum">
              <a:rPr lang="en-US" smtClean="0">
                <a:solidFill>
                  <a:schemeClr val="bg1"/>
                </a:solidFill>
              </a:rPr>
              <a:pPr eaLnBrk="1" hangingPunct="1"/>
              <a:t>53</a:t>
            </a:fld>
            <a:endParaRPr lang="en-US" smtClean="0">
              <a:solidFill>
                <a:schemeClr val="bg1"/>
              </a:solidFill>
            </a:endParaRPr>
          </a:p>
        </p:txBody>
      </p:sp>
      <p:sp>
        <p:nvSpPr>
          <p:cNvPr id="52227" name="Rectangle 2"/>
          <p:cNvSpPr>
            <a:spLocks noGrp="1" noChangeArrowheads="1"/>
          </p:cNvSpPr>
          <p:nvPr>
            <p:ph type="title"/>
          </p:nvPr>
        </p:nvSpPr>
        <p:spPr/>
        <p:txBody>
          <a:bodyPr/>
          <a:lstStyle/>
          <a:p>
            <a:pPr eaLnBrk="1" hangingPunct="1"/>
            <a:r>
              <a:rPr lang="en-US" smtClean="0"/>
              <a:t>Computer-Assisted Software Engineering (CASE)</a:t>
            </a:r>
            <a:endParaRPr lang="en-US" i="1" smtClean="0"/>
          </a:p>
        </p:txBody>
      </p:sp>
      <p:sp>
        <p:nvSpPr>
          <p:cNvPr id="52228" name="Rectangle 3"/>
          <p:cNvSpPr>
            <a:spLocks noGrp="1" noChangeArrowheads="1"/>
          </p:cNvSpPr>
          <p:nvPr>
            <p:ph type="body" idx="1"/>
          </p:nvPr>
        </p:nvSpPr>
        <p:spPr>
          <a:xfrm>
            <a:off x="1066800" y="1371600"/>
            <a:ext cx="7945438" cy="5105400"/>
          </a:xfrm>
        </p:spPr>
        <p:txBody>
          <a:bodyPr/>
          <a:lstStyle/>
          <a:p>
            <a:pPr marL="0" indent="0" eaLnBrk="1" hangingPunct="1">
              <a:lnSpc>
                <a:spcPct val="85000"/>
              </a:lnSpc>
              <a:buFontTx/>
              <a:buNone/>
            </a:pPr>
            <a:r>
              <a:rPr lang="en-US" sz="2400" b="1" smtClean="0"/>
              <a:t>Computer-aided systems engineering</a:t>
            </a:r>
            <a:r>
              <a:rPr lang="en-US" sz="2400" smtClean="0"/>
              <a:t> (CASE) –automated software tools that support the drawing and analysis of system models and associated specifications. Some CASE tools also provide prototyping and code generation capabilities.</a:t>
            </a:r>
          </a:p>
          <a:p>
            <a:pPr lvl="1" eaLnBrk="1" hangingPunct="1">
              <a:lnSpc>
                <a:spcPct val="85000"/>
              </a:lnSpc>
              <a:spcAft>
                <a:spcPts val="300"/>
              </a:spcAft>
            </a:pPr>
            <a:r>
              <a:rPr lang="en-US" sz="2200" b="1" smtClean="0"/>
              <a:t>CASE repository</a:t>
            </a:r>
            <a:r>
              <a:rPr lang="en-US" sz="2200" smtClean="0"/>
              <a:t> – system developers’ database where developers can store system models, detailed descriptions and specifications, and other products of system development. Synonyms: </a:t>
            </a:r>
            <a:r>
              <a:rPr lang="en-US" sz="2200" i="1" smtClean="0"/>
              <a:t>dictionary</a:t>
            </a:r>
            <a:r>
              <a:rPr lang="en-US" sz="2200" smtClean="0"/>
              <a:t> and </a:t>
            </a:r>
            <a:r>
              <a:rPr lang="en-US" sz="2200" i="1" smtClean="0"/>
              <a:t>encyclopedia</a:t>
            </a:r>
            <a:r>
              <a:rPr lang="en-US" sz="2200" smtClean="0"/>
              <a:t>.</a:t>
            </a:r>
          </a:p>
          <a:p>
            <a:pPr lvl="1" eaLnBrk="1" hangingPunct="1">
              <a:lnSpc>
                <a:spcPct val="85000"/>
              </a:lnSpc>
              <a:spcAft>
                <a:spcPts val="300"/>
              </a:spcAft>
            </a:pPr>
            <a:r>
              <a:rPr lang="en-US" sz="2200" b="1" smtClean="0"/>
              <a:t>Forward engineering</a:t>
            </a:r>
            <a:r>
              <a:rPr lang="en-US" sz="2200" smtClean="0"/>
              <a:t> – CASE tool capability that can generate initial software or database code directly from system.</a:t>
            </a:r>
          </a:p>
          <a:p>
            <a:pPr lvl="1" eaLnBrk="1" hangingPunct="1">
              <a:lnSpc>
                <a:spcPct val="85000"/>
              </a:lnSpc>
              <a:spcAft>
                <a:spcPts val="300"/>
              </a:spcAft>
            </a:pPr>
            <a:r>
              <a:rPr lang="en-US" sz="2200" b="1" smtClean="0"/>
              <a:t>Reverse engineering</a:t>
            </a:r>
            <a:r>
              <a:rPr lang="en-US" sz="2200" smtClean="0"/>
              <a:t> – CASE tool capability that can generate initial system models from software or database code.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DC2DEFD9-65E3-4F69-9A39-2172C076F4E3}" type="slidenum">
              <a:rPr lang="en-US" smtClean="0">
                <a:solidFill>
                  <a:schemeClr val="bg1"/>
                </a:solidFill>
              </a:rPr>
              <a:pPr eaLnBrk="1" hangingPunct="1"/>
              <a:t>54</a:t>
            </a:fld>
            <a:endParaRPr lang="en-US" smtClean="0">
              <a:solidFill>
                <a:schemeClr val="bg1"/>
              </a:solidFill>
            </a:endParaRPr>
          </a:p>
        </p:txBody>
      </p:sp>
      <p:sp>
        <p:nvSpPr>
          <p:cNvPr id="53251" name="Rectangle 2"/>
          <p:cNvSpPr>
            <a:spLocks noGrp="1" noChangeArrowheads="1"/>
          </p:cNvSpPr>
          <p:nvPr>
            <p:ph type="title"/>
          </p:nvPr>
        </p:nvSpPr>
        <p:spPr/>
        <p:txBody>
          <a:bodyPr/>
          <a:lstStyle/>
          <a:p>
            <a:pPr eaLnBrk="1" hangingPunct="1"/>
            <a:r>
              <a:rPr lang="en-US" smtClean="0"/>
              <a:t>Using a CASE Tool for System Development</a:t>
            </a:r>
          </a:p>
        </p:txBody>
      </p:sp>
      <p:pic>
        <p:nvPicPr>
          <p:cNvPr id="53252" name="Picture 3" descr="whi74173_08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82713"/>
            <a:ext cx="670560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84CFEEA7-A6FA-45A5-8F5A-03D50B5CAFE3}" type="slidenum">
              <a:rPr lang="en-US" smtClean="0">
                <a:solidFill>
                  <a:schemeClr val="bg1"/>
                </a:solidFill>
              </a:rPr>
              <a:pPr eaLnBrk="1" hangingPunct="1"/>
              <a:t>55</a:t>
            </a:fld>
            <a:endParaRPr lang="en-US" smtClean="0">
              <a:solidFill>
                <a:schemeClr val="bg1"/>
              </a:solidFill>
            </a:endParaRPr>
          </a:p>
        </p:txBody>
      </p:sp>
      <p:sp>
        <p:nvSpPr>
          <p:cNvPr id="54275" name="Rectangle 2"/>
          <p:cNvSpPr>
            <a:spLocks noGrp="1" noChangeArrowheads="1"/>
          </p:cNvSpPr>
          <p:nvPr>
            <p:ph type="title"/>
          </p:nvPr>
        </p:nvSpPr>
        <p:spPr/>
        <p:txBody>
          <a:bodyPr/>
          <a:lstStyle/>
          <a:p>
            <a:pPr eaLnBrk="1" hangingPunct="1"/>
            <a:r>
              <a:rPr lang="en-US" smtClean="0"/>
              <a:t>CASE Tool Architecture</a:t>
            </a:r>
          </a:p>
        </p:txBody>
      </p:sp>
      <p:pic>
        <p:nvPicPr>
          <p:cNvPr id="54276" name="Picture 4" descr="whi74173_0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66825"/>
            <a:ext cx="45339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F5E82EA4-294B-4764-920F-035DD65438A9}" type="slidenum">
              <a:rPr lang="en-US" smtClean="0">
                <a:solidFill>
                  <a:schemeClr val="bg1"/>
                </a:solidFill>
              </a:rPr>
              <a:pPr eaLnBrk="1" hangingPunct="1"/>
              <a:t>56</a:t>
            </a:fld>
            <a:endParaRPr lang="en-US" smtClean="0">
              <a:solidFill>
                <a:schemeClr val="bg1"/>
              </a:solidFill>
            </a:endParaRPr>
          </a:p>
        </p:txBody>
      </p:sp>
      <p:sp>
        <p:nvSpPr>
          <p:cNvPr id="55299" name="Rectangle 2"/>
          <p:cNvSpPr>
            <a:spLocks noGrp="1" noChangeArrowheads="1"/>
          </p:cNvSpPr>
          <p:nvPr>
            <p:ph type="title"/>
          </p:nvPr>
        </p:nvSpPr>
        <p:spPr/>
        <p:txBody>
          <a:bodyPr/>
          <a:lstStyle/>
          <a:p>
            <a:pPr eaLnBrk="1" hangingPunct="1"/>
            <a:r>
              <a:rPr lang="en-US" smtClean="0"/>
              <a:t>Application Development Environments</a:t>
            </a:r>
            <a:endParaRPr lang="en-US" i="1" smtClean="0"/>
          </a:p>
        </p:txBody>
      </p:sp>
      <p:sp>
        <p:nvSpPr>
          <p:cNvPr id="55300" name="Rectangle 3"/>
          <p:cNvSpPr>
            <a:spLocks noGrp="1" noChangeArrowheads="1"/>
          </p:cNvSpPr>
          <p:nvPr>
            <p:ph type="body" idx="1"/>
          </p:nvPr>
        </p:nvSpPr>
        <p:spPr>
          <a:xfrm>
            <a:off x="914400" y="1809750"/>
            <a:ext cx="8153400" cy="4743450"/>
          </a:xfrm>
        </p:spPr>
        <p:txBody>
          <a:bodyPr/>
          <a:lstStyle/>
          <a:p>
            <a:pPr marL="0" indent="0" eaLnBrk="1" hangingPunct="1">
              <a:lnSpc>
                <a:spcPct val="90000"/>
              </a:lnSpc>
              <a:buFontTx/>
              <a:buNone/>
            </a:pPr>
            <a:r>
              <a:rPr lang="en-US" sz="2400" b="1" smtClean="0"/>
              <a:t>Application development environments</a:t>
            </a:r>
            <a:r>
              <a:rPr lang="en-US" sz="2400" smtClean="0"/>
              <a:t> (ADEs) – an integrated software development tool that provides all the facilities necessary to develop new application software with maximum speed and quality. A common synonym is </a:t>
            </a:r>
            <a:r>
              <a:rPr lang="en-US" sz="2400" i="1" smtClean="0"/>
              <a:t>integrated development environment</a:t>
            </a:r>
            <a:r>
              <a:rPr lang="en-US" sz="2400" smtClean="0"/>
              <a:t> (IDE)</a:t>
            </a:r>
            <a:endParaRPr lang="en-US" sz="2000" smtClean="0"/>
          </a:p>
          <a:p>
            <a:pPr lvl="1" eaLnBrk="1" hangingPunct="1">
              <a:lnSpc>
                <a:spcPct val="90000"/>
              </a:lnSpc>
              <a:spcBef>
                <a:spcPts val="1200"/>
              </a:spcBef>
              <a:spcAft>
                <a:spcPts val="300"/>
              </a:spcAft>
            </a:pPr>
            <a:r>
              <a:rPr lang="en-US" sz="2000" smtClean="0"/>
              <a:t>ADE facilities may include:</a:t>
            </a:r>
          </a:p>
          <a:p>
            <a:pPr lvl="2" eaLnBrk="1" hangingPunct="1">
              <a:lnSpc>
                <a:spcPct val="90000"/>
              </a:lnSpc>
              <a:spcBef>
                <a:spcPts val="300"/>
              </a:spcBef>
              <a:spcAft>
                <a:spcPts val="300"/>
              </a:spcAft>
            </a:pPr>
            <a:r>
              <a:rPr lang="en-US" sz="1800" smtClean="0"/>
              <a:t>Programming languages or interpreters</a:t>
            </a:r>
          </a:p>
          <a:p>
            <a:pPr lvl="2" eaLnBrk="1" hangingPunct="1">
              <a:lnSpc>
                <a:spcPct val="90000"/>
              </a:lnSpc>
              <a:spcBef>
                <a:spcPts val="300"/>
              </a:spcBef>
              <a:spcAft>
                <a:spcPts val="300"/>
              </a:spcAft>
            </a:pPr>
            <a:r>
              <a:rPr lang="en-US" sz="1800" smtClean="0"/>
              <a:t>Interface construction tools</a:t>
            </a:r>
          </a:p>
          <a:p>
            <a:pPr lvl="2" eaLnBrk="1" hangingPunct="1">
              <a:lnSpc>
                <a:spcPct val="90000"/>
              </a:lnSpc>
              <a:spcBef>
                <a:spcPts val="300"/>
              </a:spcBef>
              <a:spcAft>
                <a:spcPts val="300"/>
              </a:spcAft>
            </a:pPr>
            <a:r>
              <a:rPr lang="en-US" sz="1800" smtClean="0"/>
              <a:t>Middleware</a:t>
            </a:r>
          </a:p>
          <a:p>
            <a:pPr lvl="2" eaLnBrk="1" hangingPunct="1">
              <a:lnSpc>
                <a:spcPct val="90000"/>
              </a:lnSpc>
              <a:spcBef>
                <a:spcPts val="300"/>
              </a:spcBef>
              <a:spcAft>
                <a:spcPts val="300"/>
              </a:spcAft>
            </a:pPr>
            <a:r>
              <a:rPr lang="en-US" sz="1800" smtClean="0"/>
              <a:t>Testing tools</a:t>
            </a:r>
          </a:p>
          <a:p>
            <a:pPr lvl="2" eaLnBrk="1" hangingPunct="1">
              <a:lnSpc>
                <a:spcPct val="90000"/>
              </a:lnSpc>
              <a:spcBef>
                <a:spcPts val="300"/>
              </a:spcBef>
              <a:spcAft>
                <a:spcPts val="300"/>
              </a:spcAft>
            </a:pPr>
            <a:r>
              <a:rPr lang="en-US" sz="1800" smtClean="0"/>
              <a:t>Version control tools</a:t>
            </a:r>
          </a:p>
          <a:p>
            <a:pPr lvl="2" eaLnBrk="1" hangingPunct="1">
              <a:lnSpc>
                <a:spcPct val="90000"/>
              </a:lnSpc>
              <a:spcBef>
                <a:spcPts val="300"/>
              </a:spcBef>
              <a:spcAft>
                <a:spcPts val="300"/>
              </a:spcAft>
            </a:pPr>
            <a:r>
              <a:rPr lang="en-US" sz="1800" smtClean="0"/>
              <a:t>Help authoring tools</a:t>
            </a:r>
          </a:p>
          <a:p>
            <a:pPr lvl="2" eaLnBrk="1" hangingPunct="1">
              <a:lnSpc>
                <a:spcPct val="90000"/>
              </a:lnSpc>
              <a:spcBef>
                <a:spcPts val="300"/>
              </a:spcBef>
              <a:spcAft>
                <a:spcPts val="300"/>
              </a:spcAft>
            </a:pPr>
            <a:r>
              <a:rPr lang="en-US" sz="1800" smtClean="0"/>
              <a:t>Repository links</a:t>
            </a:r>
            <a:endParaRPr lang="en-US" sz="1800" smtClean="0">
              <a:latin typeface="New York"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414B1BCD-C5D6-4B46-83B8-58E3D0EE5A9A}" type="slidenum">
              <a:rPr lang="en-US" smtClean="0">
                <a:solidFill>
                  <a:schemeClr val="bg1"/>
                </a:solidFill>
              </a:rPr>
              <a:pPr eaLnBrk="1" hangingPunct="1"/>
              <a:t>57</a:t>
            </a:fld>
            <a:endParaRPr lang="en-US" smtClean="0">
              <a:solidFill>
                <a:schemeClr val="bg1"/>
              </a:solidFill>
            </a:endParaRPr>
          </a:p>
        </p:txBody>
      </p:sp>
      <p:sp>
        <p:nvSpPr>
          <p:cNvPr id="56323" name="Rectangle 2"/>
          <p:cNvSpPr>
            <a:spLocks noGrp="1" noChangeArrowheads="1"/>
          </p:cNvSpPr>
          <p:nvPr>
            <p:ph type="title"/>
          </p:nvPr>
        </p:nvSpPr>
        <p:spPr/>
        <p:txBody>
          <a:bodyPr/>
          <a:lstStyle/>
          <a:p>
            <a:pPr eaLnBrk="1" hangingPunct="1"/>
            <a:r>
              <a:rPr lang="en-US" smtClean="0"/>
              <a:t>Process and Project Managers</a:t>
            </a:r>
            <a:endParaRPr lang="en-US" i="1" smtClean="0"/>
          </a:p>
        </p:txBody>
      </p:sp>
      <p:sp>
        <p:nvSpPr>
          <p:cNvPr id="56324" name="Rectangle 3"/>
          <p:cNvSpPr>
            <a:spLocks noGrp="1" noChangeArrowheads="1"/>
          </p:cNvSpPr>
          <p:nvPr>
            <p:ph type="body" idx="1"/>
          </p:nvPr>
        </p:nvSpPr>
        <p:spPr>
          <a:xfrm>
            <a:off x="914400" y="1809750"/>
            <a:ext cx="8153400" cy="4743450"/>
          </a:xfrm>
        </p:spPr>
        <p:txBody>
          <a:bodyPr/>
          <a:lstStyle/>
          <a:p>
            <a:pPr marL="227013" indent="-227013" eaLnBrk="1" hangingPunct="1">
              <a:lnSpc>
                <a:spcPct val="90000"/>
              </a:lnSpc>
              <a:spcBef>
                <a:spcPct val="100000"/>
              </a:spcBef>
            </a:pPr>
            <a:r>
              <a:rPr lang="en-US" sz="2400" b="1" smtClean="0"/>
              <a:t>Process manager application</a:t>
            </a:r>
            <a:r>
              <a:rPr lang="en-US" sz="2400" smtClean="0"/>
              <a:t> – an automated tool that helps document and manage a methodology and routes, its deliverables, and quality management standards. An emerging synonym is </a:t>
            </a:r>
            <a:r>
              <a:rPr lang="en-US" sz="2400" i="1" smtClean="0"/>
              <a:t>methodware</a:t>
            </a:r>
            <a:r>
              <a:rPr lang="en-US" sz="2400" smtClean="0"/>
              <a:t>.</a:t>
            </a:r>
          </a:p>
          <a:p>
            <a:pPr marL="227013" indent="-227013" eaLnBrk="1" hangingPunct="1">
              <a:lnSpc>
                <a:spcPct val="90000"/>
              </a:lnSpc>
              <a:spcBef>
                <a:spcPct val="100000"/>
              </a:spcBef>
            </a:pPr>
            <a:r>
              <a:rPr lang="en-US" sz="2400" b="1" smtClean="0"/>
              <a:t>Project manager application</a:t>
            </a:r>
            <a:r>
              <a:rPr lang="en-US" sz="2400" smtClean="0"/>
              <a:t> – an automated tool to help plan system development activities (preferably using the approved methodology), estimate and assign resources (including people and costs), schedule activities and resources, monitor progress against schedule and budget, control and modify schedule and resources, and report project progress.</a:t>
            </a:r>
            <a:endParaRPr lang="en-US" sz="20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8857C8C3-F416-42A3-B36B-B8EA0EA76E7D}" type="slidenum">
              <a:rPr lang="en-US" smtClean="0">
                <a:solidFill>
                  <a:schemeClr val="bg1"/>
                </a:solidFill>
              </a:rPr>
              <a:pPr eaLnBrk="1" hangingPunct="1"/>
              <a:t>6</a:t>
            </a:fld>
            <a:endParaRPr lang="en-US" smtClean="0">
              <a:solidFill>
                <a:schemeClr val="bg1"/>
              </a:solidFill>
            </a:endParaRPr>
          </a:p>
        </p:txBody>
      </p:sp>
      <p:sp>
        <p:nvSpPr>
          <p:cNvPr id="7171" name="Rectangle 2"/>
          <p:cNvSpPr>
            <a:spLocks noGrp="1" noChangeArrowheads="1"/>
          </p:cNvSpPr>
          <p:nvPr>
            <p:ph type="title"/>
          </p:nvPr>
        </p:nvSpPr>
        <p:spPr/>
        <p:txBody>
          <a:bodyPr/>
          <a:lstStyle/>
          <a:p>
            <a:pPr eaLnBrk="1" hangingPunct="1"/>
            <a:r>
              <a:rPr lang="en-US" smtClean="0"/>
              <a:t>CMM Process Management Model</a:t>
            </a:r>
            <a:endParaRPr lang="en-US" i="1" smtClean="0"/>
          </a:p>
        </p:txBody>
      </p:sp>
      <p:sp>
        <p:nvSpPr>
          <p:cNvPr id="7172" name="Rectangle 3"/>
          <p:cNvSpPr>
            <a:spLocks noGrp="1" noChangeArrowheads="1"/>
          </p:cNvSpPr>
          <p:nvPr>
            <p:ph type="body" idx="1"/>
          </p:nvPr>
        </p:nvSpPr>
        <p:spPr>
          <a:xfrm>
            <a:off x="990600" y="1295400"/>
            <a:ext cx="8077200" cy="5410200"/>
          </a:xfrm>
        </p:spPr>
        <p:txBody>
          <a:bodyPr/>
          <a:lstStyle/>
          <a:p>
            <a:pPr marL="0" indent="0" eaLnBrk="1" hangingPunct="1">
              <a:lnSpc>
                <a:spcPct val="80000"/>
              </a:lnSpc>
              <a:buFontTx/>
              <a:buNone/>
            </a:pPr>
            <a:r>
              <a:rPr lang="en-US" sz="2400" b="1" smtClean="0"/>
              <a:t>Capability Maturity Model</a:t>
            </a:r>
            <a:r>
              <a:rPr lang="en-US" sz="2400" smtClean="0"/>
              <a:t> (CMM) – a standardized framework for assessing the maturity level of an organization’s information system development and management processes and products.  It consists of five levels of maturity:</a:t>
            </a:r>
          </a:p>
          <a:p>
            <a:pPr lvl="1" eaLnBrk="1" hangingPunct="1">
              <a:lnSpc>
                <a:spcPct val="80000"/>
              </a:lnSpc>
              <a:spcAft>
                <a:spcPts val="300"/>
              </a:spcAft>
            </a:pPr>
            <a:r>
              <a:rPr lang="en-US" sz="2000" b="1" smtClean="0"/>
              <a:t>Level 1—Initial</a:t>
            </a:r>
            <a:r>
              <a:rPr lang="en-US" sz="2000" smtClean="0"/>
              <a:t>: System development projects follow no prescribed process.</a:t>
            </a:r>
          </a:p>
          <a:p>
            <a:pPr lvl="1" eaLnBrk="1" hangingPunct="1">
              <a:lnSpc>
                <a:spcPct val="80000"/>
              </a:lnSpc>
              <a:spcAft>
                <a:spcPts val="300"/>
              </a:spcAft>
            </a:pPr>
            <a:r>
              <a:rPr lang="en-US" sz="2000" b="1" smtClean="0"/>
              <a:t>Level 2—Repeatable</a:t>
            </a:r>
            <a:r>
              <a:rPr lang="en-US" sz="2000" smtClean="0"/>
              <a:t>: Project management processes and practices established to track project costs, schedules, and functionality. </a:t>
            </a:r>
          </a:p>
          <a:p>
            <a:pPr lvl="1" eaLnBrk="1" hangingPunct="1">
              <a:lnSpc>
                <a:spcPct val="80000"/>
              </a:lnSpc>
              <a:spcAft>
                <a:spcPts val="300"/>
              </a:spcAft>
            </a:pPr>
            <a:r>
              <a:rPr lang="en-US" sz="2000" b="1" smtClean="0"/>
              <a:t>Level 3—Defined</a:t>
            </a:r>
            <a:r>
              <a:rPr lang="en-US" sz="2000" smtClean="0"/>
              <a:t>: Standard system development process (methodology) is purchased or developed. All projects use a version of this process. </a:t>
            </a:r>
          </a:p>
          <a:p>
            <a:pPr lvl="1" eaLnBrk="1" hangingPunct="1">
              <a:lnSpc>
                <a:spcPct val="80000"/>
              </a:lnSpc>
              <a:spcAft>
                <a:spcPts val="300"/>
              </a:spcAft>
            </a:pPr>
            <a:r>
              <a:rPr lang="en-US" sz="2000" b="1" smtClean="0"/>
              <a:t>Level 4—Managed</a:t>
            </a:r>
            <a:r>
              <a:rPr lang="en-US" sz="2000" smtClean="0"/>
              <a:t>: Measurable goals for quality and productivity are established. </a:t>
            </a:r>
          </a:p>
          <a:p>
            <a:pPr lvl="1" eaLnBrk="1" hangingPunct="1">
              <a:lnSpc>
                <a:spcPct val="80000"/>
              </a:lnSpc>
            </a:pPr>
            <a:r>
              <a:rPr lang="en-US" sz="2000" b="1" smtClean="0"/>
              <a:t>Level 5—Optimizing</a:t>
            </a:r>
            <a:r>
              <a:rPr lang="en-US" sz="2000" smtClean="0"/>
              <a:t>: The standardized system development process is continuously monitored and improved based on measures and data analysis established in Level 4.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19AB0585-E8F6-48E4-9037-3E9DB341E477}" type="slidenum">
              <a:rPr lang="en-US" smtClean="0">
                <a:solidFill>
                  <a:schemeClr val="bg1"/>
                </a:solidFill>
              </a:rPr>
              <a:pPr eaLnBrk="1" hangingPunct="1"/>
              <a:t>7</a:t>
            </a:fld>
            <a:endParaRPr lang="en-US" smtClean="0">
              <a:solidFill>
                <a:schemeClr val="bg1"/>
              </a:solidFill>
            </a:endParaRPr>
          </a:p>
        </p:txBody>
      </p:sp>
      <p:sp>
        <p:nvSpPr>
          <p:cNvPr id="8195" name="Rectangle 2"/>
          <p:cNvSpPr>
            <a:spLocks noGrp="1" noChangeArrowheads="1"/>
          </p:cNvSpPr>
          <p:nvPr>
            <p:ph type="title"/>
          </p:nvPr>
        </p:nvSpPr>
        <p:spPr/>
        <p:txBody>
          <a:bodyPr/>
          <a:lstStyle/>
          <a:p>
            <a:pPr eaLnBrk="1" hangingPunct="1"/>
            <a:r>
              <a:rPr lang="en-US" smtClean="0"/>
              <a:t>Capability Maturity Model (CMM)</a:t>
            </a:r>
          </a:p>
        </p:txBody>
      </p:sp>
      <p:pic>
        <p:nvPicPr>
          <p:cNvPr id="8196" name="Picture 4"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257300"/>
            <a:ext cx="62007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C3EAEA40-EED0-41BC-8DEA-011B3BA6E01E}" type="slidenum">
              <a:rPr lang="en-US" smtClean="0">
                <a:solidFill>
                  <a:schemeClr val="bg1"/>
                </a:solidFill>
              </a:rPr>
              <a:pPr eaLnBrk="1" hangingPunct="1"/>
              <a:t>8</a:t>
            </a:fld>
            <a:endParaRPr lang="en-US" smtClean="0">
              <a:solidFill>
                <a:schemeClr val="bg1"/>
              </a:solidFill>
            </a:endParaRPr>
          </a:p>
        </p:txBody>
      </p:sp>
      <p:sp>
        <p:nvSpPr>
          <p:cNvPr id="9219" name="Rectangle 2"/>
          <p:cNvSpPr>
            <a:spLocks noGrp="1" noChangeArrowheads="1"/>
          </p:cNvSpPr>
          <p:nvPr>
            <p:ph type="title"/>
          </p:nvPr>
        </p:nvSpPr>
        <p:spPr/>
        <p:txBody>
          <a:bodyPr/>
          <a:lstStyle/>
          <a:p>
            <a:pPr eaLnBrk="1" hangingPunct="1"/>
            <a:r>
              <a:rPr lang="en-US" smtClean="0"/>
              <a:t>Impact of System Development “Process” on Quality</a:t>
            </a:r>
          </a:p>
        </p:txBody>
      </p:sp>
      <p:graphicFrame>
        <p:nvGraphicFramePr>
          <p:cNvPr id="78851" name="Group 3"/>
          <p:cNvGraphicFramePr>
            <a:graphicFrameLocks noGrp="1"/>
          </p:cNvGraphicFramePr>
          <p:nvPr/>
        </p:nvGraphicFramePr>
        <p:xfrm>
          <a:off x="304800" y="2289175"/>
          <a:ext cx="8610600" cy="2667208"/>
        </p:xfrm>
        <a:graphic>
          <a:graphicData uri="http://schemas.openxmlformats.org/drawingml/2006/table">
            <a:tbl>
              <a:tblPr/>
              <a:tblGrid>
                <a:gridCol w="1447800"/>
                <a:gridCol w="1011238"/>
                <a:gridCol w="1231900"/>
                <a:gridCol w="1228725"/>
                <a:gridCol w="1231900"/>
                <a:gridCol w="1227137"/>
                <a:gridCol w="1231900"/>
              </a:tblGrid>
              <a:tr h="472832">
                <a:tc gridSpan="7">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300" b="1" i="0" u="none" strike="noStrike" cap="none" normalizeH="0" baseline="0" smtClean="0">
                          <a:ln>
                            <a:noFill/>
                          </a:ln>
                          <a:solidFill>
                            <a:schemeClr val="tx1"/>
                          </a:solidFill>
                          <a:effectLst/>
                          <a:latin typeface="Arial Narrow" pitchFamily="34" charset="0"/>
                        </a:rPr>
                        <a:t>CMM Project Statistics for a Project Resulting in 200,000 Lines of Code</a:t>
                      </a:r>
                    </a:p>
                  </a:txBody>
                  <a:tcPr marT="45697" marB="4569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05690">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Organization’s CMM Level</a:t>
                      </a:r>
                    </a:p>
                  </a:txBody>
                  <a:tcPr marT="45697" marB="4569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Project Duration (months)</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Project Person-Months</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Number of Defects Shipped</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Median Cost ($ millions)</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Lowest Cost ($ millions)</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Highest Cost </a:t>
                      </a:r>
                      <a:br>
                        <a:rPr kumimoji="0" lang="en-US" sz="2000" b="0" i="0" u="none" strike="noStrike" cap="none" normalizeH="0" baseline="0" smtClean="0">
                          <a:ln>
                            <a:noFill/>
                          </a:ln>
                          <a:solidFill>
                            <a:schemeClr val="tx1"/>
                          </a:solidFill>
                          <a:effectLst/>
                          <a:latin typeface="Arial Narrow" pitchFamily="34" charset="0"/>
                        </a:rPr>
                      </a:br>
                      <a:r>
                        <a:rPr kumimoji="0" lang="en-US" sz="2000" b="0" i="0" u="none" strike="noStrike" cap="none" normalizeH="0" baseline="0" smtClean="0">
                          <a:ln>
                            <a:noFill/>
                          </a:ln>
                          <a:solidFill>
                            <a:schemeClr val="tx1"/>
                          </a:solidFill>
                          <a:effectLst/>
                          <a:latin typeface="Arial Narrow" pitchFamily="34" charset="0"/>
                        </a:rPr>
                        <a:t>($ millions)</a:t>
                      </a:r>
                    </a:p>
                  </a:txBody>
                  <a:tcPr marT="45697" marB="4569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6159">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1</a:t>
                      </a:r>
                    </a:p>
                  </a:txBody>
                  <a:tcPr marT="45697" marB="4569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30</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600</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61</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5.5</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1.8</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100+</a:t>
                      </a:r>
                    </a:p>
                  </a:txBody>
                  <a:tcPr marT="45697" marB="4569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6159">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2</a:t>
                      </a:r>
                    </a:p>
                  </a:txBody>
                  <a:tcPr marT="45697" marB="4569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18.5</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143</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12</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1.3</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.96</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1.7</a:t>
                      </a:r>
                    </a:p>
                  </a:txBody>
                  <a:tcPr marT="45697" marB="4569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6159">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3</a:t>
                      </a:r>
                    </a:p>
                  </a:txBody>
                  <a:tcPr marT="45697" marB="4569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15</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80</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7</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.728</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.518</a:t>
                      </a:r>
                    </a:p>
                  </a:txBody>
                  <a:tcPr marT="45697" marB="45697"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818A42"/>
                        </a:buClr>
                        <a:buSzTx/>
                        <a:buFontTx/>
                        <a:buNone/>
                        <a:tabLst/>
                      </a:pPr>
                      <a:r>
                        <a:rPr kumimoji="0" lang="en-US" sz="2000" b="0" i="0" u="none" strike="noStrike" cap="none" normalizeH="0" baseline="0" smtClean="0">
                          <a:ln>
                            <a:noFill/>
                          </a:ln>
                          <a:solidFill>
                            <a:schemeClr val="tx1"/>
                          </a:solidFill>
                          <a:effectLst/>
                          <a:latin typeface="Arial Narrow" pitchFamily="34" charset="0"/>
                        </a:rPr>
                        <a:t>.933</a:t>
                      </a:r>
                    </a:p>
                  </a:txBody>
                  <a:tcPr marT="45697" marB="4569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solidFill>
                  <a:schemeClr val="bg1"/>
                </a:solidFill>
              </a:rPr>
              <a:t>3-</a:t>
            </a:r>
            <a:fld id="{3FCB75B1-94CD-4887-AF83-95B27A26D7DD}" type="slidenum">
              <a:rPr lang="en-US" smtClean="0">
                <a:solidFill>
                  <a:schemeClr val="bg1"/>
                </a:solidFill>
              </a:rPr>
              <a:pPr eaLnBrk="1" hangingPunct="1"/>
              <a:t>9</a:t>
            </a:fld>
            <a:endParaRPr lang="en-US" smtClean="0">
              <a:solidFill>
                <a:schemeClr val="bg1"/>
              </a:solidFill>
            </a:endParaRPr>
          </a:p>
        </p:txBody>
      </p:sp>
      <p:sp>
        <p:nvSpPr>
          <p:cNvPr id="10243" name="Rectangle 2"/>
          <p:cNvSpPr>
            <a:spLocks noGrp="1" noChangeArrowheads="1"/>
          </p:cNvSpPr>
          <p:nvPr>
            <p:ph type="title"/>
          </p:nvPr>
        </p:nvSpPr>
        <p:spPr/>
        <p:txBody>
          <a:bodyPr/>
          <a:lstStyle/>
          <a:p>
            <a:pPr eaLnBrk="1" hangingPunct="1"/>
            <a:r>
              <a:rPr lang="en-US" smtClean="0"/>
              <a:t>Life Cycle versus Methodology</a:t>
            </a:r>
          </a:p>
        </p:txBody>
      </p:sp>
      <p:sp>
        <p:nvSpPr>
          <p:cNvPr id="10244" name="Rectangle 3"/>
          <p:cNvSpPr>
            <a:spLocks noGrp="1" noChangeArrowheads="1"/>
          </p:cNvSpPr>
          <p:nvPr>
            <p:ph type="body" idx="1"/>
          </p:nvPr>
        </p:nvSpPr>
        <p:spPr>
          <a:xfrm>
            <a:off x="914400" y="1735138"/>
            <a:ext cx="8153400" cy="4818062"/>
          </a:xfrm>
        </p:spPr>
        <p:txBody>
          <a:bodyPr/>
          <a:lstStyle/>
          <a:p>
            <a:pPr eaLnBrk="1" hangingPunct="1">
              <a:lnSpc>
                <a:spcPct val="90000"/>
              </a:lnSpc>
            </a:pPr>
            <a:r>
              <a:rPr lang="en-US" sz="2400" b="1" smtClean="0"/>
              <a:t>System life cycle</a:t>
            </a:r>
            <a:r>
              <a:rPr lang="en-US" sz="2400" smtClean="0"/>
              <a:t> – the factoring of the lifetime of an information system into two stages, (1) systems development and (2) systems operation and maintenance.</a:t>
            </a:r>
            <a:br>
              <a:rPr lang="en-US" sz="2400" smtClean="0"/>
            </a:br>
            <a:endParaRPr lang="en-US" sz="2400" smtClean="0"/>
          </a:p>
          <a:p>
            <a:pPr eaLnBrk="1" hangingPunct="1">
              <a:lnSpc>
                <a:spcPct val="90000"/>
              </a:lnSpc>
            </a:pPr>
            <a:r>
              <a:rPr lang="en-US" sz="2400" b="1" smtClean="0"/>
              <a:t>System development methodology</a:t>
            </a:r>
            <a:r>
              <a:rPr lang="en-US" sz="2400" smtClean="0"/>
              <a:t> – a formalized approach to the systems development process; a standardized development process that defines (as in CMM Level 3) a set of activities, methods, best practices, deliverables, and automated tools that system developers and project managers are to use to develop and continuously improve information systems and software. </a:t>
            </a:r>
            <a:endParaRPr lang="en-US" sz="2400" i="1" smtClean="0">
              <a:latin typeface="New York" charset="0"/>
            </a:endParaRPr>
          </a:p>
        </p:txBody>
      </p:sp>
    </p:spTree>
  </p:cSld>
  <p:clrMapOvr>
    <a:masterClrMapping/>
  </p:clrMapOvr>
</p:sld>
</file>

<file path=ppt/theme/theme1.xml><?xml version="1.0" encoding="utf-8"?>
<a:theme xmlns:a="http://schemas.openxmlformats.org/drawingml/2006/main" name="Whitten Template">
  <a:themeElements>
    <a:clrScheme name="Whitte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te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te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te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te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te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te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te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te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te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te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te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te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te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author template</Template>
  <TotalTime>159</TotalTime>
  <Words>5614</Words>
  <Application>Microsoft Office PowerPoint</Application>
  <PresentationFormat>On-screen Show (4:3)</PresentationFormat>
  <Paragraphs>591</Paragraphs>
  <Slides>57</Slides>
  <Notes>55</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Whitten Template</vt:lpstr>
      <vt:lpstr>Chapter 3</vt:lpstr>
      <vt:lpstr>system development process </vt:lpstr>
      <vt:lpstr>Objectives</vt:lpstr>
      <vt:lpstr>PowerPoint Presentation</vt:lpstr>
      <vt:lpstr>Process of System Development</vt:lpstr>
      <vt:lpstr>CMM Process Management Model</vt:lpstr>
      <vt:lpstr>Capability Maturity Model (CMM)</vt:lpstr>
      <vt:lpstr>Impact of System Development “Process” on Quality</vt:lpstr>
      <vt:lpstr>Life Cycle versus Methodology</vt:lpstr>
      <vt:lpstr>A System Life Cycle</vt:lpstr>
      <vt:lpstr>Representative System Development Methodologies</vt:lpstr>
      <vt:lpstr>Principles of System Development</vt:lpstr>
      <vt:lpstr>1. Get the system users involved.</vt:lpstr>
      <vt:lpstr>2. Use a Problem-Solving Approach</vt:lpstr>
      <vt:lpstr>Principles of System Development</vt:lpstr>
      <vt:lpstr>3. Establish Phases and Activities</vt:lpstr>
      <vt:lpstr>6. Manage the Process and Projects</vt:lpstr>
      <vt:lpstr>7. Justify Information Systems as Capital Investments</vt:lpstr>
      <vt:lpstr>Principles of System Development</vt:lpstr>
      <vt:lpstr>8. Don’t Be Afraid to Cancel  or Revise Scope</vt:lpstr>
      <vt:lpstr>Where Do Systems Development Projects Come From?</vt:lpstr>
      <vt:lpstr>Where Do Systems Development Projects Come From?</vt:lpstr>
      <vt:lpstr>Where Do Systems Development Projects Come From?</vt:lpstr>
      <vt:lpstr>The PIECES Problem-Solving Framework</vt:lpstr>
      <vt:lpstr>Project Phases</vt:lpstr>
      <vt:lpstr>FAST Project Phases</vt:lpstr>
      <vt:lpstr>Building Blocks View of  System Development</vt:lpstr>
      <vt:lpstr>Scope Definition Phase</vt:lpstr>
      <vt:lpstr>Requirements Analysis Phase</vt:lpstr>
      <vt:lpstr>Logical Design Phase</vt:lpstr>
      <vt:lpstr>Decision Analysis Phase</vt:lpstr>
      <vt:lpstr>Physical Design &amp; Integration Phase</vt:lpstr>
      <vt:lpstr>Construction and Testing Phase</vt:lpstr>
      <vt:lpstr>Installation and Delivery Phase</vt:lpstr>
      <vt:lpstr>System Operation &amp; Maintenance</vt:lpstr>
      <vt:lpstr>Cross Life-Cycle Activities</vt:lpstr>
      <vt:lpstr>System Development Documentation, Repository, and Presentations</vt:lpstr>
      <vt:lpstr>Sequential versus Iterative Development</vt:lpstr>
      <vt:lpstr>A Taxonomy for System Development Methodologies &amp; Strategies</vt:lpstr>
      <vt:lpstr>Model-Driven Development Strategy</vt:lpstr>
      <vt:lpstr>Logical vs. Physical Models</vt:lpstr>
      <vt:lpstr>Model-Driven Development Strategy</vt:lpstr>
      <vt:lpstr>Model-Driven Development Strategy</vt:lpstr>
      <vt:lpstr>Rapid Application Development Strategy</vt:lpstr>
      <vt:lpstr>Rapid Application Development Strategy</vt:lpstr>
      <vt:lpstr>Rapid Application Development Strategy</vt:lpstr>
      <vt:lpstr>Commercial Application Package Implementation Strategy</vt:lpstr>
      <vt:lpstr>Commercial Application Package Implementation Strategy</vt:lpstr>
      <vt:lpstr>Commercial Application Package Implementation Strategy</vt:lpstr>
      <vt:lpstr>Hybrid Strategies</vt:lpstr>
      <vt:lpstr>A System Maintenance Perspective</vt:lpstr>
      <vt:lpstr>Automated Tools and Technology</vt:lpstr>
      <vt:lpstr>Computer-Assisted Software Engineering (CASE)</vt:lpstr>
      <vt:lpstr>Using a CASE Tool for System Development</vt:lpstr>
      <vt:lpstr>CASE Tool Architecture</vt:lpstr>
      <vt:lpstr>Application Development Environments</vt:lpstr>
      <vt:lpstr>Process and Project Managers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dc:title>
  <dc:creator>Gary Randolph</dc:creator>
  <cp:lastModifiedBy>Information Technology</cp:lastModifiedBy>
  <cp:revision>17</cp:revision>
  <dcterms:created xsi:type="dcterms:W3CDTF">2005-07-27T16:47:59Z</dcterms:created>
  <dcterms:modified xsi:type="dcterms:W3CDTF">2013-02-03T01:17:39Z</dcterms:modified>
</cp:coreProperties>
</file>