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69" r:id="rId4"/>
    <p:sldId id="259" r:id="rId5"/>
    <p:sldId id="260" r:id="rId6"/>
    <p:sldId id="261" r:id="rId7"/>
    <p:sldId id="262" r:id="rId8"/>
    <p:sldId id="263" r:id="rId9"/>
    <p:sldId id="265" r:id="rId10"/>
    <p:sldId id="267" r:id="rId11"/>
    <p:sldId id="268" r:id="rId12"/>
    <p:sldId id="270" r:id="rId13"/>
    <p:sldId id="271" r:id="rId14"/>
    <p:sldId id="272" r:id="rId15"/>
    <p:sldId id="27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64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6403E2-BC0A-0844-A582-9B341A20B265}" type="datetimeFigureOut">
              <a:rPr lang="en-US" smtClean="0"/>
              <a:t>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403E2-BC0A-0844-A582-9B341A20B265}" type="datetimeFigureOut">
              <a:rPr lang="en-US" smtClean="0"/>
              <a:t>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403E2-BC0A-0844-A582-9B341A20B265}" type="datetimeFigureOut">
              <a:rPr lang="en-US" smtClean="0"/>
              <a:t>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403E2-BC0A-0844-A582-9B341A20B265}" type="datetimeFigureOut">
              <a:rPr lang="en-US" smtClean="0"/>
              <a:t>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6403E2-BC0A-0844-A582-9B341A20B265}" type="datetimeFigureOut">
              <a:rPr lang="en-US" smtClean="0"/>
              <a:t>2/6/14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6403E2-BC0A-0844-A582-9B341A20B265}" type="datetimeFigureOut">
              <a:rPr lang="en-US" smtClean="0"/>
              <a:t>2/6/14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6403E2-BC0A-0844-A582-9B341A20B265}" type="datetimeFigureOut">
              <a:rPr lang="en-US" smtClean="0"/>
              <a:t>2/6/14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6403E2-BC0A-0844-A582-9B341A20B265}" type="datetimeFigureOut">
              <a:rPr lang="en-US" smtClean="0"/>
              <a:t>2/6/14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403E2-BC0A-0844-A582-9B341A20B265}" type="datetimeFigureOut">
              <a:rPr lang="en-US" smtClean="0"/>
              <a:t>2/6/14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403E2-BC0A-0844-A582-9B341A20B265}" type="datetimeFigureOut">
              <a:rPr lang="en-US" smtClean="0"/>
              <a:t>2/6/14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403E2-BC0A-0844-A582-9B341A20B265}" type="datetimeFigureOut">
              <a:rPr lang="en-US" smtClean="0"/>
              <a:t>2/6/14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108D49-052A-D94E-B5EC-AB59F0068452}"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403E2-BC0A-0844-A582-9B341A20B265}" type="datetimeFigureOut">
              <a:rPr lang="en-US" smtClean="0"/>
              <a:t>2/6/14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108D49-052A-D94E-B5EC-AB59F0068452}"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Lecture 4</a:t>
            </a:r>
            <a:endParaRPr lang="en-US" dirty="0"/>
          </a:p>
        </p:txBody>
      </p:sp>
    </p:spTree>
    <p:extLst>
      <p:ext uri="{BB962C8B-B14F-4D97-AF65-F5344CB8AC3E}">
        <p14:creationId xmlns:p14="http://schemas.microsoft.com/office/powerpoint/2010/main" val="35326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Carvaka Materialism</a:t>
            </a:r>
            <a:endParaRPr lang="en-US" sz="2800" dirty="0"/>
          </a:p>
        </p:txBody>
      </p:sp>
      <p:sp>
        <p:nvSpPr>
          <p:cNvPr id="3" name="Content Placeholder 2"/>
          <p:cNvSpPr>
            <a:spLocks noGrp="1"/>
          </p:cNvSpPr>
          <p:nvPr>
            <p:ph idx="1"/>
          </p:nvPr>
        </p:nvSpPr>
        <p:spPr>
          <a:xfrm>
            <a:off x="196564" y="1041400"/>
            <a:ext cx="8808296" cy="5535023"/>
          </a:xfrm>
        </p:spPr>
        <p:txBody>
          <a:bodyPr>
            <a:normAutofit fontScale="92500"/>
          </a:bodyPr>
          <a:lstStyle/>
          <a:p>
            <a:pPr marL="457200" indent="-457200">
              <a:buAutoNum type="arabicPeriod"/>
            </a:pPr>
            <a:r>
              <a:rPr lang="en-US" sz="2400" dirty="0" smtClean="0"/>
              <a:t>Earth, water, fire, and air are the only realities. </a:t>
            </a:r>
            <a:r>
              <a:rPr lang="en-US" sz="2400" b="1" dirty="0" smtClean="0"/>
              <a:t>Ether is not </a:t>
            </a:r>
            <a:r>
              <a:rPr lang="en-US" sz="2400" dirty="0" smtClean="0"/>
              <a:t>a fundamental element because it is not perceptible. </a:t>
            </a:r>
          </a:p>
          <a:p>
            <a:pPr marL="457200" indent="-457200">
              <a:buAutoNum type="arabicPeriod"/>
            </a:pPr>
            <a:endParaRPr lang="en-US" sz="2400" dirty="0"/>
          </a:p>
          <a:p>
            <a:pPr marL="457200" indent="-457200">
              <a:buAutoNum type="arabicPeriod"/>
            </a:pPr>
            <a:r>
              <a:rPr lang="en-US" sz="2400" b="1" dirty="0" smtClean="0"/>
              <a:t>Consciousness</a:t>
            </a:r>
            <a:r>
              <a:rPr lang="en-US" sz="2400" dirty="0" smtClean="0"/>
              <a:t> arises from these elements in the same way as the intoxicating nature of a drink arises from the combination of elements each of which separately does not have that power to intoxicate</a:t>
            </a:r>
            <a:r>
              <a:rPr lang="en-US" sz="2400" dirty="0" smtClean="0"/>
              <a:t>. Mind emerges from basic elements. But it is not distinct in kind from them. </a:t>
            </a:r>
            <a:endParaRPr lang="en-US" sz="2400" dirty="0" smtClean="0"/>
          </a:p>
          <a:p>
            <a:pPr marL="457200" indent="-457200">
              <a:buAutoNum type="arabicPeriod"/>
            </a:pPr>
            <a:endParaRPr lang="en-US" sz="2400" dirty="0"/>
          </a:p>
          <a:p>
            <a:pPr marL="457200" indent="-457200">
              <a:buAutoNum type="arabicPeriod"/>
            </a:pPr>
            <a:r>
              <a:rPr lang="en-US" sz="2400" b="1" dirty="0" smtClean="0"/>
              <a:t>The self </a:t>
            </a:r>
            <a:r>
              <a:rPr lang="en-US" sz="2400" dirty="0" smtClean="0"/>
              <a:t>is nothing but the body constituted by consciousness. Contrary to the Hindu permanent self, and the Buddhist impermanent self. </a:t>
            </a:r>
          </a:p>
          <a:p>
            <a:pPr marL="0" indent="0">
              <a:buNone/>
            </a:pPr>
            <a:endParaRPr lang="en-US" sz="2400" b="1" dirty="0" smtClean="0"/>
          </a:p>
          <a:p>
            <a:pPr marL="0" indent="0">
              <a:buNone/>
            </a:pPr>
            <a:r>
              <a:rPr lang="en-US" sz="2400" b="1" dirty="0" smtClean="0"/>
              <a:t>Mind Emerges from Basic Material Constituents. </a:t>
            </a:r>
          </a:p>
          <a:p>
            <a:pPr marL="0" indent="0">
              <a:buNone/>
            </a:pPr>
            <a:endParaRPr lang="en-US" sz="2400" b="1" dirty="0"/>
          </a:p>
          <a:p>
            <a:pPr marL="0" indent="0">
              <a:buNone/>
            </a:pPr>
            <a:r>
              <a:rPr lang="en-US" sz="2400" b="1" dirty="0" smtClean="0"/>
              <a:t>The Self = Consciousness + Body</a:t>
            </a:r>
          </a:p>
        </p:txBody>
      </p:sp>
    </p:spTree>
    <p:extLst>
      <p:ext uri="{BB962C8B-B14F-4D97-AF65-F5344CB8AC3E}">
        <p14:creationId xmlns:p14="http://schemas.microsoft.com/office/powerpoint/2010/main" val="16454835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Some Doctrines of the </a:t>
            </a:r>
            <a:r>
              <a:rPr lang="en-US" sz="2800" dirty="0" err="1" smtClean="0"/>
              <a:t>Cārvāka</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AutoNum type="arabicPeriod"/>
            </a:pPr>
            <a:r>
              <a:rPr lang="en-US" sz="2400" dirty="0" smtClean="0"/>
              <a:t>Consciousness is produced by the combination of elements.</a:t>
            </a:r>
          </a:p>
          <a:p>
            <a:pPr marL="457200" indent="-457200">
              <a:buAutoNum type="arabicPeriod"/>
            </a:pPr>
            <a:endParaRPr lang="en-US" sz="2400" dirty="0"/>
          </a:p>
          <a:p>
            <a:pPr marL="457200" indent="-457200">
              <a:buAutoNum type="arabicPeriod"/>
            </a:pPr>
            <a:r>
              <a:rPr lang="en-US" sz="2400" dirty="0" smtClean="0"/>
              <a:t>Mind and body are unified.</a:t>
            </a:r>
          </a:p>
          <a:p>
            <a:pPr marL="457200" indent="-457200">
              <a:buAutoNum type="arabicPeriod"/>
            </a:pPr>
            <a:endParaRPr lang="en-US" sz="2400" dirty="0"/>
          </a:p>
          <a:p>
            <a:pPr marL="457200" indent="-457200">
              <a:buAutoNum type="arabicPeriod"/>
            </a:pPr>
            <a:r>
              <a:rPr lang="en-US" sz="2400" dirty="0" smtClean="0"/>
              <a:t>There is no eternal soul apart from the body. </a:t>
            </a:r>
          </a:p>
          <a:p>
            <a:pPr marL="457200" indent="-457200">
              <a:buAutoNum type="arabicPeriod"/>
            </a:pPr>
            <a:endParaRPr lang="en-US" sz="2400" dirty="0"/>
          </a:p>
          <a:p>
            <a:pPr marL="457200" indent="-457200">
              <a:buAutoNum type="arabicPeriod"/>
            </a:pPr>
            <a:r>
              <a:rPr lang="en-US" sz="2400" dirty="0" smtClean="0"/>
              <a:t>When the body is destroyed consciousness is destroyed.</a:t>
            </a:r>
          </a:p>
          <a:p>
            <a:pPr marL="457200" indent="-457200">
              <a:buAutoNum type="arabicPeriod"/>
            </a:pPr>
            <a:endParaRPr lang="en-US" sz="2400" dirty="0"/>
          </a:p>
          <a:p>
            <a:pPr marL="457200" indent="-457200">
              <a:buAutoNum type="arabicPeriod"/>
            </a:pPr>
            <a:r>
              <a:rPr lang="en-US" sz="2400" dirty="0" smtClean="0"/>
              <a:t>Consciousness can become stronger by eating rich food and </a:t>
            </a:r>
            <a:r>
              <a:rPr lang="en-US" sz="2400" dirty="0" smtClean="0"/>
              <a:t>exercising. </a:t>
            </a:r>
            <a:endParaRPr lang="en-US" sz="2400" dirty="0" smtClean="0"/>
          </a:p>
        </p:txBody>
      </p:sp>
    </p:spTree>
    <p:extLst>
      <p:ext uri="{BB962C8B-B14F-4D97-AF65-F5344CB8AC3E}">
        <p14:creationId xmlns:p14="http://schemas.microsoft.com/office/powerpoint/2010/main" val="257786812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Some Doctrines of the </a:t>
            </a:r>
            <a:r>
              <a:rPr lang="en-US" sz="2800" dirty="0" err="1" smtClean="0"/>
              <a:t>Cārvāka</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Font typeface="+mj-lt"/>
              <a:buAutoNum type="arabicPeriod" startAt="6"/>
            </a:pPr>
            <a:r>
              <a:rPr lang="en-US" sz="2400" dirty="0" smtClean="0"/>
              <a:t>The theory of karmic action cannot be proved. </a:t>
            </a:r>
          </a:p>
          <a:p>
            <a:pPr marL="457200" indent="-457200">
              <a:buFont typeface="+mj-lt"/>
              <a:buAutoNum type="arabicPeriod" startAt="6"/>
            </a:pPr>
            <a:endParaRPr lang="en-US" sz="2400" dirty="0"/>
          </a:p>
          <a:p>
            <a:pPr marL="457200" indent="-457200">
              <a:buFont typeface="+mj-lt"/>
              <a:buAutoNum type="arabicPeriod" startAt="6"/>
            </a:pPr>
            <a:r>
              <a:rPr lang="en-US" sz="2400" dirty="0" smtClean="0"/>
              <a:t>There is no result of good or bad actions. </a:t>
            </a:r>
          </a:p>
          <a:p>
            <a:pPr marL="457200" indent="-457200">
              <a:buFont typeface="+mj-lt"/>
              <a:buAutoNum type="arabicPeriod" startAt="6"/>
            </a:pPr>
            <a:endParaRPr lang="en-US" sz="2400" dirty="0"/>
          </a:p>
          <a:p>
            <a:pPr marL="457200" indent="-457200">
              <a:buFont typeface="+mj-lt"/>
              <a:buAutoNum type="arabicPeriod" startAt="6"/>
            </a:pPr>
            <a:r>
              <a:rPr lang="en-US" sz="2400" dirty="0" smtClean="0"/>
              <a:t>We don’t know if there is life after death. </a:t>
            </a:r>
          </a:p>
          <a:p>
            <a:pPr marL="457200" indent="-457200">
              <a:buFont typeface="+mj-lt"/>
              <a:buAutoNum type="arabicPeriod" startAt="6"/>
            </a:pPr>
            <a:endParaRPr lang="en-US" sz="2400" dirty="0"/>
          </a:p>
          <a:p>
            <a:pPr marL="457200" indent="-457200">
              <a:buFont typeface="+mj-lt"/>
              <a:buAutoNum type="arabicPeriod" startAt="6"/>
            </a:pPr>
            <a:r>
              <a:rPr lang="en-US" sz="2400" dirty="0" smtClean="0"/>
              <a:t>We don’t know what </a:t>
            </a:r>
            <a:r>
              <a:rPr lang="en-US" sz="2400" dirty="0" smtClean="0"/>
              <a:t>consequences </a:t>
            </a:r>
            <a:r>
              <a:rPr lang="en-US" sz="2400" dirty="0" smtClean="0"/>
              <a:t>of an action are good or bad or how that effects us.</a:t>
            </a:r>
          </a:p>
          <a:p>
            <a:pPr marL="457200" indent="-457200">
              <a:buFont typeface="+mj-lt"/>
              <a:buAutoNum type="arabicPeriod" startAt="6"/>
            </a:pPr>
            <a:endParaRPr lang="en-US" sz="2400" dirty="0"/>
          </a:p>
          <a:p>
            <a:pPr marL="457200" indent="-457200">
              <a:buFont typeface="+mj-lt"/>
              <a:buAutoNum type="arabicPeriod" startAt="6"/>
            </a:pPr>
            <a:r>
              <a:rPr lang="en-US" sz="2400" dirty="0" smtClean="0"/>
              <a:t>Divine literature and religious practices are made by priests for their own benefits. Religion is for foolish people. </a:t>
            </a:r>
          </a:p>
        </p:txBody>
      </p:sp>
    </p:spTree>
    <p:extLst>
      <p:ext uri="{BB962C8B-B14F-4D97-AF65-F5344CB8AC3E}">
        <p14:creationId xmlns:p14="http://schemas.microsoft.com/office/powerpoint/2010/main" val="218512520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Some Doctrines of the </a:t>
            </a:r>
            <a:r>
              <a:rPr lang="en-US" sz="2800" dirty="0" err="1" smtClean="0"/>
              <a:t>Cārvāka</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Font typeface="+mj-lt"/>
              <a:buAutoNum type="arabicPeriod" startAt="11"/>
            </a:pPr>
            <a:r>
              <a:rPr lang="en-US" sz="2400" dirty="0" smtClean="0"/>
              <a:t> Sensory experience is the only valid source of knowledge.</a:t>
            </a:r>
          </a:p>
          <a:p>
            <a:pPr marL="457200" indent="-457200">
              <a:buFont typeface="+mj-lt"/>
              <a:buAutoNum type="arabicPeriod" startAt="11"/>
            </a:pPr>
            <a:endParaRPr lang="en-US" sz="2400" dirty="0"/>
          </a:p>
          <a:p>
            <a:pPr marL="457200" indent="-457200">
              <a:buFont typeface="+mj-lt"/>
              <a:buAutoNum type="arabicPeriod" startAt="11"/>
            </a:pPr>
            <a:r>
              <a:rPr lang="en-US" sz="2400" dirty="0" smtClean="0"/>
              <a:t>All beings are created by male and female sexes.</a:t>
            </a:r>
          </a:p>
          <a:p>
            <a:pPr marL="457200" indent="-457200">
              <a:buFont typeface="+mj-lt"/>
              <a:buAutoNum type="arabicPeriod" startAt="11"/>
            </a:pPr>
            <a:endParaRPr lang="en-US" sz="2400" dirty="0"/>
          </a:p>
          <a:p>
            <a:pPr marL="457200" indent="-457200">
              <a:buFont typeface="+mj-lt"/>
              <a:buAutoNum type="arabicPeriod" startAt="11"/>
            </a:pPr>
            <a:r>
              <a:rPr lang="en-US" sz="2400" dirty="0" smtClean="0"/>
              <a:t>All men are equal.</a:t>
            </a:r>
          </a:p>
          <a:p>
            <a:pPr marL="457200" indent="-457200">
              <a:buFont typeface="+mj-lt"/>
              <a:buAutoNum type="arabicPeriod" startAt="11"/>
            </a:pPr>
            <a:endParaRPr lang="en-US" sz="2400" dirty="0"/>
          </a:p>
          <a:p>
            <a:pPr marL="457200" indent="-457200">
              <a:buFont typeface="+mj-lt"/>
              <a:buAutoNum type="arabicPeriod" startAt="11"/>
            </a:pPr>
            <a:r>
              <a:rPr lang="en-US" sz="2400" dirty="0" smtClean="0"/>
              <a:t>There is no purity or superiority of caste. </a:t>
            </a:r>
            <a:endParaRPr lang="en-US" sz="2400" dirty="0"/>
          </a:p>
          <a:p>
            <a:pPr marL="457200" indent="-457200">
              <a:buFont typeface="+mj-lt"/>
              <a:buAutoNum type="arabicPeriod" startAt="11"/>
            </a:pPr>
            <a:endParaRPr lang="en-US" sz="2400" dirty="0" smtClean="0"/>
          </a:p>
          <a:p>
            <a:pPr marL="457200" indent="-457200">
              <a:buFont typeface="+mj-lt"/>
              <a:buAutoNum type="arabicPeriod" startAt="11"/>
            </a:pPr>
            <a:r>
              <a:rPr lang="en-US" sz="2400" dirty="0" smtClean="0"/>
              <a:t>Social equality is the supreme philosophy.</a:t>
            </a:r>
          </a:p>
          <a:p>
            <a:pPr marL="0" indent="0">
              <a:buNone/>
            </a:pPr>
            <a:endParaRPr lang="en-US" sz="2400" dirty="0"/>
          </a:p>
        </p:txBody>
      </p:sp>
    </p:spTree>
    <p:extLst>
      <p:ext uri="{BB962C8B-B14F-4D97-AF65-F5344CB8AC3E}">
        <p14:creationId xmlns:p14="http://schemas.microsoft.com/office/powerpoint/2010/main" val="23070557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Some Doctrines of the </a:t>
            </a:r>
            <a:r>
              <a:rPr lang="en-US" sz="2800" dirty="0" err="1" smtClean="0"/>
              <a:t>Cārvāka</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457200" indent="-457200">
              <a:buFont typeface="+mj-lt"/>
              <a:buAutoNum type="arabicPeriod" startAt="16"/>
            </a:pPr>
            <a:r>
              <a:rPr lang="en-US" sz="2400" dirty="0" smtClean="0"/>
              <a:t> Sex is the sole object of human life.</a:t>
            </a:r>
          </a:p>
          <a:p>
            <a:pPr marL="457200" indent="-457200">
              <a:buFont typeface="+mj-lt"/>
              <a:buAutoNum type="arabicPeriod" startAt="16"/>
            </a:pPr>
            <a:endParaRPr lang="en-US" sz="2400" dirty="0"/>
          </a:p>
          <a:p>
            <a:pPr marL="457200" indent="-457200">
              <a:buFont typeface="+mj-lt"/>
              <a:buAutoNum type="arabicPeriod" startAt="16"/>
            </a:pPr>
            <a:r>
              <a:rPr lang="en-US" sz="2400" dirty="0" smtClean="0"/>
              <a:t>Death itself is liberation. </a:t>
            </a:r>
          </a:p>
          <a:p>
            <a:pPr marL="457200" indent="-457200">
              <a:buFont typeface="+mj-lt"/>
              <a:buAutoNum type="arabicPeriod" startAt="16"/>
            </a:pPr>
            <a:endParaRPr lang="en-US" sz="2400" dirty="0"/>
          </a:p>
          <a:p>
            <a:pPr marL="457200" indent="-457200">
              <a:buFont typeface="+mj-lt"/>
              <a:buAutoNum type="arabicPeriod" startAt="16"/>
            </a:pPr>
            <a:r>
              <a:rPr lang="en-US" sz="2400" dirty="0" smtClean="0"/>
              <a:t>One should not follow religious duties. Since the result is in the future and doubtful. </a:t>
            </a:r>
          </a:p>
          <a:p>
            <a:pPr marL="457200" indent="-457200">
              <a:buFont typeface="+mj-lt"/>
              <a:buAutoNum type="arabicPeriod" startAt="16"/>
            </a:pPr>
            <a:endParaRPr lang="en-US" sz="2400" dirty="0"/>
          </a:p>
          <a:p>
            <a:pPr marL="457200" indent="-457200">
              <a:buFont typeface="+mj-lt"/>
              <a:buAutoNum type="arabicPeriod" startAt="16"/>
            </a:pPr>
            <a:r>
              <a:rPr lang="en-US" sz="2400" dirty="0" smtClean="0"/>
              <a:t>The conscious </a:t>
            </a:r>
            <a:r>
              <a:rPr lang="en-US" sz="2400" dirty="0" smtClean="0"/>
              <a:t>soul </a:t>
            </a:r>
            <a:r>
              <a:rPr lang="en-US" sz="2400" dirty="0" smtClean="0"/>
              <a:t>is only the aggregate of body and senses. </a:t>
            </a:r>
          </a:p>
          <a:p>
            <a:pPr marL="457200" indent="-457200">
              <a:buFont typeface="+mj-lt"/>
              <a:buAutoNum type="arabicPeriod" startAt="16"/>
            </a:pPr>
            <a:endParaRPr lang="en-US" sz="2400" dirty="0"/>
          </a:p>
          <a:p>
            <a:pPr marL="457200" indent="-457200">
              <a:buFont typeface="+mj-lt"/>
              <a:buAutoNum type="arabicPeriod" startAt="16"/>
            </a:pPr>
            <a:r>
              <a:rPr lang="en-US" sz="2400" dirty="0" smtClean="0"/>
              <a:t>Since no one has seen the next world, it does not exist. </a:t>
            </a:r>
            <a:endParaRPr lang="en-US" sz="2400" dirty="0"/>
          </a:p>
        </p:txBody>
      </p:sp>
    </p:spTree>
    <p:extLst>
      <p:ext uri="{BB962C8B-B14F-4D97-AF65-F5344CB8AC3E}">
        <p14:creationId xmlns:p14="http://schemas.microsoft.com/office/powerpoint/2010/main" val="329376032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err="1" smtClean="0"/>
              <a:t>Cārvāka</a:t>
            </a:r>
            <a:r>
              <a:rPr lang="en-US" sz="2800" dirty="0" smtClean="0"/>
              <a:t> Ethics</a:t>
            </a:r>
            <a:endParaRPr lang="en-US" sz="2800" dirty="0"/>
          </a:p>
        </p:txBody>
      </p:sp>
      <p:sp>
        <p:nvSpPr>
          <p:cNvPr id="3" name="Content Placeholder 2"/>
          <p:cNvSpPr>
            <a:spLocks noGrp="1"/>
          </p:cNvSpPr>
          <p:nvPr>
            <p:ph idx="1"/>
          </p:nvPr>
        </p:nvSpPr>
        <p:spPr>
          <a:xfrm>
            <a:off x="196564" y="1041400"/>
            <a:ext cx="8808296" cy="5535023"/>
          </a:xfrm>
        </p:spPr>
        <p:txBody>
          <a:bodyPr>
            <a:normAutofit fontScale="92500" lnSpcReduction="10000"/>
          </a:bodyPr>
          <a:lstStyle/>
          <a:p>
            <a:pPr marL="0" indent="0">
              <a:buNone/>
            </a:pPr>
            <a:endParaRPr lang="en-US" sz="2500" b="1" dirty="0" smtClean="0"/>
          </a:p>
          <a:p>
            <a:pPr marL="0" indent="0">
              <a:buNone/>
            </a:pPr>
            <a:r>
              <a:rPr lang="en-US" sz="2500" b="1" dirty="0" smtClean="0"/>
              <a:t>Egoism: </a:t>
            </a:r>
            <a:r>
              <a:rPr lang="en-US" sz="2500" dirty="0" smtClean="0"/>
              <a:t>Individual needs and ends are prior to the ends of others.</a:t>
            </a:r>
          </a:p>
          <a:p>
            <a:pPr marL="0" indent="0">
              <a:buNone/>
            </a:pPr>
            <a:endParaRPr lang="en-US" sz="2500" dirty="0"/>
          </a:p>
          <a:p>
            <a:pPr marL="0" indent="0">
              <a:buNone/>
            </a:pPr>
            <a:r>
              <a:rPr lang="en-US" sz="2500" b="1" dirty="0" smtClean="0"/>
              <a:t>Hedonism:</a:t>
            </a:r>
            <a:r>
              <a:rPr lang="en-US" sz="2500" dirty="0" smtClean="0"/>
              <a:t> Pleasure is the only positive good of intrinsic value.</a:t>
            </a:r>
          </a:p>
          <a:p>
            <a:pPr marL="0" indent="0">
              <a:buNone/>
            </a:pPr>
            <a:endParaRPr lang="en-US" sz="2500" dirty="0"/>
          </a:p>
          <a:p>
            <a:pPr marL="0" indent="0">
              <a:buNone/>
            </a:pPr>
            <a:r>
              <a:rPr lang="en-US" sz="2500" b="1" dirty="0" smtClean="0"/>
              <a:t>Rejects </a:t>
            </a:r>
            <a:r>
              <a:rPr lang="en-US" sz="2500" dirty="0" smtClean="0"/>
              <a:t>the utilitarian principle that one should promote the action that is best for all parties. Rather it promotes the idea that one should never act so as to benefit a group if it does not benefit one as well.  </a:t>
            </a:r>
          </a:p>
          <a:p>
            <a:pPr marL="0" indent="0">
              <a:buNone/>
            </a:pPr>
            <a:endParaRPr lang="en-US" sz="2500" dirty="0" smtClean="0"/>
          </a:p>
          <a:p>
            <a:pPr marL="0" indent="0">
              <a:buNone/>
            </a:pPr>
            <a:r>
              <a:rPr lang="en-US" sz="2500" b="1" dirty="0" smtClean="0"/>
              <a:t>Nihilism</a:t>
            </a:r>
            <a:r>
              <a:rPr lang="en-US" sz="2500" dirty="0" smtClean="0"/>
              <a:t> is the view that nothing has meaning or value. Some believe that the fundamental nature of </a:t>
            </a:r>
            <a:r>
              <a:rPr lang="en-US" sz="2500" dirty="0" err="1" smtClean="0"/>
              <a:t>Cārvāka</a:t>
            </a:r>
            <a:r>
              <a:rPr lang="en-US" sz="2500" dirty="0" smtClean="0"/>
              <a:t> ethics </a:t>
            </a:r>
            <a:r>
              <a:rPr lang="en-US" sz="2500" smtClean="0"/>
              <a:t>is </a:t>
            </a:r>
            <a:r>
              <a:rPr lang="en-US" sz="2500" smtClean="0"/>
              <a:t>nihilistic </a:t>
            </a:r>
            <a:r>
              <a:rPr lang="en-US" sz="2500" dirty="0" smtClean="0"/>
              <a:t>because it denies the existence of God. </a:t>
            </a:r>
            <a:endParaRPr lang="en-US" sz="2500" b="1" dirty="0"/>
          </a:p>
          <a:p>
            <a:pPr marL="0" indent="0">
              <a:buNone/>
            </a:pPr>
            <a:r>
              <a:rPr lang="en-US" sz="2500" dirty="0" smtClean="0"/>
              <a:t> </a:t>
            </a:r>
          </a:p>
          <a:p>
            <a:pPr marL="0" indent="0">
              <a:buNone/>
            </a:pPr>
            <a:endParaRPr lang="en-US" sz="2400" dirty="0"/>
          </a:p>
          <a:p>
            <a:pPr marL="0" indent="0">
              <a:buNone/>
            </a:pPr>
            <a:r>
              <a:rPr lang="en-US" sz="2400" dirty="0" smtClean="0"/>
              <a:t> </a:t>
            </a:r>
            <a:endParaRPr lang="en-US" sz="2400" dirty="0"/>
          </a:p>
        </p:txBody>
      </p:sp>
    </p:spTree>
    <p:extLst>
      <p:ext uri="{BB962C8B-B14F-4D97-AF65-F5344CB8AC3E}">
        <p14:creationId xmlns:p14="http://schemas.microsoft.com/office/powerpoint/2010/main" val="41967684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Two Trends in Indian Philosophy</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dirty="0" smtClean="0"/>
              <a:t>Indian philosophy is dominated by two trends.</a:t>
            </a:r>
          </a:p>
          <a:p>
            <a:pPr marL="0" indent="0">
              <a:buNone/>
            </a:pPr>
            <a:endParaRPr lang="en-US" sz="2400" dirty="0"/>
          </a:p>
          <a:p>
            <a:pPr marL="0" indent="0">
              <a:buNone/>
            </a:pPr>
            <a:r>
              <a:rPr lang="en-US" sz="2400" b="1" dirty="0" smtClean="0"/>
              <a:t>Naturalism</a:t>
            </a:r>
            <a:r>
              <a:rPr lang="en-US" sz="2400" dirty="0"/>
              <a:t> </a:t>
            </a:r>
            <a:r>
              <a:rPr lang="en-US" sz="2400" dirty="0" smtClean="0"/>
              <a:t>/ </a:t>
            </a:r>
            <a:r>
              <a:rPr lang="en-US" sz="2400" b="1" dirty="0" smtClean="0"/>
              <a:t>Materialism</a:t>
            </a:r>
            <a:r>
              <a:rPr lang="en-US" sz="2400" dirty="0" smtClean="0"/>
              <a:t>: There is no soul and everything is made of matter through atomic combination. </a:t>
            </a:r>
          </a:p>
          <a:p>
            <a:pPr marL="0" indent="0">
              <a:buNone/>
            </a:pPr>
            <a:endParaRPr lang="en-US" sz="2400" b="1" dirty="0"/>
          </a:p>
          <a:p>
            <a:pPr marL="0" indent="0">
              <a:buNone/>
            </a:pPr>
            <a:r>
              <a:rPr lang="en-US" sz="2400" b="1" dirty="0" smtClean="0"/>
              <a:t>Spiritualism / Theism</a:t>
            </a:r>
            <a:r>
              <a:rPr lang="en-US" sz="2400" dirty="0" smtClean="0"/>
              <a:t>: There is a soul, it is distinct from the body, there is a God.</a:t>
            </a:r>
          </a:p>
          <a:p>
            <a:pPr marL="0" indent="0">
              <a:buNone/>
            </a:pPr>
            <a:endParaRPr lang="en-US" sz="2400" b="1" dirty="0"/>
          </a:p>
          <a:p>
            <a:pPr marL="0" indent="0">
              <a:buNone/>
            </a:pPr>
            <a:r>
              <a:rPr lang="en-US" sz="2400" b="1" dirty="0" err="1" smtClean="0"/>
              <a:t>Cārvāka</a:t>
            </a:r>
            <a:r>
              <a:rPr lang="en-US" sz="2400" b="1" dirty="0" smtClean="0"/>
              <a:t> </a:t>
            </a:r>
            <a:r>
              <a:rPr lang="en-US" sz="2400" dirty="0" smtClean="0"/>
              <a:t>is the materialistic naturalistic school of classical Indian philosophy. It is an unorthodox school because it does not accept the authority of the Vedas. Sometimes this school is referred to as </a:t>
            </a:r>
            <a:r>
              <a:rPr lang="en-US" sz="2400" b="1" dirty="0" smtClean="0"/>
              <a:t>Lokāyata</a:t>
            </a:r>
            <a:r>
              <a:rPr lang="en-US" sz="2400" dirty="0" smtClean="0"/>
              <a:t>, which means world-view or life-view, or </a:t>
            </a:r>
            <a:r>
              <a:rPr lang="en-US" sz="2400" i="1" dirty="0" smtClean="0"/>
              <a:t>philosophy of the people</a:t>
            </a:r>
            <a:r>
              <a:rPr lang="en-US" sz="2400" dirty="0" smtClean="0"/>
              <a:t>. </a:t>
            </a:r>
          </a:p>
          <a:p>
            <a:pPr marL="0" indent="0">
              <a:buNone/>
            </a:pPr>
            <a:endParaRPr lang="en-US" sz="2400" b="1" dirty="0"/>
          </a:p>
        </p:txBody>
      </p:sp>
    </p:spTree>
    <p:extLst>
      <p:ext uri="{BB962C8B-B14F-4D97-AF65-F5344CB8AC3E}">
        <p14:creationId xmlns:p14="http://schemas.microsoft.com/office/powerpoint/2010/main" val="1706056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err="1" smtClean="0"/>
              <a:t>Cārvāka</a:t>
            </a:r>
            <a:r>
              <a:rPr lang="en-US" sz="2800" dirty="0" smtClean="0"/>
              <a:t> </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r>
              <a:rPr lang="en-US" sz="2400" b="1" dirty="0" err="1" smtClean="0"/>
              <a:t>Cārvāka</a:t>
            </a:r>
            <a:r>
              <a:rPr lang="en-US" sz="2400" b="1" dirty="0" smtClean="0"/>
              <a:t> </a:t>
            </a:r>
            <a:r>
              <a:rPr lang="en-US" sz="2400" dirty="0" smtClean="0"/>
              <a:t>is the oldest </a:t>
            </a:r>
            <a:r>
              <a:rPr lang="en-US" sz="2400" dirty="0" smtClean="0"/>
              <a:t>heterodox </a:t>
            </a:r>
            <a:r>
              <a:rPr lang="en-US" sz="2400" dirty="0" smtClean="0"/>
              <a:t>school. It predates Jainism and Buddhism.</a:t>
            </a:r>
          </a:p>
          <a:p>
            <a:pPr marL="0" indent="0">
              <a:buNone/>
            </a:pPr>
            <a:endParaRPr lang="en-US" sz="2400" b="1" dirty="0"/>
          </a:p>
          <a:p>
            <a:pPr marL="0" indent="0">
              <a:buNone/>
            </a:pPr>
            <a:r>
              <a:rPr lang="en-US" sz="2400" b="1" dirty="0" smtClean="0"/>
              <a:t>There are no remaining original texts </a:t>
            </a:r>
            <a:r>
              <a:rPr lang="en-US" sz="2400" dirty="0" smtClean="0"/>
              <a:t>from the </a:t>
            </a:r>
            <a:r>
              <a:rPr lang="en-US" sz="2400" dirty="0" err="1" smtClean="0"/>
              <a:t>Cārvāka</a:t>
            </a:r>
            <a:r>
              <a:rPr lang="en-US" sz="2400" dirty="0" smtClean="0"/>
              <a:t>. One reason is because there were no major royal proponents, and also the Jains and Buddhists may have destroyed their texts. We have access to their views because they are mentioned by other schools in their scripture. </a:t>
            </a:r>
            <a:r>
              <a:rPr lang="en-US" sz="2400" b="1" dirty="0" smtClean="0"/>
              <a:t> </a:t>
            </a:r>
          </a:p>
          <a:p>
            <a:pPr marL="0" indent="0">
              <a:buNone/>
            </a:pPr>
            <a:endParaRPr lang="en-US" sz="2400" b="1" dirty="0"/>
          </a:p>
          <a:p>
            <a:pPr marL="0" indent="0">
              <a:buNone/>
            </a:pPr>
            <a:r>
              <a:rPr lang="en-US" sz="2400" b="1" dirty="0" err="1" smtClean="0"/>
              <a:t>Brhaspati</a:t>
            </a:r>
            <a:r>
              <a:rPr lang="en-US" sz="2400" b="1" dirty="0" smtClean="0"/>
              <a:t> </a:t>
            </a:r>
            <a:r>
              <a:rPr lang="en-US" sz="2400" dirty="0" smtClean="0"/>
              <a:t>is considered to be the founder of the system. However, his original sutra is lost. </a:t>
            </a:r>
            <a:endParaRPr lang="en-US" sz="2400" dirty="0" smtClean="0"/>
          </a:p>
          <a:p>
            <a:pPr marL="0" indent="0">
              <a:buNone/>
            </a:pPr>
            <a:endParaRPr lang="en-US" sz="2400" b="1" dirty="0"/>
          </a:p>
          <a:p>
            <a:pPr marL="0" indent="0">
              <a:buNone/>
            </a:pPr>
            <a:endParaRPr lang="en-US" sz="2400" dirty="0"/>
          </a:p>
        </p:txBody>
      </p:sp>
    </p:spTree>
    <p:extLst>
      <p:ext uri="{BB962C8B-B14F-4D97-AF65-F5344CB8AC3E}">
        <p14:creationId xmlns:p14="http://schemas.microsoft.com/office/powerpoint/2010/main" val="3743178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From the </a:t>
            </a:r>
            <a:r>
              <a:rPr lang="en-US" sz="2800" i="1" dirty="0" err="1" smtClean="0"/>
              <a:t>Prabodahcandrodayam</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dirty="0" smtClean="0"/>
              <a:t>Lokāyata is the only </a:t>
            </a:r>
            <a:r>
              <a:rPr lang="en-US" sz="2400" dirty="0" smtClean="0"/>
              <a:t>sutra</a:t>
            </a:r>
            <a:r>
              <a:rPr lang="en-US" sz="2400" dirty="0" smtClean="0"/>
              <a:t>; perception is the only source of knowledge; earth, water, fire, air are the only elements; artha and kama are the only two goals of human life; consciousness (in the body) is produced by earth, water, fire, and air. Mind is only a product of matter. There is no other world. Only death is moksa. </a:t>
            </a:r>
            <a:endParaRPr lang="en-US" sz="2400" dirty="0" smtClean="0"/>
          </a:p>
          <a:p>
            <a:pPr marL="0" indent="0">
              <a:buNone/>
            </a:pPr>
            <a:endParaRPr lang="en-US" sz="2400" dirty="0"/>
          </a:p>
          <a:p>
            <a:pPr marL="0" indent="0">
              <a:buNone/>
            </a:pPr>
            <a:r>
              <a:rPr lang="en-US" sz="2400" dirty="0" smtClean="0"/>
              <a:t>Sutra = Teaching</a:t>
            </a:r>
          </a:p>
          <a:p>
            <a:pPr marL="0" indent="0">
              <a:buNone/>
            </a:pPr>
            <a:r>
              <a:rPr lang="en-US" sz="2400" dirty="0" smtClean="0"/>
              <a:t>Kama = Sexual Pleasure</a:t>
            </a:r>
          </a:p>
          <a:p>
            <a:pPr marL="0" indent="0">
              <a:buNone/>
            </a:pPr>
            <a:r>
              <a:rPr lang="en-US" sz="2400" dirty="0" err="1" smtClean="0"/>
              <a:t>Artha</a:t>
            </a:r>
            <a:r>
              <a:rPr lang="en-US" sz="2400" dirty="0" smtClean="0"/>
              <a:t> = Wealth</a:t>
            </a:r>
          </a:p>
          <a:p>
            <a:pPr marL="0" indent="0">
              <a:buNone/>
            </a:pPr>
            <a:r>
              <a:rPr lang="en-US" sz="2400" dirty="0" smtClean="0"/>
              <a:t>Moksha = liberation from the cycle of rebirth</a:t>
            </a:r>
            <a:endParaRPr lang="en-US" sz="2400" dirty="0"/>
          </a:p>
        </p:txBody>
      </p:sp>
    </p:spTree>
    <p:extLst>
      <p:ext uri="{BB962C8B-B14F-4D97-AF65-F5344CB8AC3E}">
        <p14:creationId xmlns:p14="http://schemas.microsoft.com/office/powerpoint/2010/main" val="12668490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Components of </a:t>
            </a:r>
            <a:r>
              <a:rPr lang="en-US" sz="2800" dirty="0" err="1" smtClean="0"/>
              <a:t>Cārvāka</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pPr marL="0" indent="0">
              <a:buNone/>
            </a:pPr>
            <a:endParaRPr lang="en-US" sz="2400" dirty="0" smtClean="0"/>
          </a:p>
          <a:p>
            <a:pPr marL="0" indent="0">
              <a:buNone/>
            </a:pPr>
            <a:r>
              <a:rPr lang="en-US" sz="2400" b="1" dirty="0" smtClean="0"/>
              <a:t>Deny: </a:t>
            </a:r>
            <a:r>
              <a:rPr lang="en-US" sz="2400" dirty="0" smtClean="0"/>
              <a:t>Authority of the Vedas.</a:t>
            </a:r>
          </a:p>
          <a:p>
            <a:pPr marL="0" indent="0">
              <a:buNone/>
            </a:pPr>
            <a:endParaRPr lang="en-US" sz="2400" dirty="0"/>
          </a:p>
          <a:p>
            <a:pPr marL="0" indent="0">
              <a:buNone/>
            </a:pPr>
            <a:r>
              <a:rPr lang="en-US" sz="2400" b="1" dirty="0" smtClean="0"/>
              <a:t>Deny:</a:t>
            </a:r>
            <a:r>
              <a:rPr lang="en-US" sz="2400" dirty="0" smtClean="0"/>
              <a:t> Life after death.</a:t>
            </a:r>
          </a:p>
          <a:p>
            <a:pPr marL="0" indent="0">
              <a:buNone/>
            </a:pPr>
            <a:endParaRPr lang="en-US" sz="2400" b="1" dirty="0"/>
          </a:p>
          <a:p>
            <a:pPr marL="0" indent="0">
              <a:buNone/>
            </a:pPr>
            <a:r>
              <a:rPr lang="en-US" sz="2400" b="1" dirty="0" smtClean="0"/>
              <a:t>Deny: </a:t>
            </a:r>
            <a:r>
              <a:rPr lang="en-US" sz="2400" dirty="0" smtClean="0"/>
              <a:t>Existence of God.</a:t>
            </a:r>
          </a:p>
          <a:p>
            <a:pPr marL="0" indent="0">
              <a:buNone/>
            </a:pPr>
            <a:endParaRPr lang="en-US" sz="2400" b="1" dirty="0"/>
          </a:p>
          <a:p>
            <a:pPr marL="0" indent="0">
              <a:buNone/>
            </a:pPr>
            <a:r>
              <a:rPr lang="en-US" sz="2400" b="1" dirty="0" smtClean="0"/>
              <a:t>Deny:</a:t>
            </a:r>
            <a:r>
              <a:rPr lang="en-US" sz="2400" dirty="0" smtClean="0"/>
              <a:t> Morality.</a:t>
            </a:r>
          </a:p>
          <a:p>
            <a:pPr marL="0" indent="0">
              <a:buNone/>
            </a:pPr>
            <a:endParaRPr lang="en-US" sz="2400" dirty="0"/>
          </a:p>
          <a:p>
            <a:pPr marL="0" indent="0">
              <a:buNone/>
            </a:pPr>
            <a:r>
              <a:rPr lang="en-US" sz="2400" b="1" dirty="0" smtClean="0"/>
              <a:t>Deny: </a:t>
            </a:r>
            <a:r>
              <a:rPr lang="en-US" sz="2400" dirty="0" smtClean="0"/>
              <a:t>Theory of karmic action and cycle of rebirth.</a:t>
            </a:r>
            <a:endParaRPr lang="en-US" sz="2400" b="1" dirty="0" smtClean="0"/>
          </a:p>
          <a:p>
            <a:pPr marL="0" indent="0">
              <a:buNone/>
            </a:pPr>
            <a:endParaRPr lang="en-US" sz="2400" b="1" dirty="0"/>
          </a:p>
          <a:p>
            <a:pPr marL="0" indent="0">
              <a:buNone/>
            </a:pPr>
            <a:r>
              <a:rPr lang="en-US" sz="2400" b="1" dirty="0" smtClean="0"/>
              <a:t>Deny: </a:t>
            </a:r>
            <a:r>
              <a:rPr lang="en-US" sz="2400" dirty="0" smtClean="0"/>
              <a:t>Mediation and Fasting as important ascetic practices. </a:t>
            </a:r>
            <a:endParaRPr lang="en-US" sz="2400" b="1" dirty="0" smtClean="0"/>
          </a:p>
        </p:txBody>
      </p:sp>
    </p:spTree>
    <p:extLst>
      <p:ext uri="{BB962C8B-B14F-4D97-AF65-F5344CB8AC3E}">
        <p14:creationId xmlns:p14="http://schemas.microsoft.com/office/powerpoint/2010/main" val="29624984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Components of </a:t>
            </a:r>
            <a:r>
              <a:rPr lang="en-US" sz="2800" dirty="0" err="1" smtClean="0"/>
              <a:t>Cārvāka</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r>
              <a:rPr lang="en-US" sz="2400" dirty="0" smtClean="0"/>
              <a:t>Perception is the only valid source of knowledge.</a:t>
            </a:r>
          </a:p>
          <a:p>
            <a:endParaRPr lang="en-US" sz="2400" dirty="0"/>
          </a:p>
          <a:p>
            <a:r>
              <a:rPr lang="en-US" sz="2400" dirty="0" smtClean="0"/>
              <a:t>Neither inference nor </a:t>
            </a:r>
            <a:r>
              <a:rPr lang="en-US" sz="2400" dirty="0" smtClean="0"/>
              <a:t>scripture </a:t>
            </a:r>
            <a:r>
              <a:rPr lang="en-US" sz="2400" dirty="0" smtClean="0"/>
              <a:t>is a valid source of knowledge.</a:t>
            </a:r>
          </a:p>
          <a:p>
            <a:endParaRPr lang="en-US" sz="2400" dirty="0"/>
          </a:p>
          <a:p>
            <a:r>
              <a:rPr lang="en-US" sz="2400" dirty="0" smtClean="0"/>
              <a:t>The self is the body.</a:t>
            </a:r>
          </a:p>
          <a:p>
            <a:endParaRPr lang="en-US" sz="2400" dirty="0"/>
          </a:p>
          <a:p>
            <a:r>
              <a:rPr lang="en-US" sz="2400" dirty="0" smtClean="0"/>
              <a:t>Consciousness arises from the combination of the natural elements which constitute the body.</a:t>
            </a:r>
          </a:p>
          <a:p>
            <a:endParaRPr lang="en-US" sz="2400" dirty="0"/>
          </a:p>
          <a:p>
            <a:r>
              <a:rPr lang="en-US" sz="2400" dirty="0" smtClean="0"/>
              <a:t>Consciousness does not continue after death. </a:t>
            </a:r>
          </a:p>
        </p:txBody>
      </p:sp>
    </p:spTree>
    <p:extLst>
      <p:ext uri="{BB962C8B-B14F-4D97-AF65-F5344CB8AC3E}">
        <p14:creationId xmlns:p14="http://schemas.microsoft.com/office/powerpoint/2010/main" val="37767378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Against Inference</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r>
              <a:rPr lang="en-US" sz="2400" dirty="0" smtClean="0"/>
              <a:t>Inference is an attempt to move from a case where something is known by observation to a case where something is not known by </a:t>
            </a:r>
            <a:r>
              <a:rPr lang="en-US" sz="2400" dirty="0" smtClean="0"/>
              <a:t>observation. </a:t>
            </a:r>
          </a:p>
          <a:p>
            <a:endParaRPr lang="en-US" sz="2400" dirty="0" smtClean="0"/>
          </a:p>
          <a:p>
            <a:pPr marL="457200" indent="-457200">
              <a:buAutoNum type="arabicPeriod"/>
            </a:pPr>
            <a:r>
              <a:rPr lang="en-US" sz="2400" dirty="0" smtClean="0"/>
              <a:t>There is smoke on the hill over there. [By observation]</a:t>
            </a:r>
          </a:p>
          <a:p>
            <a:pPr marL="457200" indent="-457200">
              <a:buAutoNum type="arabicPeriod"/>
            </a:pPr>
            <a:endParaRPr lang="en-US" sz="2400" dirty="0" smtClean="0"/>
          </a:p>
          <a:p>
            <a:pPr marL="457200" indent="-457200">
              <a:buAutoNum type="arabicPeriod"/>
            </a:pPr>
            <a:r>
              <a:rPr lang="en-US" sz="2400" dirty="0" smtClean="0"/>
              <a:t>Where ever there is smoke there is fire, because in my kitchen when there is smoke there </a:t>
            </a:r>
            <a:r>
              <a:rPr lang="en-US" sz="2400" dirty="0" smtClean="0"/>
              <a:t>is </a:t>
            </a:r>
            <a:r>
              <a:rPr lang="en-US" sz="2400" dirty="0" smtClean="0"/>
              <a:t>fire, </a:t>
            </a:r>
            <a:r>
              <a:rPr lang="en-US" sz="2400" dirty="0" smtClean="0"/>
              <a:t>and on </a:t>
            </a:r>
            <a:r>
              <a:rPr lang="en-US" sz="2400" dirty="0" smtClean="0"/>
              <a:t>a lake where smoke is absent fire is absent. </a:t>
            </a:r>
          </a:p>
          <a:p>
            <a:pPr marL="457200" indent="-457200">
              <a:buAutoNum type="arabicPeriod"/>
            </a:pPr>
            <a:endParaRPr lang="en-US" sz="2400" dirty="0" smtClean="0"/>
          </a:p>
          <a:p>
            <a:pPr marL="457200" indent="-457200">
              <a:buAutoNum type="arabicPeriod"/>
            </a:pPr>
            <a:r>
              <a:rPr lang="en-US" sz="2400" dirty="0" smtClean="0"/>
              <a:t>So, there is a fire on the hill over there. </a:t>
            </a:r>
          </a:p>
          <a:p>
            <a:pPr marL="0" indent="0">
              <a:buNone/>
            </a:pPr>
            <a:endParaRPr lang="en-US" sz="2400" dirty="0" smtClean="0"/>
          </a:p>
          <a:p>
            <a:pPr marL="0" indent="0">
              <a:buNone/>
            </a:pPr>
            <a:r>
              <a:rPr lang="en-US" sz="2400" dirty="0" smtClean="0"/>
              <a:t>Carvaka criticism: How do you know claim (2</a:t>
            </a:r>
            <a:r>
              <a:rPr lang="en-US" sz="2400" dirty="0" smtClean="0"/>
              <a:t>)? </a:t>
            </a:r>
          </a:p>
          <a:p>
            <a:pPr marL="0" indent="0">
              <a:buNone/>
            </a:pPr>
            <a:r>
              <a:rPr lang="en-US" sz="2400" dirty="0" smtClean="0"/>
              <a:t>There </a:t>
            </a:r>
            <a:r>
              <a:rPr lang="en-US" sz="2400" dirty="0" smtClean="0"/>
              <a:t>is no certainty with respect to (2). </a:t>
            </a:r>
          </a:p>
          <a:p>
            <a:endParaRPr lang="en-US" sz="2400" dirty="0" smtClean="0"/>
          </a:p>
          <a:p>
            <a:endParaRPr lang="en-US" sz="2400" dirty="0" smtClean="0"/>
          </a:p>
        </p:txBody>
      </p:sp>
    </p:spTree>
    <p:extLst>
      <p:ext uri="{BB962C8B-B14F-4D97-AF65-F5344CB8AC3E}">
        <p14:creationId xmlns:p14="http://schemas.microsoft.com/office/powerpoint/2010/main" val="130828567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Critical Questions About Perception</a:t>
            </a:r>
            <a:endParaRPr lang="en-US" sz="2800" dirty="0"/>
          </a:p>
        </p:txBody>
      </p:sp>
      <p:sp>
        <p:nvSpPr>
          <p:cNvPr id="3" name="Content Placeholder 2"/>
          <p:cNvSpPr>
            <a:spLocks noGrp="1"/>
          </p:cNvSpPr>
          <p:nvPr>
            <p:ph idx="1"/>
          </p:nvPr>
        </p:nvSpPr>
        <p:spPr>
          <a:xfrm>
            <a:off x="196564" y="1041400"/>
            <a:ext cx="8808296" cy="5535023"/>
          </a:xfrm>
        </p:spPr>
        <p:txBody>
          <a:bodyPr>
            <a:normAutofit/>
          </a:bodyPr>
          <a:lstStyle/>
          <a:p>
            <a:r>
              <a:rPr lang="en-US" sz="2400" dirty="0" smtClean="0"/>
              <a:t>Critical </a:t>
            </a:r>
            <a:r>
              <a:rPr lang="en-US" sz="2400" dirty="0" smtClean="0"/>
              <a:t>questions </a:t>
            </a:r>
            <a:r>
              <a:rPr lang="en-US" sz="2400" dirty="0" smtClean="0"/>
              <a:t>for argument against Inference.</a:t>
            </a:r>
          </a:p>
          <a:p>
            <a:endParaRPr lang="en-US" sz="2400" dirty="0"/>
          </a:p>
          <a:p>
            <a:r>
              <a:rPr lang="en-US" sz="2400" dirty="0" smtClean="0"/>
              <a:t>Is </a:t>
            </a:r>
            <a:r>
              <a:rPr lang="en-US" sz="2400" dirty="0" smtClean="0"/>
              <a:t>the </a:t>
            </a:r>
            <a:r>
              <a:rPr lang="en-US" sz="2400" dirty="0" smtClean="0"/>
              <a:t>argument against inference good?</a:t>
            </a:r>
          </a:p>
          <a:p>
            <a:endParaRPr lang="en-US" sz="2400" dirty="0"/>
          </a:p>
          <a:p>
            <a:r>
              <a:rPr lang="en-US" sz="2400" dirty="0" smtClean="0"/>
              <a:t>Is there a problem with the claim that perception provides one with knowledge because perception, unlike inference, always involves things we are certain about?</a:t>
            </a:r>
          </a:p>
          <a:p>
            <a:endParaRPr lang="en-US" sz="2400" dirty="0"/>
          </a:p>
          <a:p>
            <a:r>
              <a:rPr lang="en-US" sz="2400" dirty="0" smtClean="0"/>
              <a:t>Are there some types of inference that are more secure than others?</a:t>
            </a:r>
          </a:p>
          <a:p>
            <a:endParaRPr lang="en-US" sz="2400" dirty="0"/>
          </a:p>
          <a:p>
            <a:r>
              <a:rPr lang="en-US" sz="2400" dirty="0" smtClean="0"/>
              <a:t>Does the criticism apply only to certain kinds of inferences?</a:t>
            </a:r>
          </a:p>
          <a:p>
            <a:endParaRPr lang="en-US" sz="2400" dirty="0" smtClean="0"/>
          </a:p>
        </p:txBody>
      </p:sp>
    </p:spTree>
    <p:extLst>
      <p:ext uri="{BB962C8B-B14F-4D97-AF65-F5344CB8AC3E}">
        <p14:creationId xmlns:p14="http://schemas.microsoft.com/office/powerpoint/2010/main" val="34019482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Against Testimony</a:t>
            </a:r>
            <a:endParaRPr lang="en-US" sz="2800" dirty="0"/>
          </a:p>
        </p:txBody>
      </p:sp>
      <p:sp>
        <p:nvSpPr>
          <p:cNvPr id="3" name="Content Placeholder 2"/>
          <p:cNvSpPr>
            <a:spLocks noGrp="1"/>
          </p:cNvSpPr>
          <p:nvPr>
            <p:ph idx="1"/>
          </p:nvPr>
        </p:nvSpPr>
        <p:spPr>
          <a:xfrm>
            <a:off x="196564" y="1041400"/>
            <a:ext cx="8808296" cy="5535023"/>
          </a:xfrm>
        </p:spPr>
        <p:txBody>
          <a:bodyPr>
            <a:normAutofit lnSpcReduction="10000"/>
          </a:bodyPr>
          <a:lstStyle/>
          <a:p>
            <a:pPr marL="457200" indent="-457200">
              <a:buAutoNum type="arabicPeriod"/>
            </a:pPr>
            <a:r>
              <a:rPr lang="en-US" sz="2400" dirty="0" smtClean="0"/>
              <a:t>Testimony depends on inference.</a:t>
            </a:r>
          </a:p>
          <a:p>
            <a:pPr marL="457200" indent="-457200">
              <a:buAutoNum type="arabicPeriod"/>
            </a:pPr>
            <a:r>
              <a:rPr lang="en-US" sz="2400" dirty="0" smtClean="0"/>
              <a:t>Inference is not knowledge generating.</a:t>
            </a:r>
          </a:p>
          <a:p>
            <a:pPr marL="457200" indent="-457200">
              <a:buAutoNum type="arabicPeriod"/>
            </a:pPr>
            <a:r>
              <a:rPr lang="en-US" sz="2400" dirty="0" smtClean="0"/>
              <a:t>If mental state </a:t>
            </a:r>
            <a:r>
              <a:rPr lang="en-US" sz="2400" i="1" dirty="0" smtClean="0"/>
              <a:t>x</a:t>
            </a:r>
            <a:r>
              <a:rPr lang="en-US" sz="2400" dirty="0" smtClean="0"/>
              <a:t> depends on mental state</a:t>
            </a:r>
            <a:r>
              <a:rPr lang="en-US" sz="2400" i="1" dirty="0" smtClean="0"/>
              <a:t> y</a:t>
            </a:r>
            <a:r>
              <a:rPr lang="en-US" sz="2400" dirty="0" smtClean="0"/>
              <a:t>, and </a:t>
            </a:r>
            <a:r>
              <a:rPr lang="en-US" sz="2400" i="1" dirty="0" smtClean="0"/>
              <a:t>y</a:t>
            </a:r>
            <a:r>
              <a:rPr lang="en-US" sz="2400" dirty="0" smtClean="0"/>
              <a:t> is not knowledge generating, then </a:t>
            </a:r>
            <a:r>
              <a:rPr lang="en-US" sz="2400" i="1" dirty="0" smtClean="0"/>
              <a:t>x</a:t>
            </a:r>
            <a:r>
              <a:rPr lang="en-US" sz="2400" dirty="0" smtClean="0"/>
              <a:t> is not knowledge generating. </a:t>
            </a:r>
          </a:p>
          <a:p>
            <a:pPr marL="457200" indent="-457200">
              <a:buAutoNum type="arabicPeriod"/>
            </a:pPr>
            <a:r>
              <a:rPr lang="en-US" sz="2400" dirty="0" smtClean="0"/>
              <a:t>So, testimony is not knowledge generating. </a:t>
            </a:r>
          </a:p>
          <a:p>
            <a:pPr marL="457200" indent="-457200">
              <a:buAutoNum type="arabicPeriod"/>
            </a:pPr>
            <a:endParaRPr lang="en-US" sz="2400" dirty="0"/>
          </a:p>
          <a:p>
            <a:pPr marL="0" indent="0">
              <a:buNone/>
            </a:pPr>
            <a:r>
              <a:rPr lang="en-US" sz="2400" dirty="0" smtClean="0"/>
              <a:t>Why does testimony depend on inference?</a:t>
            </a:r>
          </a:p>
          <a:p>
            <a:pPr marL="0" indent="0">
              <a:buNone/>
            </a:pPr>
            <a:endParaRPr lang="en-US" sz="2400" dirty="0"/>
          </a:p>
          <a:p>
            <a:pPr marL="0" indent="0">
              <a:buNone/>
            </a:pPr>
            <a:r>
              <a:rPr lang="en-US" sz="2400" dirty="0" smtClean="0"/>
              <a:t>Application: Vedas are not a source of knowledge, because they only provide thoughts / cognition via testimony which is not knowledge generating. </a:t>
            </a:r>
          </a:p>
          <a:p>
            <a:pPr marL="0" indent="0">
              <a:buNone/>
            </a:pPr>
            <a:endParaRPr lang="en-US" sz="2400" dirty="0"/>
          </a:p>
          <a:p>
            <a:pPr marL="0" indent="0">
              <a:buNone/>
            </a:pPr>
            <a:r>
              <a:rPr lang="en-US" sz="2400" dirty="0" smtClean="0"/>
              <a:t>Critical Question: is the rejection of testimony politically based on the attempt to avoid having to accept the Vedas as authoritative?</a:t>
            </a:r>
          </a:p>
        </p:txBody>
      </p:sp>
    </p:spTree>
    <p:extLst>
      <p:ext uri="{BB962C8B-B14F-4D97-AF65-F5344CB8AC3E}">
        <p14:creationId xmlns:p14="http://schemas.microsoft.com/office/powerpoint/2010/main" val="90802883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150</TotalTime>
  <Words>1110</Words>
  <Application>Microsoft Macintosh PowerPoint</Application>
  <PresentationFormat>On-screen Show (4:3)</PresentationFormat>
  <Paragraphs>141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Black</vt:lpstr>
      <vt:lpstr>Asian Philosophy</vt:lpstr>
      <vt:lpstr>Two Trends in Indian Philosophy</vt:lpstr>
      <vt:lpstr>Cārvāka </vt:lpstr>
      <vt:lpstr>From the Prabodahcandrodayam</vt:lpstr>
      <vt:lpstr>Components of Cārvāka</vt:lpstr>
      <vt:lpstr>Components of Cārvāka</vt:lpstr>
      <vt:lpstr>Against Inference</vt:lpstr>
      <vt:lpstr>Critical Questions About Perception</vt:lpstr>
      <vt:lpstr>Against Testimony</vt:lpstr>
      <vt:lpstr>Carvaka Materialism</vt:lpstr>
      <vt:lpstr>Some Doctrines of the Cārvāka</vt:lpstr>
      <vt:lpstr>Some Doctrines of the Cārvāka</vt:lpstr>
      <vt:lpstr>Some Doctrines of the Cārvāka</vt:lpstr>
      <vt:lpstr>Some Doctrines of the Cārvāka</vt:lpstr>
      <vt:lpstr>Cārvāka Ethics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16</cp:revision>
  <dcterms:created xsi:type="dcterms:W3CDTF">2014-02-04T00:26:19Z</dcterms:created>
  <dcterms:modified xsi:type="dcterms:W3CDTF">2014-02-06T18:31:58Z</dcterms:modified>
</cp:coreProperties>
</file>