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59" r:id="rId6"/>
    <p:sldId id="275" r:id="rId7"/>
    <p:sldId id="260" r:id="rId8"/>
    <p:sldId id="276" r:id="rId9"/>
    <p:sldId id="277" r:id="rId10"/>
    <p:sldId id="262" r:id="rId11"/>
    <p:sldId id="278" r:id="rId12"/>
    <p:sldId id="283" r:id="rId13"/>
    <p:sldId id="266" r:id="rId14"/>
    <p:sldId id="280" r:id="rId15"/>
    <p:sldId id="281" r:id="rId16"/>
    <p:sldId id="279" r:id="rId17"/>
    <p:sldId id="263" r:id="rId18"/>
    <p:sldId id="264" r:id="rId19"/>
    <p:sldId id="267" r:id="rId20"/>
    <p:sldId id="268" r:id="rId21"/>
    <p:sldId id="269" r:id="rId22"/>
    <p:sldId id="270" r:id="rId23"/>
    <p:sldId id="271" r:id="rId24"/>
    <p:sldId id="272"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14" autoAdjust="0"/>
  </p:normalViewPr>
  <p:slideViewPr>
    <p:cSldViewPr snapToGrid="0" snapToObjects="1">
      <p:cViewPr>
        <p:scale>
          <a:sx n="100" d="100"/>
          <a:sy n="100" d="100"/>
        </p:scale>
        <p:origin x="-1056"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9/3/14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9/3/14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9/3/14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9/3/14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AP CHAPTER 1</a:t>
            </a:r>
            <a:endParaRPr lang="en-US" dirty="0"/>
          </a:p>
        </p:txBody>
      </p:sp>
    </p:spTree>
    <p:extLst>
      <p:ext uri="{BB962C8B-B14F-4D97-AF65-F5344CB8AC3E}">
        <p14:creationId xmlns:p14="http://schemas.microsoft.com/office/powerpoint/2010/main" val="39055333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The Method Approach</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r>
              <a:rPr lang="en-US" sz="2400" dirty="0" smtClean="0"/>
              <a:t>The Method approach maintains that there are </a:t>
            </a:r>
            <a:r>
              <a:rPr lang="en-US" sz="2400" i="1" dirty="0" smtClean="0"/>
              <a:t>special methods </a:t>
            </a:r>
            <a:r>
              <a:rPr lang="en-US" sz="2400" dirty="0" smtClean="0"/>
              <a:t>that </a:t>
            </a:r>
            <a:r>
              <a:rPr lang="en-US" sz="2400" dirty="0" smtClean="0"/>
              <a:t>philosophy uses </a:t>
            </a:r>
            <a:r>
              <a:rPr lang="en-US" sz="2400" dirty="0" smtClean="0"/>
              <a:t>that makes </a:t>
            </a:r>
            <a:r>
              <a:rPr lang="en-US" sz="2400" dirty="0" smtClean="0"/>
              <a:t>the philosophical contribution </a:t>
            </a:r>
            <a:r>
              <a:rPr lang="en-US" sz="2400" dirty="0" smtClean="0"/>
              <a:t>to </a:t>
            </a:r>
            <a:r>
              <a:rPr lang="en-US" sz="2400" dirty="0" smtClean="0"/>
              <a:t>a questions </a:t>
            </a:r>
            <a:r>
              <a:rPr lang="en-US" sz="2400" dirty="0" smtClean="0"/>
              <a:t>investigated by </a:t>
            </a:r>
            <a:r>
              <a:rPr lang="en-US" sz="2400" dirty="0" smtClean="0"/>
              <a:t>another discipline unique</a:t>
            </a:r>
            <a:r>
              <a:rPr lang="en-US" sz="2400" dirty="0" smtClean="0"/>
              <a:t>.</a:t>
            </a:r>
          </a:p>
          <a:p>
            <a:endParaRPr lang="en-US" sz="2400" dirty="0"/>
          </a:p>
          <a:p>
            <a:r>
              <a:rPr lang="en-US" sz="2400" b="1" dirty="0" smtClean="0"/>
              <a:t>Conceptual Analysis </a:t>
            </a:r>
            <a:r>
              <a:rPr lang="en-US" sz="2400" dirty="0" smtClean="0"/>
              <a:t>is one method that philosophers use. In a conceptual analysis one tries to arrive at an analysis of a concept by thinking about how it functions in different cases.</a:t>
            </a:r>
          </a:p>
          <a:p>
            <a:endParaRPr lang="en-US" sz="2400" dirty="0"/>
          </a:p>
          <a:p>
            <a:r>
              <a:rPr lang="en-US" sz="2400" dirty="0" smtClean="0"/>
              <a:t>A conceptual analysis can provide us with an understanding of how a concept operates in our cognition of the world.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480878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An Example of Conceptual Analysis</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Can you know something that is false?</a:t>
            </a:r>
          </a:p>
          <a:p>
            <a:pPr marL="0" indent="0">
              <a:buNone/>
            </a:pPr>
            <a:r>
              <a:rPr lang="en-US" sz="2400" dirty="0" smtClean="0"/>
              <a:t>Can you know that 4 + 4 = 9?</a:t>
            </a:r>
          </a:p>
          <a:p>
            <a:pPr marL="0" indent="0">
              <a:buNone/>
            </a:pPr>
            <a:endParaRPr lang="en-US" sz="2400" dirty="0"/>
          </a:p>
          <a:p>
            <a:pPr marL="0" indent="0">
              <a:buNone/>
            </a:pPr>
            <a:r>
              <a:rPr lang="en-US" sz="2400" dirty="0" smtClean="0"/>
              <a:t>Can you know something without believing it?</a:t>
            </a:r>
          </a:p>
          <a:p>
            <a:pPr marL="0" indent="0">
              <a:buNone/>
            </a:pPr>
            <a:r>
              <a:rPr lang="en-US" sz="2400" dirty="0" smtClean="0"/>
              <a:t>Can you know that the 49er’s Lost the NFC championship in 2014, without believing that they did?</a:t>
            </a:r>
          </a:p>
          <a:p>
            <a:pPr marL="0" indent="0">
              <a:buNone/>
            </a:pPr>
            <a:endParaRPr lang="en-US" sz="2400" dirty="0"/>
          </a:p>
          <a:p>
            <a:pPr marL="0" indent="0">
              <a:buNone/>
            </a:pPr>
            <a:r>
              <a:rPr lang="en-US" sz="2400" dirty="0" smtClean="0"/>
              <a:t>Can you know something without being able to justify it?</a:t>
            </a:r>
          </a:p>
          <a:p>
            <a:pPr marL="0" indent="0">
              <a:buNone/>
            </a:pPr>
            <a:r>
              <a:rPr lang="en-US" sz="2400" dirty="0" smtClean="0"/>
              <a:t>What is the difference between guessing and knowing?</a:t>
            </a:r>
            <a:endParaRPr lang="en-US" sz="2400" dirty="0"/>
          </a:p>
          <a:p>
            <a:pPr marL="0" indent="0">
              <a:buNone/>
            </a:pPr>
            <a:endParaRPr lang="en-US" sz="2400" dirty="0" smtClean="0"/>
          </a:p>
          <a:p>
            <a:pPr marL="0" indent="0">
              <a:buNone/>
            </a:pPr>
            <a:r>
              <a:rPr lang="en-US" sz="2400" dirty="0" smtClean="0"/>
              <a:t>Does knowledge = Justified True Belief?</a:t>
            </a:r>
            <a:endParaRPr lang="en-US" sz="2400" dirty="0"/>
          </a:p>
        </p:txBody>
      </p:sp>
    </p:spTree>
    <p:extLst>
      <p:ext uri="{BB962C8B-B14F-4D97-AF65-F5344CB8AC3E}">
        <p14:creationId xmlns:p14="http://schemas.microsoft.com/office/powerpoint/2010/main" val="3557469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What is the relation between Science, Religion, and Philosophy?</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We tend to think of science as opposed to religion.</a:t>
            </a:r>
          </a:p>
          <a:p>
            <a:pPr marL="0" indent="0">
              <a:buNone/>
            </a:pPr>
            <a:endParaRPr lang="en-US" sz="2400" dirty="0"/>
          </a:p>
          <a:p>
            <a:pPr marL="0" indent="0" algn="ctr">
              <a:buNone/>
            </a:pPr>
            <a:r>
              <a:rPr lang="en-US" sz="2400" dirty="0" smtClean="0"/>
              <a:t>Science </a:t>
            </a:r>
            <a:r>
              <a:rPr lang="en-US" sz="2400" dirty="0" smtClean="0">
                <a:sym typeface="Wingdings"/>
              </a:rPr>
              <a:t>&lt;-----------------------------------------------&gt; Religion</a:t>
            </a:r>
            <a:endParaRPr lang="en-US" sz="2400" dirty="0">
              <a:sym typeface="Wingdings"/>
            </a:endParaRPr>
          </a:p>
          <a:p>
            <a:pPr marL="0" indent="0">
              <a:buNone/>
            </a:pPr>
            <a:endParaRPr lang="en-US" sz="2400" dirty="0" smtClean="0">
              <a:sym typeface="Wingdings"/>
            </a:endParaRPr>
          </a:p>
          <a:p>
            <a:pPr marL="0" indent="0">
              <a:buNone/>
            </a:pPr>
            <a:r>
              <a:rPr lang="en-US" sz="2400" dirty="0" smtClean="0">
                <a:sym typeface="Wingdings"/>
              </a:rPr>
              <a:t>What is Science?</a:t>
            </a:r>
          </a:p>
          <a:p>
            <a:pPr marL="0" indent="0">
              <a:buNone/>
            </a:pPr>
            <a:endParaRPr lang="en-US" sz="2400" dirty="0">
              <a:sym typeface="Wingdings"/>
            </a:endParaRPr>
          </a:p>
          <a:p>
            <a:pPr marL="0" indent="0">
              <a:buNone/>
            </a:pPr>
            <a:r>
              <a:rPr lang="en-US" sz="2400" dirty="0" smtClean="0">
                <a:sym typeface="Wingdings"/>
              </a:rPr>
              <a:t>What is Religion?</a:t>
            </a:r>
          </a:p>
          <a:p>
            <a:pPr marL="0" indent="0">
              <a:buNone/>
            </a:pPr>
            <a:endParaRPr lang="en-US" sz="2400" dirty="0">
              <a:sym typeface="Wingdings"/>
            </a:endParaRPr>
          </a:p>
          <a:p>
            <a:pPr marL="0" indent="0">
              <a:buNone/>
            </a:pPr>
            <a:r>
              <a:rPr lang="en-US" sz="2400" dirty="0" smtClean="0">
                <a:sym typeface="Wingdings"/>
              </a:rPr>
              <a:t>Are they really in opposition to one another?</a:t>
            </a:r>
          </a:p>
          <a:p>
            <a:pPr marL="0" indent="0">
              <a:buNone/>
            </a:pPr>
            <a:endParaRPr lang="en-US" sz="2400" dirty="0">
              <a:sym typeface="Wingdings"/>
            </a:endParaRPr>
          </a:p>
          <a:p>
            <a:pPr marL="0" indent="0">
              <a:buNone/>
            </a:pPr>
            <a:r>
              <a:rPr lang="en-US" sz="2400" dirty="0" smtClean="0">
                <a:sym typeface="Wingdings"/>
              </a:rPr>
              <a:t>Where does philosophy fit into this picture?</a:t>
            </a:r>
            <a:endParaRPr lang="en-US" sz="2400" dirty="0">
              <a:sym typeface="Wingdings"/>
            </a:endParaRPr>
          </a:p>
        </p:txBody>
      </p:sp>
    </p:spTree>
    <p:extLst>
      <p:ext uri="{BB962C8B-B14F-4D97-AF65-F5344CB8AC3E}">
        <p14:creationId xmlns:p14="http://schemas.microsoft.com/office/powerpoint/2010/main" val="332600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Three models of philosophy in relation to science and religion.</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b="1" dirty="0" smtClean="0"/>
              <a:t>The Balanced View</a:t>
            </a:r>
            <a:endParaRPr lang="en-US" sz="2400" b="1" dirty="0"/>
          </a:p>
          <a:p>
            <a:pPr marL="0" indent="0" algn="ctr">
              <a:buNone/>
            </a:pPr>
            <a:endParaRPr lang="en-US" sz="2400" dirty="0" smtClean="0"/>
          </a:p>
          <a:p>
            <a:pPr marL="0" indent="0" algn="ctr">
              <a:buNone/>
            </a:pPr>
            <a:endParaRPr lang="en-US" sz="2400" dirty="0"/>
          </a:p>
          <a:p>
            <a:pPr marL="0" indent="0" algn="ctr">
              <a:buNone/>
            </a:pPr>
            <a:r>
              <a:rPr lang="en-US" sz="2400" dirty="0" smtClean="0"/>
              <a:t>Philosophy</a:t>
            </a:r>
          </a:p>
          <a:p>
            <a:pPr marL="0" indent="0" algn="ctr">
              <a:buNone/>
            </a:pPr>
            <a:endParaRPr lang="en-US" sz="2400" dirty="0"/>
          </a:p>
          <a:p>
            <a:pPr marL="0" indent="0" algn="ctr">
              <a:buNone/>
            </a:pPr>
            <a:endParaRPr lang="en-US" sz="2400" dirty="0" smtClean="0"/>
          </a:p>
          <a:p>
            <a:pPr marL="0" indent="0" algn="ctr">
              <a:buNone/>
            </a:pPr>
            <a:endParaRPr lang="en-US" sz="2400" dirty="0"/>
          </a:p>
          <a:p>
            <a:pPr marL="0" indent="0" algn="ctr">
              <a:buNone/>
            </a:pPr>
            <a:r>
              <a:rPr lang="en-US" sz="2400" dirty="0" smtClean="0"/>
              <a:t>Science </a:t>
            </a:r>
            <a:r>
              <a:rPr lang="en-US" sz="2400" dirty="0" smtClean="0">
                <a:sym typeface="Wingdings"/>
              </a:rPr>
              <a:t>&lt;----------------------------------------------&gt; Religion</a:t>
            </a:r>
            <a:r>
              <a:rPr lang="en-US" sz="2400" dirty="0" smtClean="0"/>
              <a:t> </a:t>
            </a:r>
            <a:endParaRPr lang="en-US" sz="2400" dirty="0"/>
          </a:p>
          <a:p>
            <a:pPr marL="0" indent="0" algn="ctr">
              <a:buNone/>
            </a:pPr>
            <a:endParaRPr lang="en-US" sz="2400" dirty="0"/>
          </a:p>
        </p:txBody>
      </p:sp>
      <p:cxnSp>
        <p:nvCxnSpPr>
          <p:cNvPr id="5" name="Straight Arrow Connector 4"/>
          <p:cNvCxnSpPr/>
          <p:nvPr/>
        </p:nvCxnSpPr>
        <p:spPr>
          <a:xfrm flipH="1">
            <a:off x="2336800" y="2717800"/>
            <a:ext cx="2171700" cy="1600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4508500" y="2717800"/>
            <a:ext cx="2171700" cy="16129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6621126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a:t>Three models of philosophy in relation to science and religion.</a:t>
            </a:r>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b="1" dirty="0" smtClean="0"/>
              <a:t>The Scientist View</a:t>
            </a:r>
            <a:endParaRPr lang="en-US" sz="2400" b="1" dirty="0"/>
          </a:p>
          <a:p>
            <a:pPr marL="0" indent="0" algn="ctr">
              <a:buNone/>
            </a:pPr>
            <a:endParaRPr lang="en-US" sz="2400" dirty="0" smtClean="0"/>
          </a:p>
          <a:p>
            <a:pPr marL="0" indent="0" algn="ctr">
              <a:buNone/>
            </a:pPr>
            <a:endParaRPr lang="en-US" sz="2400" dirty="0" smtClean="0"/>
          </a:p>
          <a:p>
            <a:pPr marL="0" indent="0">
              <a:buNone/>
            </a:pPr>
            <a:r>
              <a:rPr lang="en-US" sz="2400" dirty="0" smtClean="0"/>
              <a:t>		Philosophy</a:t>
            </a:r>
          </a:p>
          <a:p>
            <a:pPr marL="0" indent="0" algn="ctr">
              <a:buNone/>
            </a:pPr>
            <a:endParaRPr lang="en-US" sz="2400" dirty="0"/>
          </a:p>
          <a:p>
            <a:pPr marL="0" indent="0" algn="ctr">
              <a:buNone/>
            </a:pPr>
            <a:endParaRPr lang="en-US" sz="2400" dirty="0" smtClean="0"/>
          </a:p>
          <a:p>
            <a:pPr marL="0" indent="0" algn="ctr">
              <a:buNone/>
            </a:pPr>
            <a:endParaRPr lang="en-US" sz="2400" dirty="0"/>
          </a:p>
          <a:p>
            <a:pPr marL="0" indent="0" algn="ctr">
              <a:buNone/>
            </a:pPr>
            <a:r>
              <a:rPr lang="en-US" sz="2400" dirty="0" smtClean="0"/>
              <a:t>Science </a:t>
            </a:r>
            <a:r>
              <a:rPr lang="en-US" sz="2400" dirty="0" smtClean="0">
                <a:sym typeface="Wingdings"/>
              </a:rPr>
              <a:t>&lt;----------------------------------------------&gt; Religion</a:t>
            </a:r>
            <a:r>
              <a:rPr lang="en-US" sz="2400" dirty="0" smtClean="0"/>
              <a:t> </a:t>
            </a:r>
            <a:endParaRPr lang="en-US" sz="2400" dirty="0"/>
          </a:p>
          <a:p>
            <a:pPr marL="0" indent="0" algn="ctr">
              <a:buNone/>
            </a:pPr>
            <a:endParaRPr lang="en-US" sz="2400" dirty="0"/>
          </a:p>
        </p:txBody>
      </p:sp>
      <p:cxnSp>
        <p:nvCxnSpPr>
          <p:cNvPr id="5" name="Straight Arrow Connector 4"/>
          <p:cNvCxnSpPr/>
          <p:nvPr/>
        </p:nvCxnSpPr>
        <p:spPr>
          <a:xfrm flipH="1">
            <a:off x="2222500" y="2755900"/>
            <a:ext cx="1200150" cy="1600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3422650" y="2755900"/>
            <a:ext cx="3378200" cy="1587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47495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a:t>Three models of philosophy in relation to science and religion.</a:t>
            </a:r>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b="1" dirty="0" smtClean="0"/>
              <a:t>The Religious View</a:t>
            </a:r>
            <a:endParaRPr lang="en-US" sz="2400" b="1" dirty="0"/>
          </a:p>
          <a:p>
            <a:pPr marL="0" indent="0" algn="ctr">
              <a:buNone/>
            </a:pPr>
            <a:endParaRPr lang="en-US" sz="2400" dirty="0" smtClean="0"/>
          </a:p>
          <a:p>
            <a:pPr marL="0" indent="0" algn="ctr">
              <a:buNone/>
            </a:pPr>
            <a:endParaRPr lang="en-US" sz="2400" dirty="0" smtClean="0"/>
          </a:p>
          <a:p>
            <a:pPr marL="0" indent="0">
              <a:buNone/>
            </a:pPr>
            <a:r>
              <a:rPr lang="en-US" sz="2400" dirty="0" smtClean="0"/>
              <a:t>					Philosophy</a:t>
            </a:r>
          </a:p>
          <a:p>
            <a:pPr marL="0" indent="0" algn="ctr">
              <a:buNone/>
            </a:pPr>
            <a:endParaRPr lang="en-US" sz="2400" dirty="0"/>
          </a:p>
          <a:p>
            <a:pPr marL="0" indent="0" algn="ctr">
              <a:buNone/>
            </a:pPr>
            <a:endParaRPr lang="en-US" sz="2400" dirty="0" smtClean="0"/>
          </a:p>
          <a:p>
            <a:pPr marL="0" indent="0" algn="ctr">
              <a:buNone/>
            </a:pPr>
            <a:endParaRPr lang="en-US" sz="2400" dirty="0"/>
          </a:p>
          <a:p>
            <a:pPr marL="0" indent="0" algn="ctr">
              <a:buNone/>
            </a:pPr>
            <a:r>
              <a:rPr lang="en-US" sz="2400" dirty="0" smtClean="0"/>
              <a:t>Science </a:t>
            </a:r>
            <a:r>
              <a:rPr lang="en-US" sz="2400" dirty="0" smtClean="0">
                <a:sym typeface="Wingdings"/>
              </a:rPr>
              <a:t>&lt;----------------------------------------------&gt; Religion</a:t>
            </a:r>
            <a:r>
              <a:rPr lang="en-US" sz="2400" dirty="0" smtClean="0"/>
              <a:t> </a:t>
            </a:r>
            <a:endParaRPr lang="en-US" sz="2400" dirty="0"/>
          </a:p>
          <a:p>
            <a:pPr marL="0" indent="0" algn="ctr">
              <a:buNone/>
            </a:pPr>
            <a:endParaRPr lang="en-US" sz="2400" dirty="0"/>
          </a:p>
        </p:txBody>
      </p:sp>
      <p:cxnSp>
        <p:nvCxnSpPr>
          <p:cNvPr id="5" name="Straight Arrow Connector 4"/>
          <p:cNvCxnSpPr/>
          <p:nvPr/>
        </p:nvCxnSpPr>
        <p:spPr>
          <a:xfrm flipH="1">
            <a:off x="2336800" y="2730500"/>
            <a:ext cx="3371850" cy="165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5708650" y="2692400"/>
            <a:ext cx="1009650" cy="165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301647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The Balanced View Explained:</a:t>
            </a:r>
            <a:endParaRPr lang="en-US" sz="2400" dirty="0"/>
          </a:p>
        </p:txBody>
      </p:sp>
      <p:sp>
        <p:nvSpPr>
          <p:cNvPr id="3" name="Content Placeholder 2"/>
          <p:cNvSpPr>
            <a:spLocks noGrp="1"/>
          </p:cNvSpPr>
          <p:nvPr>
            <p:ph idx="1"/>
          </p:nvPr>
        </p:nvSpPr>
        <p:spPr>
          <a:xfrm>
            <a:off x="457200" y="1041400"/>
            <a:ext cx="8229600" cy="5084763"/>
          </a:xfrm>
        </p:spPr>
        <p:txBody>
          <a:bodyPr>
            <a:normAutofit fontScale="92500" lnSpcReduction="10000"/>
          </a:bodyPr>
          <a:lstStyle/>
          <a:p>
            <a:pPr marL="0" indent="0">
              <a:buNone/>
            </a:pPr>
            <a:r>
              <a:rPr lang="en-US" sz="2400" dirty="0" smtClean="0"/>
              <a:t>Philosophy does </a:t>
            </a:r>
            <a:r>
              <a:rPr lang="en-US" sz="2400" b="1" dirty="0" smtClean="0"/>
              <a:t>not</a:t>
            </a:r>
            <a:r>
              <a:rPr lang="en-US" sz="2400" dirty="0" smtClean="0"/>
              <a:t> simply engage </a:t>
            </a:r>
            <a:r>
              <a:rPr lang="en-US" sz="2400" i="1" dirty="0" smtClean="0"/>
              <a:t>special questions</a:t>
            </a:r>
            <a:r>
              <a:rPr lang="en-US" sz="2400" dirty="0" smtClean="0"/>
              <a:t>, such as: what is the nature of morality? That are not in the proper scope of science, but within the scope of religion.</a:t>
            </a:r>
          </a:p>
          <a:p>
            <a:pPr marL="0" indent="0">
              <a:buNone/>
            </a:pPr>
            <a:endParaRPr lang="en-US" sz="2400" dirty="0"/>
          </a:p>
          <a:p>
            <a:pPr marL="0" indent="0">
              <a:buNone/>
            </a:pPr>
            <a:r>
              <a:rPr lang="en-US" sz="2400" dirty="0" smtClean="0"/>
              <a:t>Philosophy does </a:t>
            </a:r>
            <a:r>
              <a:rPr lang="en-US" sz="2400" b="1" dirty="0" smtClean="0"/>
              <a:t>not</a:t>
            </a:r>
            <a:r>
              <a:rPr lang="en-US" sz="2400" dirty="0" smtClean="0"/>
              <a:t> inquire into general questions within the proper scope of science through a </a:t>
            </a:r>
            <a:r>
              <a:rPr lang="en-US" sz="2400" i="1" dirty="0" smtClean="0"/>
              <a:t>special method</a:t>
            </a:r>
            <a:r>
              <a:rPr lang="en-US" sz="2400" dirty="0" smtClean="0"/>
              <a:t>, such as conceptual analysis, that is distinct from, but similar to religious inquiry.</a:t>
            </a:r>
          </a:p>
          <a:p>
            <a:pPr marL="0" indent="0">
              <a:buNone/>
            </a:pPr>
            <a:endParaRPr lang="en-US" sz="2400" dirty="0"/>
          </a:p>
          <a:p>
            <a:pPr marL="0" indent="0">
              <a:buNone/>
            </a:pPr>
            <a:r>
              <a:rPr lang="en-US" sz="2400" dirty="0" smtClean="0"/>
              <a:t>Philosophy </a:t>
            </a:r>
            <a:r>
              <a:rPr lang="en-US" sz="2400" b="1" dirty="0" smtClean="0"/>
              <a:t>does</a:t>
            </a:r>
            <a:r>
              <a:rPr lang="en-US" sz="2400" b="1" i="1" dirty="0" smtClean="0"/>
              <a:t> </a:t>
            </a:r>
            <a:r>
              <a:rPr lang="en-US" sz="2400" dirty="0" smtClean="0"/>
              <a:t>inquire into a question by looking at various contributions that are relevant to answering the question, and it does employ a variety of methods.</a:t>
            </a:r>
          </a:p>
          <a:p>
            <a:pPr marL="0" indent="0">
              <a:buNone/>
            </a:pPr>
            <a:endParaRPr lang="en-US" sz="2400" dirty="0"/>
          </a:p>
          <a:p>
            <a:pPr marL="0" indent="0">
              <a:buNone/>
            </a:pPr>
            <a:r>
              <a:rPr lang="en-US" sz="2400" b="1" dirty="0" smtClean="0"/>
              <a:t>In contemporary philosophy, many, but not all, seek to provide a comprehensive understanding of a question that plays a role in capturing the human condition. </a:t>
            </a:r>
            <a:endParaRPr lang="en-US" sz="2400" b="1" dirty="0"/>
          </a:p>
        </p:txBody>
      </p:sp>
    </p:spTree>
    <p:extLst>
      <p:ext uri="{BB962C8B-B14F-4D97-AF65-F5344CB8AC3E}">
        <p14:creationId xmlns:p14="http://schemas.microsoft.com/office/powerpoint/2010/main" val="336614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What is Asian Philosophy?</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r>
              <a:rPr lang="en-US" sz="2400" dirty="0" smtClean="0"/>
              <a:t>Critical question:</a:t>
            </a:r>
          </a:p>
          <a:p>
            <a:pPr marL="0" indent="0">
              <a:buNone/>
            </a:pPr>
            <a:endParaRPr lang="en-US" sz="2400" dirty="0"/>
          </a:p>
          <a:p>
            <a:pPr marL="0" indent="0">
              <a:buNone/>
            </a:pPr>
            <a:r>
              <a:rPr lang="en-US" sz="2400" dirty="0" smtClean="0"/>
              <a:t>If ‘philosophy’ is a term that derives from the West, what could ‘Asian philosophy’ possibly be?</a:t>
            </a:r>
          </a:p>
          <a:p>
            <a:pPr marL="0" indent="0">
              <a:buNone/>
            </a:pPr>
            <a:endParaRPr lang="en-US" sz="2400" dirty="0"/>
          </a:p>
          <a:p>
            <a:pPr marL="0" indent="0">
              <a:buNone/>
            </a:pPr>
            <a:r>
              <a:rPr lang="en-US" sz="2400" dirty="0" smtClean="0"/>
              <a:t>Is it that Asian thinkers examined the same questions?</a:t>
            </a:r>
          </a:p>
          <a:p>
            <a:pPr marL="0" indent="0">
              <a:buNone/>
            </a:pPr>
            <a:endParaRPr lang="en-US" sz="2400" dirty="0"/>
          </a:p>
          <a:p>
            <a:pPr marL="0" indent="0">
              <a:buNone/>
            </a:pPr>
            <a:r>
              <a:rPr lang="en-US" sz="2400" dirty="0" smtClean="0"/>
              <a:t>Is it that Asian thinkers used the same method?</a:t>
            </a:r>
          </a:p>
          <a:p>
            <a:pPr marL="0" indent="0">
              <a:buNone/>
            </a:pPr>
            <a:endParaRPr lang="en-US" sz="2400" dirty="0" smtClean="0"/>
          </a:p>
          <a:p>
            <a:pPr marL="0" indent="0">
              <a:buNone/>
            </a:pPr>
            <a:r>
              <a:rPr lang="en-US" sz="2400" dirty="0" smtClean="0"/>
              <a:t>Is it that Asian thinkers asked the same questions and used the same method?</a:t>
            </a:r>
            <a:endParaRPr lang="en-US" sz="2400" dirty="0"/>
          </a:p>
          <a:p>
            <a:pPr marL="0" indent="0">
              <a:buNone/>
            </a:pPr>
            <a:endParaRPr lang="en-US" sz="2400" dirty="0"/>
          </a:p>
        </p:txBody>
      </p:sp>
    </p:spTree>
    <p:extLst>
      <p:ext uri="{BB962C8B-B14F-4D97-AF65-F5344CB8AC3E}">
        <p14:creationId xmlns:p14="http://schemas.microsoft.com/office/powerpoint/2010/main" val="1710267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What is Asian Philosophy?</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endParaRPr lang="en-US" sz="2400" dirty="0" smtClean="0"/>
          </a:p>
          <a:p>
            <a:r>
              <a:rPr lang="en-US" sz="2400" dirty="0" smtClean="0"/>
              <a:t>Some Asian thinkers </a:t>
            </a:r>
            <a:r>
              <a:rPr lang="en-US" sz="2400" b="1" dirty="0" smtClean="0"/>
              <a:t>asked the same questions</a:t>
            </a:r>
            <a:r>
              <a:rPr lang="en-US" sz="2400" dirty="0" smtClean="0"/>
              <a:t>. For example, Asian thinkers were interested in the nature of the self, knowledge, and the good life.</a:t>
            </a:r>
          </a:p>
          <a:p>
            <a:endParaRPr lang="en-US" sz="2400" dirty="0" smtClean="0"/>
          </a:p>
          <a:p>
            <a:endParaRPr lang="en-US" sz="2400" dirty="0"/>
          </a:p>
          <a:p>
            <a:r>
              <a:rPr lang="en-US" sz="2400" dirty="0" smtClean="0"/>
              <a:t>Some Asian thinkers used </a:t>
            </a:r>
            <a:r>
              <a:rPr lang="en-US" sz="2400" b="1" dirty="0" smtClean="0"/>
              <a:t>the same method </a:t>
            </a:r>
            <a:r>
              <a:rPr lang="en-US" sz="2400" dirty="0" smtClean="0"/>
              <a:t>that Western philosophers, such as Plato used. For example, some Asian thinkers argued that we can come to understand the nature of the self, knowledge, and the good life by examining the concepts we use to think about them.</a:t>
            </a:r>
          </a:p>
          <a:p>
            <a:endParaRPr lang="en-US" sz="2400" dirty="0"/>
          </a:p>
          <a:p>
            <a:pPr marL="0" indent="0">
              <a:buNone/>
            </a:pPr>
            <a:endParaRPr lang="en-US" sz="2400" dirty="0"/>
          </a:p>
          <a:p>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727256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South Asian Philosophy: Some Dominant Features</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Practical </a:t>
            </a:r>
          </a:p>
          <a:p>
            <a:pPr marL="0" indent="0">
              <a:buNone/>
            </a:pPr>
            <a:r>
              <a:rPr lang="en-US" sz="2400" dirty="0" smtClean="0"/>
              <a:t>South Asian philosophy is concerned with improving life. </a:t>
            </a:r>
          </a:p>
          <a:p>
            <a:pPr marL="0" indent="0">
              <a:buNone/>
            </a:pPr>
            <a:endParaRPr lang="en-US" sz="2400" dirty="0"/>
          </a:p>
          <a:p>
            <a:pPr marL="0" indent="0">
              <a:buNone/>
            </a:pPr>
            <a:r>
              <a:rPr lang="en-US" sz="2400" dirty="0" smtClean="0"/>
              <a:t>Suffering is part of the human condition.</a:t>
            </a:r>
          </a:p>
          <a:p>
            <a:pPr marL="0" indent="0">
              <a:buNone/>
            </a:pPr>
            <a:endParaRPr lang="en-US" sz="2400" dirty="0"/>
          </a:p>
          <a:p>
            <a:pPr marL="0" indent="0">
              <a:buNone/>
            </a:pPr>
            <a:r>
              <a:rPr lang="en-US" sz="2400" dirty="0" smtClean="0"/>
              <a:t>South Asian philosophies are primarily concerned with the project of eliminating suffering or pain. </a:t>
            </a:r>
          </a:p>
          <a:p>
            <a:pPr marL="0" indent="0">
              <a:buNone/>
            </a:pPr>
            <a:endParaRPr lang="en-US" sz="2400" dirty="0"/>
          </a:p>
          <a:p>
            <a:pPr marL="0" indent="0">
              <a:buNone/>
            </a:pPr>
            <a:r>
              <a:rPr lang="en-US" sz="2400" dirty="0" smtClean="0"/>
              <a:t>Most traditions see the improvement of life as </a:t>
            </a:r>
            <a:r>
              <a:rPr lang="en-US" sz="2400" dirty="0" smtClean="0"/>
              <a:t>the </a:t>
            </a:r>
            <a:r>
              <a:rPr lang="en-US" sz="2400" dirty="0" smtClean="0"/>
              <a:t>guiding concern when developing an account of the self, knowledge, and the nature of reality.</a:t>
            </a:r>
            <a:endParaRPr lang="en-US" sz="2400" dirty="0"/>
          </a:p>
          <a:p>
            <a:pPr marL="0" indent="0">
              <a:buNone/>
            </a:pPr>
            <a:r>
              <a:rPr lang="en-US" sz="2400" dirty="0" smtClean="0"/>
              <a:t> </a:t>
            </a:r>
            <a:endParaRPr lang="en-US" sz="2400" dirty="0"/>
          </a:p>
          <a:p>
            <a:pPr marL="0" indent="0">
              <a:buNone/>
            </a:pPr>
            <a:endParaRPr lang="en-US" sz="2400" dirty="0"/>
          </a:p>
        </p:txBody>
      </p:sp>
    </p:spTree>
    <p:extLst>
      <p:ext uri="{BB962C8B-B14F-4D97-AF65-F5344CB8AC3E}">
        <p14:creationId xmlns:p14="http://schemas.microsoft.com/office/powerpoint/2010/main" val="260840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Introductory Questions</a:t>
            </a:r>
            <a:endParaRPr lang="en-US" sz="2400" dirty="0"/>
          </a:p>
        </p:txBody>
      </p:sp>
      <p:sp>
        <p:nvSpPr>
          <p:cNvPr id="3" name="Content Placeholder 2"/>
          <p:cNvSpPr>
            <a:spLocks noGrp="1"/>
          </p:cNvSpPr>
          <p:nvPr>
            <p:ph idx="1"/>
          </p:nvPr>
        </p:nvSpPr>
        <p:spPr>
          <a:xfrm>
            <a:off x="457200" y="1219200"/>
            <a:ext cx="8229600" cy="4906963"/>
          </a:xfrm>
        </p:spPr>
        <p:txBody>
          <a:bodyPr>
            <a:normAutofit/>
          </a:bodyPr>
          <a:lstStyle/>
          <a:p>
            <a:endParaRPr lang="en-US" sz="2400" dirty="0" smtClean="0"/>
          </a:p>
          <a:p>
            <a:r>
              <a:rPr lang="en-US" sz="2400" dirty="0" smtClean="0"/>
              <a:t>What is Asia?</a:t>
            </a:r>
          </a:p>
          <a:p>
            <a:endParaRPr lang="en-US" sz="2400" dirty="0"/>
          </a:p>
          <a:p>
            <a:r>
              <a:rPr lang="en-US" sz="2400" dirty="0" smtClean="0"/>
              <a:t>What is Philosophy?</a:t>
            </a:r>
          </a:p>
          <a:p>
            <a:pPr marL="0" indent="0">
              <a:buNone/>
            </a:pPr>
            <a:endParaRPr lang="en-US" sz="2400" dirty="0"/>
          </a:p>
          <a:p>
            <a:r>
              <a:rPr lang="en-US" sz="2400" dirty="0" smtClean="0"/>
              <a:t>What is the difference between science, religion, and philosophy?</a:t>
            </a:r>
          </a:p>
          <a:p>
            <a:endParaRPr lang="en-US" sz="2400" dirty="0"/>
          </a:p>
          <a:p>
            <a:r>
              <a:rPr lang="en-US" sz="2400" dirty="0"/>
              <a:t>What is Asian Philosophy</a:t>
            </a:r>
            <a:r>
              <a:rPr lang="en-US" sz="2400" dirty="0" smtClean="0"/>
              <a:t>?</a:t>
            </a:r>
          </a:p>
          <a:p>
            <a:endParaRPr lang="en-US" sz="2400" dirty="0"/>
          </a:p>
          <a:p>
            <a:r>
              <a:rPr lang="en-US" sz="2400" dirty="0" smtClean="0"/>
              <a:t>Some Dominant Features of Asian Philosophy?</a:t>
            </a:r>
          </a:p>
          <a:p>
            <a:endParaRPr lang="en-US" sz="2400" dirty="0"/>
          </a:p>
          <a:p>
            <a:pPr marL="0" indent="0">
              <a:buNone/>
            </a:pPr>
            <a:endParaRPr lang="en-US" sz="2400" dirty="0"/>
          </a:p>
        </p:txBody>
      </p:sp>
    </p:spTree>
    <p:extLst>
      <p:ext uri="{BB962C8B-B14F-4D97-AF65-F5344CB8AC3E}">
        <p14:creationId xmlns:p14="http://schemas.microsoft.com/office/powerpoint/2010/main" val="247905407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South Asian Philosophy: Dominant Features</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b="1" dirty="0" smtClean="0"/>
              <a:t>The problem of suffering</a:t>
            </a:r>
            <a:endParaRPr lang="en-US" sz="2400" dirty="0"/>
          </a:p>
          <a:p>
            <a:pPr marL="0" indent="0">
              <a:buNone/>
            </a:pPr>
            <a:endParaRPr lang="en-US" sz="2400" dirty="0" smtClean="0"/>
          </a:p>
          <a:p>
            <a:pPr marL="0" indent="0">
              <a:buNone/>
            </a:pPr>
            <a:r>
              <a:rPr lang="en-US" sz="2400" dirty="0" smtClean="0"/>
              <a:t>We suffer because we desire that which we do not have!!!!!!</a:t>
            </a:r>
          </a:p>
          <a:p>
            <a:pPr marL="0" indent="0">
              <a:buNone/>
            </a:pPr>
            <a:endParaRPr lang="en-US" sz="2400" dirty="0"/>
          </a:p>
          <a:p>
            <a:pPr marL="0" indent="0">
              <a:buNone/>
            </a:pPr>
            <a:r>
              <a:rPr lang="en-US" sz="2400" b="1" dirty="0" smtClean="0"/>
              <a:t>Two Solution Strategies</a:t>
            </a:r>
          </a:p>
          <a:p>
            <a:pPr marL="0" indent="0">
              <a:buNone/>
            </a:pPr>
            <a:endParaRPr lang="en-US" sz="2400" b="1" dirty="0"/>
          </a:p>
          <a:p>
            <a:pPr marL="0" indent="0">
              <a:buNone/>
            </a:pPr>
            <a:r>
              <a:rPr lang="en-US" sz="2400" dirty="0" smtClean="0"/>
              <a:t>The Attainment Approach: </a:t>
            </a:r>
            <a:r>
              <a:rPr lang="en-US" sz="2400" i="1" dirty="0" smtClean="0"/>
              <a:t>Aim to get what you do not have</a:t>
            </a:r>
            <a:r>
              <a:rPr lang="en-US" sz="2400" dirty="0" smtClean="0"/>
              <a:t>.</a:t>
            </a:r>
          </a:p>
          <a:p>
            <a:pPr marL="0" indent="0">
              <a:buNone/>
            </a:pPr>
            <a:endParaRPr lang="en-US" sz="2400" b="1" dirty="0"/>
          </a:p>
          <a:p>
            <a:pPr marL="0" indent="0">
              <a:buNone/>
            </a:pPr>
            <a:r>
              <a:rPr lang="en-US" sz="2400" dirty="0" smtClean="0"/>
              <a:t>The Renunciation Approach: </a:t>
            </a:r>
            <a:r>
              <a:rPr lang="en-US" sz="2400" i="1" dirty="0" smtClean="0"/>
              <a:t>Give up that which you do not have</a:t>
            </a:r>
            <a:r>
              <a:rPr lang="en-US" sz="2400" dirty="0" smtClean="0"/>
              <a:t>.</a:t>
            </a:r>
            <a:r>
              <a:rPr lang="en-US" sz="2400" b="1" dirty="0" smtClean="0"/>
              <a:t> </a:t>
            </a:r>
          </a:p>
          <a:p>
            <a:pPr marL="0" indent="0">
              <a:buNone/>
            </a:pPr>
            <a:endParaRPr lang="en-US" sz="2400" b="1" dirty="0" smtClean="0"/>
          </a:p>
          <a:p>
            <a:pPr marL="0" indent="0">
              <a:buNone/>
            </a:pPr>
            <a:r>
              <a:rPr lang="en-US" sz="2400" b="1" dirty="0" smtClean="0"/>
              <a:t>Critical Question: Is one approach better than the other? Why?</a:t>
            </a:r>
            <a:endParaRPr lang="en-US" sz="2400" b="1" dirty="0"/>
          </a:p>
          <a:p>
            <a:pPr marL="0" indent="0">
              <a:buNone/>
            </a:pPr>
            <a:endParaRPr lang="en-US" sz="2400" b="1" dirty="0"/>
          </a:p>
          <a:p>
            <a:pPr marL="0" indent="0">
              <a:buNone/>
            </a:pPr>
            <a:endParaRPr lang="en-US" sz="2400" dirty="0" smtClean="0"/>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2677195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South Asian Philosophy: Dominant Features</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South Asian philosophy is dominated by the renunciation approach. </a:t>
            </a:r>
          </a:p>
          <a:p>
            <a:pPr marL="0" indent="0">
              <a:buNone/>
            </a:pPr>
            <a:endParaRPr lang="en-US" sz="2400" dirty="0"/>
          </a:p>
          <a:p>
            <a:pPr marL="0" indent="0">
              <a:buNone/>
            </a:pPr>
            <a:r>
              <a:rPr lang="en-US" sz="2400" dirty="0" smtClean="0"/>
              <a:t>This approach requires </a:t>
            </a:r>
            <a:r>
              <a:rPr lang="en-US" sz="2400" i="1" dirty="0" smtClean="0"/>
              <a:t>SELF-DISCIPLINE</a:t>
            </a:r>
            <a:r>
              <a:rPr lang="en-US" sz="2400" dirty="0" smtClean="0"/>
              <a:t>.</a:t>
            </a:r>
          </a:p>
          <a:p>
            <a:pPr marL="0" indent="0">
              <a:buNone/>
            </a:pPr>
            <a:endParaRPr lang="en-US" sz="2400" dirty="0"/>
          </a:p>
          <a:p>
            <a:pPr marL="0" indent="0">
              <a:buNone/>
            </a:pPr>
            <a:r>
              <a:rPr lang="en-US" sz="2400" dirty="0" smtClean="0"/>
              <a:t>Question: what does self-discipline require?</a:t>
            </a:r>
          </a:p>
          <a:p>
            <a:pPr marL="0" indent="0">
              <a:buNone/>
            </a:pPr>
            <a:endParaRPr lang="en-US" sz="2400" dirty="0"/>
          </a:p>
          <a:p>
            <a:pPr marL="0" indent="0">
              <a:buNone/>
            </a:pPr>
            <a:r>
              <a:rPr lang="en-US" sz="2400" dirty="0" smtClean="0"/>
              <a:t>Does it require </a:t>
            </a:r>
            <a:r>
              <a:rPr lang="en-US" sz="2400" dirty="0" smtClean="0"/>
              <a:t>self-knowledge</a:t>
            </a:r>
            <a:r>
              <a:rPr lang="en-US" sz="2400" dirty="0" smtClean="0"/>
              <a:t>?</a:t>
            </a:r>
          </a:p>
          <a:p>
            <a:pPr marL="0" indent="0">
              <a:buNone/>
            </a:pPr>
            <a:endParaRPr lang="en-US" sz="2400" dirty="0"/>
          </a:p>
          <a:p>
            <a:pPr marL="0" indent="0">
              <a:buNone/>
            </a:pPr>
            <a:r>
              <a:rPr lang="en-US" sz="2400" dirty="0" smtClean="0"/>
              <a:t>Is self-knowledge possible?</a:t>
            </a:r>
            <a:endParaRPr lang="en-US" sz="2400" dirty="0"/>
          </a:p>
        </p:txBody>
      </p:sp>
    </p:spTree>
    <p:extLst>
      <p:ext uri="{BB962C8B-B14F-4D97-AF65-F5344CB8AC3E}">
        <p14:creationId xmlns:p14="http://schemas.microsoft.com/office/powerpoint/2010/main" val="2752873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South Asian Philosophy: Dominant Features</a:t>
            </a:r>
            <a:endParaRPr lang="en-US" sz="2400" dirty="0"/>
          </a:p>
        </p:txBody>
      </p:sp>
      <p:sp>
        <p:nvSpPr>
          <p:cNvPr id="3" name="Content Placeholder 2"/>
          <p:cNvSpPr>
            <a:spLocks noGrp="1"/>
          </p:cNvSpPr>
          <p:nvPr>
            <p:ph idx="1"/>
          </p:nvPr>
        </p:nvSpPr>
        <p:spPr>
          <a:xfrm>
            <a:off x="457200" y="1041400"/>
            <a:ext cx="8229600" cy="5397500"/>
          </a:xfrm>
        </p:spPr>
        <p:txBody>
          <a:bodyPr>
            <a:normAutofit lnSpcReduction="10000"/>
          </a:bodyPr>
          <a:lstStyle/>
          <a:p>
            <a:pPr marL="0" indent="0">
              <a:buNone/>
            </a:pPr>
            <a:r>
              <a:rPr lang="en-US" sz="2400" dirty="0" smtClean="0"/>
              <a:t>Karma = Action</a:t>
            </a:r>
          </a:p>
          <a:p>
            <a:pPr marL="0" indent="0">
              <a:buNone/>
            </a:pPr>
            <a:endParaRPr lang="en-US" sz="2400" dirty="0"/>
          </a:p>
          <a:p>
            <a:pPr marL="0" indent="0">
              <a:buNone/>
            </a:pPr>
            <a:r>
              <a:rPr lang="en-US" sz="2400" dirty="0" smtClean="0"/>
              <a:t>Action = what you think, what you say, and what you do. It includes the effects that are immediate as well as distant. </a:t>
            </a:r>
            <a:endParaRPr lang="en-US" sz="2400" dirty="0"/>
          </a:p>
          <a:p>
            <a:pPr marL="0" indent="0">
              <a:buNone/>
            </a:pPr>
            <a:endParaRPr lang="en-US" sz="2400" dirty="0" smtClean="0"/>
          </a:p>
          <a:p>
            <a:pPr marL="0" indent="0">
              <a:buNone/>
            </a:pPr>
            <a:r>
              <a:rPr lang="en-US" sz="2400" dirty="0" smtClean="0"/>
              <a:t>There is a cycle of birth and death. </a:t>
            </a:r>
          </a:p>
          <a:p>
            <a:pPr marL="0" indent="0">
              <a:buNone/>
            </a:pPr>
            <a:endParaRPr lang="en-US" sz="2400" dirty="0"/>
          </a:p>
          <a:p>
            <a:pPr marL="0" indent="0">
              <a:buNone/>
            </a:pPr>
            <a:r>
              <a:rPr lang="en-US" sz="2400" dirty="0" smtClean="0"/>
              <a:t>Life includes suffering as a condition.</a:t>
            </a:r>
          </a:p>
          <a:p>
            <a:pPr marL="0" indent="0">
              <a:buNone/>
            </a:pPr>
            <a:endParaRPr lang="en-US" sz="2400" dirty="0"/>
          </a:p>
          <a:p>
            <a:pPr marL="0" indent="0">
              <a:buNone/>
            </a:pPr>
            <a:r>
              <a:rPr lang="en-US" sz="2400" dirty="0" smtClean="0"/>
              <a:t>Karma connects all of us. Everything we do effects everyone else.</a:t>
            </a:r>
          </a:p>
          <a:p>
            <a:pPr marL="0" indent="0">
              <a:buNone/>
            </a:pPr>
            <a:endParaRPr lang="en-US" sz="2400" dirty="0"/>
          </a:p>
          <a:p>
            <a:pPr marL="0" indent="0">
              <a:buNone/>
            </a:pPr>
            <a:r>
              <a:rPr lang="en-US" sz="2400" dirty="0" smtClean="0"/>
              <a:t>The ultimate </a:t>
            </a:r>
            <a:r>
              <a:rPr lang="en-US" sz="2400" i="1" dirty="0" smtClean="0"/>
              <a:t>goal</a:t>
            </a:r>
            <a:r>
              <a:rPr lang="en-US" sz="2400" dirty="0" smtClean="0"/>
              <a:t> is liberation from the cycle of birth and death.</a:t>
            </a:r>
            <a:endParaRPr lang="en-US" sz="2400" dirty="0"/>
          </a:p>
        </p:txBody>
      </p:sp>
    </p:spTree>
    <p:extLst>
      <p:ext uri="{BB962C8B-B14F-4D97-AF65-F5344CB8AC3E}">
        <p14:creationId xmlns:p14="http://schemas.microsoft.com/office/powerpoint/2010/main" val="4220896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South Asian Philosophy: Dominant Features</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Dharma = uphold</a:t>
            </a:r>
          </a:p>
          <a:p>
            <a:pPr marL="0" indent="0">
              <a:buNone/>
            </a:pPr>
            <a:endParaRPr lang="en-US" sz="2400" dirty="0"/>
          </a:p>
          <a:p>
            <a:pPr marL="0" indent="0">
              <a:buNone/>
            </a:pPr>
            <a:r>
              <a:rPr lang="en-US" sz="2400" dirty="0" smtClean="0"/>
              <a:t>It is the concept that captures the idea of duty.</a:t>
            </a:r>
          </a:p>
          <a:p>
            <a:pPr marL="0" indent="0">
              <a:buNone/>
            </a:pPr>
            <a:endParaRPr lang="en-US" sz="2400" dirty="0"/>
          </a:p>
          <a:p>
            <a:pPr marL="0" indent="0">
              <a:buNone/>
            </a:pPr>
            <a:r>
              <a:rPr lang="en-US" sz="2400" dirty="0" smtClean="0"/>
              <a:t>The moral structure of one’s life, what one has to do and be is given by their Dharma. </a:t>
            </a:r>
          </a:p>
          <a:p>
            <a:pPr marL="0" indent="0">
              <a:buNone/>
            </a:pPr>
            <a:endParaRPr lang="en-US" sz="2400" dirty="0"/>
          </a:p>
          <a:p>
            <a:pPr marL="0" indent="0">
              <a:buNone/>
            </a:pPr>
            <a:r>
              <a:rPr lang="en-US" sz="2400" dirty="0" smtClean="0"/>
              <a:t>Given that we have different roles at different stages in our life, we may also have different dharma at those stages.</a:t>
            </a:r>
          </a:p>
          <a:p>
            <a:pPr marL="0" indent="0">
              <a:buNone/>
            </a:pPr>
            <a:r>
              <a:rPr lang="en-US" sz="2400" dirty="0" smtClean="0"/>
              <a:t> </a:t>
            </a:r>
            <a:endParaRPr lang="en-US" sz="2400" dirty="0"/>
          </a:p>
        </p:txBody>
      </p:sp>
    </p:spTree>
    <p:extLst>
      <p:ext uri="{BB962C8B-B14F-4D97-AF65-F5344CB8AC3E}">
        <p14:creationId xmlns:p14="http://schemas.microsoft.com/office/powerpoint/2010/main" val="2810528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South Asian Philosophy: Dominant Features</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Non-Attachment</a:t>
            </a:r>
          </a:p>
          <a:p>
            <a:pPr marL="0" indent="0">
              <a:buNone/>
            </a:pPr>
            <a:endParaRPr lang="en-US" sz="2400" dirty="0"/>
          </a:p>
          <a:p>
            <a:pPr marL="0" indent="0">
              <a:buNone/>
            </a:pPr>
            <a:r>
              <a:rPr lang="en-US" sz="2400" dirty="0" smtClean="0"/>
              <a:t>Suffering comes from attachment to what one does not have or cannot have. </a:t>
            </a:r>
          </a:p>
          <a:p>
            <a:pPr marL="0" indent="0">
              <a:buNone/>
            </a:pPr>
            <a:endParaRPr lang="en-US" sz="2400" dirty="0"/>
          </a:p>
          <a:p>
            <a:pPr marL="0" indent="0">
              <a:buNone/>
            </a:pPr>
            <a:r>
              <a:rPr lang="en-US" sz="2400" dirty="0" smtClean="0"/>
              <a:t>That which one does not have causes suffering.</a:t>
            </a:r>
          </a:p>
          <a:p>
            <a:pPr marL="0" indent="0">
              <a:buNone/>
            </a:pPr>
            <a:endParaRPr lang="en-US" sz="2400" dirty="0"/>
          </a:p>
          <a:p>
            <a:pPr marL="0" indent="0">
              <a:buNone/>
            </a:pPr>
            <a:r>
              <a:rPr lang="en-US" sz="2400" dirty="0" smtClean="0"/>
              <a:t>Since the good life = no suffering, and attachment to what one does not have causes suffering, one must practice non-attachment. </a:t>
            </a:r>
            <a:endParaRPr lang="en-US" sz="2400" dirty="0"/>
          </a:p>
        </p:txBody>
      </p:sp>
    </p:spTree>
    <p:extLst>
      <p:ext uri="{BB962C8B-B14F-4D97-AF65-F5344CB8AC3E}">
        <p14:creationId xmlns:p14="http://schemas.microsoft.com/office/powerpoint/2010/main" val="3199860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pPr algn="l"/>
            <a:r>
              <a:rPr lang="en-US" sz="2400" dirty="0" smtClean="0"/>
              <a:t>Critical Question</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pPr marL="0" indent="0">
              <a:buNone/>
            </a:pPr>
            <a:r>
              <a:rPr lang="en-US" sz="2400" dirty="0" smtClean="0"/>
              <a:t>We are told to practice non-attachment because it is the solution to the problem of suffering.</a:t>
            </a:r>
          </a:p>
          <a:p>
            <a:pPr marL="0" indent="0">
              <a:buNone/>
            </a:pPr>
            <a:endParaRPr lang="en-US" sz="2400" dirty="0" smtClean="0"/>
          </a:p>
          <a:p>
            <a:pPr marL="0" indent="0">
              <a:buNone/>
            </a:pPr>
            <a:r>
              <a:rPr lang="en-US" sz="2400" dirty="0" smtClean="0"/>
              <a:t>What is suffering?</a:t>
            </a:r>
            <a:endParaRPr lang="en-US" sz="2400" dirty="0"/>
          </a:p>
          <a:p>
            <a:pPr marL="0" indent="0">
              <a:buNone/>
            </a:pPr>
            <a:endParaRPr lang="en-US" sz="2400" dirty="0"/>
          </a:p>
          <a:p>
            <a:pPr marL="0" indent="0">
              <a:buNone/>
            </a:pPr>
            <a:r>
              <a:rPr lang="en-US" sz="2400" dirty="0" smtClean="0"/>
              <a:t>Is suffering always bad?</a:t>
            </a:r>
          </a:p>
          <a:p>
            <a:pPr marL="0" indent="0">
              <a:buNone/>
            </a:pPr>
            <a:endParaRPr lang="en-US" sz="2400" dirty="0"/>
          </a:p>
          <a:p>
            <a:pPr marL="0" indent="0">
              <a:buNone/>
            </a:pPr>
            <a:r>
              <a:rPr lang="en-US" sz="2400" dirty="0" smtClean="0"/>
              <a:t>Is the badness of suffering always such that </a:t>
            </a:r>
            <a:r>
              <a:rPr lang="en-US" sz="2400" smtClean="0"/>
              <a:t>we should </a:t>
            </a:r>
            <a:r>
              <a:rPr lang="en-US" sz="2400" dirty="0" smtClean="0"/>
              <a:t>want to remove it?</a:t>
            </a:r>
          </a:p>
          <a:p>
            <a:pPr marL="0" indent="0">
              <a:buNone/>
            </a:pPr>
            <a:endParaRPr lang="en-US" sz="2400" dirty="0"/>
          </a:p>
        </p:txBody>
      </p:sp>
    </p:spTree>
    <p:extLst>
      <p:ext uri="{BB962C8B-B14F-4D97-AF65-F5344CB8AC3E}">
        <p14:creationId xmlns:p14="http://schemas.microsoft.com/office/powerpoint/2010/main" val="468291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800" y="0"/>
            <a:ext cx="8524068" cy="6858000"/>
          </a:xfrm>
          <a:prstGeom prst="rect">
            <a:avLst/>
          </a:prstGeom>
        </p:spPr>
      </p:pic>
    </p:spTree>
    <p:extLst>
      <p:ext uri="{BB962C8B-B14F-4D97-AF65-F5344CB8AC3E}">
        <p14:creationId xmlns:p14="http://schemas.microsoft.com/office/powerpoint/2010/main" val="30220842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What is Asia?</a:t>
            </a:r>
            <a:endParaRPr lang="en-US" sz="2400" dirty="0"/>
          </a:p>
        </p:txBody>
      </p:sp>
      <p:sp>
        <p:nvSpPr>
          <p:cNvPr id="3" name="Content Placeholder 2"/>
          <p:cNvSpPr>
            <a:spLocks noGrp="1"/>
          </p:cNvSpPr>
          <p:nvPr>
            <p:ph idx="1"/>
          </p:nvPr>
        </p:nvSpPr>
        <p:spPr>
          <a:xfrm>
            <a:off x="457200" y="1041400"/>
            <a:ext cx="8229600" cy="5084763"/>
          </a:xfrm>
        </p:spPr>
        <p:txBody>
          <a:bodyPr>
            <a:normAutofit/>
          </a:bodyPr>
          <a:lstStyle/>
          <a:p>
            <a:endParaRPr lang="en-US" sz="2400" dirty="0" smtClean="0"/>
          </a:p>
          <a:p>
            <a:r>
              <a:rPr lang="en-US" sz="2400" dirty="0"/>
              <a:t>Asia is a </a:t>
            </a:r>
            <a:r>
              <a:rPr lang="en-US" sz="2400" dirty="0" smtClean="0"/>
              <a:t>continent. Modern Day Asia ≠ Ancient Asia. Asian philosophy is about philosophy that comes from geographical locations that overlap with modern day South Asia and East Asia.</a:t>
            </a:r>
          </a:p>
          <a:p>
            <a:endParaRPr lang="en-US" sz="2400" dirty="0"/>
          </a:p>
          <a:p>
            <a:r>
              <a:rPr lang="en-US" sz="2400" b="1" dirty="0" smtClean="0"/>
              <a:t>South Asia </a:t>
            </a:r>
            <a:r>
              <a:rPr lang="en-US" sz="2400" dirty="0" smtClean="0"/>
              <a:t>includes modern day India, Pakistan, Afghanistan, Sri Lanka, Tibet, Nepal, and Bangladesh.</a:t>
            </a:r>
          </a:p>
          <a:p>
            <a:pPr marL="0" indent="0">
              <a:buNone/>
            </a:pPr>
            <a:endParaRPr lang="en-US" sz="2400" dirty="0"/>
          </a:p>
          <a:p>
            <a:r>
              <a:rPr lang="en-US" sz="2400" b="1" dirty="0" smtClean="0"/>
              <a:t>East Asia </a:t>
            </a:r>
            <a:r>
              <a:rPr lang="en-US" sz="2400" dirty="0" smtClean="0"/>
              <a:t>includes modern day Turkestan, Mongolia, China, Burma, Siam, Laos, Cambodia, Korea, and Japan.</a:t>
            </a:r>
          </a:p>
          <a:p>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7602832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What is philosophy?</a:t>
            </a:r>
            <a:endParaRPr lang="en-US" sz="2400" dirty="0"/>
          </a:p>
        </p:txBody>
      </p:sp>
      <p:sp>
        <p:nvSpPr>
          <p:cNvPr id="3" name="Content Placeholder 2"/>
          <p:cNvSpPr>
            <a:spLocks noGrp="1"/>
          </p:cNvSpPr>
          <p:nvPr>
            <p:ph idx="1"/>
          </p:nvPr>
        </p:nvSpPr>
        <p:spPr>
          <a:xfrm>
            <a:off x="3575050" y="647700"/>
            <a:ext cx="5111750" cy="5478463"/>
          </a:xfrm>
        </p:spPr>
        <p:txBody>
          <a:bodyPr>
            <a:normAutofit/>
          </a:bodyPr>
          <a:lstStyle/>
          <a:p>
            <a:endParaRPr lang="en-US" sz="2400" dirty="0" smtClean="0"/>
          </a:p>
          <a:p>
            <a:r>
              <a:rPr lang="en-US" sz="2400" dirty="0" smtClean="0"/>
              <a:t>Plato (427 BC to 347 BC).</a:t>
            </a:r>
          </a:p>
          <a:p>
            <a:r>
              <a:rPr lang="en-US" sz="2400" dirty="0" smtClean="0"/>
              <a:t>Lived in Athens Greece.</a:t>
            </a:r>
          </a:p>
          <a:p>
            <a:r>
              <a:rPr lang="en-US" sz="2400" dirty="0" smtClean="0"/>
              <a:t>Wrote about Socrates.</a:t>
            </a:r>
          </a:p>
          <a:p>
            <a:r>
              <a:rPr lang="en-US" sz="2400" dirty="0" smtClean="0"/>
              <a:t>Wrote </a:t>
            </a:r>
            <a:r>
              <a:rPr lang="en-US" sz="2400" i="1" dirty="0" smtClean="0"/>
              <a:t>the</a:t>
            </a:r>
            <a:r>
              <a:rPr lang="en-US" sz="2400" dirty="0" smtClean="0"/>
              <a:t> </a:t>
            </a:r>
            <a:r>
              <a:rPr lang="en-US" sz="2400" i="1" dirty="0" smtClean="0"/>
              <a:t>Republic</a:t>
            </a:r>
            <a:r>
              <a:rPr lang="en-US" sz="2400" dirty="0" smtClean="0"/>
              <a:t>.</a:t>
            </a:r>
            <a:endParaRPr lang="en-US" sz="2400" dirty="0"/>
          </a:p>
          <a:p>
            <a:endParaRPr lang="en-US" sz="2400" dirty="0" smtClean="0"/>
          </a:p>
          <a:p>
            <a:endParaRPr lang="en-US" sz="2400" dirty="0"/>
          </a:p>
          <a:p>
            <a:endParaRPr lang="en-US" sz="2400" dirty="0" smtClean="0"/>
          </a:p>
          <a:p>
            <a:pPr marL="0" indent="0">
              <a:buNone/>
            </a:pPr>
            <a:endParaRPr lang="en-US" sz="2400" dirty="0"/>
          </a:p>
          <a:p>
            <a:pPr marL="0" indent="0">
              <a:buNone/>
            </a:pPr>
            <a:endParaRPr lang="en-US" sz="2400" dirty="0"/>
          </a:p>
        </p:txBody>
      </p:sp>
      <p:sp>
        <p:nvSpPr>
          <p:cNvPr id="4" name="Text Placeholder 3"/>
          <p:cNvSpPr>
            <a:spLocks noGrp="1"/>
          </p:cNvSpPr>
          <p:nvPr>
            <p:ph type="body" sz="half" idx="2"/>
          </p:nvPr>
        </p:nvSpPr>
        <p:spPr/>
        <p:txBody>
          <a:bodyPr>
            <a:normAutofit lnSpcReduction="10000"/>
          </a:bodyPr>
          <a:lstStyle/>
          <a:p>
            <a:r>
              <a:rPr lang="en-US" sz="2400" dirty="0" smtClean="0"/>
              <a:t>The term </a:t>
            </a:r>
            <a:r>
              <a:rPr lang="en-US" sz="2400" i="1" dirty="0" smtClean="0"/>
              <a:t>philosophy</a:t>
            </a:r>
            <a:r>
              <a:rPr lang="en-US" sz="2400" dirty="0" smtClean="0"/>
              <a:t> was introduced into the world by the Greek thinker </a:t>
            </a:r>
            <a:r>
              <a:rPr lang="en-US" sz="2400" dirty="0"/>
              <a:t>P</a:t>
            </a:r>
            <a:r>
              <a:rPr lang="en-US" sz="2400" dirty="0" smtClean="0"/>
              <a:t>ythagoras.</a:t>
            </a:r>
          </a:p>
          <a:p>
            <a:endParaRPr lang="en-US" sz="2400" dirty="0"/>
          </a:p>
          <a:p>
            <a:r>
              <a:rPr lang="en-US" sz="2400" dirty="0" smtClean="0"/>
              <a:t>It means </a:t>
            </a:r>
            <a:r>
              <a:rPr lang="en-US" sz="2400" i="1" dirty="0" smtClean="0"/>
              <a:t>love of wisdom</a:t>
            </a:r>
            <a:r>
              <a:rPr lang="en-US" sz="2400" dirty="0" smtClean="0"/>
              <a:t>.</a:t>
            </a:r>
          </a:p>
          <a:p>
            <a:endParaRPr lang="en-US" sz="2400" dirty="0"/>
          </a:p>
          <a:p>
            <a:r>
              <a:rPr lang="en-US" sz="2400" dirty="0" smtClean="0"/>
              <a:t>Philosophy was first popularized by Plato in response to the sophists. </a:t>
            </a:r>
            <a:endParaRPr lang="en-US" sz="2400" dirty="0"/>
          </a:p>
          <a:p>
            <a:endParaRPr lang="en-US" sz="2400" dirty="0"/>
          </a:p>
        </p:txBody>
      </p:sp>
      <p:pic>
        <p:nvPicPr>
          <p:cNvPr id="8" name="Picture 7"/>
          <p:cNvPicPr>
            <a:picLocks noChangeAspect="1"/>
          </p:cNvPicPr>
          <p:nvPr/>
        </p:nvPicPr>
        <p:blipFill>
          <a:blip r:embed="rId2"/>
          <a:stretch>
            <a:fillRect/>
          </a:stretch>
        </p:blipFill>
        <p:spPr>
          <a:xfrm>
            <a:off x="4775200" y="2882900"/>
            <a:ext cx="2692400" cy="3022600"/>
          </a:xfrm>
          <a:prstGeom prst="rect">
            <a:avLst/>
          </a:prstGeom>
        </p:spPr>
      </p:pic>
    </p:spTree>
    <p:extLst>
      <p:ext uri="{BB962C8B-B14F-4D97-AF65-F5344CB8AC3E}">
        <p14:creationId xmlns:p14="http://schemas.microsoft.com/office/powerpoint/2010/main" val="342241632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800" dirty="0" smtClean="0"/>
              <a:t>What is Philosophy</a:t>
            </a:r>
            <a:endParaRPr lang="en-US" sz="2800" dirty="0"/>
          </a:p>
        </p:txBody>
      </p:sp>
      <p:sp>
        <p:nvSpPr>
          <p:cNvPr id="9" name="Content Placeholder 8"/>
          <p:cNvSpPr>
            <a:spLocks noGrp="1"/>
          </p:cNvSpPr>
          <p:nvPr>
            <p:ph idx="1"/>
          </p:nvPr>
        </p:nvSpPr>
        <p:spPr/>
        <p:txBody>
          <a:bodyPr/>
          <a:lstStyle/>
          <a:p>
            <a:r>
              <a:rPr lang="en-US" dirty="0" smtClean="0"/>
              <a:t>The </a:t>
            </a:r>
            <a:r>
              <a:rPr lang="en-US" i="1" dirty="0" smtClean="0"/>
              <a:t>Subject Matter </a:t>
            </a:r>
            <a:r>
              <a:rPr lang="en-US" dirty="0" smtClean="0"/>
              <a:t>Approach: Philosophy is defined by what it studies. It seeks answers to questions that other disciplines do not.</a:t>
            </a:r>
          </a:p>
          <a:p>
            <a:endParaRPr lang="en-US" dirty="0"/>
          </a:p>
          <a:p>
            <a:r>
              <a:rPr lang="en-US" dirty="0" smtClean="0"/>
              <a:t>The </a:t>
            </a:r>
            <a:r>
              <a:rPr lang="en-US" i="1" dirty="0" smtClean="0"/>
              <a:t>Method Approach</a:t>
            </a:r>
            <a:r>
              <a:rPr lang="en-US" dirty="0" smtClean="0"/>
              <a:t>: Philosophy is defined not by the questions is seeks answers to, but through the method it employs. </a:t>
            </a:r>
            <a:endParaRPr lang="en-US" dirty="0"/>
          </a:p>
        </p:txBody>
      </p:sp>
    </p:spTree>
    <p:extLst>
      <p:ext uri="{BB962C8B-B14F-4D97-AF65-F5344CB8AC3E}">
        <p14:creationId xmlns:p14="http://schemas.microsoft.com/office/powerpoint/2010/main" val="4019930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smtClean="0"/>
              <a:t>What is philosophy?</a:t>
            </a:r>
            <a:endParaRPr lang="en-US" sz="2400" dirty="0"/>
          </a:p>
        </p:txBody>
      </p:sp>
      <p:sp>
        <p:nvSpPr>
          <p:cNvPr id="3" name="Content Placeholder 2"/>
          <p:cNvSpPr>
            <a:spLocks noGrp="1"/>
          </p:cNvSpPr>
          <p:nvPr>
            <p:ph idx="1"/>
          </p:nvPr>
        </p:nvSpPr>
        <p:spPr>
          <a:xfrm>
            <a:off x="457200" y="1041400"/>
            <a:ext cx="8229600" cy="5321300"/>
          </a:xfrm>
        </p:spPr>
        <p:txBody>
          <a:bodyPr>
            <a:normAutofit/>
          </a:bodyPr>
          <a:lstStyle/>
          <a:p>
            <a:pPr marL="0" indent="0" algn="ctr">
              <a:buNone/>
            </a:pPr>
            <a:r>
              <a:rPr lang="en-US" sz="2400" dirty="0" smtClean="0"/>
              <a:t>The questions include at least the following</a:t>
            </a:r>
          </a:p>
          <a:p>
            <a:pPr marL="0" indent="0" algn="ctr">
              <a:buNone/>
            </a:pPr>
            <a:endParaRPr lang="en-US" sz="2400" dirty="0" smtClean="0"/>
          </a:p>
          <a:p>
            <a:pPr marL="0" indent="0">
              <a:buNone/>
            </a:pPr>
            <a:r>
              <a:rPr lang="en-US" sz="2400" dirty="0" smtClean="0"/>
              <a:t>What is a particular?			What is a universal?</a:t>
            </a:r>
            <a:endParaRPr lang="en-US" sz="2400" dirty="0"/>
          </a:p>
          <a:p>
            <a:pPr marL="0" indent="0">
              <a:buNone/>
            </a:pPr>
            <a:r>
              <a:rPr lang="en-US" sz="2400" dirty="0" smtClean="0"/>
              <a:t>What is reality?    			What is space?</a:t>
            </a:r>
          </a:p>
          <a:p>
            <a:pPr marL="0" indent="0">
              <a:buNone/>
            </a:pPr>
            <a:r>
              <a:rPr lang="en-US" sz="2400" dirty="0" smtClean="0"/>
              <a:t>What is time?  			What is causation?	</a:t>
            </a:r>
            <a:endParaRPr lang="en-US" sz="2400" dirty="0"/>
          </a:p>
          <a:p>
            <a:pPr marL="0" indent="0">
              <a:buNone/>
            </a:pPr>
            <a:r>
              <a:rPr lang="en-US" sz="2400" dirty="0" smtClean="0"/>
              <a:t>What is knowledge?			What is the self?</a:t>
            </a:r>
          </a:p>
          <a:p>
            <a:pPr marL="0" indent="0">
              <a:buNone/>
            </a:pPr>
            <a:r>
              <a:rPr lang="en-US" sz="2400" dirty="0" smtClean="0"/>
              <a:t>What is morality?			What is the good life?</a:t>
            </a:r>
          </a:p>
          <a:p>
            <a:pPr marL="0" indent="0">
              <a:buNone/>
            </a:pPr>
            <a:r>
              <a:rPr lang="en-US" sz="2400" dirty="0" smtClean="0"/>
              <a:t>What is rationality?			What is consciousness? </a:t>
            </a:r>
            <a:endParaRPr lang="en-US" sz="2400" dirty="0"/>
          </a:p>
          <a:p>
            <a:pPr marL="0" indent="0">
              <a:buNone/>
            </a:pPr>
            <a:r>
              <a:rPr lang="en-US" sz="2400" dirty="0" smtClean="0"/>
              <a:t>What is virtue?			What is justice?</a:t>
            </a:r>
          </a:p>
          <a:p>
            <a:pPr marL="0" indent="0">
              <a:buNone/>
            </a:pPr>
            <a:r>
              <a:rPr lang="en-US" sz="2400" dirty="0" smtClean="0"/>
              <a:t>What is beauty?			What is truth?</a:t>
            </a:r>
          </a:p>
          <a:p>
            <a:pPr marL="0" indent="0">
              <a:buNone/>
            </a:pPr>
            <a:r>
              <a:rPr lang="en-US" sz="2400" dirty="0" smtClean="0"/>
              <a:t>What is existence?			What is language?</a:t>
            </a:r>
          </a:p>
          <a:p>
            <a:pPr marL="0" indent="0">
              <a:buNone/>
            </a:pPr>
            <a:r>
              <a:rPr lang="en-US" sz="2400" dirty="0" smtClean="0"/>
              <a:t>What is an emotion?			What is perception?</a:t>
            </a:r>
            <a:endParaRPr lang="en-US" sz="2400" dirty="0"/>
          </a:p>
          <a:p>
            <a:pPr marL="0" indent="0">
              <a:buNone/>
            </a:pPr>
            <a:endParaRPr lang="en-US" sz="2400" dirty="0"/>
          </a:p>
        </p:txBody>
      </p:sp>
    </p:spTree>
    <p:extLst>
      <p:ext uri="{BB962C8B-B14F-4D97-AF65-F5344CB8AC3E}">
        <p14:creationId xmlns:p14="http://schemas.microsoft.com/office/powerpoint/2010/main" val="107799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dirty="0" smtClean="0"/>
              <a:t>From Questions to Methods</a:t>
            </a:r>
            <a:endParaRPr lang="en-US" sz="2800" dirty="0"/>
          </a:p>
        </p:txBody>
      </p:sp>
      <p:sp>
        <p:nvSpPr>
          <p:cNvPr id="3" name="Content Placeholder 2"/>
          <p:cNvSpPr>
            <a:spLocks noGrp="1"/>
          </p:cNvSpPr>
          <p:nvPr>
            <p:ph idx="1"/>
          </p:nvPr>
        </p:nvSpPr>
        <p:spPr>
          <a:xfrm>
            <a:off x="457200" y="1016000"/>
            <a:ext cx="8229600" cy="5110163"/>
          </a:xfrm>
        </p:spPr>
        <p:txBody>
          <a:bodyPr>
            <a:normAutofit/>
          </a:bodyPr>
          <a:lstStyle/>
          <a:p>
            <a:r>
              <a:rPr lang="en-US" sz="2400" dirty="0" smtClean="0"/>
              <a:t>Historically, philosophy was subdivided into different areas of inquiry, such as logic, ethics, physics, metaphysics, and epistemology. </a:t>
            </a:r>
          </a:p>
          <a:p>
            <a:endParaRPr lang="en-US" sz="2400" dirty="0"/>
          </a:p>
          <a:p>
            <a:r>
              <a:rPr lang="en-US" sz="2400" dirty="0" smtClean="0"/>
              <a:t>Overtime different disciplines have emerged from philosophy. What was once </a:t>
            </a:r>
            <a:r>
              <a:rPr lang="en-US" sz="2400" i="1" dirty="0" smtClean="0"/>
              <a:t>natural philosophy</a:t>
            </a:r>
            <a:r>
              <a:rPr lang="en-US" sz="2400" dirty="0" smtClean="0"/>
              <a:t> became contemporary physics. What was once </a:t>
            </a:r>
            <a:r>
              <a:rPr lang="en-US" sz="2400" i="1" dirty="0" smtClean="0"/>
              <a:t>mental philosophy</a:t>
            </a:r>
            <a:r>
              <a:rPr lang="en-US" sz="2400" dirty="0" smtClean="0"/>
              <a:t> became </a:t>
            </a:r>
            <a:r>
              <a:rPr lang="en-US" sz="2400" i="1" dirty="0" smtClean="0"/>
              <a:t>psychology</a:t>
            </a:r>
            <a:r>
              <a:rPr lang="en-US" sz="2400" dirty="0" smtClean="0"/>
              <a:t>. </a:t>
            </a:r>
          </a:p>
          <a:p>
            <a:endParaRPr lang="en-US" sz="2400" dirty="0"/>
          </a:p>
          <a:p>
            <a:r>
              <a:rPr lang="en-US" sz="2400" dirty="0" smtClean="0"/>
              <a:t>The questions approach has thus, over time, faced increasing pressure. What are the “special questions of philosophy”?</a:t>
            </a:r>
            <a:endParaRPr lang="en-US" sz="2400" dirty="0"/>
          </a:p>
          <a:p>
            <a:pPr marL="0" indent="0">
              <a:buNone/>
            </a:pPr>
            <a:endParaRPr lang="en-US" sz="2400" dirty="0"/>
          </a:p>
        </p:txBody>
      </p:sp>
    </p:spTree>
    <p:extLst>
      <p:ext uri="{BB962C8B-B14F-4D97-AF65-F5344CB8AC3E}">
        <p14:creationId xmlns:p14="http://schemas.microsoft.com/office/powerpoint/2010/main" val="2753204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603250"/>
          </a:xfrm>
        </p:spPr>
        <p:txBody>
          <a:bodyPr>
            <a:normAutofit/>
          </a:bodyPr>
          <a:lstStyle/>
          <a:p>
            <a:r>
              <a:rPr lang="en-US" sz="2800" dirty="0" smtClean="0"/>
              <a:t>The Grand Design</a:t>
            </a:r>
            <a:endParaRPr lang="en-US" sz="2800" dirty="0"/>
          </a:p>
        </p:txBody>
      </p:sp>
      <p:sp>
        <p:nvSpPr>
          <p:cNvPr id="5" name="Content Placeholder 4"/>
          <p:cNvSpPr>
            <a:spLocks noGrp="1"/>
          </p:cNvSpPr>
          <p:nvPr>
            <p:ph idx="1"/>
          </p:nvPr>
        </p:nvSpPr>
        <p:spPr>
          <a:xfrm>
            <a:off x="4838700" y="273050"/>
            <a:ext cx="3848100" cy="5853113"/>
          </a:xfrm>
        </p:spPr>
        <p:txBody>
          <a:bodyPr/>
          <a:lstStyle/>
          <a:p>
            <a:r>
              <a:rPr lang="en-US" dirty="0" smtClean="0"/>
              <a:t>Stephen Hawking</a:t>
            </a:r>
          </a:p>
          <a:p>
            <a:r>
              <a:rPr lang="en-US" dirty="0" smtClean="0"/>
              <a:t>Leading Physicist of Our Time</a:t>
            </a:r>
            <a:endParaRPr lang="en-US" dirty="0"/>
          </a:p>
        </p:txBody>
      </p:sp>
      <p:sp>
        <p:nvSpPr>
          <p:cNvPr id="6" name="Text Placeholder 5"/>
          <p:cNvSpPr>
            <a:spLocks noGrp="1"/>
          </p:cNvSpPr>
          <p:nvPr>
            <p:ph type="body" sz="half" idx="2"/>
          </p:nvPr>
        </p:nvSpPr>
        <p:spPr>
          <a:xfrm>
            <a:off x="457200" y="876300"/>
            <a:ext cx="4267200" cy="5249863"/>
          </a:xfrm>
        </p:spPr>
        <p:txBody>
          <a:bodyPr>
            <a:noAutofit/>
          </a:bodyPr>
          <a:lstStyle/>
          <a:p>
            <a:r>
              <a:rPr lang="en-US" sz="2000" dirty="0"/>
              <a:t>What is the nature of reality? Where did all this come from? Did the universe need a creator? Most of us do not spend most of our time worrying about these questions, but almost all of us worry about them some of the time.</a:t>
            </a:r>
          </a:p>
          <a:p>
            <a:endParaRPr lang="en-US" sz="2000" dirty="0"/>
          </a:p>
          <a:p>
            <a:r>
              <a:rPr lang="en-US" sz="2000" dirty="0"/>
              <a:t>Traditionally these are questions for philosophy, but philosophy is dead. Philosophy has not kept up with modern developments in science, particularly physics. Scientists have become the bearers of the torch of discovery in our quest for knowledge. </a:t>
            </a:r>
          </a:p>
        </p:txBody>
      </p:sp>
      <p:pic>
        <p:nvPicPr>
          <p:cNvPr id="11" name="Picture 10"/>
          <p:cNvPicPr>
            <a:picLocks noChangeAspect="1"/>
          </p:cNvPicPr>
          <p:nvPr/>
        </p:nvPicPr>
        <p:blipFill>
          <a:blip r:embed="rId2"/>
          <a:stretch>
            <a:fillRect/>
          </a:stretch>
        </p:blipFill>
        <p:spPr>
          <a:xfrm>
            <a:off x="4838700" y="2095500"/>
            <a:ext cx="3289300" cy="2463800"/>
          </a:xfrm>
          <a:prstGeom prst="rect">
            <a:avLst/>
          </a:prstGeom>
        </p:spPr>
      </p:pic>
    </p:spTree>
    <p:extLst>
      <p:ext uri="{BB962C8B-B14F-4D97-AF65-F5344CB8AC3E}">
        <p14:creationId xmlns:p14="http://schemas.microsoft.com/office/powerpoint/2010/main" val="2729246066"/>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220</TotalTime>
  <Words>1483</Words>
  <Application>Microsoft Macintosh PowerPoint</Application>
  <PresentationFormat>On-screen Show (4:3)</PresentationFormat>
  <Paragraphs>218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 Black </vt:lpstr>
      <vt:lpstr>Asian Philosophy</vt:lpstr>
      <vt:lpstr>Introductory Questions</vt:lpstr>
      <vt:lpstr>PowerPoint Presentation</vt:lpstr>
      <vt:lpstr>What is Asia?</vt:lpstr>
      <vt:lpstr>What is philosophy?</vt:lpstr>
      <vt:lpstr>What is Philosophy</vt:lpstr>
      <vt:lpstr>What is philosophy?</vt:lpstr>
      <vt:lpstr>From Questions to Methods</vt:lpstr>
      <vt:lpstr>The Grand Design</vt:lpstr>
      <vt:lpstr>The Method Approach</vt:lpstr>
      <vt:lpstr>An Example of Conceptual Analysis</vt:lpstr>
      <vt:lpstr>What is the relation between Science, Religion, and Philosophy?</vt:lpstr>
      <vt:lpstr>Three models of philosophy in relation to science and religion.</vt:lpstr>
      <vt:lpstr>Three models of philosophy in relation to science and religion.</vt:lpstr>
      <vt:lpstr>Three models of philosophy in relation to science and religion.</vt:lpstr>
      <vt:lpstr>The Balanced View Explained:</vt:lpstr>
      <vt:lpstr>What is Asian Philosophy?</vt:lpstr>
      <vt:lpstr>What is Asian Philosophy?</vt:lpstr>
      <vt:lpstr>South Asian Philosophy: Some Dominant Features</vt:lpstr>
      <vt:lpstr>South Asian Philosophy: Dominant Features</vt:lpstr>
      <vt:lpstr>South Asian Philosophy: Dominant Features</vt:lpstr>
      <vt:lpstr>South Asian Philosophy: Dominant Features</vt:lpstr>
      <vt:lpstr>South Asian Philosophy: Dominant Features</vt:lpstr>
      <vt:lpstr>South Asian Philosophy: Dominant Features</vt:lpstr>
      <vt:lpstr>Critical Question</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23</cp:revision>
  <dcterms:created xsi:type="dcterms:W3CDTF">2014-01-27T00:02:07Z</dcterms:created>
  <dcterms:modified xsi:type="dcterms:W3CDTF">2014-09-03T18:14:14Z</dcterms:modified>
</cp:coreProperties>
</file>