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69" r:id="rId3"/>
    <p:sldId id="258" r:id="rId4"/>
    <p:sldId id="261" r:id="rId5"/>
    <p:sldId id="262" r:id="rId6"/>
    <p:sldId id="277" r:id="rId7"/>
    <p:sldId id="263" r:id="rId8"/>
    <p:sldId id="264" r:id="rId9"/>
    <p:sldId id="267" r:id="rId10"/>
    <p:sldId id="270" r:id="rId11"/>
    <p:sldId id="278" r:id="rId12"/>
    <p:sldId id="271" r:id="rId13"/>
    <p:sldId id="272" r:id="rId14"/>
    <p:sldId id="279" r:id="rId15"/>
    <p:sldId id="280" r:id="rId16"/>
    <p:sldId id="281" r:id="rId17"/>
    <p:sldId id="284" r:id="rId18"/>
    <p:sldId id="283" r:id="rId19"/>
    <p:sldId id="273" r:id="rId20"/>
    <p:sldId id="282" r:id="rId21"/>
    <p:sldId id="274" r:id="rId22"/>
    <p:sldId id="275" r:id="rId23"/>
    <p:sldId id="285" r:id="rId24"/>
    <p:sldId id="302" r:id="rId25"/>
    <p:sldId id="259" r:id="rId26"/>
    <p:sldId id="286" r:id="rId27"/>
    <p:sldId id="288" r:id="rId28"/>
    <p:sldId id="306" r:id="rId29"/>
    <p:sldId id="289" r:id="rId30"/>
    <p:sldId id="290" r:id="rId31"/>
    <p:sldId id="292" r:id="rId32"/>
    <p:sldId id="291" r:id="rId33"/>
    <p:sldId id="293" r:id="rId34"/>
    <p:sldId id="295" r:id="rId35"/>
    <p:sldId id="297" r:id="rId36"/>
    <p:sldId id="298" r:id="rId37"/>
    <p:sldId id="300" r:id="rId38"/>
    <p:sldId id="296" r:id="rId39"/>
    <p:sldId id="299" r:id="rId40"/>
    <p:sldId id="307" r:id="rId41"/>
    <p:sldId id="301" r:id="rId42"/>
    <p:sldId id="303" r:id="rId43"/>
    <p:sldId id="304" r:id="rId44"/>
    <p:sldId id="305" r:id="rId45"/>
    <p:sldId id="308"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8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960948-3261-BA40-A1EE-205E29EAFB82}" type="datetimeFigureOut">
              <a:rPr lang="en-US" smtClean="0"/>
              <a:t>3/13/14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000DC8-3B39-8644-872A-E149A5FD8FCB}"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60948-3261-BA40-A1EE-205E29EAFB82}" type="datetimeFigureOut">
              <a:rPr lang="en-US" smtClean="0"/>
              <a:t>3/13/14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000DC8-3B39-8644-872A-E149A5FD8FCB}"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60948-3261-BA40-A1EE-205E29EAFB82}" type="datetimeFigureOut">
              <a:rPr lang="en-US" smtClean="0"/>
              <a:t>3/13/14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000DC8-3B39-8644-872A-E149A5FD8FCB}"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60948-3261-BA40-A1EE-205E29EAFB82}" type="datetimeFigureOut">
              <a:rPr lang="en-US" smtClean="0"/>
              <a:t>3/13/14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000DC8-3B39-8644-872A-E149A5FD8FCB}"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960948-3261-BA40-A1EE-205E29EAFB82}" type="datetimeFigureOut">
              <a:rPr lang="en-US" smtClean="0"/>
              <a:t>3/13/14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000DC8-3B39-8644-872A-E149A5FD8FCB}"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960948-3261-BA40-A1EE-205E29EAFB82}" type="datetimeFigureOut">
              <a:rPr lang="en-US" smtClean="0"/>
              <a:t>3/13/14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000DC8-3B39-8644-872A-E149A5FD8FCB}"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960948-3261-BA40-A1EE-205E29EAFB82}" type="datetimeFigureOut">
              <a:rPr lang="en-US" smtClean="0"/>
              <a:t>3/13/14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000DC8-3B39-8644-872A-E149A5FD8FCB}"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960948-3261-BA40-A1EE-205E29EAFB82}" type="datetimeFigureOut">
              <a:rPr lang="en-US" smtClean="0"/>
              <a:t>3/13/14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000DC8-3B39-8644-872A-E149A5FD8FCB}"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60948-3261-BA40-A1EE-205E29EAFB82}" type="datetimeFigureOut">
              <a:rPr lang="en-US" smtClean="0"/>
              <a:t>3/13/14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000DC8-3B39-8644-872A-E149A5FD8FCB}"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60948-3261-BA40-A1EE-205E29EAFB82}" type="datetimeFigureOut">
              <a:rPr lang="en-US" smtClean="0"/>
              <a:t>3/13/14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000DC8-3B39-8644-872A-E149A5FD8FCB}"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60948-3261-BA40-A1EE-205E29EAFB82}" type="datetimeFigureOut">
              <a:rPr lang="en-US" smtClean="0"/>
              <a:t>3/13/14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000DC8-3B39-8644-872A-E149A5FD8FCB}"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60948-3261-BA40-A1EE-205E29EAFB82}" type="datetimeFigureOut">
              <a:rPr lang="en-US" smtClean="0"/>
              <a:t>3/13/14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00DC8-3B39-8644-872A-E149A5FD8FCB}"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Asian Philosophy</a:t>
            </a:r>
            <a:endParaRPr lang="en-US" dirty="0"/>
          </a:p>
        </p:txBody>
      </p:sp>
      <p:sp>
        <p:nvSpPr>
          <p:cNvPr id="3" name="Subtitle 2"/>
          <p:cNvSpPr>
            <a:spLocks noGrp="1"/>
          </p:cNvSpPr>
          <p:nvPr>
            <p:ph type="subTitle" idx="1"/>
          </p:nvPr>
        </p:nvSpPr>
        <p:spPr/>
        <p:txBody>
          <a:bodyPr/>
          <a:lstStyle/>
          <a:p>
            <a:r>
              <a:rPr lang="en-US" dirty="0" smtClean="0"/>
              <a:t>Lecture 10</a:t>
            </a:r>
            <a:endParaRPr lang="en-US" dirty="0"/>
          </a:p>
        </p:txBody>
      </p:sp>
    </p:spTree>
    <p:extLst>
      <p:ext uri="{BB962C8B-B14F-4D97-AF65-F5344CB8AC3E}">
        <p14:creationId xmlns:p14="http://schemas.microsoft.com/office/powerpoint/2010/main" val="2530722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Mimamsa on Knowledge</a:t>
            </a:r>
            <a:endParaRPr lang="en-US" sz="2800" dirty="0"/>
          </a:p>
        </p:txBody>
      </p:sp>
      <p:sp>
        <p:nvSpPr>
          <p:cNvPr id="3" name="Content Placeholder 2"/>
          <p:cNvSpPr>
            <a:spLocks noGrp="1"/>
          </p:cNvSpPr>
          <p:nvPr>
            <p:ph idx="1"/>
          </p:nvPr>
        </p:nvSpPr>
        <p:spPr>
          <a:xfrm>
            <a:off x="196564" y="1041400"/>
            <a:ext cx="8808296" cy="5535023"/>
          </a:xfrm>
        </p:spPr>
        <p:txBody>
          <a:bodyPr>
            <a:normAutofit/>
          </a:bodyPr>
          <a:lstStyle/>
          <a:p>
            <a:pPr marL="0" indent="0">
              <a:buNone/>
            </a:pPr>
            <a:r>
              <a:rPr lang="en-US" sz="2400" dirty="0" smtClean="0"/>
              <a:t>Knowledge implies truth.</a:t>
            </a:r>
          </a:p>
          <a:p>
            <a:pPr marL="0" indent="0">
              <a:buNone/>
            </a:pPr>
            <a:endParaRPr lang="en-US" sz="2400" dirty="0"/>
          </a:p>
          <a:p>
            <a:pPr marL="0" indent="0">
              <a:buNone/>
            </a:pPr>
            <a:r>
              <a:rPr lang="en-US" sz="2400" dirty="0" smtClean="0"/>
              <a:t>Knowledge implies certainty.</a:t>
            </a:r>
          </a:p>
          <a:p>
            <a:pPr marL="0" indent="0">
              <a:buNone/>
            </a:pPr>
            <a:endParaRPr lang="en-US" sz="2400" dirty="0"/>
          </a:p>
          <a:p>
            <a:pPr marL="0" indent="0">
              <a:buNone/>
            </a:pPr>
            <a:r>
              <a:rPr lang="en-US" sz="2400" dirty="0" smtClean="0"/>
              <a:t>If x knows that p, then x knows that x knows that p. </a:t>
            </a:r>
          </a:p>
          <a:p>
            <a:pPr marL="0" indent="0">
              <a:buNone/>
            </a:pPr>
            <a:endParaRPr lang="en-US" sz="2400" dirty="0"/>
          </a:p>
          <a:p>
            <a:pPr marL="0" indent="0">
              <a:buNone/>
            </a:pPr>
            <a:r>
              <a:rPr lang="en-US" sz="2400" dirty="0" smtClean="0"/>
              <a:t>Knowledge is self-validating. </a:t>
            </a:r>
          </a:p>
          <a:p>
            <a:pPr marL="0" indent="0">
              <a:buNone/>
            </a:pPr>
            <a:endParaRPr lang="en-US" sz="2400" dirty="0"/>
          </a:p>
          <a:p>
            <a:pPr marL="0" indent="0">
              <a:buNone/>
            </a:pPr>
            <a:r>
              <a:rPr lang="en-US" sz="2400" dirty="0" smtClean="0"/>
              <a:t>The conditions that bring about knowledge bring about its truth.</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8781829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Kumarila’s Argument for the Self-Validity of Knowledge</a:t>
            </a:r>
            <a:endParaRPr lang="en-US" sz="2800" dirty="0"/>
          </a:p>
        </p:txBody>
      </p:sp>
      <p:sp>
        <p:nvSpPr>
          <p:cNvPr id="3" name="Content Placeholder 2"/>
          <p:cNvSpPr>
            <a:spLocks noGrp="1"/>
          </p:cNvSpPr>
          <p:nvPr>
            <p:ph idx="1"/>
          </p:nvPr>
        </p:nvSpPr>
        <p:spPr>
          <a:xfrm>
            <a:off x="196564" y="1041400"/>
            <a:ext cx="8808296" cy="5535023"/>
          </a:xfrm>
        </p:spPr>
        <p:txBody>
          <a:bodyPr>
            <a:normAutofit lnSpcReduction="10000"/>
          </a:bodyPr>
          <a:lstStyle/>
          <a:p>
            <a:pPr marL="0" indent="0">
              <a:buNone/>
            </a:pPr>
            <a:endParaRPr lang="en-US" sz="2400" dirty="0" smtClean="0"/>
          </a:p>
          <a:p>
            <a:pPr marL="457200" indent="-457200">
              <a:buAutoNum type="arabicPeriod"/>
            </a:pPr>
            <a:r>
              <a:rPr lang="en-US" sz="2400" dirty="0" smtClean="0"/>
              <a:t>If knowledge of what is known depended on an additional piece of knowledge in order for it to be known, then there would be an infinite regress of supporting knowledge claims. Every knowledge claim would depend on an infinite regress of supporting knowledge claims.</a:t>
            </a:r>
          </a:p>
          <a:p>
            <a:pPr marL="457200" indent="-457200">
              <a:buAutoNum type="arabicPeriod"/>
            </a:pPr>
            <a:r>
              <a:rPr lang="en-US" sz="2400" dirty="0" smtClean="0"/>
              <a:t>There cannot be an infinite regress of supporting knowledge claims. There must be a terminating point, which is self-validating.</a:t>
            </a:r>
          </a:p>
          <a:p>
            <a:pPr marL="457200" indent="-457200">
              <a:buAutoNum type="arabicPeriod"/>
            </a:pPr>
            <a:r>
              <a:rPr lang="en-US" sz="2400" dirty="0" smtClean="0"/>
              <a:t>So. the knowledge of what is known does not depend on an additional piece of knowledge.</a:t>
            </a:r>
          </a:p>
          <a:p>
            <a:pPr marL="457200" indent="-457200">
              <a:buAutoNum type="arabicPeriod"/>
            </a:pPr>
            <a:r>
              <a:rPr lang="en-US" sz="2400" dirty="0" smtClean="0"/>
              <a:t>So, knowledge of what is known comes about from the conditions that generate the knowledge. </a:t>
            </a:r>
          </a:p>
          <a:p>
            <a:pPr marL="457200" indent="-457200">
              <a:buAutoNum type="arabicPeriod"/>
            </a:pPr>
            <a:r>
              <a:rPr lang="en-US" sz="2400" dirty="0" smtClean="0"/>
              <a:t>So,</a:t>
            </a:r>
            <a:r>
              <a:rPr lang="en-US" sz="2400" dirty="0"/>
              <a:t> </a:t>
            </a:r>
            <a:r>
              <a:rPr lang="en-US" sz="2400" dirty="0" smtClean="0"/>
              <a:t>knowledge is self-validating. </a:t>
            </a:r>
            <a:endParaRPr lang="en-US" sz="2400" dirty="0"/>
          </a:p>
        </p:txBody>
      </p:sp>
    </p:spTree>
    <p:extLst>
      <p:ext uri="{BB962C8B-B14F-4D97-AF65-F5344CB8AC3E}">
        <p14:creationId xmlns:p14="http://schemas.microsoft.com/office/powerpoint/2010/main" val="40811605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Theory of Knowledge: Self-Validation</a:t>
            </a:r>
            <a:endParaRPr lang="en-US" sz="2800" dirty="0"/>
          </a:p>
        </p:txBody>
      </p:sp>
      <p:sp>
        <p:nvSpPr>
          <p:cNvPr id="3" name="Content Placeholder 2"/>
          <p:cNvSpPr>
            <a:spLocks noGrp="1"/>
          </p:cNvSpPr>
          <p:nvPr>
            <p:ph idx="1"/>
          </p:nvPr>
        </p:nvSpPr>
        <p:spPr>
          <a:xfrm>
            <a:off x="196564" y="1041400"/>
            <a:ext cx="8808296" cy="5535023"/>
          </a:xfrm>
        </p:spPr>
        <p:txBody>
          <a:bodyPr>
            <a:normAutofit/>
          </a:bodyPr>
          <a:lstStyle/>
          <a:p>
            <a:pPr marL="0" indent="0">
              <a:buNone/>
            </a:pPr>
            <a:r>
              <a:rPr lang="en-US" sz="2400" dirty="0" smtClean="0"/>
              <a:t>Knowledge </a:t>
            </a:r>
            <a:r>
              <a:rPr lang="en-US" sz="2400" i="1" dirty="0" smtClean="0"/>
              <a:t>does not depend on </a:t>
            </a:r>
            <a:r>
              <a:rPr lang="en-US" sz="2400" dirty="0" smtClean="0"/>
              <a:t>correspondence to reality.</a:t>
            </a:r>
          </a:p>
          <a:p>
            <a:pPr marL="0" indent="0">
              <a:buNone/>
            </a:pPr>
            <a:endParaRPr lang="en-US" sz="2400" dirty="0"/>
          </a:p>
          <a:p>
            <a:pPr marL="0" indent="0">
              <a:buNone/>
            </a:pPr>
            <a:r>
              <a:rPr lang="en-US" sz="2400" dirty="0" smtClean="0"/>
              <a:t>Knowledge </a:t>
            </a:r>
            <a:r>
              <a:rPr lang="en-US" sz="2400" i="1" dirty="0" smtClean="0"/>
              <a:t>does not depend on</a:t>
            </a:r>
            <a:r>
              <a:rPr lang="en-US" sz="2400" dirty="0" smtClean="0"/>
              <a:t> success in practice.</a:t>
            </a:r>
          </a:p>
          <a:p>
            <a:pPr marL="0" indent="0">
              <a:buNone/>
            </a:pPr>
            <a:endParaRPr lang="en-US" sz="2400" dirty="0"/>
          </a:p>
          <a:p>
            <a:pPr marL="0" indent="0">
              <a:buNone/>
            </a:pPr>
            <a:r>
              <a:rPr lang="en-US" sz="2400" dirty="0" smtClean="0"/>
              <a:t>For Mimamsa, knowledge is </a:t>
            </a:r>
            <a:r>
              <a:rPr lang="en-US" sz="2400" i="1" dirty="0" smtClean="0"/>
              <a:t>self validating</a:t>
            </a:r>
            <a:r>
              <a:rPr lang="en-US" sz="2400" dirty="0" smtClean="0"/>
              <a:t>. </a:t>
            </a:r>
          </a:p>
          <a:p>
            <a:pPr marL="0" indent="0">
              <a:buNone/>
            </a:pPr>
            <a:endParaRPr lang="en-US" sz="2400" dirty="0"/>
          </a:p>
          <a:p>
            <a:pPr marL="0" indent="0">
              <a:buNone/>
            </a:pPr>
            <a:r>
              <a:rPr lang="en-US" sz="2400" dirty="0" smtClean="0"/>
              <a:t>Core Question:</a:t>
            </a:r>
          </a:p>
          <a:p>
            <a:pPr marL="0" indent="0">
              <a:buNone/>
            </a:pPr>
            <a:endParaRPr lang="en-US" sz="2400" dirty="0"/>
          </a:p>
          <a:p>
            <a:pPr marL="0" indent="0">
              <a:buNone/>
            </a:pPr>
            <a:r>
              <a:rPr lang="en-US" sz="2400" dirty="0" smtClean="0"/>
              <a:t>How do we account for the fact that sometimes knowledge claims turn out to be false?</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0497620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Theory of Knowledge: Error </a:t>
            </a:r>
            <a:endParaRPr lang="en-US" sz="2800" dirty="0"/>
          </a:p>
        </p:txBody>
      </p:sp>
      <p:sp>
        <p:nvSpPr>
          <p:cNvPr id="3" name="Content Placeholder 2"/>
          <p:cNvSpPr>
            <a:spLocks noGrp="1"/>
          </p:cNvSpPr>
          <p:nvPr>
            <p:ph idx="1"/>
          </p:nvPr>
        </p:nvSpPr>
        <p:spPr>
          <a:xfrm>
            <a:off x="196564" y="1041400"/>
            <a:ext cx="8808296" cy="5535023"/>
          </a:xfrm>
        </p:spPr>
        <p:txBody>
          <a:bodyPr>
            <a:normAutofit/>
          </a:bodyPr>
          <a:lstStyle/>
          <a:p>
            <a:pPr marL="0" indent="0">
              <a:buNone/>
            </a:pPr>
            <a:r>
              <a:rPr lang="en-US" sz="2400" dirty="0" smtClean="0"/>
              <a:t>In order for one perception to be judged as being false, there must be a body of claims that one accepts as being true. One cannot judge that a prior perception was false unless one has sufficient warrant from another set of beliefs to judge that the prior perception was false. Those alternative beliefs must be known.</a:t>
            </a:r>
          </a:p>
          <a:p>
            <a:pPr marL="0" indent="0">
              <a:buNone/>
            </a:pPr>
            <a:endParaRPr lang="en-US" sz="2400" dirty="0"/>
          </a:p>
          <a:p>
            <a:pPr marL="0" indent="0">
              <a:buNone/>
            </a:pPr>
            <a:r>
              <a:rPr lang="en-US" sz="2400" dirty="0" smtClean="0"/>
              <a:t>All identifications of error depend conceptually on a background of information that one takes to be knowledge.</a:t>
            </a:r>
          </a:p>
          <a:p>
            <a:pPr marL="0" indent="0">
              <a:buNone/>
            </a:pPr>
            <a:endParaRPr lang="en-US" sz="2400" dirty="0"/>
          </a:p>
          <a:p>
            <a:pPr marL="0" indent="0">
              <a:buNone/>
            </a:pPr>
            <a:r>
              <a:rPr lang="en-US" sz="2400" dirty="0" smtClean="0"/>
              <a:t>To judge that the oar submerged underwater is not bent, even though it appears that way visually, I must be able to say that I know why what appears to me one way is in fact not actual because I also know something about how the world can make something appear to me when in fact it isn’t that way. </a:t>
            </a:r>
            <a:endParaRPr lang="en-US" sz="2400" dirty="0"/>
          </a:p>
          <a:p>
            <a:pPr marL="0" indent="0">
              <a:buNone/>
            </a:pPr>
            <a:endParaRPr lang="en-US" sz="2400" dirty="0"/>
          </a:p>
        </p:txBody>
      </p:sp>
    </p:spTree>
    <p:extLst>
      <p:ext uri="{BB962C8B-B14F-4D97-AF65-F5344CB8AC3E}">
        <p14:creationId xmlns:p14="http://schemas.microsoft.com/office/powerpoint/2010/main" val="37131402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Example of Error</a:t>
            </a:r>
            <a:endParaRPr lang="en-US" sz="2800" dirty="0"/>
          </a:p>
        </p:txBody>
      </p:sp>
      <p:sp>
        <p:nvSpPr>
          <p:cNvPr id="3" name="Content Placeholder 2"/>
          <p:cNvSpPr>
            <a:spLocks noGrp="1"/>
          </p:cNvSpPr>
          <p:nvPr>
            <p:ph idx="1"/>
          </p:nvPr>
        </p:nvSpPr>
        <p:spPr>
          <a:xfrm>
            <a:off x="196564" y="1041400"/>
            <a:ext cx="8808296" cy="5816600"/>
          </a:xfrm>
        </p:spPr>
        <p:txBody>
          <a:bodyPr>
            <a:normAutofit/>
          </a:bodyPr>
          <a:lstStyle/>
          <a:p>
            <a:pPr marL="0" indent="0">
              <a:buNone/>
            </a:pPr>
            <a:r>
              <a:rPr lang="en-US" sz="2400" dirty="0" smtClean="0"/>
              <a:t>I see a snake in the distance. It turns out to be a coiled rope.</a:t>
            </a:r>
          </a:p>
          <a:p>
            <a:pPr marL="0" indent="0">
              <a:buNone/>
            </a:pPr>
            <a:endParaRPr lang="en-US" sz="2400" dirty="0"/>
          </a:p>
          <a:p>
            <a:pPr marL="0" indent="0">
              <a:buNone/>
            </a:pPr>
            <a:r>
              <a:rPr lang="en-US" sz="2400" dirty="0" smtClean="0"/>
              <a:t>To know that what I perceived to be a snake was actually a rope I have to have additional experiences and beliefs.</a:t>
            </a:r>
          </a:p>
          <a:p>
            <a:pPr marL="0" indent="0">
              <a:buNone/>
            </a:pPr>
            <a:endParaRPr lang="en-US" sz="2400" dirty="0"/>
          </a:p>
          <a:p>
            <a:pPr marL="514350" indent="-514350">
              <a:buAutoNum type="romanLcParenBoth"/>
            </a:pPr>
            <a:r>
              <a:rPr lang="en-US" sz="2400" dirty="0" smtClean="0"/>
              <a:t>I believe that snakes look like ropes in certain conditions.</a:t>
            </a:r>
          </a:p>
          <a:p>
            <a:pPr marL="514350" indent="-514350">
              <a:buAutoNum type="romanLcParenBoth"/>
            </a:pPr>
            <a:r>
              <a:rPr lang="en-US" sz="2400" dirty="0" smtClean="0"/>
              <a:t>I believe that there are snakes and ropes.</a:t>
            </a:r>
          </a:p>
          <a:p>
            <a:pPr marL="514350" indent="-514350">
              <a:buAutoNum type="romanLcParenBoth"/>
            </a:pPr>
            <a:r>
              <a:rPr lang="en-US" sz="2400" dirty="0" smtClean="0"/>
              <a:t>I have experienced both snakes and ropes in the past. </a:t>
            </a:r>
          </a:p>
          <a:p>
            <a:pPr marL="514350" indent="-514350">
              <a:buAutoNum type="romanLcParenBoth"/>
            </a:pPr>
            <a:endParaRPr lang="en-US" sz="2400" dirty="0"/>
          </a:p>
          <a:p>
            <a:pPr marL="0" indent="0">
              <a:buNone/>
            </a:pPr>
            <a:r>
              <a:rPr lang="en-US" sz="2400" dirty="0" smtClean="0"/>
              <a:t>On each occasion of error it is only after the my initial judgment that I come to know that a prior case of purported knowledge is in fact not a case of purported knowledge. I come to know these things because future experiences contradict my prior experience.</a:t>
            </a:r>
          </a:p>
          <a:p>
            <a:pPr marL="0" indent="0">
              <a:buNone/>
            </a:pPr>
            <a:endParaRPr lang="en-US" sz="2400" dirty="0"/>
          </a:p>
        </p:txBody>
      </p:sp>
    </p:spTree>
    <p:extLst>
      <p:ext uri="{BB962C8B-B14F-4D97-AF65-F5344CB8AC3E}">
        <p14:creationId xmlns:p14="http://schemas.microsoft.com/office/powerpoint/2010/main" val="33082045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Prabhakara Account of Error</a:t>
            </a:r>
            <a:endParaRPr lang="en-US" sz="2800" dirty="0"/>
          </a:p>
        </p:txBody>
      </p:sp>
      <p:sp>
        <p:nvSpPr>
          <p:cNvPr id="3" name="Content Placeholder 2"/>
          <p:cNvSpPr>
            <a:spLocks noGrp="1"/>
          </p:cNvSpPr>
          <p:nvPr>
            <p:ph idx="1"/>
          </p:nvPr>
        </p:nvSpPr>
        <p:spPr>
          <a:xfrm>
            <a:off x="196564" y="1041400"/>
            <a:ext cx="8808296" cy="5816600"/>
          </a:xfrm>
        </p:spPr>
        <p:txBody>
          <a:bodyPr>
            <a:normAutofit/>
          </a:bodyPr>
          <a:lstStyle/>
          <a:p>
            <a:pPr marL="0" indent="0">
              <a:buNone/>
            </a:pPr>
            <a:r>
              <a:rPr lang="en-US" sz="2400" dirty="0" smtClean="0"/>
              <a:t>Consider one who utters, “This is a snake,”  when looking at a rope because one is too far away to see that it is a snake rather than a rope.</a:t>
            </a:r>
          </a:p>
          <a:p>
            <a:pPr marL="0" indent="0">
              <a:buNone/>
            </a:pPr>
            <a:endParaRPr lang="en-US" sz="2400" dirty="0"/>
          </a:p>
          <a:p>
            <a:pPr marL="0" indent="0">
              <a:buNone/>
            </a:pPr>
            <a:r>
              <a:rPr lang="en-US" sz="2400" dirty="0" smtClean="0"/>
              <a:t>P’s maintain there is no error. There are two cognitions:</a:t>
            </a:r>
          </a:p>
          <a:p>
            <a:pPr marL="0" indent="0">
              <a:buNone/>
            </a:pPr>
            <a:endParaRPr lang="en-US" sz="2400" dirty="0"/>
          </a:p>
          <a:p>
            <a:pPr marL="0" indent="0">
              <a:buNone/>
            </a:pPr>
            <a:r>
              <a:rPr lang="en-US" sz="2400" dirty="0" smtClean="0"/>
              <a:t>Perceptual: there is a </a:t>
            </a:r>
            <a:r>
              <a:rPr lang="en-US" sz="2400" i="1" dirty="0" smtClean="0"/>
              <a:t>this </a:t>
            </a:r>
            <a:r>
              <a:rPr lang="en-US" sz="2400" dirty="0" smtClean="0"/>
              <a:t>in front of me.</a:t>
            </a:r>
          </a:p>
          <a:p>
            <a:pPr marL="0" indent="0">
              <a:buNone/>
            </a:pPr>
            <a:endParaRPr lang="en-US" sz="2400" dirty="0"/>
          </a:p>
          <a:p>
            <a:pPr marL="0" indent="0">
              <a:buNone/>
            </a:pPr>
            <a:r>
              <a:rPr lang="en-US" sz="2400" dirty="0" smtClean="0"/>
              <a:t>Recollection: there is a snake in front of me. </a:t>
            </a:r>
          </a:p>
          <a:p>
            <a:pPr marL="0" indent="0">
              <a:buNone/>
            </a:pPr>
            <a:endParaRPr lang="en-US" sz="2400" dirty="0"/>
          </a:p>
          <a:p>
            <a:pPr marL="0" indent="0">
              <a:buNone/>
            </a:pPr>
            <a:r>
              <a:rPr lang="en-US" sz="2400" dirty="0" smtClean="0"/>
              <a:t>The error comes about from confusing two mental states: Perception with Recollection. Both are correct. You are seeing a this. And you have seen a snake. But your error comes from confusing two different states. </a:t>
            </a:r>
            <a:endParaRPr lang="en-US" sz="2400" dirty="0"/>
          </a:p>
        </p:txBody>
      </p:sp>
    </p:spTree>
    <p:extLst>
      <p:ext uri="{BB962C8B-B14F-4D97-AF65-F5344CB8AC3E}">
        <p14:creationId xmlns:p14="http://schemas.microsoft.com/office/powerpoint/2010/main" val="5080802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Bhatt Account of Error</a:t>
            </a:r>
            <a:endParaRPr lang="en-US" sz="2800" dirty="0"/>
          </a:p>
        </p:txBody>
      </p:sp>
      <p:sp>
        <p:nvSpPr>
          <p:cNvPr id="3" name="Content Placeholder 2"/>
          <p:cNvSpPr>
            <a:spLocks noGrp="1"/>
          </p:cNvSpPr>
          <p:nvPr>
            <p:ph idx="1"/>
          </p:nvPr>
        </p:nvSpPr>
        <p:spPr>
          <a:xfrm>
            <a:off x="196564" y="1041400"/>
            <a:ext cx="8808296" cy="5655769"/>
          </a:xfrm>
        </p:spPr>
        <p:txBody>
          <a:bodyPr>
            <a:normAutofit/>
          </a:bodyPr>
          <a:lstStyle/>
          <a:p>
            <a:pPr marL="0" indent="0">
              <a:buNone/>
            </a:pPr>
            <a:r>
              <a:rPr lang="en-US" sz="2400" dirty="0"/>
              <a:t>Consider one who utters, “This is a snake,”  when looking at a rope because one is too far away to see that it is a snake rather than a rope.</a:t>
            </a:r>
          </a:p>
          <a:p>
            <a:pPr marL="0" indent="0">
              <a:buNone/>
            </a:pPr>
            <a:endParaRPr lang="en-US" sz="2400" dirty="0" smtClean="0"/>
          </a:p>
          <a:p>
            <a:pPr marL="0" indent="0">
              <a:buNone/>
            </a:pPr>
            <a:r>
              <a:rPr lang="en-US" sz="2400" dirty="0" smtClean="0"/>
              <a:t>B’s maintain that there is still some object in the error state</a:t>
            </a:r>
            <a:r>
              <a:rPr lang="en-US" sz="2400" dirty="0"/>
              <a:t> </a:t>
            </a:r>
            <a:r>
              <a:rPr lang="en-US" sz="2400" dirty="0" smtClean="0"/>
              <a:t>which is seen. So, they don</a:t>
            </a:r>
            <a:r>
              <a:rPr lang="fr-FR" sz="2400" dirty="0" smtClean="0"/>
              <a:t>’</a:t>
            </a:r>
            <a:r>
              <a:rPr lang="en-US" sz="2400" dirty="0" smtClean="0"/>
              <a:t>t take failure to discriminate between two states as sufficient to account for error.</a:t>
            </a:r>
          </a:p>
          <a:p>
            <a:pPr marL="0" indent="0">
              <a:buNone/>
            </a:pPr>
            <a:endParaRPr lang="en-US" sz="2400" dirty="0"/>
          </a:p>
          <a:p>
            <a:pPr marL="0" indent="0">
              <a:buNone/>
            </a:pPr>
            <a:r>
              <a:rPr lang="en-US" sz="2400" dirty="0" smtClean="0"/>
              <a:t>Rather, they hold that there is no mistake in the perception, there is a mistake in </a:t>
            </a:r>
            <a:r>
              <a:rPr lang="en-US" sz="2400" i="1" dirty="0" smtClean="0"/>
              <a:t>the relationship</a:t>
            </a:r>
            <a:r>
              <a:rPr lang="en-US" sz="2400" dirty="0" smtClean="0"/>
              <a:t> between what is seen and the predicate applied. There is a relationship error between the object seen, </a:t>
            </a:r>
            <a:r>
              <a:rPr lang="en-US" sz="2400" i="1" dirty="0" smtClean="0"/>
              <a:t>this here now</a:t>
            </a:r>
            <a:r>
              <a:rPr lang="en-US" sz="2400" dirty="0" smtClean="0"/>
              <a:t>, and the predicate applied, </a:t>
            </a:r>
            <a:r>
              <a:rPr lang="en-US" sz="2400" i="1" dirty="0" smtClean="0"/>
              <a:t>snake</a:t>
            </a:r>
            <a:r>
              <a:rPr lang="en-US" sz="2400" dirty="0" smtClean="0"/>
              <a:t>. One is applying the concept </a:t>
            </a:r>
            <a:r>
              <a:rPr lang="en-US" sz="2400" i="1" dirty="0" smtClean="0"/>
              <a:t>snake</a:t>
            </a:r>
            <a:r>
              <a:rPr lang="en-US" sz="2400" dirty="0" smtClean="0"/>
              <a:t> to a perceptual </a:t>
            </a:r>
            <a:r>
              <a:rPr lang="en-US" sz="2400" i="1" dirty="0" smtClean="0"/>
              <a:t>this</a:t>
            </a:r>
            <a:r>
              <a:rPr lang="en-US" sz="2400" dirty="0" smtClean="0"/>
              <a:t> to which it does not apply. The error is not in the perception but in the concept application. </a:t>
            </a:r>
            <a:endParaRPr lang="en-US" sz="2400" dirty="0"/>
          </a:p>
        </p:txBody>
      </p:sp>
    </p:spTree>
    <p:extLst>
      <p:ext uri="{BB962C8B-B14F-4D97-AF65-F5344CB8AC3E}">
        <p14:creationId xmlns:p14="http://schemas.microsoft.com/office/powerpoint/2010/main" val="2258319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Perception of Absence</a:t>
            </a:r>
            <a:endParaRPr lang="en-US" sz="2800" dirty="0"/>
          </a:p>
        </p:txBody>
      </p:sp>
      <p:sp>
        <p:nvSpPr>
          <p:cNvPr id="3" name="Content Placeholder 2"/>
          <p:cNvSpPr>
            <a:spLocks noGrp="1"/>
          </p:cNvSpPr>
          <p:nvPr>
            <p:ph idx="1"/>
          </p:nvPr>
        </p:nvSpPr>
        <p:spPr>
          <a:xfrm>
            <a:off x="196564" y="1041400"/>
            <a:ext cx="8808296" cy="5655769"/>
          </a:xfrm>
        </p:spPr>
        <p:txBody>
          <a:bodyPr>
            <a:normAutofit/>
          </a:bodyPr>
          <a:lstStyle/>
          <a:p>
            <a:pPr marL="0" indent="0">
              <a:buNone/>
            </a:pPr>
            <a:r>
              <a:rPr lang="en-US" sz="2400" dirty="0" smtClean="0"/>
              <a:t>Both Nyaya and Mimamsa take up the issue of how we come to know of absences. There are two components to the question of how we come to know of absences.</a:t>
            </a:r>
          </a:p>
          <a:p>
            <a:pPr marL="0" indent="0">
              <a:buNone/>
            </a:pPr>
            <a:endParaRPr lang="en-US" sz="2400" dirty="0"/>
          </a:p>
          <a:p>
            <a:pPr marL="0" indent="0">
              <a:buNone/>
            </a:pPr>
            <a:r>
              <a:rPr lang="en-US" sz="2400" dirty="0" smtClean="0"/>
              <a:t>Ontology: what is the ontological status of absences? Do we need them in final ontology? Could they be accounted for by simply saying there are only presences in final ontology?</a:t>
            </a:r>
          </a:p>
          <a:p>
            <a:pPr marL="0" indent="0">
              <a:buNone/>
            </a:pPr>
            <a:endParaRPr lang="en-US" sz="2400" dirty="0"/>
          </a:p>
          <a:p>
            <a:pPr marL="0" indent="0">
              <a:buNone/>
            </a:pPr>
            <a:r>
              <a:rPr lang="en-US" sz="2400" dirty="0" smtClean="0"/>
              <a:t>Epistemology: Regardless of whether there are absences in final ontology there are situations in which one perceives that something is absent.</a:t>
            </a:r>
          </a:p>
          <a:p>
            <a:pPr marL="0" indent="0">
              <a:buNone/>
            </a:pPr>
            <a:endParaRPr lang="en-US" sz="2400" dirty="0"/>
          </a:p>
          <a:p>
            <a:pPr marL="0" indent="0">
              <a:buNone/>
            </a:pPr>
            <a:r>
              <a:rPr lang="en-US" sz="2400" dirty="0" smtClean="0"/>
              <a:t>The table is absent my laptop!!!! How do we account for this?</a:t>
            </a:r>
            <a:endParaRPr lang="en-US" sz="2400" dirty="0"/>
          </a:p>
        </p:txBody>
      </p:sp>
    </p:spTree>
    <p:extLst>
      <p:ext uri="{BB962C8B-B14F-4D97-AF65-F5344CB8AC3E}">
        <p14:creationId xmlns:p14="http://schemas.microsoft.com/office/powerpoint/2010/main" val="37459806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fontScale="90000"/>
          </a:bodyPr>
          <a:lstStyle/>
          <a:p>
            <a:r>
              <a:rPr lang="en-US" sz="2800" dirty="0" smtClean="0"/>
              <a:t>Absence Does not Require an Additional Instrument: Prabhakara</a:t>
            </a:r>
            <a:endParaRPr lang="en-US" sz="2800" dirty="0"/>
          </a:p>
        </p:txBody>
      </p:sp>
      <p:sp>
        <p:nvSpPr>
          <p:cNvPr id="3" name="Content Placeholder 2"/>
          <p:cNvSpPr>
            <a:spLocks noGrp="1"/>
          </p:cNvSpPr>
          <p:nvPr>
            <p:ph idx="1"/>
          </p:nvPr>
        </p:nvSpPr>
        <p:spPr>
          <a:xfrm>
            <a:off x="196564" y="1041400"/>
            <a:ext cx="8808296" cy="5535023"/>
          </a:xfrm>
        </p:spPr>
        <p:txBody>
          <a:bodyPr>
            <a:normAutofit/>
          </a:bodyPr>
          <a:lstStyle/>
          <a:p>
            <a:pPr marL="0" indent="0">
              <a:buNone/>
            </a:pPr>
            <a:r>
              <a:rPr lang="en-US" sz="2400" dirty="0" smtClean="0"/>
              <a:t>The Prabhakara view of the non-perception of absence is as follows.</a:t>
            </a:r>
          </a:p>
          <a:p>
            <a:pPr marL="0" indent="0">
              <a:buNone/>
            </a:pPr>
            <a:endParaRPr lang="en-US" sz="2400" dirty="0"/>
          </a:p>
          <a:p>
            <a:pPr marL="0" indent="0">
              <a:buNone/>
            </a:pPr>
            <a:r>
              <a:rPr lang="en-US" sz="2400" dirty="0" smtClean="0"/>
              <a:t>Ontology: </a:t>
            </a:r>
          </a:p>
          <a:p>
            <a:pPr marL="0" indent="0">
              <a:buNone/>
            </a:pPr>
            <a:r>
              <a:rPr lang="en-US" sz="2400" dirty="0" smtClean="0"/>
              <a:t>The absence of my laptop is identical to the locus of the absence, the table top. </a:t>
            </a:r>
          </a:p>
          <a:p>
            <a:pPr marL="0" indent="0">
              <a:buNone/>
            </a:pPr>
            <a:endParaRPr lang="en-US" sz="2400" dirty="0" smtClean="0"/>
          </a:p>
          <a:p>
            <a:pPr marL="0" indent="0">
              <a:buNone/>
            </a:pPr>
            <a:r>
              <a:rPr lang="en-US" sz="2400" dirty="0" smtClean="0"/>
              <a:t>Epistemology:</a:t>
            </a:r>
            <a:endParaRPr lang="en-US" sz="2400" dirty="0"/>
          </a:p>
          <a:p>
            <a:pPr marL="457200" indent="-457200">
              <a:buAutoNum type="arabicPeriod"/>
            </a:pPr>
            <a:r>
              <a:rPr lang="en-US" sz="2400" dirty="0" smtClean="0"/>
              <a:t>One cognizes </a:t>
            </a:r>
            <a:r>
              <a:rPr lang="en-US" sz="2400" i="1" dirty="0" smtClean="0"/>
              <a:t>y</a:t>
            </a:r>
            <a:r>
              <a:rPr lang="en-US" sz="2400" dirty="0" smtClean="0"/>
              <a:t> that possesses the absence of </a:t>
            </a:r>
            <a:r>
              <a:rPr lang="en-US" sz="2400" i="1" dirty="0" smtClean="0"/>
              <a:t>x</a:t>
            </a:r>
            <a:r>
              <a:rPr lang="en-US" sz="2400" dirty="0" smtClean="0"/>
              <a:t>.</a:t>
            </a:r>
          </a:p>
          <a:p>
            <a:pPr marL="457200" indent="-457200">
              <a:buAutoNum type="arabicPeriod"/>
            </a:pPr>
            <a:r>
              <a:rPr lang="en-US" sz="2400" dirty="0" smtClean="0"/>
              <a:t>One has </a:t>
            </a:r>
            <a:r>
              <a:rPr lang="en-US" sz="2400" i="1" dirty="0" smtClean="0"/>
              <a:t>query</a:t>
            </a:r>
            <a:r>
              <a:rPr lang="en-US" sz="2400" dirty="0" smtClean="0"/>
              <a:t> as to whether there is </a:t>
            </a:r>
            <a:r>
              <a:rPr lang="en-US" sz="2400" i="1" dirty="0" smtClean="0"/>
              <a:t>x</a:t>
            </a:r>
            <a:r>
              <a:rPr lang="en-US" sz="2400" dirty="0" smtClean="0"/>
              <a:t> in </a:t>
            </a:r>
            <a:r>
              <a:rPr lang="en-US" sz="2400" i="1" dirty="0" smtClean="0"/>
              <a:t>y</a:t>
            </a:r>
            <a:r>
              <a:rPr lang="en-US" sz="2400" dirty="0" smtClean="0"/>
              <a:t>.</a:t>
            </a:r>
          </a:p>
          <a:p>
            <a:pPr marL="457200" indent="-457200">
              <a:buAutoNum type="arabicPeriod"/>
            </a:pPr>
            <a:r>
              <a:rPr lang="en-US" sz="2400" dirty="0" smtClean="0"/>
              <a:t>After having the query, one revisits one’s knowledge of </a:t>
            </a:r>
            <a:r>
              <a:rPr lang="en-US" sz="2400" i="1" dirty="0" smtClean="0"/>
              <a:t>y </a:t>
            </a:r>
            <a:r>
              <a:rPr lang="en-US" sz="2400" dirty="0" smtClean="0"/>
              <a:t>and from that discovers that </a:t>
            </a:r>
            <a:r>
              <a:rPr lang="en-US" sz="2400" i="1" dirty="0" smtClean="0"/>
              <a:t>x</a:t>
            </a:r>
            <a:r>
              <a:rPr lang="en-US" sz="2400" dirty="0" smtClean="0"/>
              <a:t> is not in </a:t>
            </a:r>
            <a:r>
              <a:rPr lang="en-US" sz="2400" i="1" dirty="0" smtClean="0"/>
              <a:t>y</a:t>
            </a:r>
            <a:r>
              <a:rPr lang="en-US" sz="2400" dirty="0" smtClean="0"/>
              <a:t>.</a:t>
            </a:r>
            <a:endParaRPr lang="en-US" sz="2400" dirty="0"/>
          </a:p>
        </p:txBody>
      </p:sp>
    </p:spTree>
    <p:extLst>
      <p:ext uri="{BB962C8B-B14F-4D97-AF65-F5344CB8AC3E}">
        <p14:creationId xmlns:p14="http://schemas.microsoft.com/office/powerpoint/2010/main" val="29443109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fontScale="90000"/>
          </a:bodyPr>
          <a:lstStyle/>
          <a:p>
            <a:r>
              <a:rPr lang="en-US" sz="2800" dirty="0" smtClean="0"/>
              <a:t>Absence Does Require an Additional Instrument: </a:t>
            </a:r>
            <a:br>
              <a:rPr lang="en-US" sz="2800" dirty="0" smtClean="0"/>
            </a:br>
            <a:r>
              <a:rPr lang="en-US" sz="2800" dirty="0" smtClean="0"/>
              <a:t>Bhatt</a:t>
            </a:r>
            <a:endParaRPr lang="en-US" sz="2800" dirty="0"/>
          </a:p>
        </p:txBody>
      </p:sp>
      <p:sp>
        <p:nvSpPr>
          <p:cNvPr id="3" name="Content Placeholder 2"/>
          <p:cNvSpPr>
            <a:spLocks noGrp="1"/>
          </p:cNvSpPr>
          <p:nvPr>
            <p:ph idx="1"/>
          </p:nvPr>
        </p:nvSpPr>
        <p:spPr>
          <a:xfrm>
            <a:off x="196564" y="1041400"/>
            <a:ext cx="8808296" cy="5816600"/>
          </a:xfrm>
        </p:spPr>
        <p:txBody>
          <a:bodyPr>
            <a:normAutofit/>
          </a:bodyPr>
          <a:lstStyle/>
          <a:p>
            <a:pPr marL="0" indent="0">
              <a:buNone/>
            </a:pPr>
            <a:r>
              <a:rPr lang="en-US" sz="2400" dirty="0" smtClean="0"/>
              <a:t>The Bhatt view of the non-perception of absence is as follows.</a:t>
            </a:r>
          </a:p>
          <a:p>
            <a:pPr marL="0" indent="0">
              <a:buNone/>
            </a:pPr>
            <a:endParaRPr lang="en-US" sz="2400" dirty="0"/>
          </a:p>
          <a:p>
            <a:pPr marL="0" indent="0">
              <a:buNone/>
            </a:pPr>
            <a:r>
              <a:rPr lang="en-US" sz="2400" dirty="0" smtClean="0"/>
              <a:t>Ontology: An absence is not a non-entity. It is an entity that is a property of its locus. </a:t>
            </a:r>
          </a:p>
          <a:p>
            <a:pPr marL="0" indent="0">
              <a:buNone/>
            </a:pPr>
            <a:endParaRPr lang="en-US" sz="2400" dirty="0"/>
          </a:p>
          <a:p>
            <a:pPr marL="0" indent="0">
              <a:buNone/>
            </a:pPr>
            <a:r>
              <a:rPr lang="en-US" sz="2400" dirty="0" smtClean="0"/>
              <a:t>Epistemology</a:t>
            </a:r>
            <a:endParaRPr lang="en-US" sz="2400" dirty="0"/>
          </a:p>
          <a:p>
            <a:pPr marL="457200" indent="-457200">
              <a:buAutoNum type="arabicPeriod"/>
            </a:pPr>
            <a:r>
              <a:rPr lang="en-US" sz="2400" dirty="0" smtClean="0"/>
              <a:t>One cognitively apprehends an entity </a:t>
            </a:r>
            <a:r>
              <a:rPr lang="en-US" sz="2400" i="1" dirty="0" smtClean="0"/>
              <a:t>y</a:t>
            </a:r>
            <a:r>
              <a:rPr lang="en-US" sz="2400" dirty="0" smtClean="0"/>
              <a:t> and one’s senses capture various positive features of </a:t>
            </a:r>
            <a:r>
              <a:rPr lang="en-US" sz="2400" i="1" dirty="0" smtClean="0"/>
              <a:t>y</a:t>
            </a:r>
            <a:r>
              <a:rPr lang="en-US" sz="2400" dirty="0" smtClean="0"/>
              <a:t>. Then one remembers </a:t>
            </a:r>
            <a:r>
              <a:rPr lang="en-US" sz="2400" i="1" dirty="0" smtClean="0"/>
              <a:t>x</a:t>
            </a:r>
            <a:r>
              <a:rPr lang="en-US" sz="2400" dirty="0" smtClean="0"/>
              <a:t> and expects to cognize </a:t>
            </a:r>
            <a:r>
              <a:rPr lang="en-US" sz="2400" i="1" dirty="0" smtClean="0"/>
              <a:t>x</a:t>
            </a:r>
            <a:r>
              <a:rPr lang="en-US" sz="2400" dirty="0" smtClean="0"/>
              <a:t> in </a:t>
            </a:r>
            <a:r>
              <a:rPr lang="en-US" sz="2400" i="1" dirty="0" smtClean="0"/>
              <a:t>y</a:t>
            </a:r>
            <a:r>
              <a:rPr lang="en-US" sz="2400" dirty="0" smtClean="0"/>
              <a:t>.</a:t>
            </a:r>
          </a:p>
          <a:p>
            <a:pPr marL="457200" indent="-457200">
              <a:buAutoNum type="arabicPeriod"/>
            </a:pPr>
            <a:r>
              <a:rPr lang="en-US" sz="2400" dirty="0" smtClean="0"/>
              <a:t>One does not capture </a:t>
            </a:r>
            <a:r>
              <a:rPr lang="en-US" sz="2400" i="1" dirty="0" smtClean="0"/>
              <a:t>x</a:t>
            </a:r>
            <a:r>
              <a:rPr lang="en-US" sz="2400" dirty="0" smtClean="0"/>
              <a:t> in </a:t>
            </a:r>
            <a:r>
              <a:rPr lang="en-US" sz="2400" i="1" dirty="0" smtClean="0"/>
              <a:t>y</a:t>
            </a:r>
            <a:r>
              <a:rPr lang="en-US" sz="2400" dirty="0" smtClean="0"/>
              <a:t> perceptually or inferentially or through any other epistemic instrument. </a:t>
            </a:r>
          </a:p>
          <a:p>
            <a:pPr marL="457200" indent="-457200">
              <a:buAutoNum type="arabicPeriod"/>
            </a:pPr>
            <a:r>
              <a:rPr lang="en-US" sz="2400" dirty="0" smtClean="0"/>
              <a:t>Without depending on the senses one knows that </a:t>
            </a:r>
            <a:r>
              <a:rPr lang="en-US" sz="2400" i="1" dirty="0" smtClean="0"/>
              <a:t>x </a:t>
            </a:r>
            <a:r>
              <a:rPr lang="en-US" sz="2400" dirty="0" smtClean="0"/>
              <a:t>is absent from </a:t>
            </a:r>
            <a:r>
              <a:rPr lang="en-US" sz="2400" i="1" dirty="0" smtClean="0"/>
              <a:t>y</a:t>
            </a:r>
            <a:r>
              <a:rPr lang="en-US" sz="2400" dirty="0" smtClean="0"/>
              <a:t>.</a:t>
            </a:r>
            <a:endParaRPr lang="en-US" sz="2400" dirty="0"/>
          </a:p>
        </p:txBody>
      </p:sp>
    </p:spTree>
    <p:extLst>
      <p:ext uri="{BB962C8B-B14F-4D97-AF65-F5344CB8AC3E}">
        <p14:creationId xmlns:p14="http://schemas.microsoft.com/office/powerpoint/2010/main" val="5838181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Returning to the Vedas</a:t>
            </a:r>
            <a:endParaRPr lang="en-US" sz="2800" dirty="0"/>
          </a:p>
        </p:txBody>
      </p:sp>
      <p:sp>
        <p:nvSpPr>
          <p:cNvPr id="3" name="Content Placeholder 2"/>
          <p:cNvSpPr>
            <a:spLocks noGrp="1"/>
          </p:cNvSpPr>
          <p:nvPr>
            <p:ph idx="1"/>
          </p:nvPr>
        </p:nvSpPr>
        <p:spPr>
          <a:xfrm>
            <a:off x="196564" y="1041400"/>
            <a:ext cx="8808296" cy="5535023"/>
          </a:xfrm>
        </p:spPr>
        <p:txBody>
          <a:bodyPr>
            <a:normAutofit lnSpcReduction="10000"/>
          </a:bodyPr>
          <a:lstStyle/>
          <a:p>
            <a:pPr marL="0" indent="0">
              <a:buNone/>
            </a:pPr>
            <a:r>
              <a:rPr lang="en-US" sz="2400" dirty="0" smtClean="0"/>
              <a:t>At a certain point in the history of Indian philosophy the supposed authority of the Vedas becomes a problem because challenges to the authority have been made by unorthodox schools, such as:</a:t>
            </a:r>
          </a:p>
          <a:p>
            <a:pPr marL="0" indent="0">
              <a:buNone/>
            </a:pPr>
            <a:endParaRPr lang="en-US" sz="2400" dirty="0"/>
          </a:p>
          <a:p>
            <a:pPr marL="514350" indent="-514350">
              <a:buAutoNum type="romanLcParenBoth"/>
            </a:pPr>
            <a:r>
              <a:rPr lang="en-US" sz="2400" dirty="0" smtClean="0"/>
              <a:t>The Buddhists</a:t>
            </a:r>
          </a:p>
          <a:p>
            <a:pPr marL="514350" indent="-514350">
              <a:buAutoNum type="romanLcParenBoth"/>
            </a:pPr>
            <a:r>
              <a:rPr lang="en-US" sz="2400" dirty="0" smtClean="0"/>
              <a:t>The Jains</a:t>
            </a:r>
          </a:p>
          <a:p>
            <a:pPr marL="514350" indent="-514350">
              <a:buAutoNum type="romanLcParenBoth"/>
            </a:pPr>
            <a:r>
              <a:rPr lang="en-US" sz="2400" dirty="0" smtClean="0"/>
              <a:t>The Carvaka </a:t>
            </a:r>
          </a:p>
          <a:p>
            <a:pPr marL="0" indent="0">
              <a:buNone/>
            </a:pPr>
            <a:endParaRPr lang="en-US" sz="2400" dirty="0"/>
          </a:p>
          <a:p>
            <a:pPr marL="0" indent="0">
              <a:buNone/>
            </a:pPr>
            <a:r>
              <a:rPr lang="en-US" sz="2400" dirty="0" smtClean="0"/>
              <a:t>Two Questions Arise:</a:t>
            </a:r>
          </a:p>
          <a:p>
            <a:pPr marL="0" indent="0">
              <a:buNone/>
            </a:pPr>
            <a:endParaRPr lang="en-US" sz="2400" dirty="0"/>
          </a:p>
          <a:p>
            <a:pPr marL="0" indent="0">
              <a:buNone/>
            </a:pPr>
            <a:r>
              <a:rPr lang="en-US" sz="2400" dirty="0" smtClean="0"/>
              <a:t>How are the Vedas known to be error free?</a:t>
            </a:r>
          </a:p>
          <a:p>
            <a:pPr marL="0" indent="0">
              <a:buNone/>
            </a:pPr>
            <a:endParaRPr lang="en-US" sz="2400" dirty="0"/>
          </a:p>
          <a:p>
            <a:pPr marL="0" indent="0">
              <a:buNone/>
            </a:pPr>
            <a:r>
              <a:rPr lang="en-US" sz="2400" dirty="0" smtClean="0"/>
              <a:t>What makes the Vedas infallible?</a:t>
            </a:r>
            <a:endParaRPr lang="en-US" sz="2400" dirty="0"/>
          </a:p>
        </p:txBody>
      </p:sp>
    </p:spTree>
    <p:extLst>
      <p:ext uri="{BB962C8B-B14F-4D97-AF65-F5344CB8AC3E}">
        <p14:creationId xmlns:p14="http://schemas.microsoft.com/office/powerpoint/2010/main" val="30343444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How are the Vedas Authoritative without an Author </a:t>
            </a:r>
            <a:endParaRPr lang="en-US" sz="2800" dirty="0"/>
          </a:p>
        </p:txBody>
      </p:sp>
      <p:sp>
        <p:nvSpPr>
          <p:cNvPr id="3" name="Content Placeholder 2"/>
          <p:cNvSpPr>
            <a:spLocks noGrp="1"/>
          </p:cNvSpPr>
          <p:nvPr>
            <p:ph idx="1"/>
          </p:nvPr>
        </p:nvSpPr>
        <p:spPr>
          <a:xfrm>
            <a:off x="196564" y="1041400"/>
            <a:ext cx="8808296" cy="5535023"/>
          </a:xfrm>
        </p:spPr>
        <p:txBody>
          <a:bodyPr>
            <a:normAutofit/>
          </a:bodyPr>
          <a:lstStyle/>
          <a:p>
            <a:pPr marL="514350" indent="-514350">
              <a:buAutoNum type="romanLcParenBoth"/>
            </a:pPr>
            <a:r>
              <a:rPr lang="en-US" sz="2400" dirty="0" smtClean="0"/>
              <a:t>Testimony is a source of knowledge. </a:t>
            </a:r>
          </a:p>
          <a:p>
            <a:pPr marL="514350" indent="-514350">
              <a:buAutoNum type="romanLcParenBoth"/>
            </a:pPr>
            <a:r>
              <a:rPr lang="en-US" sz="2400" dirty="0" smtClean="0"/>
              <a:t>All sources of knowledge are self-validating.</a:t>
            </a:r>
          </a:p>
          <a:p>
            <a:pPr marL="514350" indent="-514350">
              <a:buAutoNum type="romanLcParenBoth"/>
            </a:pPr>
            <a:r>
              <a:rPr lang="en-US" sz="2400" dirty="0" smtClean="0"/>
              <a:t>We can read the Vedas, and through the testimony of them we can gain knowledge about reality.</a:t>
            </a:r>
          </a:p>
          <a:p>
            <a:pPr marL="514350" indent="-514350">
              <a:buAutoNum type="romanLcParenBoth"/>
            </a:pPr>
            <a:r>
              <a:rPr lang="en-US" sz="2400" dirty="0" smtClean="0"/>
              <a:t>The knowledge gained on the basis of the Vedas is self-validating.</a:t>
            </a:r>
          </a:p>
          <a:p>
            <a:pPr marL="514350" indent="-514350">
              <a:buAutoNum type="romanLcParenBoth"/>
            </a:pPr>
            <a:r>
              <a:rPr lang="en-US" sz="2400" dirty="0" smtClean="0"/>
              <a:t>So, the knowledge gained on the basis of the Vedas does not need an additional source of knowledge to verify it as a piece of knowledge. </a:t>
            </a:r>
          </a:p>
          <a:p>
            <a:pPr marL="0" indent="0">
              <a:buNone/>
            </a:pPr>
            <a:endParaRPr lang="en-US" sz="2400" dirty="0"/>
          </a:p>
          <a:p>
            <a:pPr marL="0" indent="0">
              <a:buNone/>
            </a:pPr>
            <a:r>
              <a:rPr lang="en-US" sz="2400" dirty="0" smtClean="0"/>
              <a:t>A source of knowledge provides one with self-validating certainty about something. Testimony is a source of knowledge. So Vedic testimony provides one with self-validating knowledge about reality.   </a:t>
            </a:r>
            <a:endParaRPr lang="en-US" sz="2400" dirty="0"/>
          </a:p>
          <a:p>
            <a:pPr marL="0" indent="0">
              <a:buNone/>
            </a:pPr>
            <a:endParaRPr lang="en-US" sz="2400" dirty="0"/>
          </a:p>
        </p:txBody>
      </p:sp>
    </p:spTree>
    <p:extLst>
      <p:ext uri="{BB962C8B-B14F-4D97-AF65-F5344CB8AC3E}">
        <p14:creationId xmlns:p14="http://schemas.microsoft.com/office/powerpoint/2010/main" val="26407001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Testimony and the Vedas</a:t>
            </a:r>
            <a:endParaRPr lang="en-US" sz="2800" dirty="0"/>
          </a:p>
        </p:txBody>
      </p:sp>
      <p:sp>
        <p:nvSpPr>
          <p:cNvPr id="3" name="Content Placeholder 2"/>
          <p:cNvSpPr>
            <a:spLocks noGrp="1"/>
          </p:cNvSpPr>
          <p:nvPr>
            <p:ph idx="1"/>
          </p:nvPr>
        </p:nvSpPr>
        <p:spPr>
          <a:xfrm>
            <a:off x="196564" y="1041400"/>
            <a:ext cx="8808296" cy="5535023"/>
          </a:xfrm>
        </p:spPr>
        <p:txBody>
          <a:bodyPr>
            <a:normAutofit/>
          </a:bodyPr>
          <a:lstStyle/>
          <a:p>
            <a:pPr marL="0" indent="0">
              <a:buNone/>
            </a:pPr>
            <a:r>
              <a:rPr lang="en-US" sz="2400" dirty="0" smtClean="0"/>
              <a:t>Testimony is a source of knowledge.</a:t>
            </a:r>
          </a:p>
          <a:p>
            <a:pPr marL="0" indent="0">
              <a:buNone/>
            </a:pPr>
            <a:endParaRPr lang="en-US" sz="2400" dirty="0"/>
          </a:p>
          <a:p>
            <a:pPr marL="0" indent="0">
              <a:buNone/>
            </a:pPr>
            <a:r>
              <a:rPr lang="en-US" sz="2400" dirty="0" smtClean="0"/>
              <a:t>There is both personal and impersonal testimony.</a:t>
            </a:r>
          </a:p>
          <a:p>
            <a:pPr marL="0" indent="0">
              <a:buNone/>
            </a:pPr>
            <a:endParaRPr lang="en-US" sz="2400" dirty="0"/>
          </a:p>
          <a:p>
            <a:pPr marL="0" indent="0">
              <a:buNone/>
            </a:pPr>
            <a:r>
              <a:rPr lang="en-US" sz="2400" dirty="0" smtClean="0"/>
              <a:t>Personal testimony refers to a person that through language offers information about something.  </a:t>
            </a:r>
          </a:p>
          <a:p>
            <a:pPr marL="0" indent="0">
              <a:buNone/>
            </a:pPr>
            <a:endParaRPr lang="en-US" sz="2400" dirty="0"/>
          </a:p>
          <a:p>
            <a:pPr marL="0" indent="0">
              <a:buNone/>
            </a:pPr>
            <a:r>
              <a:rPr lang="en-US" sz="2400" dirty="0" smtClean="0"/>
              <a:t>Impersonal testimony refers to testimony that does not have an author.</a:t>
            </a:r>
          </a:p>
          <a:p>
            <a:pPr marL="0" indent="0">
              <a:buNone/>
            </a:pPr>
            <a:endParaRPr lang="en-US" sz="2400" dirty="0"/>
          </a:p>
          <a:p>
            <a:pPr marL="0" indent="0">
              <a:buNone/>
            </a:pPr>
            <a:r>
              <a:rPr lang="en-US" sz="2400" dirty="0" smtClean="0"/>
              <a:t>The Vedas are a case of impersonal testimony. Mimamsa does not believe in a creator of the world nor a divine author. </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7184848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Mimamsa on Testimony and the Vedas</a:t>
            </a:r>
            <a:endParaRPr lang="en-US" sz="2800" dirty="0"/>
          </a:p>
        </p:txBody>
      </p:sp>
      <p:sp>
        <p:nvSpPr>
          <p:cNvPr id="3" name="Content Placeholder 2"/>
          <p:cNvSpPr>
            <a:spLocks noGrp="1"/>
          </p:cNvSpPr>
          <p:nvPr>
            <p:ph idx="1"/>
          </p:nvPr>
        </p:nvSpPr>
        <p:spPr>
          <a:xfrm>
            <a:off x="196564" y="1041400"/>
            <a:ext cx="8808296" cy="5535023"/>
          </a:xfrm>
        </p:spPr>
        <p:txBody>
          <a:bodyPr>
            <a:normAutofit/>
          </a:bodyPr>
          <a:lstStyle/>
          <a:p>
            <a:pPr marL="457200" indent="-457200">
              <a:buAutoNum type="arabicPeriod"/>
            </a:pPr>
            <a:endParaRPr lang="en-US" sz="2400" dirty="0" smtClean="0"/>
          </a:p>
          <a:p>
            <a:pPr marL="457200" indent="-457200">
              <a:buAutoNum type="arabicPeriod"/>
            </a:pPr>
            <a:r>
              <a:rPr lang="en-US" sz="2400" dirty="0" smtClean="0"/>
              <a:t>The basic sounds of reality are the basic sounds of any language. </a:t>
            </a:r>
          </a:p>
          <a:p>
            <a:pPr marL="457200" indent="-457200">
              <a:buAutoNum type="arabicPeriod"/>
            </a:pPr>
            <a:r>
              <a:rPr lang="en-US" sz="2400" dirty="0" smtClean="0"/>
              <a:t>The portions of the Vedas that discuss conduct and rituals are written in a language where the sounds capture reality.</a:t>
            </a:r>
          </a:p>
          <a:p>
            <a:pPr marL="457200" indent="-457200">
              <a:buAutoNum type="arabicPeriod"/>
            </a:pPr>
            <a:r>
              <a:rPr lang="en-US" sz="2400" dirty="0" smtClean="0"/>
              <a:t>Since the language and what is discussed have an authorless relation to reality, the kind of reliability at issue in personal cases of testimony are not at issue in authorless testimony from the world. </a:t>
            </a:r>
          </a:p>
          <a:p>
            <a:pPr marL="457200" indent="-457200">
              <a:buAutoNum type="arabicPeriod"/>
            </a:pPr>
            <a:r>
              <a:rPr lang="en-US" sz="2400" dirty="0" smtClean="0"/>
              <a:t>If authorless testimony does not have a reliability challenge and all knowledge is self-validating, then knowledge from the Vedas is self-validating. </a:t>
            </a:r>
          </a:p>
          <a:p>
            <a:pPr marL="457200" indent="-457200">
              <a:buAutoNum type="arabicPeriod"/>
            </a:pPr>
            <a:r>
              <a:rPr lang="en-US" sz="2400" dirty="0" smtClean="0"/>
              <a:t>So, knowledge from the Vedas is Self-Validating. </a:t>
            </a:r>
          </a:p>
          <a:p>
            <a:pPr marL="0" indent="0">
              <a:buNone/>
            </a:pPr>
            <a:endParaRPr lang="en-US" sz="2400" dirty="0"/>
          </a:p>
        </p:txBody>
      </p:sp>
    </p:spTree>
    <p:extLst>
      <p:ext uri="{BB962C8B-B14F-4D97-AF65-F5344CB8AC3E}">
        <p14:creationId xmlns:p14="http://schemas.microsoft.com/office/powerpoint/2010/main" val="36301460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Vedanta</a:t>
            </a:r>
            <a:endParaRPr lang="en-US" sz="2800" dirty="0"/>
          </a:p>
        </p:txBody>
      </p:sp>
      <p:sp>
        <p:nvSpPr>
          <p:cNvPr id="3" name="Content Placeholder 2"/>
          <p:cNvSpPr>
            <a:spLocks noGrp="1"/>
          </p:cNvSpPr>
          <p:nvPr>
            <p:ph idx="1"/>
          </p:nvPr>
        </p:nvSpPr>
        <p:spPr>
          <a:xfrm>
            <a:off x="196564" y="1041400"/>
            <a:ext cx="8808296" cy="5727700"/>
          </a:xfrm>
        </p:spPr>
        <p:txBody>
          <a:bodyPr>
            <a:normAutofit/>
          </a:bodyPr>
          <a:lstStyle/>
          <a:p>
            <a:pPr marL="0" indent="0">
              <a:buNone/>
            </a:pPr>
            <a:r>
              <a:rPr lang="en-US" sz="2400" dirty="0" smtClean="0"/>
              <a:t>“Vedanta” means end of the Vedas.</a:t>
            </a:r>
          </a:p>
          <a:p>
            <a:pPr marL="0" indent="0">
              <a:buNone/>
            </a:pPr>
            <a:endParaRPr lang="en-US" sz="2400" dirty="0"/>
          </a:p>
          <a:p>
            <a:pPr marL="0" indent="0">
              <a:buNone/>
            </a:pPr>
            <a:r>
              <a:rPr lang="en-US" sz="2400" dirty="0" smtClean="0"/>
              <a:t>Vedanta is focused on the Upanishads of the Vedic Period.</a:t>
            </a:r>
          </a:p>
          <a:p>
            <a:pPr marL="0" indent="0">
              <a:buNone/>
            </a:pPr>
            <a:endParaRPr lang="en-US" sz="2400" dirty="0"/>
          </a:p>
          <a:p>
            <a:pPr marL="0" indent="0">
              <a:buNone/>
            </a:pPr>
            <a:r>
              <a:rPr lang="en-US" sz="2400" dirty="0" smtClean="0"/>
              <a:t>There are many schools of Vedanta, they all focus on the following two claims:</a:t>
            </a:r>
          </a:p>
          <a:p>
            <a:pPr marL="0" indent="0">
              <a:buNone/>
            </a:pPr>
            <a:endParaRPr lang="en-US" sz="2400" dirty="0"/>
          </a:p>
          <a:p>
            <a:pPr marL="0" indent="0">
              <a:buNone/>
            </a:pPr>
            <a:r>
              <a:rPr lang="en-US" sz="2400" dirty="0" smtClean="0"/>
              <a:t>Brahman is ultimate reality</a:t>
            </a:r>
          </a:p>
          <a:p>
            <a:pPr marL="0" indent="0">
              <a:buNone/>
            </a:pPr>
            <a:endParaRPr lang="en-US" sz="2400" dirty="0"/>
          </a:p>
          <a:p>
            <a:pPr marL="0" indent="0">
              <a:buNone/>
            </a:pPr>
            <a:r>
              <a:rPr lang="en-US" sz="2400" dirty="0" smtClean="0"/>
              <a:t>Atman is Brahman</a:t>
            </a:r>
          </a:p>
          <a:p>
            <a:pPr marL="0" indent="0">
              <a:buNone/>
            </a:pPr>
            <a:endParaRPr lang="en-US" sz="2400" dirty="0"/>
          </a:p>
          <a:p>
            <a:pPr marL="0" indent="0">
              <a:buNone/>
            </a:pPr>
            <a:r>
              <a:rPr lang="en-US" sz="2400" dirty="0" smtClean="0"/>
              <a:t>They differ on how they try to make sense of plurality and individual selves in the world with an underlying singular </a:t>
            </a:r>
            <a:r>
              <a:rPr lang="en-US" sz="2400" i="1" dirty="0" smtClean="0"/>
              <a:t>Brahman</a:t>
            </a:r>
            <a:r>
              <a:rPr lang="en-US" sz="2400" dirty="0" smtClean="0"/>
              <a:t>.</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7769125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Vedanta</a:t>
            </a:r>
            <a:endParaRPr lang="en-US" sz="2800" dirty="0"/>
          </a:p>
        </p:txBody>
      </p:sp>
      <p:sp>
        <p:nvSpPr>
          <p:cNvPr id="3" name="Content Placeholder 2"/>
          <p:cNvSpPr>
            <a:spLocks noGrp="1"/>
          </p:cNvSpPr>
          <p:nvPr>
            <p:ph idx="1"/>
          </p:nvPr>
        </p:nvSpPr>
        <p:spPr>
          <a:xfrm>
            <a:off x="196564" y="1041400"/>
            <a:ext cx="8808296" cy="5727700"/>
          </a:xfrm>
        </p:spPr>
        <p:txBody>
          <a:bodyPr>
            <a:normAutofit/>
          </a:bodyPr>
          <a:lstStyle/>
          <a:p>
            <a:pPr marL="0" indent="0">
              <a:buNone/>
            </a:pPr>
            <a:r>
              <a:rPr lang="en-US" sz="2400" dirty="0" smtClean="0"/>
              <a:t>Two Main Schools:</a:t>
            </a:r>
          </a:p>
          <a:p>
            <a:pPr marL="0" indent="0">
              <a:buNone/>
            </a:pPr>
            <a:endParaRPr lang="en-US" sz="2400" dirty="0"/>
          </a:p>
          <a:p>
            <a:pPr marL="0" indent="0">
              <a:buNone/>
            </a:pPr>
            <a:r>
              <a:rPr lang="en-US" sz="2400" dirty="0" err="1" smtClean="0"/>
              <a:t>Advaita</a:t>
            </a:r>
            <a:r>
              <a:rPr lang="en-US" sz="2400" dirty="0" smtClean="0"/>
              <a:t> </a:t>
            </a:r>
            <a:r>
              <a:rPr lang="en-US" sz="2400" dirty="0" smtClean="0"/>
              <a:t>Vedanta (non-dualism) </a:t>
            </a:r>
            <a:r>
              <a:rPr lang="en-US" sz="2400" dirty="0"/>
              <a:t>of Shankara</a:t>
            </a:r>
          </a:p>
          <a:p>
            <a:pPr marL="0" indent="0">
              <a:buNone/>
            </a:pPr>
            <a:endParaRPr lang="en-US" sz="2400" dirty="0" smtClean="0"/>
          </a:p>
          <a:p>
            <a:pPr marL="0" indent="0">
              <a:buNone/>
            </a:pPr>
            <a:r>
              <a:rPr lang="en-US" sz="2400" dirty="0" smtClean="0"/>
              <a:t>&amp;</a:t>
            </a:r>
            <a:endParaRPr lang="en-US" sz="2400" dirty="0"/>
          </a:p>
          <a:p>
            <a:pPr marL="0" indent="0">
              <a:buNone/>
            </a:pPr>
            <a:endParaRPr lang="en-US" sz="2400" dirty="0" smtClean="0"/>
          </a:p>
          <a:p>
            <a:pPr marL="0" indent="0">
              <a:buNone/>
            </a:pPr>
            <a:r>
              <a:rPr lang="en-US" sz="2400" dirty="0" err="1" smtClean="0"/>
              <a:t>Visistadvaita</a:t>
            </a:r>
            <a:r>
              <a:rPr lang="en-US" sz="2400" dirty="0" smtClean="0"/>
              <a:t> </a:t>
            </a:r>
            <a:r>
              <a:rPr lang="en-US" sz="2400" dirty="0" smtClean="0"/>
              <a:t>Vedanta (qualified non-dualism) </a:t>
            </a:r>
            <a:r>
              <a:rPr lang="en-US" sz="2400" dirty="0"/>
              <a:t>of Ramanuja</a:t>
            </a:r>
          </a:p>
          <a:p>
            <a:pPr marL="0" indent="0">
              <a:buNone/>
            </a:pPr>
            <a:endParaRPr lang="en-US" sz="2400" dirty="0"/>
          </a:p>
          <a:p>
            <a:pPr marL="0" indent="0">
              <a:buNone/>
            </a:pPr>
            <a:r>
              <a:rPr lang="en-US" sz="2400" dirty="0"/>
              <a:t>Vedanta is the most influential of Indian Schools of Philosophy in Modern Times. It is safe to say that the popular imagination associates Indian philosophy with </a:t>
            </a:r>
            <a:r>
              <a:rPr lang="en-US" sz="2400" dirty="0" smtClean="0"/>
              <a:t>Vedanta.</a:t>
            </a:r>
            <a:endParaRPr lang="en-US" sz="2400" dirty="0"/>
          </a:p>
          <a:p>
            <a:pPr marL="0" indent="0">
              <a:buNone/>
            </a:pPr>
            <a:endParaRPr lang="en-US" sz="2400" dirty="0"/>
          </a:p>
        </p:txBody>
      </p:sp>
    </p:spTree>
    <p:extLst>
      <p:ext uri="{BB962C8B-B14F-4D97-AF65-F5344CB8AC3E}">
        <p14:creationId xmlns:p14="http://schemas.microsoft.com/office/powerpoint/2010/main" val="363455896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273050"/>
            <a:ext cx="3008313" cy="6470650"/>
          </a:xfrm>
        </p:spPr>
        <p:txBody>
          <a:bodyPr>
            <a:normAutofit/>
          </a:bodyPr>
          <a:lstStyle/>
          <a:p>
            <a:r>
              <a:rPr lang="en-US" sz="2000" dirty="0" smtClean="0"/>
              <a:t>Adi Shankarachary is the founder of Advaita Vedanta.</a:t>
            </a:r>
          </a:p>
          <a:p>
            <a:endParaRPr lang="en-US" sz="2000" dirty="0"/>
          </a:p>
          <a:p>
            <a:r>
              <a:rPr lang="en-US" sz="2000" dirty="0" smtClean="0"/>
              <a:t>Born 788 CE in Kerala. </a:t>
            </a:r>
          </a:p>
          <a:p>
            <a:endParaRPr lang="en-US" sz="2000" dirty="0" smtClean="0"/>
          </a:p>
          <a:p>
            <a:r>
              <a:rPr lang="en-US" sz="2000" dirty="0" smtClean="0"/>
              <a:t>Core View: Non-Dualism</a:t>
            </a:r>
          </a:p>
          <a:p>
            <a:endParaRPr lang="en-US" sz="2000" dirty="0"/>
          </a:p>
          <a:p>
            <a:r>
              <a:rPr lang="en-US" sz="2000" dirty="0" smtClean="0"/>
              <a:t>The Brahman is the truth, The world is false, and the finite individual is none other than the Brahman. </a:t>
            </a:r>
          </a:p>
          <a:p>
            <a:endParaRPr lang="en-US" sz="2000" dirty="0"/>
          </a:p>
          <a:p>
            <a:endParaRPr lang="en-US" sz="2000" dirty="0" smtClean="0"/>
          </a:p>
        </p:txBody>
      </p:sp>
      <p:pic>
        <p:nvPicPr>
          <p:cNvPr id="7" name="Content Placeholder 6"/>
          <p:cNvPicPr>
            <a:picLocks noGrp="1" noChangeAspect="1"/>
          </p:cNvPicPr>
          <p:nvPr>
            <p:ph idx="1"/>
          </p:nvPr>
        </p:nvPicPr>
        <p:blipFill>
          <a:blip r:embed="rId2"/>
          <a:srcRect l="24720" r="24720"/>
          <a:stretch>
            <a:fillRect/>
          </a:stretch>
        </p:blipFill>
        <p:spPr>
          <a:xfrm>
            <a:off x="3575050" y="273050"/>
            <a:ext cx="5111750" cy="6470650"/>
          </a:xfrm>
        </p:spPr>
      </p:pic>
    </p:spTree>
    <p:extLst>
      <p:ext uri="{BB962C8B-B14F-4D97-AF65-F5344CB8AC3E}">
        <p14:creationId xmlns:p14="http://schemas.microsoft.com/office/powerpoint/2010/main" val="4248263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Advaita Vedanta</a:t>
            </a:r>
            <a:endParaRPr lang="en-US" sz="2800" dirty="0"/>
          </a:p>
        </p:txBody>
      </p:sp>
      <p:sp>
        <p:nvSpPr>
          <p:cNvPr id="3" name="Content Placeholder 2"/>
          <p:cNvSpPr>
            <a:spLocks noGrp="1"/>
          </p:cNvSpPr>
          <p:nvPr>
            <p:ph idx="1"/>
          </p:nvPr>
        </p:nvSpPr>
        <p:spPr>
          <a:xfrm>
            <a:off x="196564" y="1041400"/>
            <a:ext cx="8808296" cy="5727700"/>
          </a:xfrm>
        </p:spPr>
        <p:txBody>
          <a:bodyPr>
            <a:normAutofit fontScale="92500" lnSpcReduction="20000"/>
          </a:bodyPr>
          <a:lstStyle/>
          <a:p>
            <a:pPr marL="0" indent="0">
              <a:buNone/>
            </a:pPr>
            <a:r>
              <a:rPr lang="en-US" sz="2200" dirty="0" smtClean="0"/>
              <a:t>There is one absolute independent reality, which alone exists as real and unchanging. This reality is the Brahman of the Upanishads.</a:t>
            </a:r>
          </a:p>
          <a:p>
            <a:pPr marL="0" indent="0">
              <a:buNone/>
            </a:pPr>
            <a:endParaRPr lang="en-US" sz="2400" dirty="0"/>
          </a:p>
          <a:p>
            <a:pPr marL="0" indent="0">
              <a:buNone/>
            </a:pPr>
            <a:r>
              <a:rPr lang="en-US" sz="2000" dirty="0" smtClean="0"/>
              <a:t>Brahman is pure consciousness. </a:t>
            </a:r>
          </a:p>
          <a:p>
            <a:pPr marL="0" indent="0">
              <a:buNone/>
            </a:pPr>
            <a:endParaRPr lang="en-US" sz="2000" dirty="0"/>
          </a:p>
          <a:p>
            <a:pPr marL="0" indent="0">
              <a:buNone/>
            </a:pPr>
            <a:r>
              <a:rPr lang="en-US" sz="2000" dirty="0" smtClean="0"/>
              <a:t>Brahman is not mere appearances. </a:t>
            </a:r>
          </a:p>
          <a:p>
            <a:pPr marL="0" indent="0">
              <a:buNone/>
            </a:pPr>
            <a:endParaRPr lang="en-US" sz="2000" dirty="0"/>
          </a:p>
          <a:p>
            <a:pPr marL="0" indent="0">
              <a:buNone/>
            </a:pPr>
            <a:r>
              <a:rPr lang="en-US" sz="2000" dirty="0" smtClean="0"/>
              <a:t>Brahman is best described negatively rather than positively.</a:t>
            </a:r>
          </a:p>
          <a:p>
            <a:pPr marL="0" indent="0">
              <a:buNone/>
            </a:pPr>
            <a:endParaRPr lang="en-US" sz="2000" dirty="0" smtClean="0"/>
          </a:p>
          <a:p>
            <a:pPr marL="0" indent="0">
              <a:buNone/>
            </a:pPr>
            <a:r>
              <a:rPr lang="en-US" sz="2000" dirty="0" smtClean="0"/>
              <a:t>Brahman does not fall into a category, such as substance.</a:t>
            </a:r>
          </a:p>
          <a:p>
            <a:pPr marL="0" indent="0">
              <a:buNone/>
            </a:pPr>
            <a:endParaRPr lang="en-US" sz="2000" dirty="0"/>
          </a:p>
          <a:p>
            <a:pPr marL="0" indent="0">
              <a:buNone/>
            </a:pPr>
            <a:r>
              <a:rPr lang="en-US" sz="2000" dirty="0" smtClean="0"/>
              <a:t>Brahman has no qualities, no differences, it has no beginning and no end.</a:t>
            </a:r>
            <a:endParaRPr lang="en-US" sz="2000" dirty="0"/>
          </a:p>
          <a:p>
            <a:pPr marL="0" indent="0">
              <a:buNone/>
            </a:pPr>
            <a:endParaRPr lang="en-US" sz="2000" dirty="0"/>
          </a:p>
          <a:p>
            <a:pPr marL="0" indent="0">
              <a:buNone/>
            </a:pPr>
            <a:r>
              <a:rPr lang="en-US" sz="2000" dirty="0" smtClean="0"/>
              <a:t>Brahman is the foundation of the world we experience. </a:t>
            </a:r>
          </a:p>
          <a:p>
            <a:pPr marL="0" indent="0">
              <a:buNone/>
            </a:pPr>
            <a:endParaRPr lang="en-US" sz="2000" dirty="0"/>
          </a:p>
          <a:p>
            <a:pPr marL="0" indent="0">
              <a:buNone/>
            </a:pPr>
            <a:r>
              <a:rPr lang="en-US" sz="2000" dirty="0" smtClean="0"/>
              <a:t>Brahman cannot be known through the senses or by the mind. </a:t>
            </a:r>
            <a:r>
              <a:rPr lang="en-US" sz="2000" dirty="0" smtClean="0"/>
              <a:t>It must </a:t>
            </a:r>
            <a:r>
              <a:rPr lang="en-US" sz="2000" dirty="0" smtClean="0"/>
              <a:t>be known through testimony or yogic intuitive knowledge.  </a:t>
            </a:r>
            <a:endParaRPr lang="en-US" sz="2000" dirty="0"/>
          </a:p>
          <a:p>
            <a:pPr marL="0" indent="0">
              <a:buNone/>
            </a:pPr>
            <a:r>
              <a:rPr lang="en-US" sz="2000" dirty="0" smtClean="0"/>
              <a:t> </a:t>
            </a:r>
            <a:endParaRPr lang="en-US" sz="2000" dirty="0"/>
          </a:p>
        </p:txBody>
      </p:sp>
    </p:spTree>
    <p:extLst>
      <p:ext uri="{BB962C8B-B14F-4D97-AF65-F5344CB8AC3E}">
        <p14:creationId xmlns:p14="http://schemas.microsoft.com/office/powerpoint/2010/main" val="3635065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Advaita Vedanta Ontology</a:t>
            </a:r>
            <a:endParaRPr lang="en-US" sz="2800" dirty="0"/>
          </a:p>
        </p:txBody>
      </p:sp>
      <p:sp>
        <p:nvSpPr>
          <p:cNvPr id="3" name="Content Placeholder 2"/>
          <p:cNvSpPr>
            <a:spLocks noGrp="1"/>
          </p:cNvSpPr>
          <p:nvPr>
            <p:ph idx="1"/>
          </p:nvPr>
        </p:nvSpPr>
        <p:spPr>
          <a:xfrm>
            <a:off x="196564" y="1041400"/>
            <a:ext cx="8808296" cy="5727700"/>
          </a:xfrm>
        </p:spPr>
        <p:txBody>
          <a:bodyPr>
            <a:normAutofit fontScale="92500"/>
          </a:bodyPr>
          <a:lstStyle/>
          <a:p>
            <a:pPr marL="0" indent="0">
              <a:buNone/>
            </a:pPr>
            <a:r>
              <a:rPr lang="en-US" sz="2400" dirty="0" smtClean="0"/>
              <a:t>Advaita Vedanta ontology is opposed to:</a:t>
            </a:r>
          </a:p>
          <a:p>
            <a:pPr marL="0" indent="0">
              <a:buNone/>
            </a:pPr>
            <a:endParaRPr lang="en-US" sz="2400" dirty="0"/>
          </a:p>
          <a:p>
            <a:pPr marL="0" indent="0">
              <a:buNone/>
            </a:pPr>
            <a:r>
              <a:rPr lang="en-US" sz="2400" dirty="0" smtClean="0"/>
              <a:t>Buddhism – there are no macroscopic wholes. There are only parts. There is no persistent self over time. Everything is dependently originated. </a:t>
            </a:r>
          </a:p>
          <a:p>
            <a:pPr marL="0" indent="0">
              <a:buNone/>
            </a:pPr>
            <a:endParaRPr lang="en-US" sz="2400" dirty="0"/>
          </a:p>
          <a:p>
            <a:pPr marL="0" indent="0">
              <a:buNone/>
            </a:pPr>
            <a:r>
              <a:rPr lang="en-US" sz="2400" dirty="0" err="1" smtClean="0"/>
              <a:t>Sankhya</a:t>
            </a:r>
            <a:r>
              <a:rPr lang="en-US" sz="2400" dirty="0"/>
              <a:t> </a:t>
            </a:r>
            <a:r>
              <a:rPr lang="en-US" sz="2400" dirty="0" smtClean="0"/>
              <a:t>– </a:t>
            </a:r>
            <a:r>
              <a:rPr lang="en-US" sz="2400" dirty="0" smtClean="0"/>
              <a:t>the </a:t>
            </a:r>
            <a:r>
              <a:rPr lang="en-US" sz="2400" dirty="0" smtClean="0"/>
              <a:t>world is a function of a single entity undergoing  spontaneous transformation that accounts for the evolution of matter. </a:t>
            </a:r>
            <a:r>
              <a:rPr lang="en-US" sz="2400" i="1" dirty="0" smtClean="0"/>
              <a:t>One thing constantly undergoing change</a:t>
            </a:r>
            <a:r>
              <a:rPr lang="en-US" sz="2400" dirty="0" smtClean="0"/>
              <a:t>.</a:t>
            </a:r>
          </a:p>
          <a:p>
            <a:pPr marL="0" indent="0">
              <a:buNone/>
            </a:pPr>
            <a:endParaRPr lang="en-US" sz="2400" dirty="0"/>
          </a:p>
          <a:p>
            <a:pPr marL="0" indent="0">
              <a:buNone/>
            </a:pPr>
            <a:r>
              <a:rPr lang="en-US" sz="2400" dirty="0" smtClean="0"/>
              <a:t>Vaisheshika – the world is a function of atoms combining in various ways to make individual entities. </a:t>
            </a:r>
            <a:r>
              <a:rPr lang="en-US" sz="2400" i="1" dirty="0" smtClean="0"/>
              <a:t>Many things combine to make many things</a:t>
            </a:r>
            <a:r>
              <a:rPr lang="en-US" sz="2400" dirty="0" smtClean="0"/>
              <a:t>.</a:t>
            </a:r>
          </a:p>
          <a:p>
            <a:pPr marL="0" indent="0">
              <a:buNone/>
            </a:pPr>
            <a:endParaRPr lang="en-US" sz="2400" dirty="0"/>
          </a:p>
          <a:p>
            <a:pPr marL="0" indent="0">
              <a:buNone/>
            </a:pPr>
            <a:r>
              <a:rPr lang="en-US" sz="2400" dirty="0" smtClean="0"/>
              <a:t>Advaita Vedanta – there is one thing Brahman, all else </a:t>
            </a:r>
            <a:r>
              <a:rPr lang="en-US" sz="2400" dirty="0" smtClean="0"/>
              <a:t>exists as </a:t>
            </a:r>
            <a:r>
              <a:rPr lang="en-US" sz="2400" dirty="0" err="1" smtClean="0"/>
              <a:t>appaerance</a:t>
            </a:r>
            <a:r>
              <a:rPr lang="en-US" sz="2400" dirty="0" smtClean="0"/>
              <a:t>. </a:t>
            </a:r>
            <a:endParaRPr lang="en-US" sz="2400" dirty="0" smtClean="0"/>
          </a:p>
          <a:p>
            <a:pPr marL="0" indent="0">
              <a:buNone/>
            </a:pPr>
            <a:endParaRPr lang="en-US" sz="2400" dirty="0"/>
          </a:p>
        </p:txBody>
      </p:sp>
    </p:spTree>
    <p:extLst>
      <p:ext uri="{BB962C8B-B14F-4D97-AF65-F5344CB8AC3E}">
        <p14:creationId xmlns:p14="http://schemas.microsoft.com/office/powerpoint/2010/main" val="36326860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Advaita Vedanta Ontology</a:t>
            </a:r>
            <a:endParaRPr lang="en-US" sz="2800" dirty="0"/>
          </a:p>
        </p:txBody>
      </p:sp>
      <p:sp>
        <p:nvSpPr>
          <p:cNvPr id="3" name="Content Placeholder 2"/>
          <p:cNvSpPr>
            <a:spLocks noGrp="1"/>
          </p:cNvSpPr>
          <p:nvPr>
            <p:ph idx="1"/>
          </p:nvPr>
        </p:nvSpPr>
        <p:spPr>
          <a:xfrm>
            <a:off x="196564" y="1041400"/>
            <a:ext cx="8808296" cy="5727700"/>
          </a:xfrm>
        </p:spPr>
        <p:txBody>
          <a:bodyPr>
            <a:normAutofit/>
          </a:bodyPr>
          <a:lstStyle/>
          <a:p>
            <a:pPr marL="0" indent="0">
              <a:buNone/>
            </a:pPr>
            <a:r>
              <a:rPr lang="en-US" sz="2400" dirty="0" smtClean="0"/>
              <a:t>Against the Sankhya view they argue that spontaneous generation cannot account for the harmony that we perceive in nature. </a:t>
            </a:r>
          </a:p>
          <a:p>
            <a:pPr marL="0" indent="0">
              <a:buNone/>
            </a:pPr>
            <a:endParaRPr lang="en-US" sz="2400" dirty="0"/>
          </a:p>
          <a:p>
            <a:pPr marL="0" indent="0">
              <a:buNone/>
            </a:pPr>
            <a:r>
              <a:rPr lang="en-US" sz="2400" dirty="0" smtClean="0"/>
              <a:t>Against the Vaisheshika view that argue that unconscious atoms moving about cannot produce a moral law</a:t>
            </a:r>
            <a:r>
              <a:rPr lang="en-US" sz="2400" dirty="0" smtClean="0"/>
              <a:t>.</a:t>
            </a:r>
          </a:p>
          <a:p>
            <a:pPr marL="0" indent="0">
              <a:buNone/>
            </a:pPr>
            <a:endParaRPr lang="en-US" sz="2400" dirty="0"/>
          </a:p>
          <a:p>
            <a:pPr marL="0" indent="0">
              <a:buNone/>
            </a:pPr>
            <a:r>
              <a:rPr lang="en-US" sz="2400" dirty="0" smtClean="0"/>
              <a:t>In general, Brahman is truth, knowledge, infinite, and blissful. However, these are not qualities of Brahman. For if they were, there would be differences in Brahman, but there cannot be. </a:t>
            </a:r>
            <a:endParaRPr lang="en-US" sz="2400" dirty="0" smtClean="0"/>
          </a:p>
          <a:p>
            <a:pPr marL="0" indent="0">
              <a:buNone/>
            </a:pPr>
            <a:endParaRPr lang="en-US" sz="2400" dirty="0" smtClean="0"/>
          </a:p>
          <a:p>
            <a:pPr marL="0" indent="0">
              <a:buNone/>
            </a:pPr>
            <a:r>
              <a:rPr lang="en-US" sz="2400" dirty="0" smtClean="0"/>
              <a:t>Brahman has many names.</a:t>
            </a:r>
            <a:endParaRPr lang="en-US" sz="2400" dirty="0"/>
          </a:p>
        </p:txBody>
      </p:sp>
    </p:spTree>
    <p:extLst>
      <p:ext uri="{BB962C8B-B14F-4D97-AF65-F5344CB8AC3E}">
        <p14:creationId xmlns:p14="http://schemas.microsoft.com/office/powerpoint/2010/main" val="145793913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Advaita Vedanta on Causation</a:t>
            </a:r>
            <a:endParaRPr lang="en-US" sz="2800" dirty="0"/>
          </a:p>
        </p:txBody>
      </p:sp>
      <p:sp>
        <p:nvSpPr>
          <p:cNvPr id="3" name="Content Placeholder 2"/>
          <p:cNvSpPr>
            <a:spLocks noGrp="1"/>
          </p:cNvSpPr>
          <p:nvPr>
            <p:ph idx="1"/>
          </p:nvPr>
        </p:nvSpPr>
        <p:spPr>
          <a:xfrm>
            <a:off x="196564" y="1041400"/>
            <a:ext cx="8808296" cy="5727700"/>
          </a:xfrm>
        </p:spPr>
        <p:txBody>
          <a:bodyPr>
            <a:normAutofit/>
          </a:bodyPr>
          <a:lstStyle/>
          <a:p>
            <a:pPr marL="0" indent="0">
              <a:buNone/>
            </a:pPr>
            <a:r>
              <a:rPr lang="en-US" sz="2400" dirty="0" smtClean="0"/>
              <a:t>Two Views:</a:t>
            </a:r>
          </a:p>
          <a:p>
            <a:pPr marL="0" indent="0">
              <a:buNone/>
            </a:pPr>
            <a:endParaRPr lang="en-US" sz="2400" dirty="0"/>
          </a:p>
          <a:p>
            <a:pPr marL="0" indent="0">
              <a:buNone/>
            </a:pPr>
            <a:r>
              <a:rPr lang="en-US" sz="2400" dirty="0" smtClean="0"/>
              <a:t>The effect exits in the cause. Sankhya Philosophy</a:t>
            </a:r>
          </a:p>
          <a:p>
            <a:pPr marL="0" indent="0">
              <a:buNone/>
            </a:pPr>
            <a:endParaRPr lang="en-US" sz="2400" dirty="0"/>
          </a:p>
          <a:p>
            <a:pPr marL="0" indent="0">
              <a:buNone/>
            </a:pPr>
            <a:r>
              <a:rPr lang="en-US" sz="2400" dirty="0" smtClean="0"/>
              <a:t>The effect does not exist in the cause. Nyaya Philosophy</a:t>
            </a:r>
          </a:p>
          <a:p>
            <a:pPr marL="0" indent="0">
              <a:buNone/>
            </a:pPr>
            <a:endParaRPr lang="en-US" sz="2400" dirty="0"/>
          </a:p>
          <a:p>
            <a:pPr marL="0" indent="0">
              <a:buNone/>
            </a:pPr>
            <a:r>
              <a:rPr lang="en-US" sz="2400" dirty="0" smtClean="0"/>
              <a:t>Advaita Vedanta argues against both:</a:t>
            </a:r>
          </a:p>
          <a:p>
            <a:pPr marL="0" indent="0">
              <a:buNone/>
            </a:pPr>
            <a:endParaRPr lang="en-US" sz="2400" dirty="0"/>
          </a:p>
          <a:p>
            <a:pPr marL="0" indent="0">
              <a:buNone/>
            </a:pPr>
            <a:r>
              <a:rPr lang="en-US" sz="2400" dirty="0" smtClean="0"/>
              <a:t>The effect is neither </a:t>
            </a:r>
            <a:r>
              <a:rPr lang="en-US" sz="2400" dirty="0" smtClean="0"/>
              <a:t>present </a:t>
            </a:r>
            <a:r>
              <a:rPr lang="en-US" sz="2400" dirty="0" smtClean="0"/>
              <a:t>in the cause, nor is it something new that is </a:t>
            </a:r>
            <a:r>
              <a:rPr lang="en-US" sz="2400" dirty="0" smtClean="0"/>
              <a:t>produced by the cause. </a:t>
            </a:r>
            <a:endParaRPr lang="en-US" sz="2400" dirty="0" smtClean="0"/>
          </a:p>
          <a:p>
            <a:pPr marL="0" indent="0">
              <a:buNone/>
            </a:pPr>
            <a:endParaRPr lang="en-US" sz="2400" dirty="0"/>
          </a:p>
          <a:p>
            <a:pPr marL="0" indent="0">
              <a:buNone/>
            </a:pPr>
            <a:r>
              <a:rPr lang="en-US" sz="2400" dirty="0" smtClean="0"/>
              <a:t>Why? Because change is mere appearance. </a:t>
            </a:r>
            <a:endParaRPr lang="en-US" sz="2400" dirty="0"/>
          </a:p>
        </p:txBody>
      </p:sp>
    </p:spTree>
    <p:extLst>
      <p:ext uri="{BB962C8B-B14F-4D97-AF65-F5344CB8AC3E}">
        <p14:creationId xmlns:p14="http://schemas.microsoft.com/office/powerpoint/2010/main" val="15864302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Returning to the Vedas</a:t>
            </a:r>
            <a:endParaRPr lang="en-US" sz="2800" dirty="0"/>
          </a:p>
        </p:txBody>
      </p:sp>
      <p:sp>
        <p:nvSpPr>
          <p:cNvPr id="3" name="Content Placeholder 2"/>
          <p:cNvSpPr>
            <a:spLocks noGrp="1"/>
          </p:cNvSpPr>
          <p:nvPr>
            <p:ph idx="1"/>
          </p:nvPr>
        </p:nvSpPr>
        <p:spPr>
          <a:xfrm>
            <a:off x="196564" y="1041400"/>
            <a:ext cx="8808296" cy="5535023"/>
          </a:xfrm>
        </p:spPr>
        <p:txBody>
          <a:bodyPr>
            <a:normAutofit/>
          </a:bodyPr>
          <a:lstStyle/>
          <a:p>
            <a:pPr marL="0" indent="0">
              <a:buNone/>
            </a:pPr>
            <a:r>
              <a:rPr lang="en-US" sz="2400" dirty="0" smtClean="0"/>
              <a:t>There are two parts to the Vedas:</a:t>
            </a:r>
          </a:p>
          <a:p>
            <a:pPr marL="0" indent="0">
              <a:buNone/>
            </a:pPr>
            <a:endParaRPr lang="en-US" sz="2400" dirty="0"/>
          </a:p>
          <a:p>
            <a:pPr marL="0" indent="0">
              <a:buNone/>
            </a:pPr>
            <a:r>
              <a:rPr lang="en-US" sz="2400" dirty="0" smtClean="0"/>
              <a:t>The portion concerning </a:t>
            </a:r>
            <a:r>
              <a:rPr lang="en-US" sz="2400" i="1" dirty="0" smtClean="0"/>
              <a:t>action and rituals</a:t>
            </a:r>
            <a:r>
              <a:rPr lang="en-US" sz="2400" dirty="0" smtClean="0"/>
              <a:t>.</a:t>
            </a:r>
          </a:p>
          <a:p>
            <a:pPr marL="0" indent="0">
              <a:buNone/>
            </a:pPr>
            <a:endParaRPr lang="en-US" sz="2400" dirty="0"/>
          </a:p>
          <a:p>
            <a:pPr marL="0" indent="0">
              <a:buNone/>
            </a:pPr>
            <a:r>
              <a:rPr lang="en-US" sz="2400" dirty="0" smtClean="0"/>
              <a:t>The portion concerning </a:t>
            </a:r>
            <a:r>
              <a:rPr lang="en-US" sz="2400" i="1" dirty="0" smtClean="0"/>
              <a:t>knowledge</a:t>
            </a:r>
            <a:r>
              <a:rPr lang="en-US" sz="2400" dirty="0" smtClean="0"/>
              <a:t>. </a:t>
            </a:r>
          </a:p>
          <a:p>
            <a:pPr marL="0" indent="0">
              <a:buNone/>
            </a:pPr>
            <a:endParaRPr lang="en-US" sz="2400" dirty="0"/>
          </a:p>
          <a:p>
            <a:pPr marL="0" indent="0">
              <a:buNone/>
            </a:pPr>
            <a:r>
              <a:rPr lang="en-US" sz="2400" b="1" dirty="0" smtClean="0"/>
              <a:t>Uttar Mimamsa</a:t>
            </a:r>
            <a:r>
              <a:rPr lang="en-US" sz="2400" dirty="0" smtClean="0"/>
              <a:t> refers to the portion concerning Knowledge. </a:t>
            </a:r>
          </a:p>
          <a:p>
            <a:pPr marL="0" indent="0">
              <a:buNone/>
            </a:pPr>
            <a:endParaRPr lang="en-US" sz="2400" dirty="0"/>
          </a:p>
          <a:p>
            <a:pPr marL="0" indent="0">
              <a:buNone/>
            </a:pPr>
            <a:r>
              <a:rPr lang="en-US" sz="2400" b="1" dirty="0" smtClean="0"/>
              <a:t>Purva Mimamsa </a:t>
            </a:r>
            <a:r>
              <a:rPr lang="en-US" sz="2400" dirty="0" smtClean="0"/>
              <a:t>refers to the portion concerning Action and Rituals. </a:t>
            </a:r>
            <a:endParaRPr lang="en-US" sz="2400" dirty="0"/>
          </a:p>
        </p:txBody>
      </p:sp>
    </p:spTree>
    <p:extLst>
      <p:ext uri="{BB962C8B-B14F-4D97-AF65-F5344CB8AC3E}">
        <p14:creationId xmlns:p14="http://schemas.microsoft.com/office/powerpoint/2010/main" val="119939906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Against Real Change</a:t>
            </a:r>
            <a:endParaRPr lang="en-US" sz="2800" dirty="0"/>
          </a:p>
        </p:txBody>
      </p:sp>
      <p:sp>
        <p:nvSpPr>
          <p:cNvPr id="3" name="Content Placeholder 2"/>
          <p:cNvSpPr>
            <a:spLocks noGrp="1"/>
          </p:cNvSpPr>
          <p:nvPr>
            <p:ph idx="1"/>
          </p:nvPr>
        </p:nvSpPr>
        <p:spPr>
          <a:xfrm>
            <a:off x="196564" y="1041400"/>
            <a:ext cx="8808296" cy="5727700"/>
          </a:xfrm>
        </p:spPr>
        <p:txBody>
          <a:bodyPr>
            <a:normAutofit/>
          </a:bodyPr>
          <a:lstStyle/>
          <a:p>
            <a:pPr marL="0" indent="0">
              <a:buNone/>
            </a:pPr>
            <a:r>
              <a:rPr lang="en-US" sz="2400" dirty="0" smtClean="0"/>
              <a:t>The only way there is real change is if both form and matter are distinct, but part of reality at the same time. For then there can be change in form, and because form is part of reality there is a change in reality.</a:t>
            </a:r>
          </a:p>
          <a:p>
            <a:pPr marL="0" indent="0">
              <a:buNone/>
            </a:pPr>
            <a:endParaRPr lang="en-US" sz="2400" dirty="0"/>
          </a:p>
          <a:p>
            <a:pPr marL="0" indent="0">
              <a:buNone/>
            </a:pPr>
            <a:r>
              <a:rPr lang="en-US" sz="2400" dirty="0" smtClean="0"/>
              <a:t>But: Is form a distinct part of reality that changes? </a:t>
            </a:r>
          </a:p>
          <a:p>
            <a:pPr marL="0" indent="0">
              <a:buNone/>
            </a:pPr>
            <a:endParaRPr lang="en-US" sz="2400" dirty="0"/>
          </a:p>
          <a:p>
            <a:pPr marL="0" indent="0">
              <a:buNone/>
            </a:pPr>
            <a:r>
              <a:rPr lang="en-US" sz="2400" dirty="0" smtClean="0"/>
              <a:t>Advaita Vedanta: </a:t>
            </a:r>
            <a:r>
              <a:rPr lang="en-US" sz="2400" i="1" dirty="0" smtClean="0"/>
              <a:t>No!</a:t>
            </a:r>
            <a:r>
              <a:rPr lang="en-US" sz="2400" dirty="0" smtClean="0"/>
              <a:t> Because </a:t>
            </a:r>
          </a:p>
          <a:p>
            <a:pPr marL="0" indent="0">
              <a:buNone/>
            </a:pPr>
            <a:endParaRPr lang="en-US" sz="2400" dirty="0" smtClean="0"/>
          </a:p>
          <a:p>
            <a:pPr marL="514350" indent="-514350">
              <a:buAutoNum type="romanLcParenBoth"/>
            </a:pPr>
            <a:r>
              <a:rPr lang="en-US" sz="2400" dirty="0" smtClean="0"/>
              <a:t>All forms depends on matter. So, there is no form of a cup that is separate from the cup that has the form.</a:t>
            </a:r>
          </a:p>
          <a:p>
            <a:pPr marL="514350" indent="-514350">
              <a:buAutoNum type="romanLcParenBoth"/>
            </a:pPr>
            <a:r>
              <a:rPr lang="en-US" sz="2400" dirty="0" smtClean="0"/>
              <a:t>If form were distinct from matter, then there would have to be a third thing that connected them. This would lead to an infinite regress.</a:t>
            </a:r>
            <a:endParaRPr lang="en-US" sz="2400" dirty="0"/>
          </a:p>
        </p:txBody>
      </p:sp>
    </p:spTree>
    <p:extLst>
      <p:ext uri="{BB962C8B-B14F-4D97-AF65-F5344CB8AC3E}">
        <p14:creationId xmlns:p14="http://schemas.microsoft.com/office/powerpoint/2010/main" val="54884996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Maya, </a:t>
            </a:r>
            <a:r>
              <a:rPr lang="en-US" sz="2800" dirty="0" err="1" smtClean="0"/>
              <a:t>Avidya</a:t>
            </a:r>
            <a:r>
              <a:rPr lang="en-US" sz="2800" dirty="0" smtClean="0"/>
              <a:t>, and </a:t>
            </a:r>
            <a:r>
              <a:rPr lang="en-US" sz="2800" dirty="0" err="1" smtClean="0"/>
              <a:t>Adhyasa</a:t>
            </a:r>
            <a:endParaRPr lang="en-US" sz="2800" dirty="0"/>
          </a:p>
        </p:txBody>
      </p:sp>
      <p:sp>
        <p:nvSpPr>
          <p:cNvPr id="3" name="Content Placeholder 2"/>
          <p:cNvSpPr>
            <a:spLocks noGrp="1"/>
          </p:cNvSpPr>
          <p:nvPr>
            <p:ph idx="1"/>
          </p:nvPr>
        </p:nvSpPr>
        <p:spPr>
          <a:xfrm>
            <a:off x="196564" y="1041400"/>
            <a:ext cx="8808296" cy="5727700"/>
          </a:xfrm>
        </p:spPr>
        <p:txBody>
          <a:bodyPr>
            <a:normAutofit fontScale="92500" lnSpcReduction="10000"/>
          </a:bodyPr>
          <a:lstStyle/>
          <a:p>
            <a:pPr marL="0" indent="0">
              <a:buNone/>
            </a:pPr>
            <a:r>
              <a:rPr lang="en-US" sz="2400" dirty="0" smtClean="0"/>
              <a:t>“Maya” </a:t>
            </a:r>
            <a:r>
              <a:rPr lang="en-US" sz="2400" dirty="0" smtClean="0"/>
              <a:t>means illusion.</a:t>
            </a:r>
          </a:p>
          <a:p>
            <a:pPr marL="0" indent="0">
              <a:buNone/>
            </a:pPr>
            <a:endParaRPr lang="en-US" sz="2400" dirty="0"/>
          </a:p>
          <a:p>
            <a:pPr marL="0" indent="0">
              <a:buNone/>
            </a:pPr>
            <a:r>
              <a:rPr lang="en-US" sz="2400" dirty="0" smtClean="0"/>
              <a:t>“</a:t>
            </a:r>
            <a:r>
              <a:rPr lang="en-US" sz="2400" dirty="0" err="1" smtClean="0"/>
              <a:t>Avidya</a:t>
            </a:r>
            <a:r>
              <a:rPr lang="en-US" sz="2400" dirty="0" smtClean="0"/>
              <a:t>” means ignorance.</a:t>
            </a:r>
          </a:p>
          <a:p>
            <a:pPr marL="0" indent="0">
              <a:buNone/>
            </a:pPr>
            <a:endParaRPr lang="en-US" sz="2400" dirty="0"/>
          </a:p>
          <a:p>
            <a:pPr marL="0" indent="0">
              <a:buNone/>
            </a:pPr>
            <a:r>
              <a:rPr lang="en-US" sz="2400" dirty="0" smtClean="0"/>
              <a:t>“</a:t>
            </a:r>
            <a:r>
              <a:rPr lang="en-US" sz="2400" dirty="0" err="1" smtClean="0"/>
              <a:t>Adhyasa</a:t>
            </a:r>
            <a:r>
              <a:rPr lang="en-US" sz="2400" dirty="0" smtClean="0"/>
              <a:t>” means superimposition:</a:t>
            </a:r>
            <a:endParaRPr lang="en-US" sz="2400" dirty="0" smtClean="0"/>
          </a:p>
          <a:p>
            <a:pPr marL="0" indent="0">
              <a:buNone/>
            </a:pPr>
            <a:endParaRPr lang="en-US" sz="2400" dirty="0"/>
          </a:p>
          <a:p>
            <a:pPr marL="0" indent="0">
              <a:buNone/>
            </a:pPr>
            <a:r>
              <a:rPr lang="en-US" sz="2400" dirty="0" err="1" smtClean="0"/>
              <a:t>Avidya</a:t>
            </a:r>
            <a:r>
              <a:rPr lang="en-US" sz="2400" dirty="0" smtClean="0"/>
              <a:t> &amp; </a:t>
            </a:r>
            <a:r>
              <a:rPr lang="en-US" sz="2400" dirty="0" err="1" smtClean="0"/>
              <a:t>Adhyasa</a:t>
            </a:r>
            <a:r>
              <a:rPr lang="en-US" sz="2400" dirty="0" smtClean="0"/>
              <a:t> as two components of why the world is Maya:</a:t>
            </a:r>
          </a:p>
          <a:p>
            <a:pPr marL="0" indent="0">
              <a:buNone/>
            </a:pPr>
            <a:endParaRPr lang="en-US" sz="2400" dirty="0"/>
          </a:p>
          <a:p>
            <a:pPr marL="0" indent="0">
              <a:buNone/>
            </a:pPr>
            <a:r>
              <a:rPr lang="en-US" sz="2400" i="1" dirty="0" smtClean="0"/>
              <a:t>Absence of Knowledge</a:t>
            </a:r>
            <a:r>
              <a:rPr lang="en-US" sz="2400" dirty="0" smtClean="0"/>
              <a:t>: one is ignorant when they lack knowledge.</a:t>
            </a:r>
          </a:p>
          <a:p>
            <a:pPr marL="0" indent="0">
              <a:buNone/>
            </a:pPr>
            <a:endParaRPr lang="en-US" sz="2400" i="1" dirty="0"/>
          </a:p>
          <a:p>
            <a:pPr marL="0" indent="0">
              <a:buNone/>
            </a:pPr>
            <a:r>
              <a:rPr lang="en-US" sz="2400" i="1" dirty="0" smtClean="0"/>
              <a:t>Superimposition</a:t>
            </a:r>
            <a:r>
              <a:rPr lang="en-US" sz="2400" dirty="0" smtClean="0"/>
              <a:t>: one is ignorant when they see </a:t>
            </a:r>
            <a:r>
              <a:rPr lang="en-US" sz="2400" i="1" dirty="0" smtClean="0"/>
              <a:t>x</a:t>
            </a:r>
            <a:r>
              <a:rPr lang="en-US" sz="2400" dirty="0" smtClean="0"/>
              <a:t> as F when it is G because they posit </a:t>
            </a:r>
            <a:r>
              <a:rPr lang="en-US" sz="2400" i="1" dirty="0" smtClean="0"/>
              <a:t>F</a:t>
            </a:r>
            <a:r>
              <a:rPr lang="en-US" sz="2400" dirty="0" smtClean="0"/>
              <a:t> on to </a:t>
            </a:r>
            <a:r>
              <a:rPr lang="en-US" sz="2400" i="1" dirty="0" smtClean="0"/>
              <a:t>x</a:t>
            </a:r>
            <a:r>
              <a:rPr lang="en-US" sz="2400" dirty="0" smtClean="0"/>
              <a:t>. </a:t>
            </a:r>
            <a:endParaRPr lang="en-US" sz="2400" i="1" dirty="0" smtClean="0"/>
          </a:p>
          <a:p>
            <a:pPr marL="0" indent="0">
              <a:buNone/>
            </a:pPr>
            <a:endParaRPr lang="en-US" sz="2400" i="1" dirty="0"/>
          </a:p>
          <a:p>
            <a:pPr marL="0" indent="0">
              <a:buNone/>
            </a:pPr>
            <a:r>
              <a:rPr lang="en-US" sz="2400" dirty="0"/>
              <a:t>T</a:t>
            </a:r>
            <a:r>
              <a:rPr lang="en-US" sz="2400" dirty="0" smtClean="0"/>
              <a:t>he </a:t>
            </a:r>
            <a:r>
              <a:rPr lang="en-US" sz="2400" dirty="0" smtClean="0"/>
              <a:t>experienced world is an illusion </a:t>
            </a:r>
            <a:r>
              <a:rPr lang="en-US" sz="2400" dirty="0" smtClean="0"/>
              <a:t>not </a:t>
            </a:r>
            <a:r>
              <a:rPr lang="en-US" sz="2400" dirty="0" smtClean="0"/>
              <a:t>only because </a:t>
            </a:r>
            <a:r>
              <a:rPr lang="en-US" sz="2400" dirty="0" smtClean="0"/>
              <a:t>we don’t</a:t>
            </a:r>
            <a:r>
              <a:rPr lang="en-US" sz="2400" dirty="0" smtClean="0"/>
              <a:t> </a:t>
            </a:r>
            <a:r>
              <a:rPr lang="en-US" sz="2400" dirty="0" smtClean="0"/>
              <a:t>know its ultimate nature but because they superimpose upon it something that it lacks at the fundamental level. </a:t>
            </a:r>
            <a:endParaRPr lang="en-US" sz="2400" dirty="0"/>
          </a:p>
        </p:txBody>
      </p:sp>
    </p:spTree>
    <p:extLst>
      <p:ext uri="{BB962C8B-B14F-4D97-AF65-F5344CB8AC3E}">
        <p14:creationId xmlns:p14="http://schemas.microsoft.com/office/powerpoint/2010/main" val="36148096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Levels of Reality</a:t>
            </a:r>
            <a:endParaRPr lang="en-US" sz="2800" dirty="0"/>
          </a:p>
        </p:txBody>
      </p:sp>
      <p:sp>
        <p:nvSpPr>
          <p:cNvPr id="3" name="Content Placeholder 2"/>
          <p:cNvSpPr>
            <a:spLocks noGrp="1"/>
          </p:cNvSpPr>
          <p:nvPr>
            <p:ph idx="1"/>
          </p:nvPr>
        </p:nvSpPr>
        <p:spPr>
          <a:xfrm>
            <a:off x="196564" y="1041400"/>
            <a:ext cx="8808296" cy="5727700"/>
          </a:xfrm>
        </p:spPr>
        <p:txBody>
          <a:bodyPr>
            <a:normAutofit/>
          </a:bodyPr>
          <a:lstStyle/>
          <a:p>
            <a:pPr marL="0" indent="0">
              <a:buNone/>
            </a:pPr>
            <a:r>
              <a:rPr lang="en-US" sz="2400" dirty="0" smtClean="0"/>
              <a:t>The objects of </a:t>
            </a:r>
            <a:r>
              <a:rPr lang="en-US" sz="2400" i="1" dirty="0" smtClean="0"/>
              <a:t>dream</a:t>
            </a:r>
            <a:r>
              <a:rPr lang="en-US" sz="2400" dirty="0" smtClean="0"/>
              <a:t> experience are </a:t>
            </a:r>
            <a:r>
              <a:rPr lang="en-US" sz="2400" i="1" dirty="0" smtClean="0"/>
              <a:t>real</a:t>
            </a:r>
            <a:r>
              <a:rPr lang="en-US" sz="2400" dirty="0" smtClean="0"/>
              <a:t> from the perspective of dream experience.</a:t>
            </a:r>
          </a:p>
          <a:p>
            <a:pPr marL="0" indent="0">
              <a:buNone/>
            </a:pPr>
            <a:endParaRPr lang="en-US" sz="2400" dirty="0"/>
          </a:p>
          <a:p>
            <a:pPr marL="0" indent="0">
              <a:buNone/>
            </a:pPr>
            <a:r>
              <a:rPr lang="en-US" sz="2400" dirty="0" smtClean="0"/>
              <a:t>The objects of </a:t>
            </a:r>
            <a:r>
              <a:rPr lang="en-US" sz="2400" i="1" dirty="0" smtClean="0"/>
              <a:t>waking</a:t>
            </a:r>
            <a:r>
              <a:rPr lang="en-US" sz="2400" dirty="0" smtClean="0"/>
              <a:t> experience are </a:t>
            </a:r>
            <a:r>
              <a:rPr lang="en-US" sz="2400" i="1" dirty="0" smtClean="0"/>
              <a:t>real</a:t>
            </a:r>
            <a:r>
              <a:rPr lang="en-US" sz="2400" dirty="0" smtClean="0"/>
              <a:t> from the perspective of waking experience.</a:t>
            </a:r>
          </a:p>
          <a:p>
            <a:pPr marL="0" indent="0">
              <a:buNone/>
            </a:pPr>
            <a:endParaRPr lang="en-US" sz="2400" dirty="0"/>
          </a:p>
          <a:p>
            <a:pPr marL="0" indent="0">
              <a:buNone/>
            </a:pPr>
            <a:r>
              <a:rPr lang="en-US" sz="2400" dirty="0" smtClean="0"/>
              <a:t>BUT</a:t>
            </a:r>
          </a:p>
          <a:p>
            <a:pPr marL="0" indent="0">
              <a:buNone/>
            </a:pPr>
            <a:endParaRPr lang="en-US" sz="2400" dirty="0"/>
          </a:p>
          <a:p>
            <a:pPr marL="0" indent="0">
              <a:buNone/>
            </a:pPr>
            <a:r>
              <a:rPr lang="en-US" sz="2400" dirty="0" smtClean="0"/>
              <a:t>The objects of </a:t>
            </a:r>
            <a:r>
              <a:rPr lang="en-US" sz="2400" i="1" dirty="0" smtClean="0"/>
              <a:t>dream </a:t>
            </a:r>
            <a:r>
              <a:rPr lang="en-US" sz="2400" dirty="0" smtClean="0"/>
              <a:t>experience are </a:t>
            </a:r>
            <a:r>
              <a:rPr lang="en-US" sz="2400" i="1" dirty="0" smtClean="0"/>
              <a:t>appearances</a:t>
            </a:r>
            <a:r>
              <a:rPr lang="en-US" sz="2400" dirty="0" smtClean="0"/>
              <a:t> from the knowledge of waking experience.</a:t>
            </a:r>
          </a:p>
          <a:p>
            <a:pPr marL="0" indent="0">
              <a:buNone/>
            </a:pPr>
            <a:endParaRPr lang="en-US" sz="2400" dirty="0"/>
          </a:p>
          <a:p>
            <a:pPr marL="0" indent="0">
              <a:buNone/>
            </a:pPr>
            <a:r>
              <a:rPr lang="en-US" sz="2400" dirty="0" smtClean="0"/>
              <a:t>The objects of </a:t>
            </a:r>
            <a:r>
              <a:rPr lang="en-US" sz="2400" i="1" dirty="0" smtClean="0"/>
              <a:t>waking </a:t>
            </a:r>
            <a:r>
              <a:rPr lang="en-US" sz="2400" dirty="0" smtClean="0"/>
              <a:t>experience are </a:t>
            </a:r>
            <a:r>
              <a:rPr lang="en-US" sz="2400" i="1" dirty="0" smtClean="0"/>
              <a:t>appearances</a:t>
            </a:r>
            <a:r>
              <a:rPr lang="en-US" sz="2400" dirty="0" smtClean="0"/>
              <a:t> from the knowledge of Brahman. </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71410168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Perceptual Error and the World as an Illusion</a:t>
            </a:r>
            <a:endParaRPr lang="en-US" sz="2800" dirty="0"/>
          </a:p>
        </p:txBody>
      </p:sp>
      <p:sp>
        <p:nvSpPr>
          <p:cNvPr id="3" name="Content Placeholder 2"/>
          <p:cNvSpPr>
            <a:spLocks noGrp="1"/>
          </p:cNvSpPr>
          <p:nvPr>
            <p:ph idx="1"/>
          </p:nvPr>
        </p:nvSpPr>
        <p:spPr>
          <a:xfrm>
            <a:off x="196564" y="1041400"/>
            <a:ext cx="8808296" cy="5727700"/>
          </a:xfrm>
        </p:spPr>
        <p:txBody>
          <a:bodyPr>
            <a:normAutofit/>
          </a:bodyPr>
          <a:lstStyle/>
          <a:p>
            <a:pPr marL="0" indent="0">
              <a:buNone/>
            </a:pPr>
            <a:r>
              <a:rPr lang="en-US" sz="2400" dirty="0" smtClean="0"/>
              <a:t>The world or plurality must be shown to be an illusion.</a:t>
            </a:r>
          </a:p>
          <a:p>
            <a:pPr marL="0" indent="0">
              <a:buNone/>
            </a:pPr>
            <a:endParaRPr lang="en-US" sz="2400" dirty="0"/>
          </a:p>
          <a:p>
            <a:pPr marL="0" indent="0">
              <a:buNone/>
            </a:pPr>
            <a:r>
              <a:rPr lang="en-US" sz="2400" dirty="0" smtClean="0"/>
              <a:t>So, a theory of perceptual illusion which works in the everyday case, such as seeing a rope for a snake, must be useable in the case of how we perceive the world or plurality as being real when it is an illusion. </a:t>
            </a:r>
          </a:p>
          <a:p>
            <a:pPr marL="0" indent="0">
              <a:buNone/>
            </a:pPr>
            <a:endParaRPr lang="en-US" sz="2400" dirty="0"/>
          </a:p>
          <a:p>
            <a:pPr marL="0" indent="0">
              <a:buNone/>
            </a:pPr>
            <a:r>
              <a:rPr lang="en-US" sz="2400" b="1" dirty="0" smtClean="0"/>
              <a:t>Note</a:t>
            </a:r>
            <a:r>
              <a:rPr lang="en-US" sz="2400" dirty="0" smtClean="0"/>
              <a:t>: the Nyaya theory of perceptual error cannot work for the case of how we see the whole plurality of the world as an illusion. </a:t>
            </a:r>
          </a:p>
          <a:p>
            <a:pPr marL="0" indent="0">
              <a:buNone/>
            </a:pPr>
            <a:endParaRPr lang="en-US" sz="2400" dirty="0"/>
          </a:p>
          <a:p>
            <a:pPr marL="0" indent="0">
              <a:buNone/>
            </a:pPr>
            <a:r>
              <a:rPr lang="en-US" sz="2400" dirty="0" smtClean="0"/>
              <a:t>So, the actual account of perceptual error matters –not just the point that we have perceptual errors, and our perception of the world as consisting of difference and plurality is just one error. </a:t>
            </a:r>
            <a:endParaRPr lang="en-US" sz="2400" dirty="0"/>
          </a:p>
        </p:txBody>
      </p:sp>
    </p:spTree>
    <p:extLst>
      <p:ext uri="{BB962C8B-B14F-4D97-AF65-F5344CB8AC3E}">
        <p14:creationId xmlns:p14="http://schemas.microsoft.com/office/powerpoint/2010/main" val="264567879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Comparing Theories of Error</a:t>
            </a:r>
            <a:endParaRPr lang="en-US" sz="2800" dirty="0"/>
          </a:p>
        </p:txBody>
      </p:sp>
      <p:sp>
        <p:nvSpPr>
          <p:cNvPr id="3" name="Content Placeholder 2"/>
          <p:cNvSpPr>
            <a:spLocks noGrp="1"/>
          </p:cNvSpPr>
          <p:nvPr>
            <p:ph idx="1"/>
          </p:nvPr>
        </p:nvSpPr>
        <p:spPr>
          <a:xfrm>
            <a:off x="196564" y="1041400"/>
            <a:ext cx="8808296" cy="5727700"/>
          </a:xfrm>
        </p:spPr>
        <p:txBody>
          <a:bodyPr>
            <a:normAutofit/>
          </a:bodyPr>
          <a:lstStyle/>
          <a:p>
            <a:pPr marL="0" indent="0">
              <a:buNone/>
            </a:pPr>
            <a:r>
              <a:rPr lang="en-US" sz="2000" dirty="0" smtClean="0"/>
              <a:t>The substitution vs. misplacement theory :</a:t>
            </a:r>
          </a:p>
          <a:p>
            <a:pPr marL="0" indent="0">
              <a:buNone/>
            </a:pPr>
            <a:endParaRPr lang="en-US" sz="2000" dirty="0"/>
          </a:p>
          <a:p>
            <a:pPr marL="0" indent="0">
              <a:buNone/>
            </a:pPr>
            <a:r>
              <a:rPr lang="en-US" sz="2000" dirty="0" smtClean="0"/>
              <a:t>Misplacement Theory: Perceptual error occurs when the sense organ comes in contact with an object and a memory based concept is triggered and placed into the stream of consciousness.</a:t>
            </a:r>
          </a:p>
          <a:p>
            <a:pPr marL="0" indent="0">
              <a:buNone/>
            </a:pPr>
            <a:endParaRPr lang="en-US" sz="2000" dirty="0" smtClean="0"/>
          </a:p>
          <a:p>
            <a:pPr marL="0" indent="0">
              <a:buNone/>
            </a:pPr>
            <a:r>
              <a:rPr lang="en-US" sz="2000" dirty="0" smtClean="0"/>
              <a:t>Substitution Theory: Perceptual error occurs when the object actually present is not perceived and the mind constructs another </a:t>
            </a:r>
            <a:r>
              <a:rPr lang="en-US" sz="2000" dirty="0" smtClean="0"/>
              <a:t>object substituting </a:t>
            </a:r>
            <a:r>
              <a:rPr lang="en-US" sz="2000" dirty="0" smtClean="0"/>
              <a:t>it for the actual object. </a:t>
            </a:r>
          </a:p>
          <a:p>
            <a:pPr marL="0" indent="0">
              <a:buNone/>
            </a:pPr>
            <a:endParaRPr lang="en-US" sz="2000" dirty="0"/>
          </a:p>
          <a:p>
            <a:pPr marL="0" indent="0">
              <a:buNone/>
            </a:pPr>
            <a:r>
              <a:rPr lang="en-US" sz="2000" dirty="0" smtClean="0"/>
              <a:t>Snake-Rope Misperception</a:t>
            </a:r>
            <a:endParaRPr lang="en-US" sz="2000" dirty="0"/>
          </a:p>
          <a:p>
            <a:pPr marL="0" indent="0">
              <a:buNone/>
            </a:pPr>
            <a:r>
              <a:rPr lang="en-US" sz="2000" dirty="0" smtClean="0"/>
              <a:t>Misplacement: the rope is perceived, but it triggers a memory-concept of a snake that is put into the stream of consciousness. </a:t>
            </a:r>
            <a:endParaRPr lang="en-US" sz="2000" dirty="0"/>
          </a:p>
          <a:p>
            <a:pPr marL="0" indent="0">
              <a:buNone/>
            </a:pPr>
            <a:endParaRPr lang="en-US" sz="2000" dirty="0" smtClean="0"/>
          </a:p>
          <a:p>
            <a:pPr marL="0" indent="0">
              <a:buNone/>
            </a:pPr>
            <a:r>
              <a:rPr lang="en-US" sz="2000" dirty="0" smtClean="0"/>
              <a:t>Substitution: the rope is not perceived, and a snake concept is put into the stream of consciousness. </a:t>
            </a:r>
            <a:endParaRPr lang="en-US" sz="2000" dirty="0"/>
          </a:p>
        </p:txBody>
      </p:sp>
    </p:spTree>
    <p:extLst>
      <p:ext uri="{BB962C8B-B14F-4D97-AF65-F5344CB8AC3E}">
        <p14:creationId xmlns:p14="http://schemas.microsoft.com/office/powerpoint/2010/main" val="424986397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Perception as Extended</a:t>
            </a:r>
            <a:endParaRPr lang="en-US" sz="2800" dirty="0"/>
          </a:p>
        </p:txBody>
      </p:sp>
      <p:sp>
        <p:nvSpPr>
          <p:cNvPr id="3" name="Content Placeholder 2"/>
          <p:cNvSpPr>
            <a:spLocks noGrp="1"/>
          </p:cNvSpPr>
          <p:nvPr>
            <p:ph idx="1"/>
          </p:nvPr>
        </p:nvSpPr>
        <p:spPr>
          <a:xfrm>
            <a:off x="196564" y="1041400"/>
            <a:ext cx="8808296" cy="5727700"/>
          </a:xfrm>
        </p:spPr>
        <p:txBody>
          <a:bodyPr>
            <a:normAutofit lnSpcReduction="10000"/>
          </a:bodyPr>
          <a:lstStyle/>
          <a:p>
            <a:pPr marL="0" indent="0">
              <a:buNone/>
            </a:pPr>
            <a:r>
              <a:rPr lang="en-US" sz="2400" dirty="0" smtClean="0"/>
              <a:t>Advaita Vedanta on Perception:</a:t>
            </a:r>
          </a:p>
          <a:p>
            <a:pPr marL="0" indent="0">
              <a:buNone/>
            </a:pPr>
            <a:endParaRPr lang="en-US" sz="2400" dirty="0"/>
          </a:p>
          <a:p>
            <a:pPr marL="457200" indent="-457200">
              <a:buAutoNum type="arabicPeriod"/>
            </a:pPr>
            <a:r>
              <a:rPr lang="en-US" sz="2400" dirty="0" smtClean="0"/>
              <a:t>The inner sense comes in contact with the organ of vision, reaches out to the object and becomes one with it. </a:t>
            </a:r>
          </a:p>
          <a:p>
            <a:pPr marL="457200" indent="-457200">
              <a:buAutoNum type="arabicPeriod"/>
            </a:pPr>
            <a:r>
              <a:rPr lang="en-US" sz="2400" dirty="0" smtClean="0"/>
              <a:t>The mental mode removes the concealment of the object from the perceiver. </a:t>
            </a:r>
          </a:p>
          <a:p>
            <a:pPr marL="457200" indent="-457200">
              <a:buAutoNum type="arabicPeriod"/>
            </a:pPr>
            <a:r>
              <a:rPr lang="en-US" sz="2400" dirty="0" smtClean="0"/>
              <a:t>The consciousness underlying the object, being manifested as a result of the removal of the concealment, reveals the object.</a:t>
            </a:r>
          </a:p>
          <a:p>
            <a:pPr marL="457200" indent="-457200">
              <a:buAutoNum type="arabicPeriod"/>
            </a:pPr>
            <a:r>
              <a:rPr lang="en-US" sz="2400" dirty="0" smtClean="0"/>
              <a:t>The mind effects an identity between the consciousness conditioned by the object and the consciousness conditioned by the subject.</a:t>
            </a:r>
          </a:p>
          <a:p>
            <a:pPr marL="457200" indent="-457200">
              <a:buAutoNum type="arabicPeriod"/>
            </a:pPr>
            <a:r>
              <a:rPr lang="en-US" sz="2400" dirty="0" smtClean="0"/>
              <a:t>The person perceives the object.</a:t>
            </a:r>
          </a:p>
          <a:p>
            <a:pPr marL="0" indent="0">
              <a:buNone/>
            </a:pPr>
            <a:endParaRPr lang="en-US" sz="2400" dirty="0"/>
          </a:p>
          <a:p>
            <a:pPr marL="0" indent="0">
              <a:buNone/>
            </a:pPr>
            <a:r>
              <a:rPr lang="en-US" sz="2400" dirty="0" smtClean="0"/>
              <a:t>Perception involves the </a:t>
            </a:r>
            <a:r>
              <a:rPr lang="en-US" sz="2400" i="1" dirty="0" smtClean="0"/>
              <a:t>mind</a:t>
            </a:r>
            <a:r>
              <a:rPr lang="en-US" sz="2400" dirty="0" smtClean="0"/>
              <a:t> extending outside of the </a:t>
            </a:r>
            <a:r>
              <a:rPr lang="en-US" sz="2400" i="1" dirty="0" smtClean="0"/>
              <a:t>body </a:t>
            </a:r>
            <a:r>
              <a:rPr lang="en-US" sz="2400" dirty="0" smtClean="0"/>
              <a:t>and taking on the form of what is perceived. </a:t>
            </a:r>
            <a:endParaRPr lang="en-US" sz="2400" dirty="0"/>
          </a:p>
        </p:txBody>
      </p:sp>
    </p:spTree>
    <p:extLst>
      <p:ext uri="{BB962C8B-B14F-4D97-AF65-F5344CB8AC3E}">
        <p14:creationId xmlns:p14="http://schemas.microsoft.com/office/powerpoint/2010/main" val="413149451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Appearances Exist, but are not Real</a:t>
            </a:r>
            <a:endParaRPr lang="en-US" sz="2800" dirty="0"/>
          </a:p>
        </p:txBody>
      </p:sp>
      <p:sp>
        <p:nvSpPr>
          <p:cNvPr id="3" name="Content Placeholder 2"/>
          <p:cNvSpPr>
            <a:spLocks noGrp="1"/>
          </p:cNvSpPr>
          <p:nvPr>
            <p:ph idx="1"/>
          </p:nvPr>
        </p:nvSpPr>
        <p:spPr>
          <a:xfrm>
            <a:off x="196564" y="1041400"/>
            <a:ext cx="8808296" cy="5727700"/>
          </a:xfrm>
        </p:spPr>
        <p:txBody>
          <a:bodyPr>
            <a:normAutofit fontScale="92500" lnSpcReduction="10000"/>
          </a:bodyPr>
          <a:lstStyle/>
          <a:p>
            <a:pPr marL="0" indent="0">
              <a:buNone/>
            </a:pPr>
            <a:r>
              <a:rPr lang="en-US" sz="2400" dirty="0" smtClean="0"/>
              <a:t>The world of change and plurality is a mere appearance. </a:t>
            </a:r>
          </a:p>
          <a:p>
            <a:pPr marL="0" indent="0">
              <a:buNone/>
            </a:pPr>
            <a:endParaRPr lang="en-US" sz="2400" dirty="0"/>
          </a:p>
          <a:p>
            <a:pPr marL="0" indent="0">
              <a:buNone/>
            </a:pPr>
            <a:r>
              <a:rPr lang="en-US" sz="2400" dirty="0" smtClean="0"/>
              <a:t>However,</a:t>
            </a:r>
          </a:p>
          <a:p>
            <a:pPr marL="0" indent="0">
              <a:buNone/>
            </a:pPr>
            <a:endParaRPr lang="en-US" sz="2400" dirty="0"/>
          </a:p>
          <a:p>
            <a:pPr marL="0" indent="0">
              <a:buNone/>
            </a:pPr>
            <a:r>
              <a:rPr lang="en-US" sz="2400" dirty="0" smtClean="0"/>
              <a:t>Just as the objects of dreams exist, the world of change and plurality also exists.</a:t>
            </a:r>
          </a:p>
          <a:p>
            <a:pPr marL="0" indent="0">
              <a:buNone/>
            </a:pPr>
            <a:endParaRPr lang="en-US" sz="2400" dirty="0" smtClean="0"/>
          </a:p>
          <a:p>
            <a:pPr marL="0" indent="0">
              <a:buNone/>
            </a:pPr>
            <a:r>
              <a:rPr lang="en-US" sz="2400" dirty="0" smtClean="0"/>
              <a:t>Moreover,</a:t>
            </a:r>
          </a:p>
          <a:p>
            <a:pPr marL="0" indent="0">
              <a:buNone/>
            </a:pPr>
            <a:endParaRPr lang="en-US" sz="2400" dirty="0"/>
          </a:p>
          <a:p>
            <a:pPr marL="0" indent="0">
              <a:buNone/>
            </a:pPr>
            <a:r>
              <a:rPr lang="en-US" sz="2400" dirty="0" smtClean="0"/>
              <a:t>Just as the objects of dreams are not ultimately real, the world of change and plurality is not ultimately real. </a:t>
            </a:r>
          </a:p>
          <a:p>
            <a:pPr marL="0" indent="0">
              <a:buNone/>
            </a:pPr>
            <a:endParaRPr lang="en-US" sz="2400" dirty="0"/>
          </a:p>
          <a:p>
            <a:pPr marL="0" indent="0">
              <a:buNone/>
            </a:pPr>
            <a:r>
              <a:rPr lang="en-US" sz="2400" dirty="0" smtClean="0"/>
              <a:t>Brahman reality provides us with a fourth realm for considering </a:t>
            </a:r>
            <a:r>
              <a:rPr lang="en-US" sz="2400" dirty="0" smtClean="0"/>
              <a:t>the appearance / </a:t>
            </a:r>
            <a:r>
              <a:rPr lang="en-US" sz="2400" dirty="0" smtClean="0"/>
              <a:t>reality distinction. From Brahman reality all is appearance because only Brahman is real. </a:t>
            </a:r>
            <a:endParaRPr lang="en-US" sz="2400" dirty="0"/>
          </a:p>
          <a:p>
            <a:pPr marL="0" indent="0">
              <a:buNone/>
            </a:pPr>
            <a:endParaRPr lang="en-US" sz="2400" dirty="0"/>
          </a:p>
        </p:txBody>
      </p:sp>
    </p:spTree>
    <p:extLst>
      <p:ext uri="{BB962C8B-B14F-4D97-AF65-F5344CB8AC3E}">
        <p14:creationId xmlns:p14="http://schemas.microsoft.com/office/powerpoint/2010/main" val="261620361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Atman is Brahman</a:t>
            </a:r>
            <a:endParaRPr lang="en-US" sz="2800" dirty="0"/>
          </a:p>
        </p:txBody>
      </p:sp>
      <p:sp>
        <p:nvSpPr>
          <p:cNvPr id="3" name="Content Placeholder 2"/>
          <p:cNvSpPr>
            <a:spLocks noGrp="1"/>
          </p:cNvSpPr>
          <p:nvPr>
            <p:ph idx="1"/>
          </p:nvPr>
        </p:nvSpPr>
        <p:spPr>
          <a:xfrm>
            <a:off x="196564" y="1041400"/>
            <a:ext cx="8808296" cy="5727700"/>
          </a:xfrm>
        </p:spPr>
        <p:txBody>
          <a:bodyPr>
            <a:normAutofit/>
          </a:bodyPr>
          <a:lstStyle/>
          <a:p>
            <a:pPr marL="0" indent="0">
              <a:buNone/>
            </a:pPr>
            <a:r>
              <a:rPr lang="en-US" sz="2400" dirty="0" smtClean="0"/>
              <a:t>Advaita Vedanta maintains that </a:t>
            </a:r>
          </a:p>
          <a:p>
            <a:pPr marL="0" indent="0">
              <a:buNone/>
            </a:pPr>
            <a:endParaRPr lang="en-US" sz="2400" dirty="0"/>
          </a:p>
          <a:p>
            <a:pPr marL="0" indent="0">
              <a:buNone/>
            </a:pPr>
            <a:r>
              <a:rPr lang="en-US" sz="2400" dirty="0" smtClean="0"/>
              <a:t>The individual </a:t>
            </a:r>
            <a:r>
              <a:rPr lang="en-US" sz="2400" dirty="0" smtClean="0"/>
              <a:t>Pure Self </a:t>
            </a:r>
            <a:r>
              <a:rPr lang="en-US" sz="2400" dirty="0" smtClean="0"/>
              <a:t>is identical to the one real thing Brahman.</a:t>
            </a:r>
          </a:p>
          <a:p>
            <a:pPr marL="0" indent="0">
              <a:buNone/>
            </a:pPr>
            <a:endParaRPr lang="en-US" sz="2400" dirty="0"/>
          </a:p>
          <a:p>
            <a:pPr marL="0" indent="0">
              <a:buNone/>
            </a:pPr>
            <a:r>
              <a:rPr lang="en-US" sz="2400" dirty="0" smtClean="0"/>
              <a:t>This is a core Vedic view.</a:t>
            </a:r>
          </a:p>
          <a:p>
            <a:pPr marL="0" indent="0">
              <a:buNone/>
            </a:pPr>
            <a:endParaRPr lang="en-US" sz="2400" dirty="0"/>
          </a:p>
          <a:p>
            <a:pPr marL="0" indent="0">
              <a:buNone/>
            </a:pPr>
            <a:r>
              <a:rPr lang="en-US" sz="2400" dirty="0" smtClean="0"/>
              <a:t>Advaita makes good on this claim by saying that there are no substantial selves that are distinct from Brahman. </a:t>
            </a:r>
          </a:p>
          <a:p>
            <a:pPr marL="0" indent="0">
              <a:buNone/>
            </a:pPr>
            <a:endParaRPr lang="en-US" sz="2400" dirty="0"/>
          </a:p>
          <a:p>
            <a:pPr marL="0" indent="0">
              <a:buNone/>
            </a:pPr>
            <a:r>
              <a:rPr lang="en-US" sz="2400" dirty="0" smtClean="0"/>
              <a:t>Rather,</a:t>
            </a:r>
          </a:p>
          <a:p>
            <a:pPr marL="0" indent="0">
              <a:buNone/>
            </a:pPr>
            <a:r>
              <a:rPr lang="en-US" sz="2400" dirty="0" smtClean="0"/>
              <a:t>The individual self that is real just is Brahman, and the appearance of a self distinct from reality is an illusion</a:t>
            </a:r>
            <a:endParaRPr lang="en-US" sz="2400" dirty="0"/>
          </a:p>
        </p:txBody>
      </p:sp>
    </p:spTree>
    <p:extLst>
      <p:ext uri="{BB962C8B-B14F-4D97-AF65-F5344CB8AC3E}">
        <p14:creationId xmlns:p14="http://schemas.microsoft.com/office/powerpoint/2010/main" val="12503933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273050"/>
            <a:ext cx="3008313" cy="6470650"/>
          </a:xfrm>
        </p:spPr>
        <p:txBody>
          <a:bodyPr>
            <a:normAutofit/>
          </a:bodyPr>
          <a:lstStyle/>
          <a:p>
            <a:r>
              <a:rPr lang="en-US" sz="2000" dirty="0" smtClean="0"/>
              <a:t>Sri Ramanuja is the founder of</a:t>
            </a:r>
            <a:r>
              <a:rPr lang="en-US" sz="2000" dirty="0"/>
              <a:t> Visistadvaita </a:t>
            </a:r>
            <a:r>
              <a:rPr lang="en-US" sz="2000" dirty="0" smtClean="0"/>
              <a:t>Vedanta.</a:t>
            </a:r>
          </a:p>
          <a:p>
            <a:endParaRPr lang="en-US" sz="2000" dirty="0"/>
          </a:p>
          <a:p>
            <a:r>
              <a:rPr lang="en-US" sz="2000" dirty="0" smtClean="0"/>
              <a:t>Born 1017 CE in South India. </a:t>
            </a:r>
          </a:p>
          <a:p>
            <a:endParaRPr lang="en-US" sz="2000" dirty="0" smtClean="0"/>
          </a:p>
          <a:p>
            <a:r>
              <a:rPr lang="en-US" sz="2000" dirty="0" smtClean="0"/>
              <a:t>Core View: Qualified Non-Dualism</a:t>
            </a:r>
          </a:p>
          <a:p>
            <a:endParaRPr lang="en-US" sz="2000" dirty="0"/>
          </a:p>
          <a:p>
            <a:r>
              <a:rPr lang="en-US" sz="2000" dirty="0" smtClean="0"/>
              <a:t>Brahman is the ultimate reality. It is not distinct from the world we experience. Rather the world we experience is part of it.  Brahman is a unity made up of differences that constitute the experienced world.</a:t>
            </a:r>
          </a:p>
          <a:p>
            <a:endParaRPr lang="en-US" sz="2000" dirty="0"/>
          </a:p>
          <a:p>
            <a:endParaRPr lang="en-US" sz="2000" dirty="0" smtClean="0"/>
          </a:p>
        </p:txBody>
      </p:sp>
      <p:pic>
        <p:nvPicPr>
          <p:cNvPr id="3" name="Content Placeholder 2"/>
          <p:cNvPicPr>
            <a:picLocks noGrp="1" noChangeAspect="1"/>
          </p:cNvPicPr>
          <p:nvPr>
            <p:ph idx="1"/>
          </p:nvPr>
        </p:nvPicPr>
        <p:blipFill>
          <a:blip r:embed="rId2"/>
          <a:srcRect t="4205" b="4205"/>
          <a:stretch>
            <a:fillRect/>
          </a:stretch>
        </p:blipFill>
        <p:spPr>
          <a:xfrm>
            <a:off x="3575050" y="273050"/>
            <a:ext cx="5111750" cy="6470650"/>
          </a:xfrm>
        </p:spPr>
      </p:pic>
    </p:spTree>
    <p:extLst>
      <p:ext uri="{BB962C8B-B14F-4D97-AF65-F5344CB8AC3E}">
        <p14:creationId xmlns:p14="http://schemas.microsoft.com/office/powerpoint/2010/main" val="2551459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Identity and Difference</a:t>
            </a:r>
            <a:endParaRPr lang="en-US" sz="2800" dirty="0"/>
          </a:p>
        </p:txBody>
      </p:sp>
      <p:sp>
        <p:nvSpPr>
          <p:cNvPr id="3" name="Content Placeholder 2"/>
          <p:cNvSpPr>
            <a:spLocks noGrp="1"/>
          </p:cNvSpPr>
          <p:nvPr>
            <p:ph idx="1"/>
          </p:nvPr>
        </p:nvSpPr>
        <p:spPr>
          <a:xfrm>
            <a:off x="196564" y="1041400"/>
            <a:ext cx="8808296" cy="5727700"/>
          </a:xfrm>
        </p:spPr>
        <p:txBody>
          <a:bodyPr>
            <a:normAutofit/>
          </a:bodyPr>
          <a:lstStyle/>
          <a:p>
            <a:pPr marL="0" indent="0">
              <a:buNone/>
            </a:pPr>
            <a:r>
              <a:rPr lang="en-US" sz="2400" dirty="0" smtClean="0"/>
              <a:t>Identity and Difference are Correlates. They depend on each other.</a:t>
            </a:r>
          </a:p>
          <a:p>
            <a:pPr marL="0" indent="0">
              <a:buNone/>
            </a:pPr>
            <a:endParaRPr lang="en-US" sz="2400" dirty="0"/>
          </a:p>
          <a:p>
            <a:pPr marL="0" indent="0">
              <a:buNone/>
            </a:pPr>
            <a:r>
              <a:rPr lang="en-US" sz="2400" dirty="0" smtClean="0"/>
              <a:t>Brahman is the unity of different selves and things making up the world. </a:t>
            </a:r>
          </a:p>
          <a:p>
            <a:pPr marL="0" indent="0">
              <a:buNone/>
            </a:pPr>
            <a:endParaRPr lang="en-US" sz="2400" dirty="0"/>
          </a:p>
          <a:p>
            <a:pPr marL="0" indent="0">
              <a:buNone/>
            </a:pPr>
            <a:r>
              <a:rPr lang="en-US" sz="2400" dirty="0" smtClean="0"/>
              <a:t>Brahman is the identity of the parts in their existing substrata.</a:t>
            </a:r>
          </a:p>
          <a:p>
            <a:pPr marL="0" indent="0">
              <a:buNone/>
            </a:pPr>
            <a:endParaRPr lang="en-US" sz="2400" dirty="0"/>
          </a:p>
          <a:p>
            <a:pPr marL="0" indent="0">
              <a:buNone/>
            </a:pPr>
            <a:r>
              <a:rPr lang="en-US" sz="2400" dirty="0" smtClean="0"/>
              <a:t>Brahman is an organic unity constituted by the identity of the parts. It is not abstract, but concrete, being made up of the various objects of consciousness as well as consciousness itself.  </a:t>
            </a:r>
          </a:p>
          <a:p>
            <a:pPr marL="0" indent="0">
              <a:buNone/>
            </a:pPr>
            <a:endParaRPr lang="en-US" sz="2400" dirty="0"/>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33468039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Mimamsa and Vedanta</a:t>
            </a:r>
            <a:endParaRPr lang="en-US" sz="2800" dirty="0"/>
          </a:p>
        </p:txBody>
      </p:sp>
      <p:sp>
        <p:nvSpPr>
          <p:cNvPr id="3" name="Content Placeholder 2"/>
          <p:cNvSpPr>
            <a:spLocks noGrp="1"/>
          </p:cNvSpPr>
          <p:nvPr>
            <p:ph idx="1"/>
          </p:nvPr>
        </p:nvSpPr>
        <p:spPr>
          <a:xfrm>
            <a:off x="196564" y="1041400"/>
            <a:ext cx="8808296" cy="5535023"/>
          </a:xfrm>
        </p:spPr>
        <p:txBody>
          <a:bodyPr>
            <a:normAutofit/>
          </a:bodyPr>
          <a:lstStyle/>
          <a:p>
            <a:pPr marL="0" indent="0">
              <a:buNone/>
            </a:pPr>
            <a:r>
              <a:rPr lang="en-US" sz="2400" dirty="0" smtClean="0"/>
              <a:t>“Mimamsa” means solution to a problem by critical examination and reflection.</a:t>
            </a:r>
          </a:p>
          <a:p>
            <a:pPr marL="0" indent="0">
              <a:buNone/>
            </a:pPr>
            <a:endParaRPr lang="en-US" sz="2400" dirty="0"/>
          </a:p>
          <a:p>
            <a:pPr marL="0" indent="0">
              <a:buNone/>
            </a:pPr>
            <a:r>
              <a:rPr lang="en-US" sz="2400" dirty="0" smtClean="0"/>
              <a:t>The Purva Mimamsa school aims to makes sense of the rituals and practices that were central to the Vedas.</a:t>
            </a:r>
          </a:p>
          <a:p>
            <a:pPr marL="0" indent="0">
              <a:buNone/>
            </a:pPr>
            <a:endParaRPr lang="en-US" sz="2400" dirty="0"/>
          </a:p>
          <a:p>
            <a:pPr marL="0" indent="0">
              <a:buNone/>
            </a:pPr>
            <a:r>
              <a:rPr lang="en-US" sz="2400" dirty="0" smtClean="0"/>
              <a:t>The Uttar Mimamsa or Vedanta school aims to make sense of the knowledge portion of the Vedas. </a:t>
            </a:r>
          </a:p>
          <a:p>
            <a:pPr marL="0" indent="0">
              <a:buNone/>
            </a:pPr>
            <a:endParaRPr lang="en-US" sz="2400" dirty="0"/>
          </a:p>
          <a:p>
            <a:pPr marL="0" indent="0">
              <a:buNone/>
            </a:pPr>
            <a:r>
              <a:rPr lang="en-US" sz="2400" dirty="0" smtClean="0"/>
              <a:t>Jointly these schools attempt to answer questions concerning the authority and strength of the Vedas. </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11577002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The Analogy of the Self and the Body</a:t>
            </a:r>
            <a:endParaRPr lang="en-US" sz="2800" dirty="0"/>
          </a:p>
        </p:txBody>
      </p:sp>
      <p:sp>
        <p:nvSpPr>
          <p:cNvPr id="3" name="Content Placeholder 2"/>
          <p:cNvSpPr>
            <a:spLocks noGrp="1"/>
          </p:cNvSpPr>
          <p:nvPr>
            <p:ph idx="1"/>
          </p:nvPr>
        </p:nvSpPr>
        <p:spPr>
          <a:xfrm>
            <a:off x="196564" y="1041400"/>
            <a:ext cx="8808296" cy="5727700"/>
          </a:xfrm>
        </p:spPr>
        <p:txBody>
          <a:bodyPr>
            <a:normAutofit/>
          </a:bodyPr>
          <a:lstStyle/>
          <a:p>
            <a:pPr marL="0" indent="0">
              <a:buNone/>
            </a:pPr>
            <a:r>
              <a:rPr lang="en-US" sz="2400" dirty="0" smtClean="0"/>
              <a:t>Person = Body + Self, which is one thing made up of two components.</a:t>
            </a:r>
          </a:p>
          <a:p>
            <a:pPr marL="0" indent="0">
              <a:buNone/>
            </a:pPr>
            <a:endParaRPr lang="en-US" sz="2400" dirty="0"/>
          </a:p>
          <a:p>
            <a:pPr marL="0" indent="0">
              <a:buNone/>
            </a:pPr>
            <a:r>
              <a:rPr lang="en-US" sz="2400" dirty="0" smtClean="0"/>
              <a:t>Individual things and selves are distinct from the Brahman in the way that </a:t>
            </a:r>
            <a:r>
              <a:rPr lang="en-US" sz="2400" dirty="0" smtClean="0"/>
              <a:t>the self </a:t>
            </a:r>
            <a:r>
              <a:rPr lang="en-US" sz="2400" dirty="0" smtClean="0"/>
              <a:t>is distinct from the body.</a:t>
            </a:r>
          </a:p>
          <a:p>
            <a:pPr marL="0" indent="0">
              <a:buNone/>
            </a:pPr>
            <a:endParaRPr lang="en-US" sz="2400" dirty="0"/>
          </a:p>
          <a:p>
            <a:pPr marL="0" indent="0">
              <a:buNone/>
            </a:pPr>
            <a:r>
              <a:rPr lang="en-US" sz="2400" dirty="0" smtClean="0"/>
              <a:t>Unity is the person = Body + Self</a:t>
            </a:r>
          </a:p>
          <a:p>
            <a:pPr marL="0" indent="0">
              <a:buNone/>
            </a:pPr>
            <a:endParaRPr lang="en-US" sz="2400" dirty="0"/>
          </a:p>
          <a:p>
            <a:pPr marL="0" indent="0">
              <a:buNone/>
            </a:pPr>
            <a:r>
              <a:rPr lang="en-US" sz="2400" dirty="0" smtClean="0"/>
              <a:t>Plurality is the parts Body and Self. </a:t>
            </a:r>
            <a:endParaRPr lang="en-US" sz="2400" dirty="0"/>
          </a:p>
        </p:txBody>
      </p:sp>
    </p:spTree>
    <p:extLst>
      <p:ext uri="{BB962C8B-B14F-4D97-AF65-F5344CB8AC3E}">
        <p14:creationId xmlns:p14="http://schemas.microsoft.com/office/powerpoint/2010/main" val="375676462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Ramanuja on Consciousness I</a:t>
            </a:r>
            <a:endParaRPr lang="en-US" sz="2800" dirty="0"/>
          </a:p>
        </p:txBody>
      </p:sp>
      <p:sp>
        <p:nvSpPr>
          <p:cNvPr id="3" name="Content Placeholder 2"/>
          <p:cNvSpPr>
            <a:spLocks noGrp="1"/>
          </p:cNvSpPr>
          <p:nvPr>
            <p:ph idx="1"/>
          </p:nvPr>
        </p:nvSpPr>
        <p:spPr>
          <a:xfrm>
            <a:off x="196564" y="1041400"/>
            <a:ext cx="8808296" cy="5727700"/>
          </a:xfrm>
        </p:spPr>
        <p:txBody>
          <a:bodyPr>
            <a:normAutofit/>
          </a:bodyPr>
          <a:lstStyle/>
          <a:p>
            <a:pPr marL="0" indent="0">
              <a:buNone/>
            </a:pPr>
            <a:r>
              <a:rPr lang="en-US" sz="2400" dirty="0" smtClean="0"/>
              <a:t>Consciousness is intentional. </a:t>
            </a:r>
            <a:br>
              <a:rPr lang="en-US" sz="2400" dirty="0" smtClean="0"/>
            </a:br>
            <a:endParaRPr lang="en-US" sz="2400" dirty="0" smtClean="0"/>
          </a:p>
          <a:p>
            <a:pPr marL="0" indent="0">
              <a:buNone/>
            </a:pPr>
            <a:r>
              <a:rPr lang="en-US" sz="2400" dirty="0" smtClean="0"/>
              <a:t>Consciousness always has an object.</a:t>
            </a:r>
          </a:p>
          <a:p>
            <a:pPr marL="0" indent="0">
              <a:buNone/>
            </a:pPr>
            <a:endParaRPr lang="en-US" sz="2400" dirty="0"/>
          </a:p>
          <a:p>
            <a:pPr marL="0" indent="0">
              <a:buNone/>
            </a:pPr>
            <a:r>
              <a:rPr lang="en-US" sz="2400" dirty="0" smtClean="0"/>
              <a:t>Consciousness is of some object via some characteristic.</a:t>
            </a:r>
          </a:p>
          <a:p>
            <a:pPr marL="0" indent="0">
              <a:buNone/>
            </a:pPr>
            <a:endParaRPr lang="en-US" sz="2400" dirty="0"/>
          </a:p>
          <a:p>
            <a:pPr marL="0" indent="0">
              <a:buNone/>
            </a:pPr>
            <a:r>
              <a:rPr lang="en-US" sz="2400" dirty="0" smtClean="0"/>
              <a:t>So, there is no pure consciousness that lacks a subject and an object.</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3904415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Ramanuja on Consciousness II</a:t>
            </a:r>
            <a:endParaRPr lang="en-US" sz="2800" dirty="0"/>
          </a:p>
        </p:txBody>
      </p:sp>
      <p:sp>
        <p:nvSpPr>
          <p:cNvPr id="3" name="Content Placeholder 2"/>
          <p:cNvSpPr>
            <a:spLocks noGrp="1"/>
          </p:cNvSpPr>
          <p:nvPr>
            <p:ph idx="1"/>
          </p:nvPr>
        </p:nvSpPr>
        <p:spPr>
          <a:xfrm>
            <a:off x="196564" y="1041400"/>
            <a:ext cx="8808296" cy="5727700"/>
          </a:xfrm>
        </p:spPr>
        <p:txBody>
          <a:bodyPr>
            <a:normAutofit/>
          </a:bodyPr>
          <a:lstStyle/>
          <a:p>
            <a:pPr marL="0" indent="0">
              <a:buNone/>
            </a:pPr>
            <a:r>
              <a:rPr lang="en-US" sz="2400" dirty="0" smtClean="0"/>
              <a:t>Consciousness is a property.</a:t>
            </a:r>
          </a:p>
          <a:p>
            <a:pPr marL="0" indent="0">
              <a:buNone/>
            </a:pPr>
            <a:endParaRPr lang="en-US" sz="2400" dirty="0"/>
          </a:p>
          <a:p>
            <a:pPr marL="0" indent="0">
              <a:buNone/>
            </a:pPr>
            <a:r>
              <a:rPr lang="en-US" sz="2400" dirty="0" smtClean="0"/>
              <a:t>X is a property only if X is a property of something. </a:t>
            </a:r>
          </a:p>
          <a:p>
            <a:pPr marL="0" indent="0">
              <a:buNone/>
            </a:pPr>
            <a:endParaRPr lang="en-US" sz="2400" dirty="0" smtClean="0"/>
          </a:p>
          <a:p>
            <a:pPr marL="0" indent="0">
              <a:buNone/>
            </a:pPr>
            <a:r>
              <a:rPr lang="en-US" sz="2400" dirty="0" smtClean="0"/>
              <a:t>So, consciousness is a property of something.</a:t>
            </a:r>
          </a:p>
          <a:p>
            <a:pPr marL="0" indent="0">
              <a:buNone/>
            </a:pPr>
            <a:endParaRPr lang="en-US" sz="2400" dirty="0"/>
          </a:p>
          <a:p>
            <a:pPr marL="0" indent="0">
              <a:buNone/>
            </a:pPr>
            <a:r>
              <a:rPr lang="en-US" sz="2400" dirty="0" smtClean="0"/>
              <a:t>So, Brahman cannot be pure consciousness. </a:t>
            </a:r>
          </a:p>
          <a:p>
            <a:pPr marL="0" indent="0">
              <a:buNone/>
            </a:pPr>
            <a:endParaRPr lang="en-US" sz="2400" dirty="0"/>
          </a:p>
          <a:p>
            <a:pPr marL="0" indent="0">
              <a:buNone/>
            </a:pPr>
            <a:r>
              <a:rPr lang="en-US" sz="2400" dirty="0" smtClean="0"/>
              <a:t>Brahman cannot be a pure X with no distinctions, since if it is conscious there must be a difference between the subject of consciousness and the object of consciousness. </a:t>
            </a:r>
            <a:endParaRPr lang="en-US" sz="2400" dirty="0"/>
          </a:p>
          <a:p>
            <a:pPr marL="0" indent="0">
              <a:buNone/>
            </a:pPr>
            <a:endParaRPr lang="en-US" sz="2400" dirty="0" smtClean="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51255930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Ramanuja on Individuals</a:t>
            </a:r>
            <a:endParaRPr lang="en-US" sz="2800" dirty="0"/>
          </a:p>
        </p:txBody>
      </p:sp>
      <p:sp>
        <p:nvSpPr>
          <p:cNvPr id="3" name="Content Placeholder 2"/>
          <p:cNvSpPr>
            <a:spLocks noGrp="1"/>
          </p:cNvSpPr>
          <p:nvPr>
            <p:ph idx="1"/>
          </p:nvPr>
        </p:nvSpPr>
        <p:spPr>
          <a:xfrm>
            <a:off x="196564" y="1041400"/>
            <a:ext cx="8808296" cy="5727700"/>
          </a:xfrm>
        </p:spPr>
        <p:txBody>
          <a:bodyPr>
            <a:normAutofit/>
          </a:bodyPr>
          <a:lstStyle/>
          <a:p>
            <a:pPr marL="0" indent="0">
              <a:buNone/>
            </a:pPr>
            <a:r>
              <a:rPr lang="en-US" sz="2400" dirty="0" smtClean="0"/>
              <a:t>Ramanuja denies that the individual self is an illusion based on ignorance. </a:t>
            </a:r>
            <a:endParaRPr lang="en-US" sz="2400" dirty="0"/>
          </a:p>
          <a:p>
            <a:pPr marL="0" indent="0">
              <a:buNone/>
            </a:pPr>
            <a:endParaRPr lang="en-US" sz="2400" dirty="0" smtClean="0"/>
          </a:p>
          <a:p>
            <a:pPr marL="0" indent="0">
              <a:buNone/>
            </a:pPr>
            <a:r>
              <a:rPr lang="en-US" sz="2400" dirty="0" smtClean="0"/>
              <a:t>Rather,</a:t>
            </a:r>
          </a:p>
          <a:p>
            <a:pPr marL="0" indent="0">
              <a:buNone/>
            </a:pPr>
            <a:endParaRPr lang="en-US" sz="2400" dirty="0"/>
          </a:p>
          <a:p>
            <a:pPr marL="0" indent="0">
              <a:buNone/>
            </a:pPr>
            <a:r>
              <a:rPr lang="en-US" sz="2400" dirty="0" smtClean="0"/>
              <a:t>The very idea of ignorance requires that there is an individual that is ignorant. </a:t>
            </a:r>
          </a:p>
          <a:p>
            <a:pPr marL="0" indent="0">
              <a:buNone/>
            </a:pPr>
            <a:endParaRPr lang="en-US" sz="2400" dirty="0"/>
          </a:p>
          <a:p>
            <a:pPr marL="0" indent="0">
              <a:buNone/>
            </a:pPr>
            <a:r>
              <a:rPr lang="en-US" sz="2400" dirty="0" smtClean="0"/>
              <a:t>So, ignorance cannot explain the illusion of the self, since ignorance requires a self.  </a:t>
            </a:r>
          </a:p>
          <a:p>
            <a:pPr marL="0" indent="0">
              <a:buNone/>
            </a:pPr>
            <a:endParaRPr lang="en-US" sz="2400" dirty="0"/>
          </a:p>
          <a:p>
            <a:pPr marL="0" indent="0">
              <a:buNone/>
            </a:pPr>
            <a:r>
              <a:rPr lang="en-US" sz="2400" dirty="0" smtClean="0"/>
              <a:t>Thus, there are many individuals that are in fact ignorant. </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69890458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Ramanuja’s Theism and the Upanishads</a:t>
            </a:r>
            <a:endParaRPr lang="en-US" sz="2800" dirty="0"/>
          </a:p>
        </p:txBody>
      </p:sp>
      <p:sp>
        <p:nvSpPr>
          <p:cNvPr id="3" name="Content Placeholder 2"/>
          <p:cNvSpPr>
            <a:spLocks noGrp="1"/>
          </p:cNvSpPr>
          <p:nvPr>
            <p:ph idx="1"/>
          </p:nvPr>
        </p:nvSpPr>
        <p:spPr>
          <a:xfrm>
            <a:off x="196564" y="1041400"/>
            <a:ext cx="8808296" cy="5727700"/>
          </a:xfrm>
        </p:spPr>
        <p:txBody>
          <a:bodyPr>
            <a:normAutofit/>
          </a:bodyPr>
          <a:lstStyle/>
          <a:p>
            <a:pPr marL="0" indent="0">
              <a:buNone/>
            </a:pPr>
            <a:r>
              <a:rPr lang="en-US" sz="2400" dirty="0" smtClean="0"/>
              <a:t>Some, such as the Mimamsa, interpret the Vedas and Upanishads as not involving a GOD.</a:t>
            </a:r>
          </a:p>
          <a:p>
            <a:pPr marL="0" indent="0">
              <a:buNone/>
            </a:pPr>
            <a:endParaRPr lang="en-US" sz="2400" dirty="0"/>
          </a:p>
          <a:p>
            <a:pPr marL="0" indent="0">
              <a:buNone/>
            </a:pPr>
            <a:r>
              <a:rPr lang="en-US" sz="2400" dirty="0" smtClean="0"/>
              <a:t>Ramanuja by contrast does argue that there has to be a God.</a:t>
            </a:r>
          </a:p>
          <a:p>
            <a:pPr marL="0" indent="0">
              <a:buNone/>
            </a:pPr>
            <a:endParaRPr lang="en-US" sz="2400" dirty="0"/>
          </a:p>
          <a:p>
            <a:pPr marL="0" indent="0">
              <a:buNone/>
            </a:pPr>
            <a:r>
              <a:rPr lang="en-US" sz="2400" dirty="0" smtClean="0"/>
              <a:t>The organic unity that is Brahman or </a:t>
            </a:r>
            <a:r>
              <a:rPr lang="en-US" sz="2400" i="1" dirty="0" smtClean="0"/>
              <a:t>Lord Ishvara</a:t>
            </a:r>
            <a:r>
              <a:rPr lang="en-US" sz="2400" dirty="0" smtClean="0"/>
              <a:t>.</a:t>
            </a:r>
          </a:p>
          <a:p>
            <a:pPr marL="0" indent="0">
              <a:buNone/>
            </a:pPr>
            <a:endParaRPr lang="en-US" sz="2400" dirty="0" smtClean="0"/>
          </a:p>
          <a:p>
            <a:pPr marL="0" indent="0">
              <a:buNone/>
            </a:pPr>
            <a:r>
              <a:rPr lang="en-US" sz="2400" dirty="0" smtClean="0"/>
              <a:t>Ramanuja has a much harder time making sense of the idea that Atman = Brahman, since he maintains that the many different selves are not an illusion.</a:t>
            </a:r>
            <a:endParaRPr lang="en-US" sz="2400" dirty="0"/>
          </a:p>
        </p:txBody>
      </p:sp>
    </p:spTree>
    <p:extLst>
      <p:ext uri="{BB962C8B-B14F-4D97-AF65-F5344CB8AC3E}">
        <p14:creationId xmlns:p14="http://schemas.microsoft.com/office/powerpoint/2010/main" val="249568041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Shankara vs. Ramanuja</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8516899"/>
              </p:ext>
            </p:extLst>
          </p:nvPr>
        </p:nvGraphicFramePr>
        <p:xfrm>
          <a:off x="196850" y="1498600"/>
          <a:ext cx="8807451" cy="3683000"/>
        </p:xfrm>
        <a:graphic>
          <a:graphicData uri="http://schemas.openxmlformats.org/drawingml/2006/table">
            <a:tbl>
              <a:tblPr firstRow="1" bandRow="1">
                <a:tableStyleId>{5C22544A-7EE6-4342-B048-85BDC9FD1C3A}</a:tableStyleId>
              </a:tblPr>
              <a:tblGrid>
                <a:gridCol w="1555750"/>
                <a:gridCol w="4315884"/>
                <a:gridCol w="2935817"/>
              </a:tblGrid>
              <a:tr h="370840">
                <a:tc>
                  <a:txBody>
                    <a:bodyPr/>
                    <a:lstStyle/>
                    <a:p>
                      <a:r>
                        <a:rPr lang="en-US" dirty="0" smtClean="0"/>
                        <a:t>Category</a:t>
                      </a:r>
                      <a:endParaRPr lang="en-US" dirty="0"/>
                    </a:p>
                  </a:txBody>
                  <a:tcPr/>
                </a:tc>
                <a:tc>
                  <a:txBody>
                    <a:bodyPr/>
                    <a:lstStyle/>
                    <a:p>
                      <a:r>
                        <a:rPr lang="en-US" dirty="0" smtClean="0"/>
                        <a:t>Shankara</a:t>
                      </a:r>
                      <a:endParaRPr lang="en-US" dirty="0"/>
                    </a:p>
                  </a:txBody>
                  <a:tcPr/>
                </a:tc>
                <a:tc>
                  <a:txBody>
                    <a:bodyPr/>
                    <a:lstStyle/>
                    <a:p>
                      <a:r>
                        <a:rPr lang="en-US" dirty="0" smtClean="0"/>
                        <a:t>Ramanuja </a:t>
                      </a:r>
                      <a:endParaRPr lang="en-US" dirty="0"/>
                    </a:p>
                  </a:txBody>
                  <a:tcPr/>
                </a:tc>
              </a:tr>
              <a:tr h="370840">
                <a:tc>
                  <a:txBody>
                    <a:bodyPr/>
                    <a:lstStyle/>
                    <a:p>
                      <a:r>
                        <a:rPr lang="en-US" dirty="0" smtClean="0"/>
                        <a:t>Brahman</a:t>
                      </a:r>
                      <a:endParaRPr lang="en-US" dirty="0"/>
                    </a:p>
                  </a:txBody>
                  <a:tcPr/>
                </a:tc>
                <a:tc>
                  <a:txBody>
                    <a:bodyPr/>
                    <a:lstStyle/>
                    <a:p>
                      <a:r>
                        <a:rPr lang="en-US" dirty="0" smtClean="0"/>
                        <a:t>Indeterminate</a:t>
                      </a:r>
                      <a:endParaRPr lang="en-US" dirty="0"/>
                    </a:p>
                  </a:txBody>
                  <a:tcPr/>
                </a:tc>
                <a:tc>
                  <a:txBody>
                    <a:bodyPr/>
                    <a:lstStyle/>
                    <a:p>
                      <a:r>
                        <a:rPr lang="en-US" dirty="0" smtClean="0"/>
                        <a:t>Determinate</a:t>
                      </a:r>
                      <a:endParaRPr lang="en-US" dirty="0"/>
                    </a:p>
                  </a:txBody>
                  <a:tcPr/>
                </a:tc>
              </a:tr>
              <a:tr h="370840">
                <a:tc>
                  <a:txBody>
                    <a:bodyPr/>
                    <a:lstStyle/>
                    <a:p>
                      <a:r>
                        <a:rPr lang="en-US" dirty="0" smtClean="0"/>
                        <a:t>Consciousness</a:t>
                      </a:r>
                      <a:endParaRPr lang="en-US" dirty="0"/>
                    </a:p>
                  </a:txBody>
                  <a:tcPr/>
                </a:tc>
                <a:tc>
                  <a:txBody>
                    <a:bodyPr/>
                    <a:lstStyle/>
                    <a:p>
                      <a:r>
                        <a:rPr lang="en-US" dirty="0" smtClean="0"/>
                        <a:t>Self-Manifesting</a:t>
                      </a:r>
                      <a:endParaRPr lang="en-US" dirty="0"/>
                    </a:p>
                  </a:txBody>
                  <a:tcPr/>
                </a:tc>
                <a:tc>
                  <a:txBody>
                    <a:bodyPr/>
                    <a:lstStyle/>
                    <a:p>
                      <a:r>
                        <a:rPr lang="en-US" dirty="0" smtClean="0"/>
                        <a:t>Intentional</a:t>
                      </a:r>
                      <a:endParaRPr lang="en-US" dirty="0"/>
                    </a:p>
                  </a:txBody>
                  <a:tcPr/>
                </a:tc>
              </a:tr>
              <a:tr h="370840">
                <a:tc>
                  <a:txBody>
                    <a:bodyPr/>
                    <a:lstStyle/>
                    <a:p>
                      <a:r>
                        <a:rPr lang="en-US" dirty="0" smtClean="0"/>
                        <a:t>Bliss</a:t>
                      </a:r>
                      <a:endParaRPr lang="en-US" dirty="0"/>
                    </a:p>
                  </a:txBody>
                  <a:tcPr/>
                </a:tc>
                <a:tc>
                  <a:txBody>
                    <a:bodyPr/>
                    <a:lstStyle/>
                    <a:p>
                      <a:r>
                        <a:rPr lang="en-US" dirty="0" smtClean="0"/>
                        <a:t>Brahman</a:t>
                      </a:r>
                      <a:r>
                        <a:rPr lang="en-US" baseline="0" dirty="0" smtClean="0"/>
                        <a:t> is pure Anand (BLISS)</a:t>
                      </a:r>
                      <a:endParaRPr lang="en-US" dirty="0"/>
                    </a:p>
                  </a:txBody>
                  <a:tcPr/>
                </a:tc>
                <a:tc>
                  <a:txBody>
                    <a:bodyPr/>
                    <a:lstStyle/>
                    <a:p>
                      <a:r>
                        <a:rPr lang="en-US" dirty="0" smtClean="0"/>
                        <a:t>Doesn’t make</a:t>
                      </a:r>
                      <a:r>
                        <a:rPr lang="en-US" baseline="0" dirty="0" smtClean="0"/>
                        <a:t> sense to attribute Anand to Brahman</a:t>
                      </a:r>
                      <a:endParaRPr lang="en-US" dirty="0"/>
                    </a:p>
                  </a:txBody>
                  <a:tcPr/>
                </a:tc>
              </a:tr>
              <a:tr h="370840">
                <a:tc>
                  <a:txBody>
                    <a:bodyPr/>
                    <a:lstStyle/>
                    <a:p>
                      <a:r>
                        <a:rPr lang="en-US" dirty="0" smtClean="0"/>
                        <a:t>Ignorance</a:t>
                      </a:r>
                      <a:endParaRPr lang="en-US" dirty="0"/>
                    </a:p>
                  </a:txBody>
                  <a:tcPr/>
                </a:tc>
                <a:tc>
                  <a:txBody>
                    <a:bodyPr/>
                    <a:lstStyle/>
                    <a:p>
                      <a:r>
                        <a:rPr lang="en-US" dirty="0" smtClean="0"/>
                        <a:t>Is</a:t>
                      </a:r>
                      <a:r>
                        <a:rPr lang="en-US" baseline="0" dirty="0" smtClean="0"/>
                        <a:t> definable by what we don</a:t>
                      </a:r>
                      <a:r>
                        <a:rPr lang="fr-FR" baseline="0" dirty="0" smtClean="0"/>
                        <a:t>’</a:t>
                      </a:r>
                      <a:r>
                        <a:rPr lang="en-US" baseline="0" dirty="0" smtClean="0"/>
                        <a:t>t know and what we project</a:t>
                      </a:r>
                      <a:endParaRPr lang="en-US" dirty="0"/>
                    </a:p>
                  </a:txBody>
                  <a:tcPr/>
                </a:tc>
                <a:tc>
                  <a:txBody>
                    <a:bodyPr/>
                    <a:lstStyle/>
                    <a:p>
                      <a:r>
                        <a:rPr lang="en-US" dirty="0" smtClean="0"/>
                        <a:t>Not definable:</a:t>
                      </a:r>
                      <a:r>
                        <a:rPr lang="en-US" baseline="0" dirty="0" smtClean="0"/>
                        <a:t> it is either what is false or what we are unaware of, but it cannot be what is neither real or unreal</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7270454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Purva Mimamsa Key Figures</a:t>
            </a:r>
            <a:endParaRPr lang="en-US" sz="2800" dirty="0"/>
          </a:p>
        </p:txBody>
      </p:sp>
      <p:sp>
        <p:nvSpPr>
          <p:cNvPr id="3" name="Content Placeholder 2"/>
          <p:cNvSpPr>
            <a:spLocks noGrp="1"/>
          </p:cNvSpPr>
          <p:nvPr>
            <p:ph idx="1"/>
          </p:nvPr>
        </p:nvSpPr>
        <p:spPr>
          <a:xfrm>
            <a:off x="196564" y="1041400"/>
            <a:ext cx="8808296" cy="5535023"/>
          </a:xfrm>
        </p:spPr>
        <p:txBody>
          <a:bodyPr>
            <a:normAutofit/>
          </a:bodyPr>
          <a:lstStyle/>
          <a:p>
            <a:pPr marL="0" indent="0">
              <a:buNone/>
            </a:pPr>
            <a:r>
              <a:rPr lang="en-US" sz="2400" dirty="0" smtClean="0"/>
              <a:t>The </a:t>
            </a:r>
            <a:r>
              <a:rPr lang="en-US" sz="2400" dirty="0"/>
              <a:t>c</a:t>
            </a:r>
            <a:r>
              <a:rPr lang="en-US" sz="2400" dirty="0" smtClean="0"/>
              <a:t>ore founder of Purva Mimamsa is:</a:t>
            </a:r>
          </a:p>
          <a:p>
            <a:pPr marL="0" indent="0">
              <a:buNone/>
            </a:pPr>
            <a:endParaRPr lang="en-US" sz="2400" dirty="0" smtClean="0"/>
          </a:p>
          <a:p>
            <a:pPr marL="0" indent="0">
              <a:buNone/>
            </a:pPr>
            <a:r>
              <a:rPr lang="en-US" sz="2400" dirty="0" smtClean="0"/>
              <a:t>Jaimini (400BCE). Author of the Mimamsa Sutras.</a:t>
            </a:r>
          </a:p>
          <a:p>
            <a:pPr marL="0" indent="0">
              <a:buNone/>
            </a:pPr>
            <a:endParaRPr lang="en-US" sz="2400" dirty="0"/>
          </a:p>
          <a:p>
            <a:pPr marL="0" indent="0">
              <a:buNone/>
            </a:pPr>
            <a:r>
              <a:rPr lang="en-US" sz="2400" dirty="0" smtClean="0"/>
              <a:t>Sabara (200CE). Author a principle commentary on Mimamsa Sutras. </a:t>
            </a:r>
          </a:p>
          <a:p>
            <a:pPr marL="0" indent="0">
              <a:buNone/>
            </a:pPr>
            <a:endParaRPr lang="en-US" sz="2400" dirty="0" smtClean="0"/>
          </a:p>
          <a:p>
            <a:pPr marL="0" indent="0">
              <a:buNone/>
            </a:pPr>
            <a:r>
              <a:rPr lang="en-US" sz="2400" b="1" dirty="0" smtClean="0"/>
              <a:t>The two main schools of Purva Mimamsa are:</a:t>
            </a:r>
          </a:p>
          <a:p>
            <a:pPr marL="0" indent="0">
              <a:buNone/>
            </a:pPr>
            <a:endParaRPr lang="en-US" sz="2400" b="1" dirty="0"/>
          </a:p>
          <a:p>
            <a:pPr marL="0" indent="0">
              <a:buNone/>
            </a:pPr>
            <a:r>
              <a:rPr lang="en-US" sz="2400" dirty="0" smtClean="0"/>
              <a:t>The Bhatt school started by Kumarila Bhatt (600CE)</a:t>
            </a:r>
          </a:p>
          <a:p>
            <a:pPr marL="0" indent="0">
              <a:buNone/>
            </a:pPr>
            <a:endParaRPr lang="en-US" sz="2400" dirty="0"/>
          </a:p>
          <a:p>
            <a:pPr marL="0" indent="0">
              <a:buNone/>
            </a:pPr>
            <a:r>
              <a:rPr lang="en-US" sz="2400" dirty="0" smtClean="0"/>
              <a:t>The Prabhakara school started by Prabhakara (650CE)</a:t>
            </a:r>
            <a:endParaRPr lang="en-US" sz="2400" dirty="0"/>
          </a:p>
          <a:p>
            <a:pPr marL="0" indent="0">
              <a:buNone/>
            </a:pPr>
            <a:endParaRPr lang="en-US" sz="2400" dirty="0"/>
          </a:p>
        </p:txBody>
      </p:sp>
    </p:spTree>
    <p:extLst>
      <p:ext uri="{BB962C8B-B14F-4D97-AF65-F5344CB8AC3E}">
        <p14:creationId xmlns:p14="http://schemas.microsoft.com/office/powerpoint/2010/main" val="24853773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1" y="273050"/>
            <a:ext cx="2819400" cy="6470650"/>
          </a:xfrm>
        </p:spPr>
        <p:txBody>
          <a:bodyPr/>
          <a:lstStyle/>
          <a:p>
            <a:r>
              <a:rPr lang="en-US" sz="2000" dirty="0" smtClean="0"/>
              <a:t>Kumarila Bhatt (660 CE)</a:t>
            </a:r>
          </a:p>
          <a:p>
            <a:endParaRPr lang="en-US" sz="2000" dirty="0" smtClean="0"/>
          </a:p>
          <a:p>
            <a:r>
              <a:rPr lang="en-US" sz="2000" dirty="0" smtClean="0"/>
              <a:t>Main proponent of Purva Mimamsa School.</a:t>
            </a:r>
          </a:p>
          <a:p>
            <a:endParaRPr lang="en-US" sz="2000" dirty="0"/>
          </a:p>
          <a:p>
            <a:r>
              <a:rPr lang="en-US" sz="2000" dirty="0" smtClean="0"/>
              <a:t>Core Doctrine: </a:t>
            </a:r>
          </a:p>
          <a:p>
            <a:r>
              <a:rPr lang="en-US" sz="2000" i="1" dirty="0" smtClean="0"/>
              <a:t>Svataḥ prāmāṇya</a:t>
            </a:r>
            <a:endParaRPr lang="en-US" sz="2000" dirty="0"/>
          </a:p>
          <a:p>
            <a:endParaRPr lang="en-US" sz="2000" dirty="0" smtClean="0"/>
          </a:p>
          <a:p>
            <a:r>
              <a:rPr lang="en-US" sz="2000" dirty="0" smtClean="0"/>
              <a:t>Some mental states have intrinsic reliability which determines how they have immediate justification.</a:t>
            </a:r>
          </a:p>
          <a:p>
            <a:endParaRPr lang="en-US" sz="2000" dirty="0"/>
          </a:p>
          <a:p>
            <a:r>
              <a:rPr lang="en-US" sz="2000" dirty="0" smtClean="0"/>
              <a:t>Core Text:</a:t>
            </a:r>
          </a:p>
          <a:p>
            <a:endParaRPr lang="en-US" sz="2000" dirty="0"/>
          </a:p>
          <a:p>
            <a:r>
              <a:rPr lang="en-US" sz="2000" dirty="0" smtClean="0"/>
              <a:t>Slokavarttika</a:t>
            </a:r>
          </a:p>
          <a:p>
            <a:endParaRPr lang="en-US" sz="2000" dirty="0"/>
          </a:p>
          <a:p>
            <a:endParaRPr lang="en-US" dirty="0"/>
          </a:p>
          <a:p>
            <a:endParaRPr lang="en-US" dirty="0"/>
          </a:p>
        </p:txBody>
      </p:sp>
      <p:pic>
        <p:nvPicPr>
          <p:cNvPr id="11" name="Content Placeholder 10"/>
          <p:cNvPicPr>
            <a:picLocks noGrp="1" noChangeAspect="1"/>
          </p:cNvPicPr>
          <p:nvPr>
            <p:ph idx="1"/>
          </p:nvPr>
        </p:nvPicPr>
        <p:blipFill>
          <a:blip r:embed="rId2"/>
          <a:srcRect l="19421" r="19421"/>
          <a:stretch>
            <a:fillRect/>
          </a:stretch>
        </p:blipFill>
        <p:spPr>
          <a:xfrm>
            <a:off x="3403600" y="273050"/>
            <a:ext cx="5283200" cy="6470650"/>
          </a:xfrm>
        </p:spPr>
      </p:pic>
    </p:spTree>
    <p:extLst>
      <p:ext uri="{BB962C8B-B14F-4D97-AF65-F5344CB8AC3E}">
        <p14:creationId xmlns:p14="http://schemas.microsoft.com/office/powerpoint/2010/main" val="1607125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Purva Mimamsa Goals</a:t>
            </a:r>
            <a:endParaRPr lang="en-US" sz="2800" dirty="0"/>
          </a:p>
        </p:txBody>
      </p:sp>
      <p:sp>
        <p:nvSpPr>
          <p:cNvPr id="3" name="Content Placeholder 2"/>
          <p:cNvSpPr>
            <a:spLocks noGrp="1"/>
          </p:cNvSpPr>
          <p:nvPr>
            <p:ph idx="1"/>
          </p:nvPr>
        </p:nvSpPr>
        <p:spPr>
          <a:xfrm>
            <a:off x="196564" y="1041400"/>
            <a:ext cx="8808296" cy="5535023"/>
          </a:xfrm>
        </p:spPr>
        <p:txBody>
          <a:bodyPr>
            <a:normAutofit/>
          </a:bodyPr>
          <a:lstStyle/>
          <a:p>
            <a:pPr marL="0" indent="0">
              <a:buNone/>
            </a:pPr>
            <a:r>
              <a:rPr lang="en-US" sz="2400" dirty="0" smtClean="0"/>
              <a:t>Goals of Mimamsa:</a:t>
            </a:r>
          </a:p>
          <a:p>
            <a:pPr marL="0" indent="0">
              <a:buNone/>
            </a:pPr>
            <a:endParaRPr lang="en-US" sz="2400" dirty="0"/>
          </a:p>
          <a:p>
            <a:pPr marL="0" indent="0">
              <a:buNone/>
            </a:pPr>
            <a:r>
              <a:rPr lang="en-US" sz="2400" dirty="0"/>
              <a:t>O</a:t>
            </a:r>
            <a:r>
              <a:rPr lang="en-US" sz="2400" dirty="0" smtClean="0"/>
              <a:t>ffer an account of Dharma (Moral Obligation and Duty) </a:t>
            </a:r>
          </a:p>
          <a:p>
            <a:pPr marL="0" indent="0">
              <a:buNone/>
            </a:pPr>
            <a:endParaRPr lang="en-US" sz="2400" dirty="0"/>
          </a:p>
          <a:p>
            <a:pPr marL="0" indent="0">
              <a:buNone/>
            </a:pPr>
            <a:r>
              <a:rPr lang="en-US" sz="2400" dirty="0" smtClean="0"/>
              <a:t>Remove the necessity of God from the Vedas.</a:t>
            </a:r>
          </a:p>
          <a:p>
            <a:pPr marL="0" indent="0">
              <a:buNone/>
            </a:pPr>
            <a:endParaRPr lang="en-US" sz="2400" dirty="0"/>
          </a:p>
          <a:p>
            <a:pPr marL="0" indent="0">
              <a:buNone/>
            </a:pPr>
            <a:r>
              <a:rPr lang="en-US" sz="2400" dirty="0"/>
              <a:t>E</a:t>
            </a:r>
            <a:r>
              <a:rPr lang="en-US" sz="2400" dirty="0" smtClean="0"/>
              <a:t>xplain the deities / gods posited by the Vedas as postulates.</a:t>
            </a:r>
          </a:p>
          <a:p>
            <a:pPr marL="0" indent="0">
              <a:buNone/>
            </a:pPr>
            <a:endParaRPr lang="en-US" sz="2400" dirty="0"/>
          </a:p>
          <a:p>
            <a:pPr marL="0" indent="0">
              <a:buNone/>
            </a:pPr>
            <a:r>
              <a:rPr lang="en-US" sz="2400" dirty="0" smtClean="0"/>
              <a:t>Explain rules about how to live one’s life that are expounded in the Vedas.</a:t>
            </a:r>
          </a:p>
          <a:p>
            <a:pPr marL="0" indent="0">
              <a:buNone/>
            </a:pPr>
            <a:endParaRPr lang="en-US" sz="2400" dirty="0"/>
          </a:p>
          <a:p>
            <a:pPr marL="0" indent="0">
              <a:buNone/>
            </a:pPr>
            <a:r>
              <a:rPr lang="en-US" sz="2400" dirty="0"/>
              <a:t>E</a:t>
            </a:r>
            <a:r>
              <a:rPr lang="en-US" sz="2400" dirty="0" smtClean="0"/>
              <a:t>xplain the authority of the Vedas without God. </a:t>
            </a:r>
            <a:endParaRPr lang="en-US" sz="2400" dirty="0"/>
          </a:p>
          <a:p>
            <a:pPr marL="0" indent="0">
              <a:buNone/>
            </a:pPr>
            <a:endParaRPr lang="en-US" sz="2400" dirty="0"/>
          </a:p>
        </p:txBody>
      </p:sp>
    </p:spTree>
    <p:extLst>
      <p:ext uri="{BB962C8B-B14F-4D97-AF65-F5344CB8AC3E}">
        <p14:creationId xmlns:p14="http://schemas.microsoft.com/office/powerpoint/2010/main" val="36741686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Theory of Knowledge: Prama</a:t>
            </a:r>
            <a:endParaRPr lang="en-US" sz="2800" dirty="0"/>
          </a:p>
        </p:txBody>
      </p:sp>
      <p:sp>
        <p:nvSpPr>
          <p:cNvPr id="3" name="Content Placeholder 2"/>
          <p:cNvSpPr>
            <a:spLocks noGrp="1"/>
          </p:cNvSpPr>
          <p:nvPr>
            <p:ph idx="1"/>
          </p:nvPr>
        </p:nvSpPr>
        <p:spPr>
          <a:xfrm>
            <a:off x="196564" y="1041400"/>
            <a:ext cx="8808296" cy="5535023"/>
          </a:xfrm>
        </p:spPr>
        <p:txBody>
          <a:bodyPr>
            <a:normAutofit/>
          </a:bodyPr>
          <a:lstStyle/>
          <a:p>
            <a:pPr marL="0" indent="0">
              <a:buNone/>
            </a:pPr>
            <a:endParaRPr lang="en-US" sz="2400" dirty="0" smtClean="0"/>
          </a:p>
          <a:p>
            <a:pPr marL="0" indent="0">
              <a:buNone/>
            </a:pPr>
            <a:r>
              <a:rPr lang="en-US" sz="2400" dirty="0" smtClean="0"/>
              <a:t>A </a:t>
            </a:r>
            <a:r>
              <a:rPr lang="en-US" sz="2400" i="1" dirty="0" smtClean="0"/>
              <a:t>prama</a:t>
            </a:r>
            <a:r>
              <a:rPr lang="en-US" sz="2400" dirty="0" smtClean="0"/>
              <a:t> is a valid cognition that presents a previously unknown object, is not contradicted by another piece of knowledge, and is not generated by a defective sense organ. </a:t>
            </a:r>
          </a:p>
          <a:p>
            <a:pPr marL="0" indent="0">
              <a:buNone/>
            </a:pPr>
            <a:endParaRPr lang="en-US" sz="2400" dirty="0" smtClean="0"/>
          </a:p>
          <a:p>
            <a:pPr marL="0" indent="0">
              <a:buNone/>
            </a:pPr>
            <a:r>
              <a:rPr lang="en-US" sz="2400" dirty="0" smtClean="0"/>
              <a:t>A </a:t>
            </a:r>
            <a:r>
              <a:rPr lang="en-US" sz="2400" i="1" dirty="0" smtClean="0"/>
              <a:t>pramana</a:t>
            </a:r>
            <a:r>
              <a:rPr lang="en-US" sz="2400" dirty="0" smtClean="0"/>
              <a:t> is the efficient cause of a cognition.</a:t>
            </a:r>
          </a:p>
          <a:p>
            <a:pPr marL="0" indent="0">
              <a:buNone/>
            </a:pPr>
            <a:endParaRPr lang="en-US" sz="2400" dirty="0"/>
          </a:p>
          <a:p>
            <a:pPr marL="0" indent="0">
              <a:buNone/>
            </a:pPr>
            <a:r>
              <a:rPr lang="en-US" sz="2400" dirty="0" smtClean="0"/>
              <a:t>Kumarila recognizes six: Perception, Inference, Comparison, Testimony, Postulation, and Non-Perception (absence).</a:t>
            </a:r>
          </a:p>
          <a:p>
            <a:pPr marL="0" indent="0">
              <a:buNone/>
            </a:pPr>
            <a:endParaRPr lang="en-US" sz="2400" dirty="0"/>
          </a:p>
          <a:p>
            <a:pPr marL="0" indent="0">
              <a:buNone/>
            </a:pPr>
            <a:r>
              <a:rPr lang="en-US" sz="2400" dirty="0" smtClean="0"/>
              <a:t>Prabhakara recognizes five: Perception, Inference, Comparison, Testimony, and Postulation. </a:t>
            </a:r>
            <a:endParaRPr lang="en-US" sz="2400" dirty="0"/>
          </a:p>
        </p:txBody>
      </p:sp>
    </p:spTree>
    <p:extLst>
      <p:ext uri="{BB962C8B-B14F-4D97-AF65-F5344CB8AC3E}">
        <p14:creationId xmlns:p14="http://schemas.microsoft.com/office/powerpoint/2010/main" val="41546966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766762"/>
          </a:xfrm>
        </p:spPr>
        <p:txBody>
          <a:bodyPr>
            <a:normAutofit/>
          </a:bodyPr>
          <a:lstStyle/>
          <a:p>
            <a:r>
              <a:rPr lang="en-US" sz="2800" dirty="0" smtClean="0"/>
              <a:t>Theory of Knowledge: The Question of Self-Validation</a:t>
            </a:r>
            <a:endParaRPr lang="en-US" sz="2800" dirty="0"/>
          </a:p>
        </p:txBody>
      </p:sp>
      <p:sp>
        <p:nvSpPr>
          <p:cNvPr id="3" name="Content Placeholder 2"/>
          <p:cNvSpPr>
            <a:spLocks noGrp="1"/>
          </p:cNvSpPr>
          <p:nvPr>
            <p:ph idx="1"/>
          </p:nvPr>
        </p:nvSpPr>
        <p:spPr>
          <a:xfrm>
            <a:off x="196564" y="1041400"/>
            <a:ext cx="8808296" cy="5535023"/>
          </a:xfrm>
        </p:spPr>
        <p:txBody>
          <a:bodyPr>
            <a:normAutofit fontScale="92500" lnSpcReduction="10000"/>
          </a:bodyPr>
          <a:lstStyle/>
          <a:p>
            <a:pPr marL="0" indent="0">
              <a:buNone/>
            </a:pPr>
            <a:r>
              <a:rPr lang="en-US" sz="2400" dirty="0" smtClean="0"/>
              <a:t>Questions about knowledge:</a:t>
            </a:r>
          </a:p>
          <a:p>
            <a:pPr marL="0" indent="0">
              <a:buNone/>
            </a:pPr>
            <a:endParaRPr lang="en-US" sz="2400" dirty="0"/>
          </a:p>
          <a:p>
            <a:pPr marL="0" indent="0">
              <a:buNone/>
            </a:pPr>
            <a:r>
              <a:rPr lang="en-US" sz="2400" dirty="0" smtClean="0"/>
              <a:t>1.	Does knowledge imply belief?</a:t>
            </a:r>
          </a:p>
          <a:p>
            <a:pPr marL="0" indent="0">
              <a:buNone/>
            </a:pPr>
            <a:endParaRPr lang="en-US" sz="2400" dirty="0" smtClean="0"/>
          </a:p>
          <a:p>
            <a:pPr marL="0" indent="0">
              <a:buNone/>
            </a:pPr>
            <a:r>
              <a:rPr lang="en-US" sz="2400" dirty="0" smtClean="0"/>
              <a:t>2.	Does knowledge imply truth?</a:t>
            </a:r>
          </a:p>
          <a:p>
            <a:pPr marL="0" indent="0">
              <a:buNone/>
            </a:pPr>
            <a:endParaRPr lang="en-US" sz="2400" dirty="0"/>
          </a:p>
          <a:p>
            <a:pPr marL="0" indent="0">
              <a:buNone/>
            </a:pPr>
            <a:r>
              <a:rPr lang="en-US" sz="2400" dirty="0" smtClean="0"/>
              <a:t>3.	Does knowledge imply justification?</a:t>
            </a:r>
          </a:p>
          <a:p>
            <a:pPr marL="0" indent="0">
              <a:buNone/>
            </a:pPr>
            <a:endParaRPr lang="en-US" sz="2400" dirty="0"/>
          </a:p>
          <a:p>
            <a:pPr marL="0" indent="0">
              <a:buNone/>
            </a:pPr>
            <a:r>
              <a:rPr lang="en-US" sz="2400" dirty="0" smtClean="0"/>
              <a:t>4.	Does knowledge imply knowledge of knowledge?</a:t>
            </a:r>
          </a:p>
          <a:p>
            <a:pPr marL="457200" indent="-457200">
              <a:buAutoNum type="arabicParenBoth" startAt="3"/>
            </a:pPr>
            <a:endParaRPr lang="en-US" sz="2400" dirty="0"/>
          </a:p>
          <a:p>
            <a:pPr marL="0" indent="0">
              <a:buNone/>
            </a:pPr>
            <a:r>
              <a:rPr lang="en-US" sz="2400" dirty="0" smtClean="0"/>
              <a:t>5.	Does knowledge require additional validation?</a:t>
            </a:r>
          </a:p>
          <a:p>
            <a:pPr marL="0" indent="0">
              <a:buNone/>
            </a:pPr>
            <a:endParaRPr lang="en-US" sz="2400" dirty="0"/>
          </a:p>
          <a:p>
            <a:pPr marL="0" indent="0">
              <a:buNone/>
            </a:pPr>
            <a:r>
              <a:rPr lang="en-US" sz="2400" dirty="0" smtClean="0"/>
              <a:t>Questions (1), (2), and (4) are important in both Western and Indian Philosophy. Question (3) is central in Western philosophy. Question (5) is central in Indian Philosophy.</a:t>
            </a:r>
          </a:p>
        </p:txBody>
      </p:sp>
    </p:spTree>
    <p:extLst>
      <p:ext uri="{BB962C8B-B14F-4D97-AF65-F5344CB8AC3E}">
        <p14:creationId xmlns:p14="http://schemas.microsoft.com/office/powerpoint/2010/main" val="2011277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774</TotalTime>
  <Words>3620</Words>
  <Application>Microsoft Macintosh PowerPoint</Application>
  <PresentationFormat>On-screen Show (4:3)</PresentationFormat>
  <Paragraphs>444</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Black</vt:lpstr>
      <vt:lpstr>Asian Philosophy</vt:lpstr>
      <vt:lpstr>Returning to the Vedas</vt:lpstr>
      <vt:lpstr>Returning to the Vedas</vt:lpstr>
      <vt:lpstr>Mimamsa and Vedanta</vt:lpstr>
      <vt:lpstr>Purva Mimamsa Key Figures</vt:lpstr>
      <vt:lpstr>PowerPoint Presentation</vt:lpstr>
      <vt:lpstr>Purva Mimamsa Goals</vt:lpstr>
      <vt:lpstr>Theory of Knowledge: Prama</vt:lpstr>
      <vt:lpstr>Theory of Knowledge: The Question of Self-Validation</vt:lpstr>
      <vt:lpstr>Mimamsa on Knowledge</vt:lpstr>
      <vt:lpstr>Kumarila’s Argument for the Self-Validity of Knowledge</vt:lpstr>
      <vt:lpstr>Theory of Knowledge: Self-Validation</vt:lpstr>
      <vt:lpstr>Theory of Knowledge: Error </vt:lpstr>
      <vt:lpstr>Example of Error</vt:lpstr>
      <vt:lpstr>Prabhakara Account of Error</vt:lpstr>
      <vt:lpstr>Bhatt Account of Error</vt:lpstr>
      <vt:lpstr>Perception of Absence</vt:lpstr>
      <vt:lpstr>Absence Does not Require an Additional Instrument: Prabhakara</vt:lpstr>
      <vt:lpstr>Absence Does Require an Additional Instrument:  Bhatt</vt:lpstr>
      <vt:lpstr>How are the Vedas Authoritative without an Author </vt:lpstr>
      <vt:lpstr>Testimony and the Vedas</vt:lpstr>
      <vt:lpstr>Mimamsa on Testimony and the Vedas</vt:lpstr>
      <vt:lpstr>Vedanta</vt:lpstr>
      <vt:lpstr>Vedanta</vt:lpstr>
      <vt:lpstr>PowerPoint Presentation</vt:lpstr>
      <vt:lpstr>Advaita Vedanta</vt:lpstr>
      <vt:lpstr>Advaita Vedanta Ontology</vt:lpstr>
      <vt:lpstr>Advaita Vedanta Ontology</vt:lpstr>
      <vt:lpstr>Advaita Vedanta on Causation</vt:lpstr>
      <vt:lpstr>Against Real Change</vt:lpstr>
      <vt:lpstr>Maya, Avidya, and Adhyasa</vt:lpstr>
      <vt:lpstr>Levels of Reality</vt:lpstr>
      <vt:lpstr>Perceptual Error and the World as an Illusion</vt:lpstr>
      <vt:lpstr>Comparing Theories of Error</vt:lpstr>
      <vt:lpstr>Perception as Extended</vt:lpstr>
      <vt:lpstr>Appearances Exist, but are not Real</vt:lpstr>
      <vt:lpstr>Atman is Brahman</vt:lpstr>
      <vt:lpstr>PowerPoint Presentation</vt:lpstr>
      <vt:lpstr>Identity and Difference</vt:lpstr>
      <vt:lpstr>The Analogy of the Self and the Body</vt:lpstr>
      <vt:lpstr>Ramanuja on Consciousness I</vt:lpstr>
      <vt:lpstr>Ramanuja on Consciousness II</vt:lpstr>
      <vt:lpstr>Ramanuja on Individuals</vt:lpstr>
      <vt:lpstr>Ramanuja’s Theism and the Upanishads</vt:lpstr>
      <vt:lpstr>Shankara vs. Ramanuja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Asian Philosophy</dc:title>
  <dc:creator>Anand Vaidya</dc:creator>
  <cp:lastModifiedBy>Anand Vaidya</cp:lastModifiedBy>
  <cp:revision>60</cp:revision>
  <dcterms:created xsi:type="dcterms:W3CDTF">2014-03-10T17:56:07Z</dcterms:created>
  <dcterms:modified xsi:type="dcterms:W3CDTF">2014-03-13T18:33:04Z</dcterms:modified>
</cp:coreProperties>
</file>