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72" r:id="rId5"/>
    <p:sldId id="271" r:id="rId6"/>
    <p:sldId id="273" r:id="rId7"/>
    <p:sldId id="264" r:id="rId8"/>
    <p:sldId id="261" r:id="rId9"/>
    <p:sldId id="262" r:id="rId10"/>
    <p:sldId id="275" r:id="rId11"/>
    <p:sldId id="260" r:id="rId12"/>
    <p:sldId id="263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2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00EF0-6526-FC48-961F-1DD8FAFBD6F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F959-D8E8-E54C-8BA1-D53106EFD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Asian Philosophy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AP CHAPTER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1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Yin Yang Principles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Principle of  </a:t>
            </a:r>
            <a:r>
              <a:rPr lang="en-US" sz="2400" b="1" dirty="0"/>
              <a:t>Interdependence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Yin </a:t>
            </a:r>
            <a:r>
              <a:rPr lang="en-US" sz="2400" dirty="0"/>
              <a:t>cannot exist without Yang, and vice versa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 smtClean="0"/>
              <a:t>General Point</a:t>
            </a:r>
            <a:r>
              <a:rPr lang="en-US" sz="2400" dirty="0" smtClean="0"/>
              <a:t> – there is an interdependence of qualities and things.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Principle of </a:t>
            </a:r>
            <a:r>
              <a:rPr lang="en-US" sz="2400" b="1" dirty="0" smtClean="0"/>
              <a:t>Transformation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Yin can transform </a:t>
            </a:r>
            <a:r>
              <a:rPr lang="en-US" sz="2400" dirty="0" smtClean="0"/>
              <a:t>into </a:t>
            </a:r>
            <a:r>
              <a:rPr lang="en-US" sz="2400" dirty="0" smtClean="0"/>
              <a:t>Yang and Yang can transform </a:t>
            </a:r>
            <a:r>
              <a:rPr lang="en-US" sz="2400" dirty="0" smtClean="0"/>
              <a:t>into </a:t>
            </a:r>
            <a:r>
              <a:rPr lang="en-US" sz="2400" dirty="0" smtClean="0"/>
              <a:t>Yin.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 smtClean="0"/>
              <a:t>General Point</a:t>
            </a:r>
            <a:r>
              <a:rPr lang="en-US" sz="2400" dirty="0" smtClean="0"/>
              <a:t> – there is transformation and change.</a:t>
            </a:r>
            <a:endParaRPr lang="en-US" sz="2400" i="1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4689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Constancies in Nature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lphaLcParenBoth"/>
            </a:pPr>
            <a:r>
              <a:rPr lang="en-US" sz="2000" dirty="0" smtClean="0"/>
              <a:t>That everything is changing is itself unchanging </a:t>
            </a:r>
          </a:p>
          <a:p>
            <a:pPr marL="457200" indent="-457200">
              <a:buAutoNum type="alphaLcParenBoth"/>
            </a:pPr>
            <a:endParaRPr lang="en-US" sz="2000" dirty="0"/>
          </a:p>
          <a:p>
            <a:pPr marL="457200" indent="-457200">
              <a:buAutoNum type="alphaLcParenBoth"/>
            </a:pPr>
            <a:r>
              <a:rPr lang="en-US" sz="2000" dirty="0" smtClean="0"/>
              <a:t>That Yin and Yang always alternate is unchanging.</a:t>
            </a:r>
          </a:p>
          <a:p>
            <a:pPr marL="457200" indent="-457200">
              <a:buAutoNum type="alphaLcParenBoth"/>
            </a:pPr>
            <a:endParaRPr lang="en-US" sz="2000" dirty="0"/>
          </a:p>
          <a:p>
            <a:pPr marL="457200" indent="-457200">
              <a:buAutoNum type="alphaLcParenBoth"/>
            </a:pPr>
            <a:r>
              <a:rPr lang="en-US" sz="2000" dirty="0" smtClean="0"/>
              <a:t>That one and the same thing always undergoes change in the case of a particular. Although I am born and die, I remain the same person throughout. </a:t>
            </a:r>
          </a:p>
          <a:p>
            <a:pPr marL="457200" indent="-457200">
              <a:buAutoNum type="alphaLcParenBoth"/>
            </a:pPr>
            <a:endParaRPr lang="en-US" sz="2000" dirty="0"/>
          </a:p>
          <a:p>
            <a:pPr marL="457200" indent="-457200">
              <a:buAutoNum type="alphaLcParenBoth"/>
            </a:pPr>
            <a:r>
              <a:rPr lang="en-US" sz="2000" dirty="0" smtClean="0"/>
              <a:t>That the orientation of the universe with the sky </a:t>
            </a:r>
            <a:r>
              <a:rPr lang="en-US" sz="2000" dirty="0" smtClean="0"/>
              <a:t>above, </a:t>
            </a:r>
            <a:r>
              <a:rPr lang="en-US" sz="2000" dirty="0" smtClean="0"/>
              <a:t>earth below and everything in between is unchanging. </a:t>
            </a:r>
          </a:p>
          <a:p>
            <a:pPr marL="457200" indent="-457200">
              <a:buAutoNum type="alphaLcParenBoth"/>
            </a:pPr>
            <a:endParaRPr lang="en-US" sz="2000" dirty="0"/>
          </a:p>
          <a:p>
            <a:pPr marL="457200" indent="-457200">
              <a:buAutoNum type="alphaLcParenBoth"/>
            </a:pPr>
            <a:r>
              <a:rPr lang="en-US" sz="2000" dirty="0" smtClean="0"/>
              <a:t>The virtues of earth in so far as it creates, nourishes, and benefits all things is unchanging.</a:t>
            </a:r>
          </a:p>
          <a:p>
            <a:pPr marL="457200" indent="-457200">
              <a:buAutoNum type="alphaLcParenBoth"/>
            </a:pPr>
            <a:endParaRPr lang="en-US" sz="2000" dirty="0"/>
          </a:p>
          <a:p>
            <a:pPr marL="457200" indent="-457200">
              <a:buAutoNum type="alphaLcParenBoth"/>
            </a:pPr>
            <a:r>
              <a:rPr lang="en-US" sz="2000" dirty="0" smtClean="0"/>
              <a:t>Human virtues by which we are supposed to cultivate our character are unchanging.</a:t>
            </a:r>
          </a:p>
          <a:p>
            <a:pPr marL="457200" indent="-457200">
              <a:buAutoNum type="alphaLcParenBoth"/>
            </a:pPr>
            <a:endParaRPr lang="en-US" sz="2000" dirty="0"/>
          </a:p>
          <a:p>
            <a:pPr marL="457200" indent="-457200">
              <a:buAutoNum type="alphaLcParenBoth"/>
            </a:pPr>
            <a:r>
              <a:rPr lang="en-US" sz="2000" dirty="0" smtClean="0"/>
              <a:t>The tendency toward equilibrium is unchanging.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4673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Important Features of Yin Yang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Yijing’s primary concern is with helping us make good decisions by paying attention to our actual situation and discovering what is really going on with us in the situation. </a:t>
            </a:r>
          </a:p>
          <a:p>
            <a:endParaRPr lang="en-US" sz="2000" dirty="0"/>
          </a:p>
          <a:p>
            <a:r>
              <a:rPr lang="en-US" sz="2000" dirty="0" smtClean="0"/>
              <a:t>Yijing notices that many things are always changing.</a:t>
            </a:r>
          </a:p>
          <a:p>
            <a:endParaRPr lang="en-US" sz="2000" dirty="0"/>
          </a:p>
          <a:p>
            <a:r>
              <a:rPr lang="en-US" sz="2000" dirty="0" smtClean="0"/>
              <a:t>Yijing uses correlations and resonances between different realms, such as the cosmos and the self, to understand the effects of changes.</a:t>
            </a:r>
          </a:p>
          <a:p>
            <a:endParaRPr lang="en-US" sz="2000" dirty="0"/>
          </a:p>
          <a:p>
            <a:r>
              <a:rPr lang="en-US" sz="2000" dirty="0" smtClean="0"/>
              <a:t>Yijing emphasizes the importance of interpretation.</a:t>
            </a:r>
          </a:p>
          <a:p>
            <a:endParaRPr lang="en-US" sz="2000" dirty="0"/>
          </a:p>
          <a:p>
            <a:r>
              <a:rPr lang="en-US" sz="2000" dirty="0" smtClean="0"/>
              <a:t>Yijing is holistic. Everything originates from the same fundamental energy-stuff qi being formed and transformed by yin and yang. 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5939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Important Features of Yin Yang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Yijing acknowledges the complementariness of opposites. </a:t>
            </a:r>
          </a:p>
          <a:p>
            <a:endParaRPr lang="en-US" sz="2000" dirty="0"/>
          </a:p>
          <a:p>
            <a:r>
              <a:rPr lang="en-US" sz="2000" dirty="0" smtClean="0"/>
              <a:t>Yijing recognizes natural harmony.</a:t>
            </a:r>
          </a:p>
          <a:p>
            <a:endParaRPr lang="en-US" sz="2000" dirty="0"/>
          </a:p>
          <a:p>
            <a:r>
              <a:rPr lang="en-US" sz="2000" dirty="0" smtClean="0"/>
              <a:t>Yijing emphasizes careful observation. </a:t>
            </a:r>
          </a:p>
          <a:p>
            <a:endParaRPr lang="en-US" sz="2000" dirty="0"/>
          </a:p>
          <a:p>
            <a:r>
              <a:rPr lang="en-US" sz="2000" dirty="0" smtClean="0"/>
              <a:t>Yijing emphasizes the importance of timing.</a:t>
            </a:r>
          </a:p>
          <a:p>
            <a:endParaRPr lang="en-US" sz="2000" dirty="0"/>
          </a:p>
          <a:p>
            <a:r>
              <a:rPr lang="en-US" sz="2000" dirty="0" smtClean="0"/>
              <a:t>Yijing sees moral goodness as being inherent in the universe, given by the basic energy-stuff (qi).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6051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Yijing’s Impact on Daoism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Consider Laozi Chapter 42 of Daodejing: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 smtClean="0"/>
              <a:t>Dao </a:t>
            </a:r>
            <a:r>
              <a:rPr lang="en-US" sz="2000" dirty="0" smtClean="0"/>
              <a:t>produced the One.</a:t>
            </a:r>
          </a:p>
          <a:p>
            <a:pPr marL="0" indent="0">
              <a:buNone/>
            </a:pPr>
            <a:r>
              <a:rPr lang="en-US" sz="2000" dirty="0" smtClean="0"/>
              <a:t>The one produced the two.</a:t>
            </a:r>
          </a:p>
          <a:p>
            <a:pPr marL="0" indent="0">
              <a:buNone/>
            </a:pPr>
            <a:r>
              <a:rPr lang="en-US" sz="2000" dirty="0" smtClean="0"/>
              <a:t>The two produced the three.</a:t>
            </a:r>
          </a:p>
          <a:p>
            <a:pPr marL="0" indent="0">
              <a:buNone/>
            </a:pPr>
            <a:r>
              <a:rPr lang="en-US" sz="2000" dirty="0" smtClean="0"/>
              <a:t>The three produced the </a:t>
            </a:r>
            <a:r>
              <a:rPr lang="en-US" sz="2000" dirty="0" smtClean="0"/>
              <a:t>ten </a:t>
            </a:r>
            <a:r>
              <a:rPr lang="en-US" sz="2000" dirty="0" smtClean="0"/>
              <a:t>thousand things. </a:t>
            </a:r>
          </a:p>
          <a:p>
            <a:pPr marL="0" indent="0">
              <a:buNone/>
            </a:pPr>
            <a:r>
              <a:rPr lang="en-US" sz="2000" dirty="0" smtClean="0"/>
              <a:t>The ten thousand things carry the </a:t>
            </a:r>
            <a:r>
              <a:rPr lang="en-US" sz="2000" i="1" dirty="0" smtClean="0"/>
              <a:t>yin </a:t>
            </a:r>
            <a:r>
              <a:rPr lang="en-US" sz="2000" dirty="0" smtClean="0"/>
              <a:t>and embrace the </a:t>
            </a:r>
            <a:r>
              <a:rPr lang="en-US" sz="2000" i="1" dirty="0" smtClean="0"/>
              <a:t>yang</a:t>
            </a:r>
            <a:r>
              <a:rPr lang="en-US" sz="2000" dirty="0" smtClean="0"/>
              <a:t>, and through the blending of </a:t>
            </a:r>
            <a:r>
              <a:rPr lang="en-US" sz="2000" i="1" dirty="0" smtClean="0"/>
              <a:t>qi</a:t>
            </a:r>
            <a:r>
              <a:rPr lang="en-US" sz="2000" dirty="0" smtClean="0"/>
              <a:t> they achieve harmony.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Here we get:</a:t>
            </a:r>
          </a:p>
          <a:p>
            <a:pPr marL="514350" indent="-514350">
              <a:buAutoNum type="romanLcParenBoth"/>
            </a:pPr>
            <a:r>
              <a:rPr lang="en-US" sz="2000" dirty="0" smtClean="0"/>
              <a:t>Everything comes from qi –the Dao</a:t>
            </a:r>
          </a:p>
          <a:p>
            <a:pPr marL="514350" indent="-514350">
              <a:buAutoNum type="romanLcParenBoth"/>
            </a:pPr>
            <a:r>
              <a:rPr lang="en-US" sz="2000" dirty="0" smtClean="0"/>
              <a:t>By way of alternating movements of yin and yang.</a:t>
            </a:r>
          </a:p>
          <a:p>
            <a:pPr marL="514350" indent="-514350">
              <a:buAutoNum type="romanLcParenBoth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188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Yijing’s Impact on Daoism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Consider Laozi Chapter 2 of Daodejing: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Being and nonbeing produce each other;</a:t>
            </a:r>
          </a:p>
          <a:p>
            <a:pPr marL="0" indent="0">
              <a:buNone/>
            </a:pPr>
            <a:r>
              <a:rPr lang="en-US" sz="2000" dirty="0" smtClean="0"/>
              <a:t>Difficult and easy complete each other;</a:t>
            </a:r>
          </a:p>
          <a:p>
            <a:pPr marL="0" indent="0">
              <a:buNone/>
            </a:pPr>
            <a:r>
              <a:rPr lang="en-US" sz="2000" dirty="0" smtClean="0"/>
              <a:t>Long and short contrast each other;</a:t>
            </a:r>
          </a:p>
          <a:p>
            <a:pPr marL="0" indent="0">
              <a:buNone/>
            </a:pPr>
            <a:r>
              <a:rPr lang="en-US" sz="2000" dirty="0" smtClean="0"/>
              <a:t>Front and back follow each other.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Here we get:</a:t>
            </a:r>
          </a:p>
          <a:p>
            <a:pPr marL="514350" indent="-514350">
              <a:buAutoNum type="romanLcParenBoth"/>
            </a:pPr>
            <a:r>
              <a:rPr lang="en-US" sz="2000" dirty="0" smtClean="0"/>
              <a:t>Everything changing out of the yin and yang in a productive way. </a:t>
            </a:r>
          </a:p>
          <a:p>
            <a:pPr marL="514350" indent="-514350">
              <a:buAutoNum type="romanLcParenBoth"/>
            </a:pPr>
            <a:r>
              <a:rPr lang="en-US" sz="2000" dirty="0" smtClean="0"/>
              <a:t>A cooperative relation exists between opposites.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5740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Yijing’s Impact on Daoism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Consider Laozi Chapter 77 of Daodejing: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Heaven’s Way is indeed like the bending of a bow. </a:t>
            </a:r>
          </a:p>
          <a:p>
            <a:pPr marL="0" indent="0">
              <a:buNone/>
            </a:pPr>
            <a:r>
              <a:rPr lang="en-US" sz="2000" dirty="0" smtClean="0"/>
              <a:t>When (the string) is high, bring it down.</a:t>
            </a:r>
          </a:p>
          <a:p>
            <a:pPr marL="0" indent="0">
              <a:buNone/>
            </a:pPr>
            <a:r>
              <a:rPr lang="en-US" sz="2000" dirty="0" smtClean="0"/>
              <a:t>When it is low, raise it up.</a:t>
            </a:r>
          </a:p>
          <a:p>
            <a:pPr marL="0" indent="0">
              <a:buNone/>
            </a:pPr>
            <a:r>
              <a:rPr lang="en-US" sz="2000" dirty="0" smtClean="0"/>
              <a:t>When it is excessive, reduce it.</a:t>
            </a:r>
          </a:p>
          <a:p>
            <a:pPr marL="0" indent="0">
              <a:buNone/>
            </a:pPr>
            <a:r>
              <a:rPr lang="en-US" sz="2000" dirty="0" smtClean="0"/>
              <a:t>The Way of Heaven reduces whatever is excessive and</a:t>
            </a:r>
          </a:p>
          <a:p>
            <a:pPr marL="0" indent="0">
              <a:buNone/>
            </a:pPr>
            <a:r>
              <a:rPr lang="en-US" sz="2000" dirty="0" smtClean="0"/>
              <a:t>Supplements whatever is insufficient.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Here we get:</a:t>
            </a:r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AutoNum type="romanLcParenBoth"/>
            </a:pPr>
            <a:r>
              <a:rPr lang="en-US" sz="2000" dirty="0" smtClean="0"/>
              <a:t>Balance and Harmony</a:t>
            </a:r>
          </a:p>
          <a:p>
            <a:pPr marL="514350" indent="-514350">
              <a:buAutoNum type="romanLcParenBoth"/>
            </a:pPr>
            <a:r>
              <a:rPr lang="en-US" sz="2000" dirty="0" smtClean="0"/>
              <a:t>That Heaven can reduce what is in excess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015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Yijing’s Impact on Confucianism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impact on Confucianism is clear since the </a:t>
            </a:r>
            <a:r>
              <a:rPr lang="en-US" sz="2000" dirty="0"/>
              <a:t>T</a:t>
            </a:r>
            <a:r>
              <a:rPr lang="en-US" sz="2000" dirty="0" smtClean="0"/>
              <a:t>en Commentaries on the classic text are basically Confucian.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Confucius accepted the Yijing idea that true values, including important virtues, have their basis in </a:t>
            </a:r>
            <a:r>
              <a:rPr lang="en-US" sz="2000" i="1" dirty="0" smtClean="0"/>
              <a:t>nature</a:t>
            </a:r>
            <a:r>
              <a:rPr lang="en-US" sz="2000" dirty="0" smtClean="0"/>
              <a:t> itself.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Confucius changed how Yijing was studied. First it was studied in order to understand nature. Confucius used it to study wisdom and virtue.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Yijing becomes about how to develop virtue rather than how to predict good or bad fortune in the hands of Confucius. </a:t>
            </a:r>
          </a:p>
        </p:txBody>
      </p:sp>
    </p:spTree>
    <p:extLst>
      <p:ext uri="{BB962C8B-B14F-4D97-AF65-F5344CB8AC3E}">
        <p14:creationId xmlns:p14="http://schemas.microsoft.com/office/powerpoint/2010/main" val="198884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Confucius on Yijing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 smtClean="0"/>
              <a:t>Regarding use of the Yi text, I put aside the divinations. I observe what concerns virtue and righteousness in them. If posterity criticize me, perhaps the cause will be my view on the Yi? I merely seek virtues in them. One may say that I and shamans and historians share the same route but reach different goals. A superior man seeks happiness in his virtuous conduct, therefore he would not offer many sacrifices. A superior man seeks good in his practice of </a:t>
            </a:r>
            <a:r>
              <a:rPr lang="en-US" sz="2400" i="1" dirty="0" err="1" smtClean="0"/>
              <a:t>ren</a:t>
            </a:r>
            <a:r>
              <a:rPr lang="en-US" sz="2400" i="1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err="1" smtClean="0"/>
              <a:t>yi</a:t>
            </a:r>
            <a:r>
              <a:rPr lang="en-US" sz="2400" dirty="0" smtClean="0"/>
              <a:t>, therefore he does not engage in many divinations. Did I therefore put divinations on a secondary level?</a:t>
            </a:r>
          </a:p>
        </p:txBody>
      </p:sp>
    </p:spTree>
    <p:extLst>
      <p:ext uri="{BB962C8B-B14F-4D97-AF65-F5344CB8AC3E}">
        <p14:creationId xmlns:p14="http://schemas.microsoft.com/office/powerpoint/2010/main" val="1257235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Yin Yang Philosophy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Yijing or the </a:t>
            </a:r>
            <a:r>
              <a:rPr lang="en-US" sz="2400" i="1" dirty="0" smtClean="0"/>
              <a:t>Book of changes</a:t>
            </a:r>
            <a:r>
              <a:rPr lang="en-US" sz="2400" dirty="0" smtClean="0"/>
              <a:t> is China’s oldest and most important philosophical text. If the Vedas and Upanishads are India’s most revered classical text, then Yijing is clearly China’s main work.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It is thought originally to be a divination manual for telling the future. it has 64 hexagrams used to tell the future. Each one is constructed out of two tri-grams. A tri-gram is a set of three lines.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Eventually, Yijing  changed into being the foundational text for cosmology, medicine, architecture, astronomy, and alchemy.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Praise for it is offered by Li Guangdi, “The merit of the sages in constructing the </a:t>
            </a:r>
            <a:r>
              <a:rPr lang="en-US" sz="2400" i="1" dirty="0" smtClean="0"/>
              <a:t>Classic Changes </a:t>
            </a:r>
            <a:r>
              <a:rPr lang="en-US" sz="2400" dirty="0" smtClean="0"/>
              <a:t>is equivalent to the creation of all things and the ordering of the world.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9743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Yin Yang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Core insight:</a:t>
            </a:r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AutoNum type="romanLcParenBoth"/>
            </a:pPr>
            <a:r>
              <a:rPr lang="en-US" sz="2400" dirty="0" smtClean="0"/>
              <a:t>There are patterns in nature.</a:t>
            </a:r>
          </a:p>
          <a:p>
            <a:pPr marL="514350" indent="-514350">
              <a:buAutoNum type="romanLcParenBoth"/>
            </a:pPr>
            <a:endParaRPr lang="en-US" sz="2400" dirty="0"/>
          </a:p>
          <a:p>
            <a:pPr marL="514350" indent="-514350">
              <a:buAutoNum type="romanLcParenBoth"/>
            </a:pPr>
            <a:r>
              <a:rPr lang="en-US" sz="2400" dirty="0" smtClean="0"/>
              <a:t>By observing the patterns in nature we can come to see that everything is constantly changing.</a:t>
            </a:r>
          </a:p>
          <a:p>
            <a:pPr marL="514350" indent="-514350">
              <a:buAutoNum type="romanLcParenBoth"/>
            </a:pPr>
            <a:endParaRPr lang="en-US" sz="2400" dirty="0"/>
          </a:p>
          <a:p>
            <a:pPr marL="514350" indent="-514350">
              <a:buAutoNum type="romanLcParenBoth"/>
            </a:pPr>
            <a:r>
              <a:rPr lang="en-US" sz="2400" dirty="0" smtClean="0"/>
              <a:t>Everything originates from something.</a:t>
            </a:r>
          </a:p>
          <a:p>
            <a:pPr marL="514350" indent="-514350">
              <a:buAutoNum type="romanLcParenBoth"/>
            </a:pPr>
            <a:endParaRPr lang="en-US" sz="2400" dirty="0"/>
          </a:p>
          <a:p>
            <a:pPr marL="514350" indent="-514350">
              <a:buAutoNum type="romanLcParenBoth"/>
            </a:pPr>
            <a:r>
              <a:rPr lang="en-US" sz="2400" dirty="0" smtClean="0"/>
              <a:t>Everything grows and declines.</a:t>
            </a:r>
          </a:p>
          <a:p>
            <a:pPr marL="514350" indent="-514350">
              <a:buAutoNum type="romanLcParenBoth"/>
            </a:pPr>
            <a:endParaRPr lang="en-US" sz="2400" dirty="0"/>
          </a:p>
          <a:p>
            <a:pPr marL="514350" indent="-514350">
              <a:buAutoNum type="romanLcParenBoth"/>
            </a:pPr>
            <a:r>
              <a:rPr lang="en-US" sz="2400" dirty="0" smtClean="0"/>
              <a:t>Everything comes to cease to exist.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2656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 Ching or Book of Changes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There are 64 hexagrams.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A hexagram represents a unique kind of situation. The 64 diagrams represent 64 distinct situations one can be in.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Each hexagram has six lines. Read from bottom to top.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Each hexagram is made of two trigrams, each of which have three lines.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Each line can either </a:t>
            </a:r>
            <a:r>
              <a:rPr lang="en-US" sz="2400" dirty="0" smtClean="0"/>
              <a:t>be </a:t>
            </a:r>
            <a:r>
              <a:rPr lang="en-US" sz="2400" dirty="0" smtClean="0"/>
              <a:t>broken or unbroken.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YIN = Broken, Yang = Unbroken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3209" y="1150233"/>
            <a:ext cx="1270099" cy="110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122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349" y="627833"/>
            <a:ext cx="6550287" cy="536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6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Consulting the I Ching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O</a:t>
            </a:r>
            <a:r>
              <a:rPr lang="en-US" sz="2400" dirty="0" smtClean="0"/>
              <a:t>riginally the I-Ching was treated as a divination manual one would consult the I Ching to figure out their current state through the following procedure:</a:t>
            </a:r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AutoNum type="romanLcParenBoth"/>
            </a:pPr>
            <a:r>
              <a:rPr lang="en-US" sz="2000" dirty="0" smtClean="0"/>
              <a:t>Ask a question and keep it in mind.</a:t>
            </a:r>
          </a:p>
          <a:p>
            <a:pPr marL="514350" indent="-514350">
              <a:buAutoNum type="romanLcParenBoth"/>
            </a:pPr>
            <a:endParaRPr lang="en-US" sz="2000" dirty="0"/>
          </a:p>
          <a:p>
            <a:pPr marL="514350" indent="-514350">
              <a:buAutoNum type="romanLcParenBoth"/>
            </a:pPr>
            <a:r>
              <a:rPr lang="en-US" sz="2000" dirty="0" smtClean="0"/>
              <a:t>Take 3 coins toss them 6 times. Tails = 2 </a:t>
            </a:r>
            <a:r>
              <a:rPr lang="en-US" sz="2000" dirty="0" err="1" smtClean="0"/>
              <a:t>pts</a:t>
            </a:r>
            <a:r>
              <a:rPr lang="en-US" sz="2000" dirty="0" smtClean="0"/>
              <a:t>, Heads = 3pts.</a:t>
            </a:r>
          </a:p>
          <a:p>
            <a:pPr marL="514350" indent="-514350">
              <a:buAutoNum type="romanLcParenBoth"/>
            </a:pPr>
            <a:endParaRPr lang="en-US" sz="2000" dirty="0"/>
          </a:p>
          <a:p>
            <a:pPr marL="514350" indent="-514350">
              <a:buAutoNum type="romanLcParenBoth"/>
            </a:pPr>
            <a:r>
              <a:rPr lang="en-US" sz="2000" dirty="0" smtClean="0"/>
              <a:t>Even totals give rise to a yin line. Odd totals give rise to a yang line. All heads or all tails give rise to a changing line.</a:t>
            </a:r>
          </a:p>
          <a:p>
            <a:pPr marL="514350" indent="-514350">
              <a:buAutoNum type="romanLcParenBoth"/>
            </a:pPr>
            <a:endParaRPr lang="en-US" sz="2000" dirty="0" smtClean="0"/>
          </a:p>
          <a:p>
            <a:pPr marL="514350" indent="-514350">
              <a:buAutoNum type="romanLcParenBoth"/>
            </a:pPr>
            <a:r>
              <a:rPr lang="en-US" sz="2000" dirty="0" smtClean="0"/>
              <a:t>Changing lines represent a change from yin to yang or yang to yin.</a:t>
            </a:r>
          </a:p>
          <a:p>
            <a:pPr marL="514350" indent="-514350">
              <a:buAutoNum type="romanLcParenBoth"/>
            </a:pPr>
            <a:endParaRPr lang="en-US" sz="2000" dirty="0"/>
          </a:p>
          <a:p>
            <a:pPr marL="514350" indent="-514350">
              <a:buAutoNum type="romanLcParenBoth"/>
            </a:pPr>
            <a:r>
              <a:rPr lang="en-US" sz="2000" dirty="0" smtClean="0"/>
              <a:t>Using </a:t>
            </a:r>
            <a:r>
              <a:rPr lang="en-US" sz="2000" dirty="0" smtClean="0"/>
              <a:t>a hexagram </a:t>
            </a:r>
            <a:r>
              <a:rPr lang="en-US" sz="2000" dirty="0" smtClean="0"/>
              <a:t>that is built through this procedure and taking note of changing lines one can read the I-Ching and interpret it for significance about one’s current situation.</a:t>
            </a:r>
          </a:p>
          <a:p>
            <a:pPr marL="0" indent="0">
              <a:buNone/>
            </a:pPr>
            <a:endParaRPr lang="en-US" sz="2400" dirty="0" smtClean="0"/>
          </a:p>
          <a:p>
            <a:pPr marL="514350" indent="-514350">
              <a:buAutoNum type="romanLcParenBoth"/>
            </a:pPr>
            <a:endParaRPr lang="en-US" sz="2400" dirty="0"/>
          </a:p>
          <a:p>
            <a:pPr marL="514350" indent="-514350">
              <a:buAutoNum type="romanLcParenBoth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953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Yin Yang: Core Model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951315"/>
            <a:ext cx="8024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There is a core primordial force </a:t>
            </a:r>
            <a:r>
              <a:rPr lang="en-US" sz="2400" i="1" dirty="0" smtClean="0"/>
              <a:t>QI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of which there is both a </a:t>
            </a:r>
            <a:r>
              <a:rPr lang="en-US" sz="2400" i="1" dirty="0"/>
              <a:t>Y</a:t>
            </a:r>
            <a:r>
              <a:rPr lang="en-US" sz="2400" i="1" dirty="0" smtClean="0"/>
              <a:t>in</a:t>
            </a:r>
            <a:r>
              <a:rPr lang="en-US" sz="2400" dirty="0" smtClean="0"/>
              <a:t> force and a </a:t>
            </a:r>
            <a:r>
              <a:rPr lang="en-US" sz="2400" i="1" dirty="0"/>
              <a:t>Y</a:t>
            </a:r>
            <a:r>
              <a:rPr lang="en-US" sz="2400" i="1" dirty="0" smtClean="0"/>
              <a:t>ang</a:t>
            </a:r>
            <a:r>
              <a:rPr lang="en-US" sz="2400" dirty="0" smtClean="0"/>
              <a:t> force.</a:t>
            </a: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073" y="1608638"/>
            <a:ext cx="3353632" cy="298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 Yin Yang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Yin = Dark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Yang = Light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4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Yin Yang Principles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Principle of </a:t>
            </a:r>
            <a:r>
              <a:rPr lang="en-US" sz="2400" b="1" dirty="0" smtClean="0"/>
              <a:t>Opposition</a:t>
            </a:r>
            <a:r>
              <a:rPr lang="en-US" sz="2400" dirty="0" smtClean="0"/>
              <a:t> –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Yin </a:t>
            </a:r>
            <a:r>
              <a:rPr lang="en-US" sz="2400" dirty="0"/>
              <a:t>and Yang are opposite relative to each other.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 smtClean="0"/>
              <a:t>General Point</a:t>
            </a:r>
            <a:r>
              <a:rPr lang="en-US" sz="2400" dirty="0" smtClean="0"/>
              <a:t>– opposition can be relative.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An old man is yang in opposition to a woman.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An old man is yin in opposition to a young man.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 smtClean="0"/>
              <a:t>Core Idea</a:t>
            </a:r>
            <a:r>
              <a:rPr lang="en-US" sz="2400" dirty="0" smtClean="0"/>
              <a:t> – what is Yang in one context can be Yin in another, and vice versa.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45667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183</TotalTime>
  <Words>1240</Words>
  <Application>Microsoft Macintosh PowerPoint</Application>
  <PresentationFormat>On-screen Show (4:3)</PresentationFormat>
  <Paragraphs>168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Black</vt:lpstr>
      <vt:lpstr>Asian Philosophy</vt:lpstr>
      <vt:lpstr>Yin Yang Philosophy</vt:lpstr>
      <vt:lpstr>Yin Yang</vt:lpstr>
      <vt:lpstr>I Ching or Book of Changes</vt:lpstr>
      <vt:lpstr>PowerPoint Presentation</vt:lpstr>
      <vt:lpstr>Consulting the I Ching</vt:lpstr>
      <vt:lpstr>Yin Yang: Core Model</vt:lpstr>
      <vt:lpstr> Yin Yang</vt:lpstr>
      <vt:lpstr>Yin Yang Principles</vt:lpstr>
      <vt:lpstr>Yin Yang Principles</vt:lpstr>
      <vt:lpstr>Constancies in Nature</vt:lpstr>
      <vt:lpstr>Important Features of Yin Yang</vt:lpstr>
      <vt:lpstr>Important Features of Yin Yang</vt:lpstr>
      <vt:lpstr>Yijing’s Impact on Daoism</vt:lpstr>
      <vt:lpstr>Yijing’s Impact on Daoism</vt:lpstr>
      <vt:lpstr>Yijing’s Impact on Daoism</vt:lpstr>
      <vt:lpstr>Yijing’s Impact on Confucianism</vt:lpstr>
      <vt:lpstr>Confucius on Yijing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Asian Philosophy</dc:title>
  <dc:creator>Anand Vaidya</dc:creator>
  <cp:lastModifiedBy>Anand Vaidya</cp:lastModifiedBy>
  <cp:revision>20</cp:revision>
  <dcterms:created xsi:type="dcterms:W3CDTF">2014-03-31T19:43:18Z</dcterms:created>
  <dcterms:modified xsi:type="dcterms:W3CDTF">2014-09-03T17:25:23Z</dcterms:modified>
</cp:coreProperties>
</file>