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60" r:id="rId5"/>
    <p:sldId id="261" r:id="rId6"/>
    <p:sldId id="262" r:id="rId7"/>
    <p:sldId id="263" r:id="rId8"/>
    <p:sldId id="264"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81" d="100"/>
          <a:sy n="81" d="100"/>
        </p:scale>
        <p:origin x="-1656" y="-3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073779-AE5C-DC46-AFE9-5A2B8C7204A5}" type="datetimeFigureOut">
              <a:rPr lang="en-US" smtClean="0"/>
              <a:t>9/3/14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99D305-8B6F-7543-B784-6B629B2CEEFE}"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073779-AE5C-DC46-AFE9-5A2B8C7204A5}" type="datetimeFigureOut">
              <a:rPr lang="en-US" smtClean="0"/>
              <a:t>9/3/14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99D305-8B6F-7543-B784-6B629B2CEEFE}"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073779-AE5C-DC46-AFE9-5A2B8C7204A5}" type="datetimeFigureOut">
              <a:rPr lang="en-US" smtClean="0"/>
              <a:t>9/3/14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99D305-8B6F-7543-B784-6B629B2CEEFE}"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073779-AE5C-DC46-AFE9-5A2B8C7204A5}" type="datetimeFigureOut">
              <a:rPr lang="en-US" smtClean="0"/>
              <a:t>9/3/14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99D305-8B6F-7543-B784-6B629B2CEEFE}"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073779-AE5C-DC46-AFE9-5A2B8C7204A5}" type="datetimeFigureOut">
              <a:rPr lang="en-US" smtClean="0"/>
              <a:t>9/3/14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99D305-8B6F-7543-B784-6B629B2CEEFE}"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073779-AE5C-DC46-AFE9-5A2B8C7204A5}" type="datetimeFigureOut">
              <a:rPr lang="en-US" smtClean="0"/>
              <a:t>9/3/14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99D305-8B6F-7543-B784-6B629B2CEEFE}"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073779-AE5C-DC46-AFE9-5A2B8C7204A5}" type="datetimeFigureOut">
              <a:rPr lang="en-US" smtClean="0"/>
              <a:t>9/3/14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99D305-8B6F-7543-B784-6B629B2CEEFE}"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073779-AE5C-DC46-AFE9-5A2B8C7204A5}" type="datetimeFigureOut">
              <a:rPr lang="en-US" smtClean="0"/>
              <a:t>9/3/14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99D305-8B6F-7543-B784-6B629B2CEEFE}"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073779-AE5C-DC46-AFE9-5A2B8C7204A5}" type="datetimeFigureOut">
              <a:rPr lang="en-US" smtClean="0"/>
              <a:t>9/3/14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99D305-8B6F-7543-B784-6B629B2CEEFE}"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073779-AE5C-DC46-AFE9-5A2B8C7204A5}" type="datetimeFigureOut">
              <a:rPr lang="en-US" smtClean="0"/>
              <a:t>9/3/14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99D305-8B6F-7543-B784-6B629B2CEEFE}"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073779-AE5C-DC46-AFE9-5A2B8C7204A5}" type="datetimeFigureOut">
              <a:rPr lang="en-US" smtClean="0"/>
              <a:t>9/3/14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99D305-8B6F-7543-B784-6B629B2CEEFE}"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073779-AE5C-DC46-AFE9-5A2B8C7204A5}" type="datetimeFigureOut">
              <a:rPr lang="en-US" smtClean="0"/>
              <a:t>9/3/14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99D305-8B6F-7543-B784-6B629B2CEEFE}"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Asian Philosophy</a:t>
            </a:r>
            <a:endParaRPr lang="en-US" dirty="0"/>
          </a:p>
        </p:txBody>
      </p:sp>
      <p:sp>
        <p:nvSpPr>
          <p:cNvPr id="3" name="Subtitle 2"/>
          <p:cNvSpPr>
            <a:spLocks noGrp="1"/>
          </p:cNvSpPr>
          <p:nvPr>
            <p:ph type="subTitle" idx="1"/>
          </p:nvPr>
        </p:nvSpPr>
        <p:spPr/>
        <p:txBody>
          <a:bodyPr/>
          <a:lstStyle/>
          <a:p>
            <a:r>
              <a:rPr lang="en-US" dirty="0" smtClean="0"/>
              <a:t>AP CHAPTER 16</a:t>
            </a:r>
            <a:endParaRPr lang="en-US" dirty="0"/>
          </a:p>
        </p:txBody>
      </p:sp>
    </p:spTree>
    <p:extLst>
      <p:ext uri="{BB962C8B-B14F-4D97-AF65-F5344CB8AC3E}">
        <p14:creationId xmlns:p14="http://schemas.microsoft.com/office/powerpoint/2010/main" val="254985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i="1" dirty="0" smtClean="0"/>
              <a:t>Li</a:t>
            </a:r>
            <a:endParaRPr lang="en-US" sz="2800" i="1" dirty="0"/>
          </a:p>
        </p:txBody>
      </p:sp>
      <p:sp>
        <p:nvSpPr>
          <p:cNvPr id="6" name="Content Placeholder 5"/>
          <p:cNvSpPr>
            <a:spLocks noGrp="1"/>
          </p:cNvSpPr>
          <p:nvPr>
            <p:ph idx="1"/>
          </p:nvPr>
        </p:nvSpPr>
        <p:spPr>
          <a:xfrm>
            <a:off x="199791" y="1041631"/>
            <a:ext cx="8790798" cy="5636223"/>
          </a:xfrm>
        </p:spPr>
        <p:txBody>
          <a:bodyPr>
            <a:normAutofit/>
          </a:bodyPr>
          <a:lstStyle/>
          <a:p>
            <a:pPr marL="0" indent="0">
              <a:buNone/>
            </a:pPr>
            <a:r>
              <a:rPr lang="en-US" sz="2400" i="1" dirty="0" smtClean="0"/>
              <a:t>Ren</a:t>
            </a:r>
            <a:r>
              <a:rPr lang="en-US" sz="2400" dirty="0" smtClean="0"/>
              <a:t> is the ultimate principle of humanity.</a:t>
            </a:r>
          </a:p>
          <a:p>
            <a:pPr marL="0" indent="0">
              <a:buNone/>
            </a:pPr>
            <a:endParaRPr lang="en-US" sz="2400" i="1" dirty="0"/>
          </a:p>
          <a:p>
            <a:pPr marL="0" indent="0">
              <a:buNone/>
            </a:pPr>
            <a:r>
              <a:rPr lang="en-US" sz="2400" i="1" dirty="0" smtClean="0"/>
              <a:t>Li</a:t>
            </a:r>
            <a:r>
              <a:rPr lang="en-US" sz="2400" dirty="0" smtClean="0"/>
              <a:t> is concerned with the practical guide to action that is found in governing customs, ceremonies, and relationships.</a:t>
            </a:r>
          </a:p>
          <a:p>
            <a:pPr marL="0" indent="0">
              <a:buNone/>
            </a:pPr>
            <a:endParaRPr lang="en-US" sz="2400" dirty="0"/>
          </a:p>
          <a:p>
            <a:pPr marL="0" indent="0">
              <a:buNone/>
            </a:pPr>
            <a:r>
              <a:rPr lang="en-US" sz="2400" i="1" dirty="0" smtClean="0"/>
              <a:t>Li</a:t>
            </a:r>
            <a:r>
              <a:rPr lang="en-US" sz="2400" dirty="0" smtClean="0"/>
              <a:t> refers to the ceremonial or ritual means by which </a:t>
            </a:r>
            <a:r>
              <a:rPr lang="en-US" sz="2400" i="1" dirty="0" smtClean="0"/>
              <a:t>ren</a:t>
            </a:r>
            <a:r>
              <a:rPr lang="en-US" sz="2400" dirty="0" smtClean="0"/>
              <a:t> is realized. </a:t>
            </a:r>
          </a:p>
          <a:p>
            <a:pPr marL="0" indent="0">
              <a:buNone/>
            </a:pPr>
            <a:endParaRPr lang="en-US" sz="2400" dirty="0"/>
          </a:p>
          <a:p>
            <a:pPr marL="0" indent="0">
              <a:buNone/>
            </a:pPr>
            <a:r>
              <a:rPr lang="en-US" sz="2400" i="1" dirty="0" smtClean="0"/>
              <a:t>Self-mastery</a:t>
            </a:r>
            <a:r>
              <a:rPr lang="en-US" sz="2400" dirty="0" smtClean="0"/>
              <a:t> is a key component. Self-mastery refers to the self-development that overcomes selfishness, while cultivating the inner qualities of humanity that include sincerity and personal rectitude.</a:t>
            </a:r>
          </a:p>
          <a:p>
            <a:pPr marL="0" indent="0">
              <a:buNone/>
            </a:pPr>
            <a:endParaRPr lang="en-US" sz="2400" dirty="0"/>
          </a:p>
          <a:p>
            <a:pPr marL="0" indent="0">
              <a:buNone/>
            </a:pPr>
            <a:r>
              <a:rPr lang="en-US" sz="2400" dirty="0" smtClean="0"/>
              <a:t>What makes </a:t>
            </a:r>
            <a:r>
              <a:rPr lang="en-US" sz="2400" i="1" dirty="0" smtClean="0"/>
              <a:t>li</a:t>
            </a:r>
            <a:r>
              <a:rPr lang="en-US" sz="2400" dirty="0" smtClean="0"/>
              <a:t> a standard of conduct is that it is in accord with </a:t>
            </a:r>
            <a:r>
              <a:rPr lang="en-US" sz="2400" i="1" dirty="0" smtClean="0"/>
              <a:t>ren</a:t>
            </a:r>
            <a:r>
              <a:rPr lang="en-US" sz="2400" dirty="0" smtClean="0"/>
              <a:t>.   </a:t>
            </a:r>
            <a:endParaRPr lang="en-US" sz="2400" i="1" dirty="0"/>
          </a:p>
          <a:p>
            <a:pPr marL="0" indent="0">
              <a:buNone/>
            </a:pPr>
            <a:endParaRPr lang="en-US" sz="2400" dirty="0"/>
          </a:p>
          <a:p>
            <a:endParaRPr lang="en-US" sz="2400" i="1" dirty="0"/>
          </a:p>
        </p:txBody>
      </p:sp>
    </p:spTree>
    <p:extLst>
      <p:ext uri="{BB962C8B-B14F-4D97-AF65-F5344CB8AC3E}">
        <p14:creationId xmlns:p14="http://schemas.microsoft.com/office/powerpoint/2010/main" val="109371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i="1" dirty="0" smtClean="0"/>
              <a:t>Li</a:t>
            </a:r>
            <a:endParaRPr lang="en-US" sz="2800" i="1" dirty="0"/>
          </a:p>
        </p:txBody>
      </p:sp>
      <p:sp>
        <p:nvSpPr>
          <p:cNvPr id="6" name="Content Placeholder 5"/>
          <p:cNvSpPr>
            <a:spLocks noGrp="1"/>
          </p:cNvSpPr>
          <p:nvPr>
            <p:ph idx="1"/>
          </p:nvPr>
        </p:nvSpPr>
        <p:spPr>
          <a:xfrm>
            <a:off x="199791" y="1041631"/>
            <a:ext cx="8790798" cy="5636223"/>
          </a:xfrm>
        </p:spPr>
        <p:txBody>
          <a:bodyPr>
            <a:normAutofit/>
          </a:bodyPr>
          <a:lstStyle/>
          <a:p>
            <a:r>
              <a:rPr lang="en-US" sz="2400" i="1" dirty="0" smtClean="0"/>
              <a:t>Li </a:t>
            </a:r>
            <a:r>
              <a:rPr lang="en-US" sz="2400" dirty="0" smtClean="0"/>
              <a:t>is important to Confucius since one that has attained </a:t>
            </a:r>
            <a:r>
              <a:rPr lang="en-US" sz="2400" i="1" dirty="0" smtClean="0"/>
              <a:t>li</a:t>
            </a:r>
            <a:r>
              <a:rPr lang="en-US" sz="2400" dirty="0" smtClean="0"/>
              <a:t> lives, and he who has lost it dies</a:t>
            </a:r>
            <a:r>
              <a:rPr lang="en-US" sz="2400" i="1" dirty="0" smtClean="0"/>
              <a:t>. </a:t>
            </a:r>
          </a:p>
          <a:p>
            <a:endParaRPr lang="en-US" sz="2400" i="1" dirty="0"/>
          </a:p>
          <a:p>
            <a:r>
              <a:rPr lang="en-US" sz="2400" dirty="0" smtClean="0"/>
              <a:t>Although </a:t>
            </a:r>
            <a:r>
              <a:rPr lang="en-US" sz="2400" i="1" dirty="0" smtClean="0"/>
              <a:t>li</a:t>
            </a:r>
            <a:r>
              <a:rPr lang="en-US" sz="2400" dirty="0" smtClean="0"/>
              <a:t> is associated with </a:t>
            </a:r>
            <a:r>
              <a:rPr lang="en-US" sz="2400" i="1" dirty="0" smtClean="0"/>
              <a:t>propriety</a:t>
            </a:r>
            <a:r>
              <a:rPr lang="en-US" sz="2400" dirty="0" smtClean="0"/>
              <a:t>: doing what is </a:t>
            </a:r>
            <a:r>
              <a:rPr lang="en-US" sz="2400" dirty="0" smtClean="0"/>
              <a:t>appropriate. </a:t>
            </a:r>
            <a:r>
              <a:rPr lang="en-US" sz="2400" dirty="0"/>
              <a:t>T</a:t>
            </a:r>
            <a:r>
              <a:rPr lang="en-US" sz="2400" dirty="0" smtClean="0"/>
              <a:t>here </a:t>
            </a:r>
            <a:r>
              <a:rPr lang="en-US" sz="2400" dirty="0" smtClean="0"/>
              <a:t>are </a:t>
            </a:r>
            <a:r>
              <a:rPr lang="en-US" sz="2400" dirty="0" smtClean="0"/>
              <a:t>also other </a:t>
            </a:r>
            <a:r>
              <a:rPr lang="en-US" sz="2400" dirty="0" smtClean="0"/>
              <a:t>meanings that are important. </a:t>
            </a:r>
          </a:p>
          <a:p>
            <a:pPr lvl="1"/>
            <a:r>
              <a:rPr lang="en-US" sz="2000" dirty="0" smtClean="0"/>
              <a:t>Religion</a:t>
            </a:r>
          </a:p>
          <a:p>
            <a:pPr lvl="1"/>
            <a:r>
              <a:rPr lang="en-US" sz="2000" dirty="0" smtClean="0"/>
              <a:t>General principle of social order</a:t>
            </a:r>
          </a:p>
          <a:p>
            <a:pPr lvl="1"/>
            <a:r>
              <a:rPr lang="en-US" sz="2000" dirty="0" smtClean="0"/>
              <a:t>The entire body of social, moral, and religious practices of Confucius</a:t>
            </a:r>
          </a:p>
          <a:p>
            <a:pPr lvl="1"/>
            <a:r>
              <a:rPr lang="en-US" sz="2000" dirty="0" smtClean="0"/>
              <a:t>Ritual and Ceremony</a:t>
            </a:r>
          </a:p>
          <a:p>
            <a:pPr lvl="1"/>
            <a:r>
              <a:rPr lang="en-US" sz="2000" dirty="0" smtClean="0"/>
              <a:t>A system of well-defined relationships and definite attitudes towards one another such as: love in parents, filiality in children, respect in younger brothers, friendliness in elder brothers, loyalty among friends, respect for authority among subjects, and benevolence in rulers. </a:t>
            </a:r>
          </a:p>
          <a:p>
            <a:pPr lvl="1"/>
            <a:r>
              <a:rPr lang="en-US" sz="2000" dirty="0" smtClean="0"/>
              <a:t>It means moral discipline in personal conduct.  </a:t>
            </a:r>
          </a:p>
          <a:p>
            <a:pPr lvl="1"/>
            <a:endParaRPr lang="en-US" sz="2000" dirty="0" smtClean="0"/>
          </a:p>
          <a:p>
            <a:pPr lvl="1"/>
            <a:endParaRPr lang="en-US" sz="2000" dirty="0"/>
          </a:p>
        </p:txBody>
      </p:sp>
    </p:spTree>
    <p:extLst>
      <p:ext uri="{BB962C8B-B14F-4D97-AF65-F5344CB8AC3E}">
        <p14:creationId xmlns:p14="http://schemas.microsoft.com/office/powerpoint/2010/main" val="3356566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 </a:t>
            </a:r>
            <a:r>
              <a:rPr lang="en-US" sz="2800" i="1" dirty="0" smtClean="0"/>
              <a:t>Li</a:t>
            </a:r>
            <a:endParaRPr lang="en-US" sz="2800" i="1" dirty="0"/>
          </a:p>
        </p:txBody>
      </p:sp>
      <p:sp>
        <p:nvSpPr>
          <p:cNvPr id="6" name="Content Placeholder 5"/>
          <p:cNvSpPr>
            <a:spLocks noGrp="1"/>
          </p:cNvSpPr>
          <p:nvPr>
            <p:ph idx="1"/>
          </p:nvPr>
        </p:nvSpPr>
        <p:spPr>
          <a:xfrm>
            <a:off x="199791" y="1041631"/>
            <a:ext cx="8790798" cy="5636223"/>
          </a:xfrm>
        </p:spPr>
        <p:txBody>
          <a:bodyPr>
            <a:normAutofit lnSpcReduction="10000"/>
          </a:bodyPr>
          <a:lstStyle/>
          <a:p>
            <a:pPr marL="400050"/>
            <a:r>
              <a:rPr lang="en-US" sz="2400" dirty="0" smtClean="0"/>
              <a:t>One notion of </a:t>
            </a:r>
            <a:r>
              <a:rPr lang="en-US" sz="2400" i="1" dirty="0" smtClean="0"/>
              <a:t>li</a:t>
            </a:r>
            <a:r>
              <a:rPr lang="en-US" sz="2400" dirty="0" smtClean="0"/>
              <a:t> coincides with a set of rules and conventions, requiring strict observation for public activities. </a:t>
            </a:r>
          </a:p>
          <a:p>
            <a:pPr marL="400050"/>
            <a:endParaRPr lang="en-US" sz="2400" dirty="0"/>
          </a:p>
          <a:p>
            <a:pPr marL="400050"/>
            <a:r>
              <a:rPr lang="en-US" sz="2400" dirty="0" smtClean="0"/>
              <a:t>Another notion of </a:t>
            </a:r>
            <a:r>
              <a:rPr lang="en-US" sz="2400" i="1" dirty="0" smtClean="0"/>
              <a:t>li</a:t>
            </a:r>
            <a:r>
              <a:rPr lang="en-US" sz="2400" dirty="0" smtClean="0"/>
              <a:t> refers to a customary code of social behavior. In this sense, </a:t>
            </a:r>
            <a:r>
              <a:rPr lang="en-US" sz="2400" i="1" dirty="0" smtClean="0"/>
              <a:t>li</a:t>
            </a:r>
            <a:r>
              <a:rPr lang="en-US" sz="2400" dirty="0" smtClean="0"/>
              <a:t> is the common morality. It refers to a set of positive codes concerning what one should do, rather than what</a:t>
            </a:r>
            <a:r>
              <a:rPr lang="en-US" sz="2400" i="1" dirty="0"/>
              <a:t> </a:t>
            </a:r>
            <a:r>
              <a:rPr lang="en-US" sz="2400" i="1" dirty="0" smtClean="0"/>
              <a:t>one </a:t>
            </a:r>
            <a:r>
              <a:rPr lang="en-US" sz="2400" dirty="0" smtClean="0"/>
              <a:t>should not do. </a:t>
            </a:r>
          </a:p>
          <a:p>
            <a:pPr marL="400050"/>
            <a:endParaRPr lang="en-US" sz="2400" dirty="0"/>
          </a:p>
          <a:p>
            <a:pPr marL="400050"/>
            <a:r>
              <a:rPr lang="en-US" sz="2400" dirty="0" smtClean="0"/>
              <a:t>An extended sense of </a:t>
            </a:r>
            <a:r>
              <a:rPr lang="en-US" sz="2400" i="1" dirty="0" smtClean="0"/>
              <a:t>li</a:t>
            </a:r>
            <a:r>
              <a:rPr lang="en-US" sz="2400" dirty="0" smtClean="0"/>
              <a:t> refers to anything that is proper in that it conforms to </a:t>
            </a:r>
            <a:r>
              <a:rPr lang="en-US" sz="2400" i="1" dirty="0" smtClean="0"/>
              <a:t>ren</a:t>
            </a:r>
            <a:r>
              <a:rPr lang="en-US" sz="2400" dirty="0" smtClean="0"/>
              <a:t>.</a:t>
            </a:r>
          </a:p>
          <a:p>
            <a:pPr marL="400050"/>
            <a:endParaRPr lang="en-US" sz="2400" dirty="0"/>
          </a:p>
          <a:p>
            <a:pPr marL="400050"/>
            <a:r>
              <a:rPr lang="en-US" sz="2400" dirty="0" smtClean="0"/>
              <a:t>These notions, though distinct, and all used by Confucius, are related. They refer to acts that are public and ceremonial constituting the important rituals of life.  </a:t>
            </a:r>
          </a:p>
          <a:p>
            <a:pPr lvl="1"/>
            <a:endParaRPr lang="en-US" sz="2000" dirty="0"/>
          </a:p>
        </p:txBody>
      </p:sp>
    </p:spTree>
    <p:extLst>
      <p:ext uri="{BB962C8B-B14F-4D97-AF65-F5344CB8AC3E}">
        <p14:creationId xmlns:p14="http://schemas.microsoft.com/office/powerpoint/2010/main" val="1536954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i="1" dirty="0" smtClean="0"/>
              <a:t>Ren</a:t>
            </a:r>
            <a:r>
              <a:rPr lang="en-US" sz="2800" dirty="0" smtClean="0"/>
              <a:t> &amp; </a:t>
            </a:r>
            <a:r>
              <a:rPr lang="en-US" sz="2800" i="1" dirty="0" smtClean="0"/>
              <a:t>Li</a:t>
            </a:r>
            <a:endParaRPr lang="en-US" sz="2800" i="1" dirty="0"/>
          </a:p>
        </p:txBody>
      </p:sp>
      <p:sp>
        <p:nvSpPr>
          <p:cNvPr id="6" name="Content Placeholder 5"/>
          <p:cNvSpPr>
            <a:spLocks noGrp="1"/>
          </p:cNvSpPr>
          <p:nvPr>
            <p:ph idx="1"/>
          </p:nvPr>
        </p:nvSpPr>
        <p:spPr>
          <a:xfrm>
            <a:off x="199791" y="1041631"/>
            <a:ext cx="8790798" cy="5636223"/>
          </a:xfrm>
        </p:spPr>
        <p:txBody>
          <a:bodyPr>
            <a:normAutofit/>
          </a:bodyPr>
          <a:lstStyle/>
          <a:p>
            <a:pPr marL="57150" indent="0">
              <a:buNone/>
            </a:pPr>
            <a:endParaRPr lang="en-US" sz="2800" dirty="0" smtClean="0"/>
          </a:p>
          <a:p>
            <a:pPr marL="57150" indent="0">
              <a:buNone/>
            </a:pPr>
            <a:endParaRPr lang="en-US" sz="2800" dirty="0"/>
          </a:p>
          <a:p>
            <a:pPr marL="514350" indent="-457200"/>
            <a:r>
              <a:rPr lang="en-US" sz="2800" dirty="0" smtClean="0"/>
              <a:t>We can think of </a:t>
            </a:r>
            <a:r>
              <a:rPr lang="en-US" sz="2800" i="1" dirty="0" smtClean="0"/>
              <a:t>ren </a:t>
            </a:r>
            <a:r>
              <a:rPr lang="en-US" sz="2800" dirty="0" smtClean="0"/>
              <a:t>as the seed of humanity present in all human beings and </a:t>
            </a:r>
            <a:r>
              <a:rPr lang="en-US" sz="2800" i="1" dirty="0" smtClean="0"/>
              <a:t>li</a:t>
            </a:r>
            <a:r>
              <a:rPr lang="en-US" sz="2800" dirty="0" smtClean="0"/>
              <a:t> as what provides the conditions and support needed for this seed to grow and flower. </a:t>
            </a:r>
            <a:endParaRPr lang="en-US" sz="2800" dirty="0"/>
          </a:p>
        </p:txBody>
      </p:sp>
    </p:spTree>
    <p:extLst>
      <p:ext uri="{BB962C8B-B14F-4D97-AF65-F5344CB8AC3E}">
        <p14:creationId xmlns:p14="http://schemas.microsoft.com/office/powerpoint/2010/main" val="2197867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i="1" dirty="0" smtClean="0"/>
              <a:t>Xiao</a:t>
            </a:r>
            <a:endParaRPr lang="en-US" sz="2800" i="1" dirty="0"/>
          </a:p>
        </p:txBody>
      </p:sp>
      <p:sp>
        <p:nvSpPr>
          <p:cNvPr id="6" name="Content Placeholder 5"/>
          <p:cNvSpPr>
            <a:spLocks noGrp="1"/>
          </p:cNvSpPr>
          <p:nvPr>
            <p:ph idx="1"/>
          </p:nvPr>
        </p:nvSpPr>
        <p:spPr>
          <a:xfrm>
            <a:off x="199791" y="1041631"/>
            <a:ext cx="8790798" cy="5636223"/>
          </a:xfrm>
        </p:spPr>
        <p:txBody>
          <a:bodyPr>
            <a:normAutofit lnSpcReduction="10000"/>
          </a:bodyPr>
          <a:lstStyle/>
          <a:p>
            <a:pPr marL="400050"/>
            <a:r>
              <a:rPr lang="en-US" sz="2400" dirty="0" smtClean="0"/>
              <a:t>Because </a:t>
            </a:r>
            <a:r>
              <a:rPr lang="en-US" sz="2400" i="1" dirty="0" smtClean="0"/>
              <a:t>family</a:t>
            </a:r>
            <a:r>
              <a:rPr lang="en-US" sz="2400" dirty="0" smtClean="0"/>
              <a:t> is the immediate environment for a child in which she develops there is an emphasis on how the family situation leads to the development of </a:t>
            </a:r>
            <a:r>
              <a:rPr lang="en-US" sz="2400" i="1" dirty="0" smtClean="0"/>
              <a:t>ren</a:t>
            </a:r>
            <a:r>
              <a:rPr lang="en-US" sz="2400" dirty="0" smtClean="0"/>
              <a:t>. </a:t>
            </a:r>
          </a:p>
          <a:p>
            <a:pPr marL="400050"/>
            <a:endParaRPr lang="en-US" sz="2400" dirty="0"/>
          </a:p>
          <a:p>
            <a:pPr marL="400050"/>
            <a:r>
              <a:rPr lang="en-US" sz="2400" i="1" dirty="0" smtClean="0"/>
              <a:t>Xiao</a:t>
            </a:r>
            <a:r>
              <a:rPr lang="en-US" sz="2400" dirty="0" smtClean="0"/>
              <a:t> is</a:t>
            </a:r>
            <a:r>
              <a:rPr lang="en-US" sz="2400" i="1" dirty="0" smtClean="0"/>
              <a:t> </a:t>
            </a:r>
            <a:r>
              <a:rPr lang="en-US" sz="2400" dirty="0" smtClean="0"/>
              <a:t>the virtue of reverence and respect for family. </a:t>
            </a:r>
          </a:p>
          <a:p>
            <a:pPr marL="400050"/>
            <a:endParaRPr lang="en-US" sz="2400" dirty="0"/>
          </a:p>
          <a:p>
            <a:pPr marL="400050"/>
            <a:r>
              <a:rPr lang="en-US" sz="2400" i="1" dirty="0" smtClean="0"/>
              <a:t>Xiao</a:t>
            </a:r>
            <a:r>
              <a:rPr lang="en-US" sz="2400" dirty="0" smtClean="0"/>
              <a:t> requires caring and protecting one’s body from harm, since one’s body comes from one’s parents.</a:t>
            </a:r>
            <a:endParaRPr lang="en-US" sz="2400" i="1" dirty="0" smtClean="0"/>
          </a:p>
          <a:p>
            <a:pPr marL="400050"/>
            <a:endParaRPr lang="en-US" sz="2400" i="1" dirty="0"/>
          </a:p>
          <a:p>
            <a:pPr marL="400050"/>
            <a:r>
              <a:rPr lang="en-US" sz="2400" i="1" dirty="0" smtClean="0"/>
              <a:t>Xiao</a:t>
            </a:r>
            <a:r>
              <a:rPr lang="en-US" sz="2400" dirty="0" smtClean="0"/>
              <a:t> requires providing parents with both physical and emotional care</a:t>
            </a:r>
            <a:r>
              <a:rPr lang="en-US" sz="2400" i="1" dirty="0" smtClean="0"/>
              <a:t>. </a:t>
            </a:r>
          </a:p>
          <a:p>
            <a:pPr marL="400050"/>
            <a:endParaRPr lang="en-US" sz="2400" i="1" dirty="0" smtClean="0"/>
          </a:p>
          <a:p>
            <a:pPr marL="400050"/>
            <a:r>
              <a:rPr lang="en-US" sz="2400" i="1" dirty="0" smtClean="0"/>
              <a:t>Xiao</a:t>
            </a:r>
            <a:r>
              <a:rPr lang="en-US" sz="2400" dirty="0" smtClean="0"/>
              <a:t> requires not disgracing the family names, but rather attempting to bring honor to the family name. </a:t>
            </a:r>
            <a:endParaRPr lang="en-US" sz="2400" i="1" dirty="0" smtClean="0"/>
          </a:p>
          <a:p>
            <a:pPr marL="400050"/>
            <a:endParaRPr lang="en-US" sz="2400" dirty="0"/>
          </a:p>
          <a:p>
            <a:pPr marL="400050"/>
            <a:endParaRPr lang="en-US" sz="2400" dirty="0" smtClean="0"/>
          </a:p>
          <a:p>
            <a:pPr marL="57150" indent="0">
              <a:buNone/>
            </a:pPr>
            <a:endParaRPr lang="en-US" sz="2400" dirty="0" smtClean="0"/>
          </a:p>
        </p:txBody>
      </p:sp>
    </p:spTree>
    <p:extLst>
      <p:ext uri="{BB962C8B-B14F-4D97-AF65-F5344CB8AC3E}">
        <p14:creationId xmlns:p14="http://schemas.microsoft.com/office/powerpoint/2010/main" val="3217735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i="1" dirty="0" smtClean="0"/>
              <a:t>Xiao</a:t>
            </a:r>
            <a:endParaRPr lang="en-US" sz="2800" i="1" dirty="0"/>
          </a:p>
        </p:txBody>
      </p:sp>
      <p:sp>
        <p:nvSpPr>
          <p:cNvPr id="6" name="Content Placeholder 5"/>
          <p:cNvSpPr>
            <a:spLocks noGrp="1"/>
          </p:cNvSpPr>
          <p:nvPr>
            <p:ph idx="1"/>
          </p:nvPr>
        </p:nvSpPr>
        <p:spPr>
          <a:xfrm>
            <a:off x="199791" y="1041631"/>
            <a:ext cx="8790798" cy="5636223"/>
          </a:xfrm>
        </p:spPr>
        <p:txBody>
          <a:bodyPr>
            <a:normAutofit/>
          </a:bodyPr>
          <a:lstStyle/>
          <a:p>
            <a:pPr marL="400050"/>
            <a:r>
              <a:rPr lang="en-US" sz="2400" dirty="0" smtClean="0"/>
              <a:t>But </a:t>
            </a:r>
            <a:r>
              <a:rPr lang="en-US" sz="2400" i="1" dirty="0" smtClean="0"/>
              <a:t>Xiao</a:t>
            </a:r>
            <a:r>
              <a:rPr lang="en-US" sz="2400" dirty="0" smtClean="0"/>
              <a:t> is not simply a family virtue. It is not just about how to act with respect to </a:t>
            </a:r>
            <a:r>
              <a:rPr lang="en-US" sz="2400" dirty="0" smtClean="0"/>
              <a:t>family.</a:t>
            </a:r>
            <a:endParaRPr lang="en-US" sz="2400" dirty="0" smtClean="0"/>
          </a:p>
          <a:p>
            <a:pPr marL="400050"/>
            <a:endParaRPr lang="en-US" sz="2400" dirty="0"/>
          </a:p>
          <a:p>
            <a:pPr marL="400050"/>
            <a:r>
              <a:rPr lang="en-US" sz="2400" dirty="0" smtClean="0"/>
              <a:t>It extends beyond the family. It is also a moral and social virtue.</a:t>
            </a:r>
          </a:p>
          <a:p>
            <a:pPr marL="400050"/>
            <a:endParaRPr lang="en-US" sz="2400" dirty="0"/>
          </a:p>
          <a:p>
            <a:pPr marL="400050"/>
            <a:r>
              <a:rPr lang="en-US" sz="2400" dirty="0" smtClean="0"/>
              <a:t>When one learns to love and respect their parents, they can by extension learn to love and respect other family members.</a:t>
            </a:r>
          </a:p>
          <a:p>
            <a:pPr marL="400050"/>
            <a:endParaRPr lang="en-US" sz="2400" dirty="0"/>
          </a:p>
          <a:p>
            <a:pPr marL="400050"/>
            <a:r>
              <a:rPr lang="en-US" sz="2400" dirty="0" smtClean="0"/>
              <a:t>By extension slowly from the inner circle of the family outward towards more of humanity one can learn to love and respect others. </a:t>
            </a:r>
          </a:p>
          <a:p>
            <a:pPr marL="400050"/>
            <a:endParaRPr lang="en-US" sz="2400" dirty="0"/>
          </a:p>
          <a:p>
            <a:pPr marL="400050"/>
            <a:r>
              <a:rPr lang="en-US" sz="2400" dirty="0" smtClean="0"/>
              <a:t>The beginnings of </a:t>
            </a:r>
            <a:r>
              <a:rPr lang="en-US" sz="2400" i="1" dirty="0" smtClean="0"/>
              <a:t>ren</a:t>
            </a:r>
            <a:r>
              <a:rPr lang="en-US" sz="2400" dirty="0" smtClean="0"/>
              <a:t> are found in </a:t>
            </a:r>
            <a:r>
              <a:rPr lang="en-US" sz="2400" i="1" dirty="0" smtClean="0"/>
              <a:t>xiao</a:t>
            </a:r>
            <a:r>
              <a:rPr lang="en-US" sz="2400" dirty="0" smtClean="0"/>
              <a:t>. </a:t>
            </a:r>
            <a:endParaRPr lang="en-US" sz="2400" dirty="0"/>
          </a:p>
          <a:p>
            <a:pPr marL="400050"/>
            <a:endParaRPr lang="en-US" sz="2400" dirty="0" smtClean="0"/>
          </a:p>
          <a:p>
            <a:pPr marL="57150" indent="0">
              <a:buNone/>
            </a:pPr>
            <a:endParaRPr lang="en-US" sz="2400" dirty="0" smtClean="0"/>
          </a:p>
        </p:txBody>
      </p:sp>
    </p:spTree>
    <p:extLst>
      <p:ext uri="{BB962C8B-B14F-4D97-AF65-F5344CB8AC3E}">
        <p14:creationId xmlns:p14="http://schemas.microsoft.com/office/powerpoint/2010/main" val="3442652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i="1" dirty="0" smtClean="0"/>
              <a:t>Yi</a:t>
            </a:r>
            <a:endParaRPr lang="en-US" sz="2800" i="1" dirty="0"/>
          </a:p>
        </p:txBody>
      </p:sp>
      <p:sp>
        <p:nvSpPr>
          <p:cNvPr id="6" name="Content Placeholder 5"/>
          <p:cNvSpPr>
            <a:spLocks noGrp="1"/>
          </p:cNvSpPr>
          <p:nvPr>
            <p:ph idx="1"/>
          </p:nvPr>
        </p:nvSpPr>
        <p:spPr>
          <a:xfrm>
            <a:off x="199791" y="1041631"/>
            <a:ext cx="8790798" cy="5636223"/>
          </a:xfrm>
        </p:spPr>
        <p:txBody>
          <a:bodyPr>
            <a:normAutofit lnSpcReduction="10000"/>
          </a:bodyPr>
          <a:lstStyle/>
          <a:p>
            <a:pPr marL="400050"/>
            <a:r>
              <a:rPr lang="en-US" sz="2400" i="1" dirty="0" smtClean="0"/>
              <a:t>Yi</a:t>
            </a:r>
            <a:r>
              <a:rPr lang="en-US" sz="2400" dirty="0" smtClean="0"/>
              <a:t> is also necessary for developing ren. </a:t>
            </a:r>
          </a:p>
          <a:p>
            <a:pPr marL="400050"/>
            <a:endParaRPr lang="en-US" sz="2400" i="1" dirty="0"/>
          </a:p>
          <a:p>
            <a:pPr marL="400050"/>
            <a:r>
              <a:rPr lang="en-US" sz="2400" i="1" dirty="0" smtClean="0"/>
              <a:t>Yi</a:t>
            </a:r>
            <a:r>
              <a:rPr lang="en-US" sz="2400" dirty="0" smtClean="0"/>
              <a:t> means rightness</a:t>
            </a:r>
            <a:r>
              <a:rPr lang="en-US" sz="2400" i="1" dirty="0" smtClean="0"/>
              <a:t>.</a:t>
            </a:r>
          </a:p>
          <a:p>
            <a:pPr marL="400050"/>
            <a:endParaRPr lang="en-US" sz="2400" i="1" dirty="0"/>
          </a:p>
          <a:p>
            <a:pPr marL="400050"/>
            <a:r>
              <a:rPr lang="en-US" sz="2400" i="1" dirty="0" smtClean="0"/>
              <a:t>Yi</a:t>
            </a:r>
            <a:r>
              <a:rPr lang="en-US" sz="2400" dirty="0" smtClean="0"/>
              <a:t> informs us of the right way of acting in a specific situation so that we will be in accord with </a:t>
            </a:r>
            <a:r>
              <a:rPr lang="en-US" sz="2400" i="1" dirty="0" smtClean="0"/>
              <a:t>ren</a:t>
            </a:r>
            <a:r>
              <a:rPr lang="en-US" sz="2400" dirty="0" smtClean="0"/>
              <a:t>.</a:t>
            </a:r>
          </a:p>
          <a:p>
            <a:pPr marL="400050"/>
            <a:endParaRPr lang="en-US" sz="2400" i="1" dirty="0"/>
          </a:p>
          <a:p>
            <a:pPr marL="400050"/>
            <a:r>
              <a:rPr lang="en-US" sz="2400" i="1" dirty="0" smtClean="0"/>
              <a:t>Yi </a:t>
            </a:r>
            <a:r>
              <a:rPr lang="en-US" sz="2400" dirty="0" smtClean="0"/>
              <a:t>is both a moral disposition to do what is right and an ability to recognize what is right, an ability that functions like a kind of moral sense or intuition. </a:t>
            </a:r>
          </a:p>
          <a:p>
            <a:pPr marL="400050"/>
            <a:endParaRPr lang="en-US" sz="2400" i="1" dirty="0"/>
          </a:p>
          <a:p>
            <a:pPr marL="400050"/>
            <a:r>
              <a:rPr lang="en-US" sz="2400" i="1" dirty="0" smtClean="0"/>
              <a:t>Yi </a:t>
            </a:r>
            <a:r>
              <a:rPr lang="en-US" sz="2400" dirty="0" smtClean="0"/>
              <a:t>can be thought of as the character of a person. A person of strong moral character who sees opportunity will always ask: is it right to pursue this opportunity?</a:t>
            </a:r>
            <a:endParaRPr lang="en-US" sz="2400" i="1" dirty="0" smtClean="0"/>
          </a:p>
          <a:p>
            <a:pPr marL="57150" indent="0">
              <a:buNone/>
            </a:pPr>
            <a:endParaRPr lang="en-US" sz="2400" dirty="0" smtClean="0"/>
          </a:p>
        </p:txBody>
      </p:sp>
    </p:spTree>
    <p:extLst>
      <p:ext uri="{BB962C8B-B14F-4D97-AF65-F5344CB8AC3E}">
        <p14:creationId xmlns:p14="http://schemas.microsoft.com/office/powerpoint/2010/main" val="2088482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i="1" dirty="0" smtClean="0"/>
              <a:t>Yi</a:t>
            </a:r>
            <a:endParaRPr lang="en-US" sz="2800" i="1" dirty="0"/>
          </a:p>
        </p:txBody>
      </p:sp>
      <p:sp>
        <p:nvSpPr>
          <p:cNvPr id="6" name="Content Placeholder 5"/>
          <p:cNvSpPr>
            <a:spLocks noGrp="1"/>
          </p:cNvSpPr>
          <p:nvPr>
            <p:ph idx="1"/>
          </p:nvPr>
        </p:nvSpPr>
        <p:spPr>
          <a:xfrm>
            <a:off x="199791" y="1041631"/>
            <a:ext cx="8790798" cy="5636223"/>
          </a:xfrm>
        </p:spPr>
        <p:txBody>
          <a:bodyPr>
            <a:normAutofit/>
          </a:bodyPr>
          <a:lstStyle/>
          <a:p>
            <a:pPr marL="514350" indent="-457200"/>
            <a:r>
              <a:rPr lang="en-US" sz="2400" i="1" dirty="0" smtClean="0"/>
              <a:t>Yi</a:t>
            </a:r>
            <a:r>
              <a:rPr lang="en-US" sz="2400" dirty="0" smtClean="0"/>
              <a:t> is morally right action. Some actions must be performed for the sole reason that they are right. A person ought to respect and obey his or her parents because it is morally right and obligatory to do so, and for no other reason. Other actions may be performed for the sake of something valuable they bring about, such as profit. These are to be contrasted with actions performed according to </a:t>
            </a:r>
            <a:r>
              <a:rPr lang="en-US" sz="2400" i="1" dirty="0" smtClean="0"/>
              <a:t>yi</a:t>
            </a:r>
            <a:r>
              <a:rPr lang="en-US" sz="2400" dirty="0" smtClean="0"/>
              <a:t>, which are performed only because they are right, and not because of what they produce. A person who acts for the sake of </a:t>
            </a:r>
            <a:r>
              <a:rPr lang="en-US" sz="2400" i="1" dirty="0" smtClean="0"/>
              <a:t>yi</a:t>
            </a:r>
            <a:r>
              <a:rPr lang="en-US" sz="2400" dirty="0" smtClean="0"/>
              <a:t>, because that action is the right thing to do, is not far from </a:t>
            </a:r>
            <a:r>
              <a:rPr lang="en-US" sz="2400" i="1" dirty="0" smtClean="0"/>
              <a:t>ren</a:t>
            </a:r>
            <a:r>
              <a:rPr lang="en-US" sz="2400" dirty="0" smtClean="0"/>
              <a:t>. To practice </a:t>
            </a:r>
            <a:r>
              <a:rPr lang="en-US" sz="2400" i="1" dirty="0" smtClean="0"/>
              <a:t>ren</a:t>
            </a:r>
            <a:r>
              <a:rPr lang="en-US" sz="2400" dirty="0" smtClean="0"/>
              <a:t> is to act out of love and respect for humanity for no other reason than that it is the right, or human, way to act.  </a:t>
            </a:r>
            <a:endParaRPr lang="en-US" sz="2400" i="1" dirty="0" smtClean="0"/>
          </a:p>
        </p:txBody>
      </p:sp>
    </p:spTree>
    <p:extLst>
      <p:ext uri="{BB962C8B-B14F-4D97-AF65-F5344CB8AC3E}">
        <p14:creationId xmlns:p14="http://schemas.microsoft.com/office/powerpoint/2010/main" val="1994931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Moral Cultivation</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57150" indent="0">
              <a:buNone/>
            </a:pPr>
            <a:endParaRPr lang="en-US" sz="2800" i="1" dirty="0" smtClean="0"/>
          </a:p>
          <a:p>
            <a:pPr marL="57150" indent="0">
              <a:buNone/>
            </a:pPr>
            <a:endParaRPr lang="en-US" sz="2800" i="1" dirty="0"/>
          </a:p>
          <a:p>
            <a:pPr marL="514350" indent="-457200"/>
            <a:r>
              <a:rPr lang="en-US" sz="2800" i="1" dirty="0" smtClean="0"/>
              <a:t>Ren is a development out of Li, Xiao, and Yi and it leads to a superior person, whose opposite is the morally uncultivated person</a:t>
            </a:r>
            <a:r>
              <a:rPr lang="en-US" sz="2800" dirty="0" smtClean="0"/>
              <a:t>. </a:t>
            </a:r>
          </a:p>
          <a:p>
            <a:pPr marL="514350" indent="-457200"/>
            <a:endParaRPr lang="en-US" sz="2800" i="1" dirty="0"/>
          </a:p>
          <a:p>
            <a:pPr marL="514350" indent="-457200"/>
            <a:r>
              <a:rPr lang="en-US" sz="2800" i="1" dirty="0" smtClean="0"/>
              <a:t>Ren as a development out of Li, Xiao, and Yi will lead to a morally cultivated person, and a well-ordered moral society.</a:t>
            </a:r>
          </a:p>
        </p:txBody>
      </p:sp>
    </p:spTree>
    <p:extLst>
      <p:ext uri="{BB962C8B-B14F-4D97-AF65-F5344CB8AC3E}">
        <p14:creationId xmlns:p14="http://schemas.microsoft.com/office/powerpoint/2010/main" val="41184074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Moral Cultivation</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400050"/>
            <a:r>
              <a:rPr lang="en-US" sz="2400" dirty="0" smtClean="0"/>
              <a:t>The right use of words is one method for cultivating basic human virtues. </a:t>
            </a:r>
          </a:p>
          <a:p>
            <a:pPr marL="400050"/>
            <a:endParaRPr lang="en-US" sz="2400" dirty="0"/>
          </a:p>
          <a:p>
            <a:pPr marL="400050"/>
            <a:r>
              <a:rPr lang="en-US" sz="2400" dirty="0" smtClean="0"/>
              <a:t>‘Right use’ means that the </a:t>
            </a:r>
            <a:r>
              <a:rPr lang="en-US" sz="2400" dirty="0" smtClean="0"/>
              <a:t>word </a:t>
            </a:r>
            <a:r>
              <a:rPr lang="en-US" sz="2400" dirty="0" smtClean="0"/>
              <a:t>should correspond to the reality it names. ‘Right use of words’ applies most appropriately to human actions and relationships. </a:t>
            </a:r>
          </a:p>
          <a:p>
            <a:pPr marL="400050"/>
            <a:endParaRPr lang="en-US" sz="2400" dirty="0"/>
          </a:p>
          <a:p>
            <a:pPr marL="400050"/>
            <a:r>
              <a:rPr lang="en-US" sz="2400" dirty="0" smtClean="0"/>
              <a:t>Reciting names is not about describing things correctly.</a:t>
            </a:r>
          </a:p>
          <a:p>
            <a:pPr marL="400050"/>
            <a:endParaRPr lang="en-US" sz="2400" dirty="0"/>
          </a:p>
          <a:p>
            <a:pPr marL="400050"/>
            <a:r>
              <a:rPr lang="en-US" sz="2400" dirty="0" smtClean="0"/>
              <a:t>Reciting names is about bringing one’s character and actions into agreement with the normative ideals built into the names of fundamental human relationships.  </a:t>
            </a:r>
          </a:p>
        </p:txBody>
      </p:sp>
    </p:spTree>
    <p:extLst>
      <p:ext uri="{BB962C8B-B14F-4D97-AF65-F5344CB8AC3E}">
        <p14:creationId xmlns:p14="http://schemas.microsoft.com/office/powerpoint/2010/main" val="3946393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half" idx="2"/>
          </p:nvPr>
        </p:nvSpPr>
        <p:spPr>
          <a:xfrm>
            <a:off x="457200" y="273050"/>
            <a:ext cx="3008313" cy="5853113"/>
          </a:xfrm>
        </p:spPr>
        <p:txBody>
          <a:bodyPr>
            <a:normAutofit/>
          </a:bodyPr>
          <a:lstStyle/>
          <a:p>
            <a:r>
              <a:rPr lang="en-US" sz="2000" dirty="0" smtClean="0"/>
              <a:t>Kong Zhongni</a:t>
            </a:r>
            <a:r>
              <a:rPr lang="en-US" sz="2000" dirty="0"/>
              <a:t> </a:t>
            </a:r>
            <a:r>
              <a:rPr lang="en-US" sz="2000" dirty="0" smtClean="0"/>
              <a:t>is Confucius</a:t>
            </a:r>
          </a:p>
          <a:p>
            <a:endParaRPr lang="en-US" sz="2000" dirty="0"/>
          </a:p>
          <a:p>
            <a:r>
              <a:rPr lang="en-US" sz="2000" dirty="0" smtClean="0"/>
              <a:t>Born 551 BCE during the Zhou Dynasty</a:t>
            </a:r>
          </a:p>
          <a:p>
            <a:endParaRPr lang="en-US" sz="2000" dirty="0"/>
          </a:p>
          <a:p>
            <a:r>
              <a:rPr lang="en-US" sz="2000" dirty="0" smtClean="0"/>
              <a:t>He was part of  a scholarly family and studied classics and ancient texts.</a:t>
            </a:r>
          </a:p>
          <a:p>
            <a:endParaRPr lang="en-US" sz="2000" dirty="0"/>
          </a:p>
          <a:p>
            <a:r>
              <a:rPr lang="en-US" sz="2000" dirty="0" smtClean="0"/>
              <a:t>He lived during the time period of warring factions between </a:t>
            </a:r>
            <a:r>
              <a:rPr lang="en-US" sz="2000" dirty="0" smtClean="0"/>
              <a:t>tribes</a:t>
            </a:r>
            <a:r>
              <a:rPr lang="en-US" sz="2000" dirty="0" smtClean="0"/>
              <a:t>.</a:t>
            </a:r>
            <a:endParaRPr lang="en-US" sz="2000" dirty="0" smtClean="0"/>
          </a:p>
          <a:p>
            <a:endParaRPr lang="en-US" sz="2000" dirty="0" smtClean="0"/>
          </a:p>
          <a:p>
            <a:r>
              <a:rPr lang="en-US" sz="2000" dirty="0" smtClean="0"/>
              <a:t>He came to be known as</a:t>
            </a:r>
          </a:p>
          <a:p>
            <a:r>
              <a:rPr lang="en-US" sz="2000" dirty="0" smtClean="0"/>
              <a:t>The Great Sage and Teacher.</a:t>
            </a:r>
            <a:endParaRPr lang="en-US" sz="2000" dirty="0"/>
          </a:p>
        </p:txBody>
      </p:sp>
      <p:pic>
        <p:nvPicPr>
          <p:cNvPr id="8" name="Content Placeholder 7"/>
          <p:cNvPicPr>
            <a:picLocks noGrp="1" noChangeAspect="1"/>
          </p:cNvPicPr>
          <p:nvPr>
            <p:ph idx="1"/>
          </p:nvPr>
        </p:nvPicPr>
        <p:blipFill>
          <a:blip r:embed="rId2"/>
          <a:srcRect l="4171" r="4171"/>
          <a:stretch>
            <a:fillRect/>
          </a:stretch>
        </p:blipFill>
        <p:spPr/>
      </p:pic>
    </p:spTree>
    <p:extLst>
      <p:ext uri="{BB962C8B-B14F-4D97-AF65-F5344CB8AC3E}">
        <p14:creationId xmlns:p14="http://schemas.microsoft.com/office/powerpoint/2010/main" val="269684638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Governing by Virtue</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400050"/>
            <a:r>
              <a:rPr lang="en-US" sz="2400" dirty="0" smtClean="0"/>
              <a:t>Confucius holds that </a:t>
            </a:r>
            <a:r>
              <a:rPr lang="en-US" sz="2400" i="1" dirty="0" smtClean="0"/>
              <a:t>virtue</a:t>
            </a:r>
            <a:r>
              <a:rPr lang="en-US" sz="2400" dirty="0" smtClean="0"/>
              <a:t> rather than </a:t>
            </a:r>
            <a:r>
              <a:rPr lang="en-US" sz="2400" i="1" dirty="0" smtClean="0"/>
              <a:t>law</a:t>
            </a:r>
            <a:r>
              <a:rPr lang="en-US" sz="2400" dirty="0" smtClean="0"/>
              <a:t> should be the basis of government.</a:t>
            </a:r>
          </a:p>
          <a:p>
            <a:pPr marL="400050"/>
            <a:endParaRPr lang="en-US" sz="2400" dirty="0"/>
          </a:p>
          <a:p>
            <a:pPr marL="400050"/>
            <a:r>
              <a:rPr lang="en-US" sz="2400" dirty="0" smtClean="0"/>
              <a:t>The goal of government is an orderly and peaceful society. </a:t>
            </a:r>
          </a:p>
          <a:p>
            <a:pPr marL="400050"/>
            <a:endParaRPr lang="en-US" sz="2400" dirty="0"/>
          </a:p>
          <a:p>
            <a:pPr marL="400050"/>
            <a:r>
              <a:rPr lang="en-US" sz="2400" dirty="0" smtClean="0"/>
              <a:t>The ultimate route to a well-ordered and peaceful society is through </a:t>
            </a:r>
            <a:r>
              <a:rPr lang="en-US" sz="2400" i="1" dirty="0" smtClean="0"/>
              <a:t>cultivation of ren</a:t>
            </a:r>
            <a:r>
              <a:rPr lang="en-US" sz="2400" dirty="0" smtClean="0"/>
              <a:t>. </a:t>
            </a:r>
          </a:p>
          <a:p>
            <a:pPr marL="400050"/>
            <a:endParaRPr lang="en-US" sz="2400" dirty="0"/>
          </a:p>
          <a:p>
            <a:pPr marL="400050"/>
            <a:r>
              <a:rPr lang="en-US" sz="2400" dirty="0" smtClean="0"/>
              <a:t>Since the goal of government is to provide for a orderly and peaceful society, the function of government is to promote </a:t>
            </a:r>
            <a:r>
              <a:rPr lang="en-US" sz="2400" i="1" dirty="0" smtClean="0"/>
              <a:t>ren</a:t>
            </a:r>
            <a:r>
              <a:rPr lang="en-US" sz="2400" dirty="0" smtClean="0"/>
              <a:t>.</a:t>
            </a:r>
          </a:p>
          <a:p>
            <a:pPr marL="400050"/>
            <a:endParaRPr lang="en-US" sz="2400" dirty="0"/>
          </a:p>
          <a:p>
            <a:pPr marL="400050"/>
            <a:r>
              <a:rPr lang="en-US" sz="2400" dirty="0" smtClean="0"/>
              <a:t>Government for Confucius comes through the creation of a moral community rather than through political statecraft.  </a:t>
            </a:r>
          </a:p>
        </p:txBody>
      </p:sp>
    </p:spTree>
    <p:extLst>
      <p:ext uri="{BB962C8B-B14F-4D97-AF65-F5344CB8AC3E}">
        <p14:creationId xmlns:p14="http://schemas.microsoft.com/office/powerpoint/2010/main" val="620713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Learning</a:t>
            </a:r>
            <a:endParaRPr lang="en-US" sz="2800" dirty="0"/>
          </a:p>
        </p:txBody>
      </p:sp>
      <p:sp>
        <p:nvSpPr>
          <p:cNvPr id="6" name="Content Placeholder 5"/>
          <p:cNvSpPr>
            <a:spLocks noGrp="1"/>
          </p:cNvSpPr>
          <p:nvPr>
            <p:ph idx="1"/>
          </p:nvPr>
        </p:nvSpPr>
        <p:spPr>
          <a:xfrm>
            <a:off x="199791" y="1041631"/>
            <a:ext cx="8790798" cy="5636223"/>
          </a:xfrm>
        </p:spPr>
        <p:txBody>
          <a:bodyPr>
            <a:normAutofit lnSpcReduction="10000"/>
          </a:bodyPr>
          <a:lstStyle/>
          <a:p>
            <a:pPr marL="400050"/>
            <a:r>
              <a:rPr lang="en-US" sz="2400" dirty="0" smtClean="0"/>
              <a:t>Education is the basic element of Confucian social philosophy. </a:t>
            </a:r>
          </a:p>
          <a:p>
            <a:pPr marL="400050"/>
            <a:endParaRPr lang="en-US" sz="2400" dirty="0"/>
          </a:p>
          <a:p>
            <a:pPr marL="400050"/>
            <a:r>
              <a:rPr lang="en-US" sz="2400" dirty="0" smtClean="0"/>
              <a:t>Confucianism emphasizes a certain philosophy of education, which stresses that the most important goal is to come to know humanity. </a:t>
            </a:r>
          </a:p>
          <a:p>
            <a:pPr marL="400050"/>
            <a:endParaRPr lang="en-US" sz="2400" dirty="0"/>
          </a:p>
          <a:p>
            <a:pPr marL="400050"/>
            <a:r>
              <a:rPr lang="en-US" sz="2400" dirty="0" smtClean="0"/>
              <a:t>It is both necessary to know what humanity is and what things are in the world. </a:t>
            </a:r>
          </a:p>
          <a:p>
            <a:pPr marL="400050"/>
            <a:endParaRPr lang="en-US" sz="2400" dirty="0"/>
          </a:p>
          <a:p>
            <a:pPr marL="400050"/>
            <a:r>
              <a:rPr lang="en-US" sz="2400" dirty="0" smtClean="0"/>
              <a:t>Only through education will we come to know ourselves and the world. </a:t>
            </a:r>
          </a:p>
          <a:p>
            <a:pPr marL="400050"/>
            <a:endParaRPr lang="en-US" sz="2400" dirty="0"/>
          </a:p>
          <a:p>
            <a:pPr marL="400050"/>
            <a:r>
              <a:rPr lang="en-US" sz="2400" dirty="0" smtClean="0"/>
              <a:t>The most important knowledge is self-knowledge. It comes through self-cultivation rather than through knowing external things </a:t>
            </a:r>
            <a:r>
              <a:rPr lang="en-US" sz="2400" dirty="0" smtClean="0"/>
              <a:t>and conditions</a:t>
            </a:r>
            <a:r>
              <a:rPr lang="en-US" sz="2400" dirty="0" smtClean="0"/>
              <a:t>. </a:t>
            </a:r>
          </a:p>
        </p:txBody>
      </p:sp>
    </p:spTree>
    <p:extLst>
      <p:ext uri="{BB962C8B-B14F-4D97-AF65-F5344CB8AC3E}">
        <p14:creationId xmlns:p14="http://schemas.microsoft.com/office/powerpoint/2010/main" val="42896775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Family Relationships</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400050"/>
            <a:r>
              <a:rPr lang="en-US" sz="2400" dirty="0" smtClean="0"/>
              <a:t>Confucius maintains that </a:t>
            </a:r>
            <a:r>
              <a:rPr lang="en-US" sz="2400" i="1" dirty="0" smtClean="0"/>
              <a:t>filial</a:t>
            </a:r>
            <a:r>
              <a:rPr lang="en-US" sz="2400" dirty="0" smtClean="0"/>
              <a:t> love and </a:t>
            </a:r>
            <a:r>
              <a:rPr lang="en-US" sz="2400" i="1" dirty="0" smtClean="0"/>
              <a:t>brotherly </a:t>
            </a:r>
            <a:r>
              <a:rPr lang="en-US" sz="2400" dirty="0" smtClean="0"/>
              <a:t>respect are the root of </a:t>
            </a:r>
            <a:r>
              <a:rPr lang="en-US" sz="2400" i="1" dirty="0" smtClean="0"/>
              <a:t>ren</a:t>
            </a:r>
            <a:r>
              <a:rPr lang="en-US" sz="2400" dirty="0" smtClean="0"/>
              <a:t>.</a:t>
            </a:r>
          </a:p>
          <a:p>
            <a:pPr marL="400050"/>
            <a:endParaRPr lang="en-US" sz="2400" dirty="0"/>
          </a:p>
          <a:p>
            <a:pPr marL="400050"/>
            <a:r>
              <a:rPr lang="en-US" sz="2400" dirty="0" smtClean="0"/>
              <a:t>The family is where children </a:t>
            </a:r>
            <a:r>
              <a:rPr lang="en-US" sz="2400" i="1" dirty="0" smtClean="0"/>
              <a:t>begin</a:t>
            </a:r>
            <a:r>
              <a:rPr lang="en-US" sz="2400" dirty="0" smtClean="0"/>
              <a:t> moral development.</a:t>
            </a:r>
          </a:p>
          <a:p>
            <a:pPr marL="400050"/>
            <a:endParaRPr lang="en-US" sz="2400" dirty="0"/>
          </a:p>
          <a:p>
            <a:pPr marL="400050"/>
            <a:r>
              <a:rPr lang="en-US" sz="2400" dirty="0" smtClean="0"/>
              <a:t>If parents have cultivated </a:t>
            </a:r>
            <a:r>
              <a:rPr lang="en-US" sz="2400" i="1" dirty="0" smtClean="0"/>
              <a:t>ren</a:t>
            </a:r>
            <a:r>
              <a:rPr lang="en-US" sz="2400" dirty="0" smtClean="0"/>
              <a:t>, then they can teach the child </a:t>
            </a:r>
            <a:r>
              <a:rPr lang="en-US" sz="2400" i="1" dirty="0" smtClean="0"/>
              <a:t>ren</a:t>
            </a:r>
            <a:r>
              <a:rPr lang="en-US" sz="2400" dirty="0" smtClean="0"/>
              <a:t>. </a:t>
            </a:r>
          </a:p>
          <a:p>
            <a:pPr marL="400050"/>
            <a:endParaRPr lang="en-US" sz="2400" dirty="0"/>
          </a:p>
          <a:p>
            <a:pPr marL="400050"/>
            <a:r>
              <a:rPr lang="en-US" sz="2400" dirty="0" smtClean="0"/>
              <a:t>Proper family relationships are necessary for good government. </a:t>
            </a:r>
          </a:p>
          <a:p>
            <a:pPr marL="400050"/>
            <a:endParaRPr lang="en-US" sz="2400" dirty="0"/>
          </a:p>
          <a:p>
            <a:pPr marL="400050"/>
            <a:r>
              <a:rPr lang="en-US" sz="2400" dirty="0" smtClean="0"/>
              <a:t>A nation is basically a big family in which the good of the individual is tied to the good of the whole community. </a:t>
            </a:r>
          </a:p>
          <a:p>
            <a:pPr marL="400050"/>
            <a:endParaRPr lang="en-US" sz="2400" dirty="0"/>
          </a:p>
          <a:p>
            <a:pPr marL="400050"/>
            <a:r>
              <a:rPr lang="en-US" sz="2400" i="1" dirty="0" smtClean="0"/>
              <a:t>Xiao </a:t>
            </a:r>
            <a:r>
              <a:rPr lang="en-US" sz="2400" dirty="0" smtClean="0"/>
              <a:t>is basic to all development of virtues. </a:t>
            </a:r>
            <a:endParaRPr lang="en-US" sz="2400" i="1" dirty="0" smtClean="0"/>
          </a:p>
        </p:txBody>
      </p:sp>
    </p:spTree>
    <p:extLst>
      <p:ext uri="{BB962C8B-B14F-4D97-AF65-F5344CB8AC3E}">
        <p14:creationId xmlns:p14="http://schemas.microsoft.com/office/powerpoint/2010/main" val="38806818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Human Nature and Human Goodness</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400050"/>
            <a:r>
              <a:rPr lang="en-US" sz="2400" dirty="0" smtClean="0"/>
              <a:t>Is it Power or Virtue that is the basis of human nature?</a:t>
            </a:r>
          </a:p>
          <a:p>
            <a:pPr marL="400050"/>
            <a:endParaRPr lang="en-US" sz="2400" dirty="0"/>
          </a:p>
          <a:p>
            <a:pPr marL="400050"/>
            <a:r>
              <a:rPr lang="en-US" sz="2400" dirty="0" smtClean="0"/>
              <a:t>Confucius assume that humans have the potential for goodness.</a:t>
            </a:r>
          </a:p>
          <a:p>
            <a:pPr marL="400050"/>
            <a:endParaRPr lang="en-US" sz="2400" dirty="0"/>
          </a:p>
          <a:p>
            <a:pPr marL="57150" indent="0">
              <a:buNone/>
            </a:pPr>
            <a:r>
              <a:rPr lang="en-US" sz="2400" i="1" dirty="0" smtClean="0"/>
              <a:t>To be kept stable, society must have leaders who can be trusted; the only leaders to be trusted are men of character; character is to be developed through education acquired from others and through self-discipline; no man is a safe leader who goes to extremes;  the right cultivation of his own character must be the chief concern of every leader</a:t>
            </a:r>
            <a:r>
              <a:rPr lang="en-US" sz="2400" i="1" smtClean="0"/>
              <a:t>; no </a:t>
            </a:r>
            <a:r>
              <a:rPr lang="en-US" sz="2400" i="1" dirty="0" smtClean="0"/>
              <a:t>parent, teacher, or public officer has the right to take lightly his responsibilities for guiding, through percept, rules and example, the conduct of those who are under him. </a:t>
            </a:r>
          </a:p>
        </p:txBody>
      </p:sp>
    </p:spTree>
    <p:extLst>
      <p:ext uri="{BB962C8B-B14F-4D97-AF65-F5344CB8AC3E}">
        <p14:creationId xmlns:p14="http://schemas.microsoft.com/office/powerpoint/2010/main" val="172566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On Virtue and Social Reform</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r>
              <a:rPr lang="en-US" sz="2400" dirty="0" smtClean="0"/>
              <a:t>Confucius studied the work of other great sages: Yao, Shun, and Yu seen as embodiments of great virtue.</a:t>
            </a:r>
          </a:p>
          <a:p>
            <a:endParaRPr lang="en-US" sz="2400" dirty="0"/>
          </a:p>
          <a:p>
            <a:r>
              <a:rPr lang="en-US" sz="2400" dirty="0" smtClean="0"/>
              <a:t>They believed that Heaven had given them their mandate power to rule because of their virtue. </a:t>
            </a:r>
            <a:r>
              <a:rPr lang="en-US" sz="2400" dirty="0"/>
              <a:t> </a:t>
            </a:r>
            <a:r>
              <a:rPr lang="en-US" sz="2400" dirty="0" smtClean="0"/>
              <a:t>But if they lost their virtue, they would also lose their mandate to rule.</a:t>
            </a:r>
          </a:p>
          <a:p>
            <a:endParaRPr lang="en-US" sz="2400" dirty="0"/>
          </a:p>
          <a:p>
            <a:r>
              <a:rPr lang="en-US" sz="2400" dirty="0" smtClean="0"/>
              <a:t>Thus, a central problem is: How can one maintain virtue?</a:t>
            </a:r>
          </a:p>
          <a:p>
            <a:endParaRPr lang="en-US" sz="2400" dirty="0"/>
          </a:p>
          <a:p>
            <a:r>
              <a:rPr lang="en-US" sz="2400" dirty="0"/>
              <a:t>B</a:t>
            </a:r>
            <a:r>
              <a:rPr lang="en-US" sz="2400" dirty="0" smtClean="0"/>
              <a:t>ecause of Confucius’s experiences with administrative and political institutions, he came to see the need for social reform.</a:t>
            </a:r>
          </a:p>
          <a:p>
            <a:endParaRPr lang="en-US" sz="2400" dirty="0"/>
          </a:p>
          <a:p>
            <a:r>
              <a:rPr lang="en-US" sz="2400" dirty="0" smtClean="0"/>
              <a:t>His question was: how can social reform be brought about?</a:t>
            </a:r>
            <a:endParaRPr lang="en-US" sz="2400" dirty="0"/>
          </a:p>
        </p:txBody>
      </p:sp>
    </p:spTree>
    <p:extLst>
      <p:ext uri="{BB962C8B-B14F-4D97-AF65-F5344CB8AC3E}">
        <p14:creationId xmlns:p14="http://schemas.microsoft.com/office/powerpoint/2010/main" val="235173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Three Accounts of Value</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r>
              <a:rPr lang="en-US" sz="2400" dirty="0" smtClean="0"/>
              <a:t>Humanism = the ultimate source of value is to be found in humans.</a:t>
            </a:r>
          </a:p>
          <a:p>
            <a:endParaRPr lang="en-US" sz="2400" dirty="0"/>
          </a:p>
          <a:p>
            <a:r>
              <a:rPr lang="en-US" sz="2400" dirty="0" smtClean="0"/>
              <a:t>Naturalism = the ultimate source of value is to be found in the non-human natural world. The principles for human action are to be found through observing how nature works.</a:t>
            </a:r>
          </a:p>
          <a:p>
            <a:endParaRPr lang="en-US" sz="2400" dirty="0"/>
          </a:p>
          <a:p>
            <a:r>
              <a:rPr lang="en-US" sz="2400" dirty="0" smtClean="0"/>
              <a:t>Supernaturalism = a being or power that is not human and not part of nature  is the source of value. This being or power regulates both nature and humans, as subordinate. </a:t>
            </a:r>
          </a:p>
          <a:p>
            <a:endParaRPr lang="en-US" sz="2400" dirty="0"/>
          </a:p>
          <a:p>
            <a:r>
              <a:rPr lang="en-US" sz="2400" b="1" dirty="0" smtClean="0"/>
              <a:t>Confucius</a:t>
            </a:r>
            <a:r>
              <a:rPr lang="en-US" sz="2400" dirty="0" smtClean="0"/>
              <a:t> forwards </a:t>
            </a:r>
            <a:r>
              <a:rPr lang="en-US" sz="2400" b="1" dirty="0" smtClean="0"/>
              <a:t>humanism. </a:t>
            </a:r>
            <a:endParaRPr lang="en-US" sz="2400" dirty="0"/>
          </a:p>
          <a:p>
            <a:endParaRPr lang="en-US" sz="2400" dirty="0"/>
          </a:p>
          <a:p>
            <a:endParaRPr lang="en-US" sz="2400" dirty="0"/>
          </a:p>
        </p:txBody>
      </p:sp>
    </p:spTree>
    <p:extLst>
      <p:ext uri="{BB962C8B-B14F-4D97-AF65-F5344CB8AC3E}">
        <p14:creationId xmlns:p14="http://schemas.microsoft.com/office/powerpoint/2010/main" val="941669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Confucius on Humanism</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r>
              <a:rPr lang="en-US" sz="2400" dirty="0" smtClean="0"/>
              <a:t>Confucius is interested in the question: how can goodness and harmony be achieved?</a:t>
            </a:r>
          </a:p>
          <a:p>
            <a:endParaRPr lang="en-US" sz="2400" dirty="0"/>
          </a:p>
          <a:p>
            <a:r>
              <a:rPr lang="en-US" sz="2400" dirty="0" smtClean="0"/>
              <a:t>But this question for him requires looking at human practices.</a:t>
            </a:r>
          </a:p>
          <a:p>
            <a:endParaRPr lang="en-US" sz="2400" dirty="0"/>
          </a:p>
          <a:p>
            <a:r>
              <a:rPr lang="en-US" sz="2400" dirty="0" smtClean="0"/>
              <a:t>Humanism means that the answer to this question is not to be revealed by exploration of nature or something supernatural, such as God. Rather, it is to be found by studying and looking at the best human practices. </a:t>
            </a:r>
            <a:endParaRPr lang="en-US" sz="2400" dirty="0"/>
          </a:p>
          <a:p>
            <a:endParaRPr lang="en-US" sz="2400" dirty="0" smtClean="0"/>
          </a:p>
          <a:p>
            <a:endParaRPr lang="en-US" sz="2400" dirty="0"/>
          </a:p>
        </p:txBody>
      </p:sp>
    </p:spTree>
    <p:extLst>
      <p:ext uri="{BB962C8B-B14F-4D97-AF65-F5344CB8AC3E}">
        <p14:creationId xmlns:p14="http://schemas.microsoft.com/office/powerpoint/2010/main" val="3906080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Key Philosophical Concepts</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r>
              <a:rPr lang="en-US" sz="2800" i="1" dirty="0" smtClean="0"/>
              <a:t>De</a:t>
            </a:r>
            <a:r>
              <a:rPr lang="en-US" sz="2800" dirty="0" smtClean="0"/>
              <a:t> = virtue</a:t>
            </a:r>
            <a:endParaRPr lang="en-US" sz="2800" i="1" dirty="0" smtClean="0"/>
          </a:p>
          <a:p>
            <a:endParaRPr lang="en-US" sz="2800" i="1" dirty="0"/>
          </a:p>
          <a:p>
            <a:r>
              <a:rPr lang="en-US" sz="2800" i="1" dirty="0" smtClean="0"/>
              <a:t>Ren</a:t>
            </a:r>
            <a:r>
              <a:rPr lang="en-US" sz="2800" dirty="0" smtClean="0"/>
              <a:t> = human goodness</a:t>
            </a:r>
          </a:p>
          <a:p>
            <a:endParaRPr lang="en-US" sz="2800" i="1" dirty="0"/>
          </a:p>
          <a:p>
            <a:r>
              <a:rPr lang="en-US" sz="2800" i="1" dirty="0" smtClean="0"/>
              <a:t>Li </a:t>
            </a:r>
            <a:r>
              <a:rPr lang="en-US" sz="2800" dirty="0" smtClean="0"/>
              <a:t>= propriety </a:t>
            </a:r>
          </a:p>
          <a:p>
            <a:endParaRPr lang="en-US" sz="2800" i="1" dirty="0"/>
          </a:p>
          <a:p>
            <a:r>
              <a:rPr lang="en-US" sz="2800" i="1" dirty="0" smtClean="0"/>
              <a:t>Xiao </a:t>
            </a:r>
            <a:r>
              <a:rPr lang="en-US" sz="2800" dirty="0" smtClean="0"/>
              <a:t>= filiality</a:t>
            </a:r>
          </a:p>
          <a:p>
            <a:endParaRPr lang="en-US" sz="2800" i="1" dirty="0"/>
          </a:p>
          <a:p>
            <a:r>
              <a:rPr lang="en-US" sz="2800" i="1" dirty="0" smtClean="0"/>
              <a:t>Yi =</a:t>
            </a:r>
            <a:r>
              <a:rPr lang="en-US" sz="2800" dirty="0" smtClean="0"/>
              <a:t> rightness.   </a:t>
            </a:r>
            <a:endParaRPr lang="en-US" sz="2800" i="1" dirty="0"/>
          </a:p>
        </p:txBody>
      </p:sp>
    </p:spTree>
    <p:extLst>
      <p:ext uri="{BB962C8B-B14F-4D97-AF65-F5344CB8AC3E}">
        <p14:creationId xmlns:p14="http://schemas.microsoft.com/office/powerpoint/2010/main" val="656908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i="1" dirty="0" smtClean="0"/>
              <a:t>Ren</a:t>
            </a:r>
            <a:endParaRPr lang="en-US" sz="2800" i="1" dirty="0"/>
          </a:p>
        </p:txBody>
      </p:sp>
      <p:sp>
        <p:nvSpPr>
          <p:cNvPr id="6" name="Content Placeholder 5"/>
          <p:cNvSpPr>
            <a:spLocks noGrp="1"/>
          </p:cNvSpPr>
          <p:nvPr>
            <p:ph idx="1"/>
          </p:nvPr>
        </p:nvSpPr>
        <p:spPr>
          <a:xfrm>
            <a:off x="199791" y="1041631"/>
            <a:ext cx="8790798" cy="5636223"/>
          </a:xfrm>
        </p:spPr>
        <p:txBody>
          <a:bodyPr>
            <a:normAutofit/>
          </a:bodyPr>
          <a:lstStyle/>
          <a:p>
            <a:r>
              <a:rPr lang="en-US" sz="2400" i="1" dirty="0" smtClean="0"/>
              <a:t>Ren </a:t>
            </a:r>
            <a:r>
              <a:rPr lang="en-US" sz="2400" dirty="0" smtClean="0"/>
              <a:t>is what makes humans unique.</a:t>
            </a:r>
          </a:p>
          <a:p>
            <a:endParaRPr lang="en-US" sz="2400" dirty="0"/>
          </a:p>
          <a:p>
            <a:r>
              <a:rPr lang="en-US" sz="2400" i="1" dirty="0" smtClean="0"/>
              <a:t>Ren </a:t>
            </a:r>
            <a:r>
              <a:rPr lang="en-US" sz="2400" dirty="0" smtClean="0"/>
              <a:t>= human-heartedness</a:t>
            </a:r>
          </a:p>
          <a:p>
            <a:endParaRPr lang="en-US" sz="2400" dirty="0"/>
          </a:p>
          <a:p>
            <a:r>
              <a:rPr lang="en-US" sz="2400" i="1" dirty="0" smtClean="0"/>
              <a:t>Ren</a:t>
            </a:r>
            <a:r>
              <a:rPr lang="en-US" sz="2400" dirty="0" smtClean="0"/>
              <a:t> as human-heartedness reveals the focus of Confucian thought on the idea that it is the heart rather than the head that is the core of what makes us human. </a:t>
            </a:r>
          </a:p>
          <a:p>
            <a:endParaRPr lang="en-US" sz="2400" dirty="0"/>
          </a:p>
          <a:p>
            <a:r>
              <a:rPr lang="en-US" sz="2400" i="1" dirty="0" smtClean="0"/>
              <a:t>Ren</a:t>
            </a:r>
            <a:r>
              <a:rPr lang="en-US" sz="2400" dirty="0" smtClean="0"/>
              <a:t> has to do with the ability to love other humans and creatures. </a:t>
            </a:r>
          </a:p>
          <a:p>
            <a:endParaRPr lang="en-US" sz="2400" dirty="0"/>
          </a:p>
          <a:p>
            <a:r>
              <a:rPr lang="en-US" sz="2400" i="1" dirty="0" smtClean="0"/>
              <a:t>Ren</a:t>
            </a:r>
            <a:r>
              <a:rPr lang="en-US" sz="2400" dirty="0" smtClean="0"/>
              <a:t> is not given a strict definition, since it is contextually dependent.  </a:t>
            </a:r>
          </a:p>
          <a:p>
            <a:endParaRPr lang="en-US" sz="2400" i="1" dirty="0"/>
          </a:p>
          <a:p>
            <a:endParaRPr lang="en-US" sz="2400" i="1" dirty="0"/>
          </a:p>
        </p:txBody>
      </p:sp>
    </p:spTree>
    <p:extLst>
      <p:ext uri="{BB962C8B-B14F-4D97-AF65-F5344CB8AC3E}">
        <p14:creationId xmlns:p14="http://schemas.microsoft.com/office/powerpoint/2010/main" val="1524610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i="1" dirty="0" smtClean="0"/>
              <a:t>Ren</a:t>
            </a:r>
            <a:endParaRPr lang="en-US" sz="2800" i="1" dirty="0"/>
          </a:p>
        </p:txBody>
      </p:sp>
      <p:sp>
        <p:nvSpPr>
          <p:cNvPr id="6" name="Content Placeholder 5"/>
          <p:cNvSpPr>
            <a:spLocks noGrp="1"/>
          </p:cNvSpPr>
          <p:nvPr>
            <p:ph idx="1"/>
          </p:nvPr>
        </p:nvSpPr>
        <p:spPr>
          <a:xfrm>
            <a:off x="199791" y="1041631"/>
            <a:ext cx="8790798" cy="5636223"/>
          </a:xfrm>
        </p:spPr>
        <p:txBody>
          <a:bodyPr>
            <a:normAutofit lnSpcReduction="10000"/>
          </a:bodyPr>
          <a:lstStyle/>
          <a:p>
            <a:pPr marL="0" indent="0">
              <a:buNone/>
            </a:pPr>
            <a:r>
              <a:rPr lang="en-US" sz="2400" dirty="0" smtClean="0"/>
              <a:t>As a principle of ultimate human action:</a:t>
            </a:r>
          </a:p>
          <a:p>
            <a:pPr marL="0" indent="0">
              <a:buNone/>
            </a:pPr>
            <a:endParaRPr lang="en-US" sz="2400" dirty="0"/>
          </a:p>
          <a:p>
            <a:pPr marL="0" indent="0">
              <a:buNone/>
            </a:pPr>
            <a:r>
              <a:rPr lang="en-US" sz="2000" i="1" dirty="0" smtClean="0"/>
              <a:t>Wealth and honor are what every man desires. But if they have been obtained in violation of moral principles, they must not be kept. Poverty and humble stations are what every man dislikes. But if they can be avoided only in violation of moral principles, they must not be avoided. If a superior person departs from humanity (ren), how can he fulfill that name? A superior man never abandons humanity (ren) even for the lapse of a single meal. In moments of haste, he acts according to it. In times of difficulty or confusion, he acts according to it</a:t>
            </a:r>
            <a:r>
              <a:rPr lang="en-US" sz="2000" dirty="0" smtClean="0"/>
              <a:t>. </a:t>
            </a:r>
          </a:p>
          <a:p>
            <a:pPr marL="0" indent="0">
              <a:buNone/>
            </a:pPr>
            <a:endParaRPr lang="en-US" sz="2000" i="1" dirty="0"/>
          </a:p>
          <a:p>
            <a:pPr marL="0" indent="0">
              <a:buNone/>
            </a:pPr>
            <a:r>
              <a:rPr lang="en-US" sz="2400" dirty="0" smtClean="0"/>
              <a:t>This principle reveals that a true human never departs from the way of </a:t>
            </a:r>
            <a:r>
              <a:rPr lang="en-US" sz="2400" i="1" dirty="0" smtClean="0"/>
              <a:t>ren</a:t>
            </a:r>
            <a:r>
              <a:rPr lang="en-US" sz="2400" dirty="0" smtClean="0"/>
              <a:t>. It has the consequence that a person would forgo their life rather than depart from or violate humanity. </a:t>
            </a:r>
          </a:p>
          <a:p>
            <a:pPr marL="0" indent="0">
              <a:buNone/>
            </a:pPr>
            <a:endParaRPr lang="en-US" sz="2400" dirty="0"/>
          </a:p>
          <a:p>
            <a:pPr marL="0" indent="0">
              <a:buNone/>
            </a:pPr>
            <a:r>
              <a:rPr lang="en-US" sz="2400" dirty="0" smtClean="0"/>
              <a:t>Because </a:t>
            </a:r>
            <a:r>
              <a:rPr lang="en-US" sz="2400" i="1" dirty="0" smtClean="0"/>
              <a:t>ren</a:t>
            </a:r>
            <a:r>
              <a:rPr lang="en-US" sz="2400" dirty="0" smtClean="0"/>
              <a:t> is what makes us </a:t>
            </a:r>
            <a:r>
              <a:rPr lang="en-US" sz="2400" dirty="0" smtClean="0"/>
              <a:t>human, </a:t>
            </a:r>
            <a:r>
              <a:rPr lang="en-US" sz="2400" dirty="0" smtClean="0"/>
              <a:t>to violate it, would mean one has moved beyond </a:t>
            </a:r>
            <a:r>
              <a:rPr lang="en-US" sz="2400" i="1" dirty="0" smtClean="0"/>
              <a:t>being human</a:t>
            </a:r>
            <a:r>
              <a:rPr lang="en-US" sz="2400" dirty="0" smtClean="0"/>
              <a:t>. </a:t>
            </a:r>
          </a:p>
          <a:p>
            <a:pPr marL="0" indent="0">
              <a:buNone/>
            </a:pPr>
            <a:endParaRPr lang="en-US" sz="2400" dirty="0"/>
          </a:p>
          <a:p>
            <a:endParaRPr lang="en-US" sz="2400" i="1" dirty="0"/>
          </a:p>
        </p:txBody>
      </p:sp>
    </p:spTree>
    <p:extLst>
      <p:ext uri="{BB962C8B-B14F-4D97-AF65-F5344CB8AC3E}">
        <p14:creationId xmlns:p14="http://schemas.microsoft.com/office/powerpoint/2010/main" val="1794492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i="1" dirty="0" smtClean="0"/>
              <a:t>Ren</a:t>
            </a:r>
            <a:endParaRPr lang="en-US" sz="2800" i="1" dirty="0"/>
          </a:p>
        </p:txBody>
      </p:sp>
      <p:sp>
        <p:nvSpPr>
          <p:cNvPr id="6" name="Content Placeholder 5"/>
          <p:cNvSpPr>
            <a:spLocks noGrp="1"/>
          </p:cNvSpPr>
          <p:nvPr>
            <p:ph idx="1"/>
          </p:nvPr>
        </p:nvSpPr>
        <p:spPr>
          <a:xfrm>
            <a:off x="199791" y="1041631"/>
            <a:ext cx="8790798" cy="5636223"/>
          </a:xfrm>
        </p:spPr>
        <p:txBody>
          <a:bodyPr>
            <a:normAutofit lnSpcReduction="10000"/>
          </a:bodyPr>
          <a:lstStyle/>
          <a:p>
            <a:pPr marL="0" indent="0">
              <a:buNone/>
            </a:pPr>
            <a:r>
              <a:rPr lang="en-US" sz="2400" dirty="0" smtClean="0"/>
              <a:t>As a principle that guides how we should live:</a:t>
            </a:r>
          </a:p>
          <a:p>
            <a:pPr marL="0" indent="0">
              <a:buNone/>
            </a:pPr>
            <a:endParaRPr lang="en-US" sz="2400" dirty="0"/>
          </a:p>
          <a:p>
            <a:r>
              <a:rPr lang="en-US" sz="2400" dirty="0" smtClean="0"/>
              <a:t>One must </a:t>
            </a:r>
            <a:r>
              <a:rPr lang="en-US" sz="2400" i="1" dirty="0" smtClean="0"/>
              <a:t>develop</a:t>
            </a:r>
            <a:r>
              <a:rPr lang="en-US" sz="2400" dirty="0" smtClean="0"/>
              <a:t> their own human-heartedness.</a:t>
            </a:r>
          </a:p>
          <a:p>
            <a:endParaRPr lang="en-US" sz="2400" dirty="0"/>
          </a:p>
          <a:p>
            <a:r>
              <a:rPr lang="en-US" sz="2400" dirty="0" smtClean="0"/>
              <a:t>One must </a:t>
            </a:r>
            <a:r>
              <a:rPr lang="en-US" sz="2400" i="1" dirty="0" smtClean="0"/>
              <a:t>apply</a:t>
            </a:r>
            <a:r>
              <a:rPr lang="en-US" sz="2400" dirty="0" smtClean="0"/>
              <a:t> their own human-heartedness to others.</a:t>
            </a:r>
          </a:p>
          <a:p>
            <a:endParaRPr lang="en-US" sz="2400" dirty="0"/>
          </a:p>
          <a:p>
            <a:r>
              <a:rPr lang="en-US" sz="2400" dirty="0" smtClean="0"/>
              <a:t>It requires </a:t>
            </a:r>
            <a:r>
              <a:rPr lang="en-US" sz="2400" i="1" dirty="0"/>
              <a:t>c</a:t>
            </a:r>
            <a:r>
              <a:rPr lang="en-US" sz="2400" i="1" dirty="0" smtClean="0"/>
              <a:t>onscientiousness</a:t>
            </a:r>
            <a:r>
              <a:rPr lang="en-US" sz="2400" dirty="0" smtClean="0"/>
              <a:t> in the development of one’ own humanity. </a:t>
            </a:r>
          </a:p>
          <a:p>
            <a:endParaRPr lang="en-US" sz="2400" dirty="0"/>
          </a:p>
          <a:p>
            <a:r>
              <a:rPr lang="en-US" sz="2400" dirty="0" smtClean="0"/>
              <a:t>It requires </a:t>
            </a:r>
            <a:r>
              <a:rPr lang="en-US" sz="2400" i="1" dirty="0" smtClean="0"/>
              <a:t>altruism</a:t>
            </a:r>
            <a:r>
              <a:rPr lang="en-US" sz="2400" dirty="0"/>
              <a:t> </a:t>
            </a:r>
            <a:r>
              <a:rPr lang="en-US" sz="2400" dirty="0" smtClean="0"/>
              <a:t>– understood as placing oneself in another person’s position.</a:t>
            </a:r>
          </a:p>
          <a:p>
            <a:endParaRPr lang="en-US" sz="2400" dirty="0"/>
          </a:p>
          <a:p>
            <a:r>
              <a:rPr lang="en-US" sz="2400" dirty="0" smtClean="0"/>
              <a:t>It holds to the golden rule: do not do to others what you would not want them to do to you. </a:t>
            </a:r>
          </a:p>
          <a:p>
            <a:pPr marL="0" indent="0">
              <a:buNone/>
            </a:pPr>
            <a:endParaRPr lang="en-US" sz="2400" dirty="0"/>
          </a:p>
          <a:p>
            <a:pPr marL="0" indent="0">
              <a:buNone/>
            </a:pPr>
            <a:endParaRPr lang="en-US" sz="2400" dirty="0"/>
          </a:p>
          <a:p>
            <a:endParaRPr lang="en-US" sz="2400" i="1" dirty="0"/>
          </a:p>
        </p:txBody>
      </p:sp>
    </p:spTree>
    <p:extLst>
      <p:ext uri="{BB962C8B-B14F-4D97-AF65-F5344CB8AC3E}">
        <p14:creationId xmlns:p14="http://schemas.microsoft.com/office/powerpoint/2010/main" val="4011448175"/>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230</TotalTime>
  <Words>2004</Words>
  <Application>Microsoft Macintosh PowerPoint</Application>
  <PresentationFormat>On-screen Show (4:3)</PresentationFormat>
  <Paragraphs>194</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Black</vt:lpstr>
      <vt:lpstr>Asian Philosophy</vt:lpstr>
      <vt:lpstr>PowerPoint Presentation</vt:lpstr>
      <vt:lpstr>On Virtue and Social Reform</vt:lpstr>
      <vt:lpstr>Three Accounts of Value</vt:lpstr>
      <vt:lpstr>Confucius on Humanism</vt:lpstr>
      <vt:lpstr>Key Philosophical Concepts</vt:lpstr>
      <vt:lpstr>Ren</vt:lpstr>
      <vt:lpstr>Ren</vt:lpstr>
      <vt:lpstr>Ren</vt:lpstr>
      <vt:lpstr>Li</vt:lpstr>
      <vt:lpstr>Li</vt:lpstr>
      <vt:lpstr> Li</vt:lpstr>
      <vt:lpstr>Ren &amp; Li</vt:lpstr>
      <vt:lpstr>Xiao</vt:lpstr>
      <vt:lpstr>Xiao</vt:lpstr>
      <vt:lpstr>Yi</vt:lpstr>
      <vt:lpstr>Yi</vt:lpstr>
      <vt:lpstr>Moral Cultivation</vt:lpstr>
      <vt:lpstr>Moral Cultivation</vt:lpstr>
      <vt:lpstr>Governing by Virtue</vt:lpstr>
      <vt:lpstr>Learning</vt:lpstr>
      <vt:lpstr>Family Relationships</vt:lpstr>
      <vt:lpstr>Human Nature and Human Goodness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Asian Philosophy</dc:title>
  <dc:creator>Anand Vaidya</dc:creator>
  <cp:lastModifiedBy>Anand Vaidya</cp:lastModifiedBy>
  <cp:revision>28</cp:revision>
  <dcterms:created xsi:type="dcterms:W3CDTF">2014-03-31T21:29:06Z</dcterms:created>
  <dcterms:modified xsi:type="dcterms:W3CDTF">2014-09-03T17:52:53Z</dcterms:modified>
</cp:coreProperties>
</file>