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09" autoAdjust="0"/>
  </p:normalViewPr>
  <p:slideViewPr>
    <p:cSldViewPr snapToGrid="0" snapToObjects="1">
      <p:cViewPr>
        <p:scale>
          <a:sx n="103" d="100"/>
          <a:sy n="103" d="100"/>
        </p:scale>
        <p:origin x="-968"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886B3C-9968-CD44-AE4C-D13D60B0FE5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86B3C-9968-CD44-AE4C-D13D60B0FE5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86B3C-9968-CD44-AE4C-D13D60B0FE5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86B3C-9968-CD44-AE4C-D13D60B0FE5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86B3C-9968-CD44-AE4C-D13D60B0FE55}"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886B3C-9968-CD44-AE4C-D13D60B0FE5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886B3C-9968-CD44-AE4C-D13D60B0FE55}" type="datetimeFigureOut">
              <a:rPr lang="en-US" smtClean="0"/>
              <a:t>9/3/14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886B3C-9968-CD44-AE4C-D13D60B0FE55}" type="datetimeFigureOut">
              <a:rPr lang="en-US" smtClean="0"/>
              <a:t>9/3/14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86B3C-9968-CD44-AE4C-D13D60B0FE55}" type="datetimeFigureOut">
              <a:rPr lang="en-US" smtClean="0"/>
              <a:t>9/3/14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86B3C-9968-CD44-AE4C-D13D60B0FE5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86B3C-9968-CD44-AE4C-D13D60B0FE55}"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77A47A-057A-784A-ACE9-B51B9ED2F932}"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86B3C-9968-CD44-AE4C-D13D60B0FE55}" type="datetimeFigureOut">
              <a:rPr lang="en-US" smtClean="0"/>
              <a:t>9/3/14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7A47A-057A-784A-ACE9-B51B9ED2F932}"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AP CHAPTER 17</a:t>
            </a:r>
            <a:endParaRPr lang="en-US" dirty="0"/>
          </a:p>
        </p:txBody>
      </p:sp>
    </p:spTree>
    <p:extLst>
      <p:ext uri="{BB962C8B-B14F-4D97-AF65-F5344CB8AC3E}">
        <p14:creationId xmlns:p14="http://schemas.microsoft.com/office/powerpoint/2010/main" val="148581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Distinction between Goodness and Rightness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endParaRPr lang="en-US" sz="2400" i="1" dirty="0" smtClean="0"/>
          </a:p>
          <a:p>
            <a:r>
              <a:rPr lang="en-US" sz="2400" i="1" dirty="0" smtClean="0"/>
              <a:t>Ren</a:t>
            </a:r>
            <a:r>
              <a:rPr lang="en-US" sz="2400" dirty="0" smtClean="0"/>
              <a:t> refers to the goodness that is basic to human nature. </a:t>
            </a:r>
          </a:p>
          <a:p>
            <a:endParaRPr lang="en-US" sz="2400" i="1" dirty="0"/>
          </a:p>
          <a:p>
            <a:r>
              <a:rPr lang="en-US" sz="2400" i="1" dirty="0" smtClean="0"/>
              <a:t>Yi</a:t>
            </a:r>
            <a:r>
              <a:rPr lang="en-US" sz="2400" dirty="0" smtClean="0"/>
              <a:t> refers to the rightness of human actions.</a:t>
            </a:r>
          </a:p>
          <a:p>
            <a:endParaRPr lang="en-US" sz="2400" i="1" dirty="0"/>
          </a:p>
          <a:p>
            <a:r>
              <a:rPr lang="en-US" sz="2400" dirty="0" smtClean="0"/>
              <a:t>The distinction is made </a:t>
            </a:r>
            <a:r>
              <a:rPr lang="en-US" sz="2400" i="1" dirty="0" smtClean="0"/>
              <a:t>because</a:t>
            </a:r>
            <a:r>
              <a:rPr lang="en-US" sz="2400" dirty="0" smtClean="0"/>
              <a:t> everyone has</a:t>
            </a:r>
            <a:r>
              <a:rPr lang="en-US" sz="2400" i="1" dirty="0" smtClean="0"/>
              <a:t> ren</a:t>
            </a:r>
            <a:r>
              <a:rPr lang="en-US" sz="2400" dirty="0" smtClean="0"/>
              <a:t>, but not all people act rightly. </a:t>
            </a:r>
          </a:p>
          <a:p>
            <a:endParaRPr lang="en-US" sz="2400" dirty="0"/>
          </a:p>
          <a:p>
            <a:r>
              <a:rPr lang="en-US" sz="2400" dirty="0" smtClean="0"/>
              <a:t>If everyone has </a:t>
            </a:r>
            <a:r>
              <a:rPr lang="en-US" sz="2400" i="1" dirty="0" smtClean="0"/>
              <a:t>ren</a:t>
            </a:r>
            <a:r>
              <a:rPr lang="en-US" sz="2400" dirty="0" smtClean="0"/>
              <a:t>, why is there </a:t>
            </a:r>
            <a:r>
              <a:rPr lang="en-US" sz="2400" i="1" dirty="0" smtClean="0"/>
              <a:t>evil </a:t>
            </a:r>
            <a:r>
              <a:rPr lang="en-US" sz="2400" dirty="0" smtClean="0"/>
              <a:t>in the world?</a:t>
            </a:r>
          </a:p>
          <a:p>
            <a:endParaRPr lang="en-US" sz="2400" dirty="0"/>
          </a:p>
          <a:p>
            <a:r>
              <a:rPr lang="en-US" sz="2400" dirty="0" smtClean="0"/>
              <a:t>The answer: </a:t>
            </a:r>
            <a:r>
              <a:rPr lang="en-US" sz="2400" i="1" dirty="0" smtClean="0"/>
              <a:t>because </a:t>
            </a:r>
            <a:r>
              <a:rPr lang="en-US" sz="2400" dirty="0" smtClean="0"/>
              <a:t>of a failure of </a:t>
            </a:r>
            <a:r>
              <a:rPr lang="en-US" sz="2400" i="1" dirty="0" smtClean="0"/>
              <a:t>Yi</a:t>
            </a:r>
            <a:r>
              <a:rPr lang="en-US" sz="2400" dirty="0" smtClean="0"/>
              <a:t>.</a:t>
            </a:r>
          </a:p>
          <a:p>
            <a:endParaRPr lang="en-US" sz="2400" dirty="0"/>
          </a:p>
          <a:p>
            <a:pPr marL="0" indent="0">
              <a:buNone/>
            </a:pPr>
            <a:endParaRPr lang="en-US" sz="2400" dirty="0"/>
          </a:p>
        </p:txBody>
      </p:sp>
    </p:spTree>
    <p:extLst>
      <p:ext uri="{BB962C8B-B14F-4D97-AF65-F5344CB8AC3E}">
        <p14:creationId xmlns:p14="http://schemas.microsoft.com/office/powerpoint/2010/main" val="2663413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Coordination of </a:t>
            </a:r>
            <a:r>
              <a:rPr lang="en-US" sz="2800" i="1" dirty="0" smtClean="0"/>
              <a:t>Ren</a:t>
            </a:r>
            <a:r>
              <a:rPr lang="en-US" sz="2800" dirty="0" smtClean="0"/>
              <a:t> and </a:t>
            </a:r>
            <a:r>
              <a:rPr lang="en-US" sz="2800" i="1" dirty="0" smtClean="0"/>
              <a:t>Yi</a:t>
            </a:r>
            <a:r>
              <a:rPr lang="en-US" sz="2800" dirty="0" smtClean="0"/>
              <a:t> in Mengzi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endParaRPr lang="en-US" sz="2400" i="1" dirty="0" smtClean="0"/>
          </a:p>
          <a:p>
            <a:endParaRPr lang="en-US" sz="2400" i="1" dirty="0"/>
          </a:p>
          <a:p>
            <a:pPr marL="0" indent="0">
              <a:buNone/>
            </a:pPr>
            <a:endParaRPr lang="en-US" sz="2400" i="1" dirty="0" smtClean="0"/>
          </a:p>
          <a:p>
            <a:r>
              <a:rPr lang="en-US" sz="2400" dirty="0" smtClean="0"/>
              <a:t>If </a:t>
            </a:r>
            <a:r>
              <a:rPr lang="en-US" sz="2400" i="1" dirty="0" smtClean="0"/>
              <a:t>Ren </a:t>
            </a:r>
            <a:r>
              <a:rPr lang="en-US" sz="2400" dirty="0" smtClean="0"/>
              <a:t>is fully developed, then </a:t>
            </a:r>
            <a:r>
              <a:rPr lang="en-US" sz="2400" i="1" dirty="0" smtClean="0"/>
              <a:t>Yi</a:t>
            </a:r>
            <a:r>
              <a:rPr lang="en-US" sz="2400" dirty="0" smtClean="0"/>
              <a:t> will follow.</a:t>
            </a:r>
          </a:p>
          <a:p>
            <a:endParaRPr lang="en-US" sz="2400" dirty="0"/>
          </a:p>
          <a:p>
            <a:r>
              <a:rPr lang="en-US" sz="2400" dirty="0" smtClean="0"/>
              <a:t>If all actions are in accord with </a:t>
            </a:r>
            <a:r>
              <a:rPr lang="en-US" sz="2400" i="1" dirty="0" smtClean="0"/>
              <a:t>Yi, Ren</a:t>
            </a:r>
            <a:r>
              <a:rPr lang="en-US" sz="2400" dirty="0" smtClean="0"/>
              <a:t> will be developed.</a:t>
            </a:r>
            <a:endParaRPr lang="en-US" sz="2400" dirty="0"/>
          </a:p>
          <a:p>
            <a:pPr marL="0" indent="0">
              <a:buNone/>
            </a:pPr>
            <a:endParaRPr lang="en-US" sz="2400" dirty="0"/>
          </a:p>
        </p:txBody>
      </p:sp>
    </p:spTree>
    <p:extLst>
      <p:ext uri="{BB962C8B-B14F-4D97-AF65-F5344CB8AC3E}">
        <p14:creationId xmlns:p14="http://schemas.microsoft.com/office/powerpoint/2010/main" val="2118624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Gaozi</a:t>
            </a:r>
            <a:r>
              <a:rPr lang="en-US" sz="2800" dirty="0"/>
              <a:t> </a:t>
            </a:r>
            <a:r>
              <a:rPr lang="en-US" sz="2800" dirty="0" smtClean="0"/>
              <a:t>vs. Mengzi on Human Nature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000" dirty="0" smtClean="0"/>
              <a:t>Gaozi: Human nature is neither </a:t>
            </a:r>
            <a:r>
              <a:rPr lang="en-US" sz="2000" i="1" dirty="0" smtClean="0"/>
              <a:t>Good </a:t>
            </a:r>
            <a:r>
              <a:rPr lang="en-US" sz="2000" dirty="0" smtClean="0"/>
              <a:t>nor </a:t>
            </a:r>
            <a:r>
              <a:rPr lang="en-US" sz="2000" i="1" dirty="0" smtClean="0"/>
              <a:t>Evil</a:t>
            </a:r>
            <a:r>
              <a:rPr lang="en-US" sz="2000" dirty="0" smtClean="0"/>
              <a:t> inherently.</a:t>
            </a:r>
          </a:p>
          <a:p>
            <a:endParaRPr lang="en-US" sz="2000" dirty="0"/>
          </a:p>
          <a:p>
            <a:pPr marL="0" indent="0">
              <a:buNone/>
            </a:pPr>
            <a:r>
              <a:rPr lang="en-US" sz="2000" dirty="0" smtClean="0"/>
              <a:t>Analogy 1: Human nature is like a tree, human goodness like a bowl made from the tree.</a:t>
            </a:r>
          </a:p>
          <a:p>
            <a:pPr marL="0" indent="0">
              <a:buNone/>
            </a:pPr>
            <a:endParaRPr lang="en-US" sz="2000" dirty="0" smtClean="0"/>
          </a:p>
          <a:p>
            <a:pPr marL="0" indent="0">
              <a:buNone/>
            </a:pPr>
            <a:r>
              <a:rPr lang="en-US" sz="2000" dirty="0" smtClean="0"/>
              <a:t>Mengzi: In making a bowl from a tree we have to kill the tree and cut it into pieces. </a:t>
            </a:r>
            <a:endParaRPr lang="en-US" sz="2000" dirty="0"/>
          </a:p>
          <a:p>
            <a:endParaRPr lang="en-US" sz="2000" dirty="0"/>
          </a:p>
          <a:p>
            <a:pPr marL="0" indent="0">
              <a:buNone/>
            </a:pPr>
            <a:r>
              <a:rPr lang="en-US" sz="2000" dirty="0" smtClean="0"/>
              <a:t>Analogy 2: Just as water can flow either to the east or to the west without making any distinction between them, so human nature can turn to either good or evil, without making any distinction between </a:t>
            </a:r>
            <a:r>
              <a:rPr lang="en-US" sz="2000" dirty="0" smtClean="0"/>
              <a:t>them</a:t>
            </a:r>
            <a:r>
              <a:rPr lang="en-US" sz="2000" dirty="0"/>
              <a:t>,</a:t>
            </a:r>
            <a:r>
              <a:rPr lang="en-US" sz="2000" dirty="0" smtClean="0"/>
              <a:t> </a:t>
            </a:r>
            <a:r>
              <a:rPr lang="en-US" sz="2000" dirty="0"/>
              <a:t>s</a:t>
            </a:r>
            <a:r>
              <a:rPr lang="en-US" sz="2000" dirty="0" smtClean="0"/>
              <a:t>o</a:t>
            </a:r>
            <a:r>
              <a:rPr lang="en-US" sz="2000" dirty="0" smtClean="0"/>
              <a:t>, human nature can turn to either good or evil. </a:t>
            </a:r>
          </a:p>
          <a:p>
            <a:pPr marL="0" indent="0">
              <a:buNone/>
            </a:pPr>
            <a:endParaRPr lang="en-US" sz="2000" dirty="0"/>
          </a:p>
          <a:p>
            <a:pPr marL="0" indent="0">
              <a:buNone/>
            </a:pPr>
            <a:r>
              <a:rPr lang="en-US" sz="2000" dirty="0" smtClean="0"/>
              <a:t>Mengzi: Water flows indifferently east and west, but it does not flow indifferently north and south. Water only flows down. Human goodness, thus is like water in this way – it is disposed to goodness. </a:t>
            </a:r>
          </a:p>
          <a:p>
            <a:pPr marL="0" indent="0">
              <a:buNone/>
            </a:pPr>
            <a:endParaRPr lang="en-US" sz="2000" dirty="0"/>
          </a:p>
          <a:p>
            <a:pPr marL="0" indent="0">
              <a:buNone/>
            </a:pPr>
            <a:endParaRPr lang="en-US" sz="2000" dirty="0" smtClean="0"/>
          </a:p>
          <a:p>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3519860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Mengzi Against Context-Dependency about Human Nature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000" b="1" dirty="0" smtClean="0"/>
              <a:t>Context-Dependency</a:t>
            </a:r>
            <a:r>
              <a:rPr lang="en-US" sz="2000" dirty="0" smtClean="0"/>
              <a:t> about Human Nature: In some </a:t>
            </a:r>
            <a:r>
              <a:rPr lang="en-US" sz="2000" dirty="0"/>
              <a:t>p</a:t>
            </a:r>
            <a:r>
              <a:rPr lang="en-US" sz="2000" dirty="0" smtClean="0"/>
              <a:t>eople </a:t>
            </a:r>
            <a:r>
              <a:rPr lang="en-US" sz="2000" dirty="0"/>
              <a:t>h</a:t>
            </a:r>
            <a:r>
              <a:rPr lang="en-US" sz="2000" dirty="0" smtClean="0"/>
              <a:t>uman </a:t>
            </a:r>
            <a:r>
              <a:rPr lang="en-US" sz="2000" dirty="0"/>
              <a:t>n</a:t>
            </a:r>
            <a:r>
              <a:rPr lang="en-US" sz="2000" dirty="0" smtClean="0"/>
              <a:t>ature is bad, but in others it is good. </a:t>
            </a:r>
          </a:p>
          <a:p>
            <a:pPr marL="0" indent="0">
              <a:buNone/>
            </a:pPr>
            <a:endParaRPr lang="en-US" sz="2000" dirty="0"/>
          </a:p>
          <a:p>
            <a:pPr marL="0" indent="0">
              <a:buNone/>
            </a:pPr>
            <a:r>
              <a:rPr lang="en-US" sz="2000" b="1" dirty="0" smtClean="0"/>
              <a:t>Argument For</a:t>
            </a:r>
            <a:r>
              <a:rPr lang="en-US" sz="2000" dirty="0" smtClean="0"/>
              <a:t>: Under the rule of a virtuous king, people loved what was good, but under the rule of a cruel king, without virtue, people loved what was cruel and not good. </a:t>
            </a:r>
          </a:p>
          <a:p>
            <a:pPr marL="0" indent="0">
              <a:buNone/>
            </a:pPr>
            <a:endParaRPr lang="en-US" sz="2000" dirty="0"/>
          </a:p>
          <a:p>
            <a:pPr marL="0" indent="0">
              <a:buNone/>
            </a:pPr>
            <a:r>
              <a:rPr lang="en-US" sz="2000" b="1" dirty="0" smtClean="0"/>
              <a:t>Argument Against</a:t>
            </a:r>
            <a:r>
              <a:rPr lang="en-US" sz="2000" dirty="0" smtClean="0"/>
              <a:t>: Under a good ruler, people love the good, because the natural goodness of human nature is protected. Under a bad ruler, however, the people become bad, because the ruler destroys the goodness in everyone.</a:t>
            </a:r>
          </a:p>
          <a:p>
            <a:pPr marL="0" indent="0">
              <a:buNone/>
            </a:pPr>
            <a:endParaRPr lang="en-US" sz="2000" dirty="0"/>
          </a:p>
          <a:p>
            <a:pPr marL="0" indent="0">
              <a:buNone/>
            </a:pPr>
            <a:r>
              <a:rPr lang="en-US" sz="2000" b="1" dirty="0" smtClean="0"/>
              <a:t>Universalism</a:t>
            </a:r>
            <a:r>
              <a:rPr lang="en-US" sz="2000" dirty="0" smtClean="0"/>
              <a:t> about Human Nature: human nature is universal, not shifting from person to person.  </a:t>
            </a:r>
          </a:p>
          <a:p>
            <a:pPr marL="0" indent="0">
              <a:buNone/>
            </a:pPr>
            <a:endParaRPr lang="en-US" sz="2000" dirty="0"/>
          </a:p>
          <a:p>
            <a:pPr marL="0" indent="0">
              <a:buNone/>
            </a:pPr>
            <a:endParaRPr lang="en-US" sz="2000" dirty="0"/>
          </a:p>
          <a:p>
            <a:pPr marL="0" indent="0">
              <a:buNone/>
            </a:pPr>
            <a:endParaRPr lang="en-US" sz="2000" dirty="0" smtClean="0"/>
          </a:p>
          <a:p>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3454490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Arguments for the Goodness of Human Beings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000" dirty="0" smtClean="0"/>
              <a:t>Argument 1:</a:t>
            </a:r>
          </a:p>
          <a:p>
            <a:pPr marL="457200" indent="-457200">
              <a:buAutoNum type="arabicPeriod"/>
            </a:pPr>
            <a:endParaRPr lang="en-US" sz="2000" dirty="0"/>
          </a:p>
          <a:p>
            <a:pPr marL="457200" indent="-457200">
              <a:buAutoNum type="arabicPeriod"/>
            </a:pPr>
            <a:r>
              <a:rPr lang="en-US" sz="2000" dirty="0" smtClean="0"/>
              <a:t>The sage, according to everyone, is good by nature. </a:t>
            </a:r>
          </a:p>
          <a:p>
            <a:pPr marL="457200" indent="-457200">
              <a:buAutoNum type="arabicPeriod"/>
            </a:pPr>
            <a:r>
              <a:rPr lang="en-US" sz="2000" dirty="0" smtClean="0"/>
              <a:t>All persons have the same human nature.</a:t>
            </a:r>
          </a:p>
          <a:p>
            <a:pPr marL="457200" indent="-457200">
              <a:buAutoNum type="arabicPeriod"/>
            </a:pPr>
            <a:r>
              <a:rPr lang="en-US" sz="2000" dirty="0" smtClean="0"/>
              <a:t>Therefore, all persons are good by nature. </a:t>
            </a:r>
            <a:endParaRPr lang="en-US" sz="2000" dirty="0"/>
          </a:p>
          <a:p>
            <a:pPr marL="0" indent="0">
              <a:buNone/>
            </a:pPr>
            <a:endParaRPr lang="en-US" sz="2000" dirty="0" smtClean="0"/>
          </a:p>
          <a:p>
            <a:pPr marL="0" indent="0">
              <a:buNone/>
            </a:pPr>
            <a:r>
              <a:rPr lang="en-US" sz="2000" dirty="0" smtClean="0"/>
              <a:t>Critical Questions:</a:t>
            </a:r>
          </a:p>
          <a:p>
            <a:pPr marL="0" indent="0">
              <a:buNone/>
            </a:pPr>
            <a:endParaRPr lang="en-US" sz="2000" dirty="0"/>
          </a:p>
          <a:p>
            <a:pPr marL="0" indent="0">
              <a:buNone/>
            </a:pPr>
            <a:r>
              <a:rPr lang="en-US" sz="2000" dirty="0" smtClean="0"/>
              <a:t>Does the fact that everyone thinks a sage is good by nature make it true?</a:t>
            </a:r>
          </a:p>
          <a:p>
            <a:pPr marL="0" indent="0">
              <a:buNone/>
            </a:pPr>
            <a:endParaRPr lang="en-US" sz="2000" dirty="0"/>
          </a:p>
          <a:p>
            <a:pPr marL="0" indent="0">
              <a:buNone/>
            </a:pPr>
            <a:r>
              <a:rPr lang="en-US" sz="2000" dirty="0" smtClean="0"/>
              <a:t>What supports the view that all persons have the same human nature?</a:t>
            </a:r>
          </a:p>
          <a:p>
            <a:pPr marL="0" indent="0">
              <a:buNone/>
            </a:pPr>
            <a:endParaRPr lang="en-US" sz="2000" dirty="0"/>
          </a:p>
          <a:p>
            <a:pPr marL="0" indent="0">
              <a:buNone/>
            </a:pPr>
            <a:r>
              <a:rPr lang="en-US" sz="2000" dirty="0" smtClean="0"/>
              <a:t>Does it follow from the fact that everyone has a good nature, that everyone is always good?</a:t>
            </a:r>
            <a:endParaRPr lang="en-US" sz="2000" dirty="0"/>
          </a:p>
          <a:p>
            <a:pPr marL="0" indent="0">
              <a:buNone/>
            </a:pPr>
            <a:endParaRPr lang="en-US" sz="2000" dirty="0" smtClean="0"/>
          </a:p>
          <a:p>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3861626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Arguments for the Goodness of Human Beings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000" dirty="0"/>
              <a:t>Compassion is the beginning of </a:t>
            </a:r>
            <a:r>
              <a:rPr lang="en-US" sz="2000" i="1" dirty="0"/>
              <a:t>ren</a:t>
            </a:r>
            <a:r>
              <a:rPr lang="en-US" sz="2000" dirty="0"/>
              <a:t>. </a:t>
            </a:r>
          </a:p>
          <a:p>
            <a:pPr marL="0" indent="0">
              <a:buNone/>
            </a:pPr>
            <a:endParaRPr lang="en-US" sz="2000" dirty="0"/>
          </a:p>
          <a:p>
            <a:pPr marL="0" indent="0">
              <a:buNone/>
            </a:pPr>
            <a:r>
              <a:rPr lang="en-US" sz="2000" dirty="0"/>
              <a:t>Shamefulness is the root of </a:t>
            </a:r>
            <a:r>
              <a:rPr lang="en-US" sz="2000" i="1" dirty="0"/>
              <a:t>yi</a:t>
            </a:r>
            <a:r>
              <a:rPr lang="en-US" sz="2000" dirty="0"/>
              <a:t>.</a:t>
            </a:r>
          </a:p>
          <a:p>
            <a:pPr marL="0" indent="0">
              <a:buNone/>
            </a:pPr>
            <a:endParaRPr lang="en-US" sz="2000" dirty="0"/>
          </a:p>
          <a:p>
            <a:pPr marL="0" indent="0">
              <a:buNone/>
            </a:pPr>
            <a:r>
              <a:rPr lang="en-US" sz="2000" dirty="0"/>
              <a:t>Respect is the beginning of </a:t>
            </a:r>
            <a:r>
              <a:rPr lang="en-US" sz="2000" i="1" dirty="0"/>
              <a:t>li</a:t>
            </a:r>
            <a:r>
              <a:rPr lang="en-US" sz="2000" dirty="0" smtClean="0"/>
              <a:t>.</a:t>
            </a:r>
          </a:p>
          <a:p>
            <a:pPr marL="0" indent="0">
              <a:buNone/>
            </a:pPr>
            <a:endParaRPr lang="en-US" sz="2000" dirty="0"/>
          </a:p>
          <a:p>
            <a:pPr marL="0" indent="0">
              <a:buNone/>
            </a:pPr>
            <a:r>
              <a:rPr lang="en-US" sz="2000" dirty="0" smtClean="0"/>
              <a:t>Knowledge </a:t>
            </a:r>
            <a:r>
              <a:rPr lang="en-US" sz="2000" dirty="0"/>
              <a:t>of right and wrong </a:t>
            </a:r>
            <a:r>
              <a:rPr lang="en-US" sz="2000" dirty="0" smtClean="0"/>
              <a:t>is the root </a:t>
            </a:r>
            <a:r>
              <a:rPr lang="en-US" sz="2000" dirty="0"/>
              <a:t>of </a:t>
            </a:r>
            <a:r>
              <a:rPr lang="en-US" sz="2000" i="1" dirty="0" smtClean="0"/>
              <a:t>zhi.</a:t>
            </a:r>
            <a:r>
              <a:rPr lang="en-US" sz="2000" dirty="0" smtClean="0"/>
              <a:t> </a:t>
            </a:r>
          </a:p>
          <a:p>
            <a:pPr marL="0" indent="0">
              <a:buNone/>
            </a:pPr>
            <a:r>
              <a:rPr lang="en-US" sz="2000" dirty="0" smtClean="0"/>
              <a:t>----------------------------------------------------------------</a:t>
            </a:r>
            <a:endParaRPr lang="en-US" sz="2000" dirty="0"/>
          </a:p>
          <a:p>
            <a:pPr marL="457200" indent="-457200">
              <a:buAutoNum type="arabicPeriod"/>
            </a:pPr>
            <a:r>
              <a:rPr lang="en-US" sz="2000" dirty="0" smtClean="0"/>
              <a:t>Every person draws his or her ideas about the rightness and wrongness of actions from reflections in his or her own heart-mind.</a:t>
            </a:r>
          </a:p>
          <a:p>
            <a:pPr marL="457200" indent="-457200">
              <a:buAutoNum type="arabicPeriod"/>
            </a:pPr>
            <a:r>
              <a:rPr lang="en-US" sz="2000" dirty="0" smtClean="0"/>
              <a:t>So, these ideas are innate ideas of right and wrong, and must be found in every person.   </a:t>
            </a:r>
          </a:p>
          <a:p>
            <a:pPr marL="0" indent="0">
              <a:buNone/>
            </a:pPr>
            <a:endParaRPr lang="en-US" sz="2000" dirty="0"/>
          </a:p>
          <a:p>
            <a:pPr marL="0" indent="0">
              <a:buNone/>
            </a:pPr>
            <a:endParaRPr lang="en-US" sz="2000" dirty="0" smtClean="0"/>
          </a:p>
          <a:p>
            <a:pPr marL="0" indent="0">
              <a:buNone/>
            </a:pPr>
            <a:endParaRPr lang="en-US" sz="2000" dirty="0"/>
          </a:p>
          <a:p>
            <a:pPr marL="457200" indent="-457200">
              <a:buAutoNum type="arabicPeriod"/>
            </a:pPr>
            <a:endParaRPr lang="en-US" sz="2000" dirty="0"/>
          </a:p>
          <a:p>
            <a:pPr marL="0" indent="0">
              <a:buNone/>
            </a:pPr>
            <a:endParaRPr lang="en-US" sz="2000" dirty="0" smtClean="0"/>
          </a:p>
          <a:p>
            <a:pPr marL="0" indent="0">
              <a:buNone/>
            </a:pPr>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163107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Sources of Evil</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000" dirty="0" smtClean="0"/>
              <a:t>Mengzi on Evil –</a:t>
            </a:r>
          </a:p>
          <a:p>
            <a:pPr marL="0" indent="0">
              <a:buNone/>
            </a:pPr>
            <a:endParaRPr lang="en-US" sz="2000" dirty="0"/>
          </a:p>
          <a:p>
            <a:pPr marL="0" indent="0">
              <a:buNone/>
            </a:pPr>
            <a:r>
              <a:rPr lang="en-US" sz="2000" dirty="0" smtClean="0"/>
              <a:t>First, evil is due to external circumstances. </a:t>
            </a:r>
          </a:p>
          <a:p>
            <a:pPr marL="0" indent="0">
              <a:buNone/>
            </a:pPr>
            <a:endParaRPr lang="en-US" sz="2000" dirty="0"/>
          </a:p>
          <a:p>
            <a:pPr marL="0" indent="0">
              <a:buNone/>
            </a:pPr>
            <a:r>
              <a:rPr lang="en-US" sz="2000" dirty="0" smtClean="0"/>
              <a:t>Second, evil is due to the abandonment of self: people abandon their innate goodness. </a:t>
            </a:r>
          </a:p>
          <a:p>
            <a:pPr marL="0" indent="0">
              <a:buNone/>
            </a:pPr>
            <a:endParaRPr lang="en-US" sz="2000" dirty="0"/>
          </a:p>
          <a:p>
            <a:pPr marL="0" indent="0">
              <a:buNone/>
            </a:pPr>
            <a:r>
              <a:rPr lang="en-US" sz="2000" dirty="0" smtClean="0"/>
              <a:t>Third, evil is due to a failure to nourish the feelings and the senses. </a:t>
            </a:r>
          </a:p>
          <a:p>
            <a:pPr marL="0" indent="0">
              <a:buNone/>
            </a:pPr>
            <a:endParaRPr lang="en-US" sz="2000" dirty="0"/>
          </a:p>
          <a:p>
            <a:pPr marL="0" indent="0">
              <a:buNone/>
            </a:pPr>
            <a:r>
              <a:rPr lang="en-US" sz="2000" dirty="0" smtClean="0"/>
              <a:t>Evil can exist because although one has good intentions, one is incapable of doing the right things because of a lack of knowledge with which to make the correct decision. </a:t>
            </a:r>
            <a:endParaRPr lang="en-US" sz="2000" dirty="0"/>
          </a:p>
          <a:p>
            <a:pPr marL="0" indent="0">
              <a:buNone/>
            </a:pPr>
            <a:endParaRPr lang="en-US" sz="2000" dirty="0" smtClean="0"/>
          </a:p>
          <a:p>
            <a:pPr marL="0" indent="0">
              <a:buNone/>
            </a:pPr>
            <a:endParaRPr lang="en-US" sz="2000" dirty="0"/>
          </a:p>
          <a:p>
            <a:pPr marL="457200" indent="-457200">
              <a:buAutoNum type="arabicPeriod"/>
            </a:pPr>
            <a:endParaRPr lang="en-US" sz="2000" dirty="0"/>
          </a:p>
          <a:p>
            <a:pPr marL="0" indent="0">
              <a:buNone/>
            </a:pPr>
            <a:endParaRPr lang="en-US" sz="2000" dirty="0" smtClean="0"/>
          </a:p>
          <a:p>
            <a:pPr marL="0" indent="0">
              <a:buNone/>
            </a:pPr>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84343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Mengzi’s Vision</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2400" i="1" dirty="0" smtClean="0"/>
              <a:t>People should live virtuously, according to ren, yi, and li because living virtuously develops one’s humanity, leading to harmonious social relationships and an orderly society. </a:t>
            </a:r>
          </a:p>
          <a:p>
            <a:pPr marL="0" indent="0">
              <a:buNone/>
            </a:pPr>
            <a:endParaRPr lang="en-US" sz="2400" i="1" dirty="0"/>
          </a:p>
          <a:p>
            <a:pPr marL="0" indent="0">
              <a:buNone/>
            </a:pPr>
            <a:r>
              <a:rPr lang="en-US" sz="2400" i="1" dirty="0" smtClean="0"/>
              <a:t>To regulate one’s actions by ren, yi, and li is to live according to the innate goodness that is basic to human nature. </a:t>
            </a:r>
          </a:p>
          <a:p>
            <a:pPr marL="0" indent="0">
              <a:buNone/>
            </a:pPr>
            <a:endParaRPr lang="en-US" sz="2400" i="1" dirty="0"/>
          </a:p>
          <a:p>
            <a:pPr marL="0" indent="0">
              <a:buNone/>
            </a:pPr>
            <a:r>
              <a:rPr lang="en-US" sz="2400" i="1" dirty="0" smtClean="0"/>
              <a:t>To practice Confucianism is to practice the way of fulfilling human nature. </a:t>
            </a:r>
            <a:endParaRPr lang="en-US" sz="2400" i="1" dirty="0"/>
          </a:p>
          <a:p>
            <a:pPr marL="457200" indent="-457200">
              <a:buAutoNum type="arabicPeriod"/>
            </a:pPr>
            <a:endParaRPr lang="en-US" sz="2000" dirty="0"/>
          </a:p>
          <a:p>
            <a:pPr marL="0" indent="0">
              <a:buNone/>
            </a:pPr>
            <a:endParaRPr lang="en-US" sz="2000" dirty="0" smtClean="0"/>
          </a:p>
          <a:p>
            <a:pPr marL="0" indent="0">
              <a:buNone/>
            </a:pPr>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1448515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Consequences of Mengzi’s Theory of Human Nature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Human Nature is essentially Good. It is given by Heaven. </a:t>
            </a:r>
          </a:p>
          <a:p>
            <a:endParaRPr lang="en-US" sz="2400" dirty="0"/>
          </a:p>
          <a:p>
            <a:r>
              <a:rPr lang="en-US" sz="2400" dirty="0" smtClean="0"/>
              <a:t>Heaven is inherently good, for it is the very source of goodness. </a:t>
            </a:r>
          </a:p>
          <a:p>
            <a:endParaRPr lang="en-US" sz="2400" dirty="0"/>
          </a:p>
          <a:p>
            <a:r>
              <a:rPr lang="en-US" sz="2400" dirty="0" smtClean="0"/>
              <a:t>Heaven is the ultimate judge and sanction of human action and goodness. </a:t>
            </a:r>
          </a:p>
          <a:p>
            <a:endParaRPr lang="en-US" sz="2400" dirty="0"/>
          </a:p>
          <a:p>
            <a:r>
              <a:rPr lang="en-US" sz="2400" dirty="0" smtClean="0"/>
              <a:t>Learning is a process of self-cultivation that preserves and extends one’s inherent good nature and serves Heaven. </a:t>
            </a:r>
          </a:p>
          <a:p>
            <a:endParaRPr lang="en-US" sz="2400" dirty="0"/>
          </a:p>
          <a:p>
            <a:r>
              <a:rPr lang="en-US" sz="2400" dirty="0" smtClean="0"/>
              <a:t>Self-cultivation is the path to developing the heart-mind, it is the path to becoming a sage. </a:t>
            </a:r>
          </a:p>
          <a:p>
            <a:pPr marL="0" indent="0">
              <a:buNone/>
            </a:pPr>
            <a:endParaRPr lang="en-US" sz="2400" dirty="0"/>
          </a:p>
          <a:p>
            <a:pPr marL="0" indent="0">
              <a:buNone/>
            </a:pPr>
            <a:endParaRPr lang="en-US" sz="2000" dirty="0" smtClean="0"/>
          </a:p>
          <a:p>
            <a:pPr marL="0" indent="0">
              <a:buNone/>
            </a:pPr>
            <a:endParaRPr lang="en-US" sz="2400" dirty="0"/>
          </a:p>
          <a:p>
            <a:endParaRPr lang="en-US" sz="2400" dirty="0" smtClean="0"/>
          </a:p>
          <a:p>
            <a:endParaRPr lang="en-US" sz="2400" i="1" dirty="0"/>
          </a:p>
          <a:p>
            <a:pPr marL="0" indent="0">
              <a:buNone/>
            </a:pPr>
            <a:endParaRPr lang="en-US" sz="2400" i="1" dirty="0" smtClean="0"/>
          </a:p>
          <a:p>
            <a:endParaRPr lang="en-US" sz="2400" dirty="0"/>
          </a:p>
          <a:p>
            <a:pPr marL="0" indent="0">
              <a:buNone/>
            </a:pPr>
            <a:endParaRPr lang="en-US" sz="2400" dirty="0"/>
          </a:p>
        </p:txBody>
      </p:sp>
    </p:spTree>
    <p:extLst>
      <p:ext uri="{BB962C8B-B14F-4D97-AF65-F5344CB8AC3E}">
        <p14:creationId xmlns:p14="http://schemas.microsoft.com/office/powerpoint/2010/main" val="4185660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273050"/>
            <a:ext cx="3008313" cy="5853113"/>
          </a:xfrm>
        </p:spPr>
        <p:txBody>
          <a:bodyPr>
            <a:normAutofit lnSpcReduction="10000"/>
          </a:bodyPr>
          <a:lstStyle/>
          <a:p>
            <a:r>
              <a:rPr lang="en-US" sz="2400" dirty="0" smtClean="0"/>
              <a:t>Xunzi (310-220 BCE)</a:t>
            </a:r>
          </a:p>
          <a:p>
            <a:endParaRPr lang="en-US" sz="2400" dirty="0"/>
          </a:p>
          <a:p>
            <a:r>
              <a:rPr lang="en-US" sz="2400" dirty="0" smtClean="0"/>
              <a:t>Provided the groundwork for Dong Zhongshu’s  synthesis that persuaded Emperor Wu to adopt Confucianism as the official Chinese ideology.</a:t>
            </a:r>
          </a:p>
          <a:p>
            <a:endParaRPr lang="en-US" sz="2400" dirty="0"/>
          </a:p>
          <a:p>
            <a:r>
              <a:rPr lang="en-US" sz="2400" dirty="0" smtClean="0"/>
              <a:t>He was well received. And his views on Confucius were opposed to those of Mengzi</a:t>
            </a:r>
            <a:endParaRPr lang="en-US" sz="2400" dirty="0"/>
          </a:p>
        </p:txBody>
      </p:sp>
      <p:pic>
        <p:nvPicPr>
          <p:cNvPr id="9" name="Content Placeholder 8"/>
          <p:cNvPicPr>
            <a:picLocks noGrp="1" noChangeAspect="1"/>
          </p:cNvPicPr>
          <p:nvPr>
            <p:ph idx="1"/>
          </p:nvPr>
        </p:nvPicPr>
        <p:blipFill>
          <a:blip r:embed="rId2"/>
          <a:srcRect l="1660" r="1660"/>
          <a:stretch>
            <a:fillRect/>
          </a:stretch>
        </p:blipFill>
        <p:spPr/>
      </p:pic>
    </p:spTree>
    <p:extLst>
      <p:ext uri="{BB962C8B-B14F-4D97-AF65-F5344CB8AC3E}">
        <p14:creationId xmlns:p14="http://schemas.microsoft.com/office/powerpoint/2010/main" val="2898457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Development of Confucianism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During the Warring States Period (722-221): China experienced a collapse of social and political order that led to chaos. The ensuing chaos needed a solution.</a:t>
            </a:r>
          </a:p>
          <a:p>
            <a:endParaRPr lang="en-US" sz="2400" dirty="0"/>
          </a:p>
          <a:p>
            <a:r>
              <a:rPr lang="en-US" sz="2400" dirty="0" smtClean="0"/>
              <a:t>Many solutions were proposed.</a:t>
            </a:r>
          </a:p>
          <a:p>
            <a:endParaRPr lang="en-US" sz="2400" dirty="0"/>
          </a:p>
          <a:p>
            <a:r>
              <a:rPr lang="en-US" sz="2400" dirty="0" smtClean="0"/>
              <a:t>The solutions can be put into three general positions. </a:t>
            </a:r>
            <a:endParaRPr lang="en-US" sz="2400" dirty="0"/>
          </a:p>
        </p:txBody>
      </p:sp>
    </p:spTree>
    <p:extLst>
      <p:ext uri="{BB962C8B-B14F-4D97-AF65-F5344CB8AC3E}">
        <p14:creationId xmlns:p14="http://schemas.microsoft.com/office/powerpoint/2010/main" val="1761572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Xunzi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endParaRPr lang="en-US" sz="2400" dirty="0" smtClean="0"/>
          </a:p>
          <a:p>
            <a:r>
              <a:rPr lang="en-US" sz="2400" dirty="0" smtClean="0"/>
              <a:t>Human Nature is Bad.</a:t>
            </a:r>
          </a:p>
          <a:p>
            <a:endParaRPr lang="en-US" sz="2400" dirty="0"/>
          </a:p>
          <a:p>
            <a:r>
              <a:rPr lang="en-US" sz="2400" dirty="0" smtClean="0"/>
              <a:t>Heaven is not spiritual.</a:t>
            </a:r>
          </a:p>
          <a:p>
            <a:endParaRPr lang="en-US" sz="2400" dirty="0"/>
          </a:p>
          <a:p>
            <a:r>
              <a:rPr lang="en-US" sz="2400" dirty="0" smtClean="0"/>
              <a:t>There is no personal relationship between Heaven and people. </a:t>
            </a:r>
          </a:p>
          <a:p>
            <a:endParaRPr lang="en-US" sz="2400" dirty="0"/>
          </a:p>
          <a:p>
            <a:r>
              <a:rPr lang="en-US" sz="2400" dirty="0" smtClean="0"/>
              <a:t>Nature is constant and indifferent to human desires and wishes.</a:t>
            </a:r>
          </a:p>
          <a:p>
            <a:endParaRPr lang="en-US" sz="2400" dirty="0"/>
          </a:p>
          <a:p>
            <a:r>
              <a:rPr lang="en-US" sz="2400" dirty="0" smtClean="0"/>
              <a:t>Nature and Morality operate independently of one another.  </a:t>
            </a:r>
          </a:p>
          <a:p>
            <a:endParaRPr lang="en-US" sz="2400" dirty="0"/>
          </a:p>
          <a:p>
            <a:r>
              <a:rPr lang="en-US" sz="2400" dirty="0" smtClean="0"/>
              <a:t>Nature cannot guarantee human goodness. </a:t>
            </a:r>
          </a:p>
          <a:p>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1197676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Xunzi</a:t>
            </a:r>
            <a:endParaRPr lang="en-US" sz="2800" dirty="0"/>
          </a:p>
        </p:txBody>
      </p:sp>
      <p:sp>
        <p:nvSpPr>
          <p:cNvPr id="6" name="Content Placeholder 5"/>
          <p:cNvSpPr>
            <a:spLocks noGrp="1"/>
          </p:cNvSpPr>
          <p:nvPr>
            <p:ph idx="1"/>
          </p:nvPr>
        </p:nvSpPr>
        <p:spPr>
          <a:xfrm>
            <a:off x="199791" y="1041631"/>
            <a:ext cx="8790798" cy="5636223"/>
          </a:xfrm>
        </p:spPr>
        <p:txBody>
          <a:bodyPr>
            <a:normAutofit lnSpcReduction="10000"/>
          </a:bodyPr>
          <a:lstStyle/>
          <a:p>
            <a:r>
              <a:rPr lang="en-US" sz="2400" dirty="0" smtClean="0"/>
              <a:t>Humans lack the beginnings of the four virtues. </a:t>
            </a:r>
            <a:endParaRPr lang="en-US" sz="2400" dirty="0"/>
          </a:p>
          <a:p>
            <a:endParaRPr lang="en-US" sz="2400" dirty="0" smtClean="0"/>
          </a:p>
          <a:p>
            <a:r>
              <a:rPr lang="en-US" sz="2400" dirty="0" smtClean="0"/>
              <a:t>They inherently possess vice and self-interestedness. </a:t>
            </a:r>
          </a:p>
          <a:p>
            <a:endParaRPr lang="en-US" sz="2400" dirty="0"/>
          </a:p>
          <a:p>
            <a:r>
              <a:rPr lang="en-US" sz="2400" dirty="0" smtClean="0"/>
              <a:t>People are born selfish, with desires, some of which are ordinarily unsatisfied. </a:t>
            </a:r>
          </a:p>
          <a:p>
            <a:endParaRPr lang="en-US" sz="2400" dirty="0"/>
          </a:p>
          <a:p>
            <a:r>
              <a:rPr lang="en-US" sz="2400" dirty="0" smtClean="0"/>
              <a:t>When desires are unsatisfied, people strive for their satisfaction. </a:t>
            </a:r>
          </a:p>
          <a:p>
            <a:endParaRPr lang="en-US" sz="2400" dirty="0"/>
          </a:p>
          <a:p>
            <a:r>
              <a:rPr lang="en-US" sz="2400" dirty="0" smtClean="0"/>
              <a:t>When many people are striving, chaos is brought about through mutually incompatible desires and self-interest. </a:t>
            </a:r>
          </a:p>
          <a:p>
            <a:endParaRPr lang="en-US" sz="2400" dirty="0"/>
          </a:p>
          <a:p>
            <a:r>
              <a:rPr lang="en-US" sz="2400" dirty="0" smtClean="0"/>
              <a:t>Humans are not essentially bad, they are bad only if their desire goes unchecked. </a:t>
            </a:r>
          </a:p>
          <a:p>
            <a:endParaRPr lang="en-US" sz="2400" dirty="0"/>
          </a:p>
          <a:p>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395177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Sources of Goodness for Xunzi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endParaRPr lang="en-US" sz="2400" dirty="0" smtClean="0"/>
          </a:p>
          <a:p>
            <a:r>
              <a:rPr lang="en-US" sz="2400" dirty="0" smtClean="0"/>
              <a:t>Education. </a:t>
            </a:r>
          </a:p>
          <a:p>
            <a:endParaRPr lang="en-US" sz="2400" dirty="0"/>
          </a:p>
          <a:p>
            <a:r>
              <a:rPr lang="en-US" sz="2400" dirty="0" smtClean="0"/>
              <a:t>Participation in social institutions and culture.</a:t>
            </a:r>
          </a:p>
          <a:p>
            <a:endParaRPr lang="en-US" sz="2400" dirty="0"/>
          </a:p>
          <a:p>
            <a:r>
              <a:rPr lang="en-US" sz="2400" dirty="0"/>
              <a:t>D</a:t>
            </a:r>
            <a:r>
              <a:rPr lang="en-US" sz="2400" dirty="0" smtClean="0"/>
              <a:t>esire to live better and use one’s intelligence.</a:t>
            </a:r>
          </a:p>
          <a:p>
            <a:endParaRPr lang="en-US" sz="2400" dirty="0"/>
          </a:p>
          <a:p>
            <a:r>
              <a:rPr lang="en-US" sz="2400" dirty="0" smtClean="0"/>
              <a:t>Applying ones intelligence to desire to create social order.</a:t>
            </a:r>
          </a:p>
          <a:p>
            <a:endParaRPr lang="en-US" sz="2400" dirty="0"/>
          </a:p>
          <a:p>
            <a:r>
              <a:rPr lang="en-US" sz="2400" dirty="0"/>
              <a:t>C</a:t>
            </a:r>
            <a:r>
              <a:rPr lang="en-US" sz="2400" dirty="0" smtClean="0"/>
              <a:t>ooperation with others. </a:t>
            </a:r>
            <a:endParaRPr lang="en-US" sz="2400" dirty="0"/>
          </a:p>
          <a:p>
            <a:pPr marL="0" indent="0">
              <a:buNone/>
            </a:pPr>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924588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How Does Social Organization Come About?</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Xunzi’s Answer:</a:t>
            </a:r>
          </a:p>
          <a:p>
            <a:pPr marL="0" indent="0">
              <a:buNone/>
            </a:pPr>
            <a:endParaRPr lang="en-US" sz="2400" dirty="0"/>
          </a:p>
          <a:p>
            <a:r>
              <a:rPr lang="en-US" sz="2400" dirty="0" smtClean="0"/>
              <a:t>Through rules of conduct.</a:t>
            </a:r>
          </a:p>
          <a:p>
            <a:endParaRPr lang="en-US" sz="2400" dirty="0"/>
          </a:p>
          <a:p>
            <a:r>
              <a:rPr lang="en-US" sz="2400" dirty="0" smtClean="0"/>
              <a:t>Through laws and punishment for misconduct.</a:t>
            </a:r>
          </a:p>
          <a:p>
            <a:endParaRPr lang="en-US" sz="2400" dirty="0"/>
          </a:p>
          <a:p>
            <a:r>
              <a:rPr lang="en-US" sz="2400" dirty="0" smtClean="0"/>
              <a:t>Through human intelligence applied to the task of making social distinctions.</a:t>
            </a:r>
          </a:p>
          <a:p>
            <a:endParaRPr lang="en-US" sz="2400" dirty="0"/>
          </a:p>
          <a:p>
            <a:r>
              <a:rPr lang="en-US" sz="2400" dirty="0" smtClean="0"/>
              <a:t>The social distinctions involve relationships, such as the roles of being a teacher, a mother, a citizen. These roles have certain duties assigned to them. The social distinctions regulate society. </a:t>
            </a:r>
          </a:p>
          <a:p>
            <a:pPr marL="0" indent="0">
              <a:buNone/>
            </a:pPr>
            <a:endParaRPr lang="en-US" sz="2400" dirty="0"/>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1564257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Xunzi’s Difference from Mengzi and Confucius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endParaRPr lang="en-US" sz="2400" dirty="0"/>
          </a:p>
          <a:p>
            <a:pPr marL="0" indent="0">
              <a:buNone/>
            </a:pPr>
            <a:r>
              <a:rPr lang="en-US" sz="2400" dirty="0" smtClean="0"/>
              <a:t>Confucius: </a:t>
            </a:r>
            <a:r>
              <a:rPr lang="en-US" sz="2400" i="1" dirty="0" smtClean="0"/>
              <a:t>Ren is primary</a:t>
            </a:r>
            <a:r>
              <a:rPr lang="en-US" sz="2400" dirty="0" smtClean="0"/>
              <a:t>. Goodness of heart.</a:t>
            </a:r>
          </a:p>
          <a:p>
            <a:pPr marL="0" indent="0">
              <a:buNone/>
            </a:pPr>
            <a:endParaRPr lang="en-US" sz="2400" dirty="0"/>
          </a:p>
          <a:p>
            <a:pPr marL="0" indent="0">
              <a:buNone/>
            </a:pPr>
            <a:r>
              <a:rPr lang="en-US" sz="2400" dirty="0" smtClean="0"/>
              <a:t>Mengzi: </a:t>
            </a:r>
            <a:r>
              <a:rPr lang="en-US" sz="2400" i="1" dirty="0" smtClean="0"/>
              <a:t>Yi is primary</a:t>
            </a:r>
            <a:r>
              <a:rPr lang="en-US" sz="2400" dirty="0" smtClean="0"/>
              <a:t>. Rightness of action.</a:t>
            </a:r>
          </a:p>
          <a:p>
            <a:pPr marL="0" indent="0">
              <a:buNone/>
            </a:pPr>
            <a:endParaRPr lang="en-US" sz="2400" dirty="0"/>
          </a:p>
          <a:p>
            <a:pPr marL="0" indent="0">
              <a:buNone/>
            </a:pPr>
            <a:r>
              <a:rPr lang="en-US" sz="2400" dirty="0" smtClean="0"/>
              <a:t>Xunzi: </a:t>
            </a:r>
            <a:r>
              <a:rPr lang="en-US" sz="2400" i="1" dirty="0" smtClean="0"/>
              <a:t>Li is primary</a:t>
            </a:r>
            <a:r>
              <a:rPr lang="en-US" sz="2400" dirty="0" smtClean="0"/>
              <a:t>.</a:t>
            </a:r>
            <a:r>
              <a:rPr lang="en-US" sz="2400" dirty="0"/>
              <a:t> </a:t>
            </a:r>
            <a:r>
              <a:rPr lang="en-US" sz="2400" dirty="0" smtClean="0"/>
              <a:t>Propriety of conduct</a:t>
            </a:r>
            <a:r>
              <a:rPr lang="en-US" sz="2400" i="1" dirty="0" smtClean="0"/>
              <a:t>. </a:t>
            </a:r>
          </a:p>
          <a:p>
            <a:pPr marL="0" indent="0">
              <a:buNone/>
            </a:pPr>
            <a:endParaRPr lang="en-US" sz="2400" dirty="0" smtClean="0"/>
          </a:p>
          <a:p>
            <a:pPr marL="0" indent="0">
              <a:buNone/>
            </a:pPr>
            <a:r>
              <a:rPr lang="en-US" sz="2400" dirty="0" smtClean="0"/>
              <a:t>But</a:t>
            </a:r>
          </a:p>
          <a:p>
            <a:pPr marL="0" indent="0">
              <a:buNone/>
            </a:pPr>
            <a:endParaRPr lang="en-US" sz="2400" dirty="0"/>
          </a:p>
          <a:p>
            <a:pPr marL="0" indent="0">
              <a:buNone/>
            </a:pPr>
            <a:r>
              <a:rPr lang="en-US" sz="2400" i="1" dirty="0" smtClean="0"/>
              <a:t>Xunzi</a:t>
            </a:r>
            <a:r>
              <a:rPr lang="en-US" sz="2400" dirty="0" smtClean="0"/>
              <a:t> and </a:t>
            </a:r>
            <a:r>
              <a:rPr lang="en-US" sz="2400" i="1" dirty="0" smtClean="0"/>
              <a:t>Mengzi</a:t>
            </a:r>
            <a:r>
              <a:rPr lang="en-US" sz="2400" dirty="0" smtClean="0"/>
              <a:t> strengthened </a:t>
            </a:r>
            <a:r>
              <a:rPr lang="en-US" sz="2400" i="1" dirty="0" smtClean="0"/>
              <a:t>Confucian</a:t>
            </a:r>
            <a:r>
              <a:rPr lang="en-US" sz="2400" dirty="0" smtClean="0"/>
              <a:t> philosophy.  </a:t>
            </a:r>
            <a:endParaRPr lang="en-US" sz="2400" i="1" dirty="0" smtClean="0"/>
          </a:p>
          <a:p>
            <a:pPr marL="0" indent="0">
              <a:buNone/>
            </a:pPr>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3293827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273050"/>
            <a:ext cx="3008313" cy="5853113"/>
          </a:xfrm>
        </p:spPr>
        <p:txBody>
          <a:bodyPr>
            <a:normAutofit lnSpcReduction="10000"/>
          </a:bodyPr>
          <a:lstStyle/>
          <a:p>
            <a:r>
              <a:rPr lang="en-US" sz="2400" dirty="0" smtClean="0"/>
              <a:t>Dong Zhongshu (179- 104 BCE)</a:t>
            </a:r>
          </a:p>
          <a:p>
            <a:endParaRPr lang="en-US" sz="2400" dirty="0"/>
          </a:p>
          <a:p>
            <a:r>
              <a:rPr lang="en-US" sz="2400" dirty="0" smtClean="0"/>
              <a:t>Believed that </a:t>
            </a:r>
            <a:r>
              <a:rPr lang="en-US" sz="2400" dirty="0"/>
              <a:t>C</a:t>
            </a:r>
            <a:r>
              <a:rPr lang="en-US" sz="2400" dirty="0" smtClean="0"/>
              <a:t>onfucianism was broad enough to meet all the demands of society and government.</a:t>
            </a:r>
          </a:p>
          <a:p>
            <a:endParaRPr lang="en-US" sz="2400" dirty="0"/>
          </a:p>
          <a:p>
            <a:r>
              <a:rPr lang="en-US" sz="2400" dirty="0" smtClean="0"/>
              <a:t>That it was a complete philosophy of life and society using self-cultivation and moral development</a:t>
            </a:r>
            <a:endParaRPr lang="en-US" sz="2400" dirty="0"/>
          </a:p>
        </p:txBody>
      </p:sp>
      <p:pic>
        <p:nvPicPr>
          <p:cNvPr id="29" name="Content Placeholder 28"/>
          <p:cNvPicPr>
            <a:picLocks noGrp="1" noChangeAspect="1"/>
          </p:cNvPicPr>
          <p:nvPr>
            <p:ph idx="1"/>
          </p:nvPr>
        </p:nvPicPr>
        <p:blipFill>
          <a:blip r:embed="rId2"/>
          <a:srcRect t="12148" b="12148"/>
          <a:stretch>
            <a:fillRect/>
          </a:stretch>
        </p:blipFill>
        <p:spPr/>
      </p:pic>
    </p:spTree>
    <p:extLst>
      <p:ext uri="{BB962C8B-B14F-4D97-AF65-F5344CB8AC3E}">
        <p14:creationId xmlns:p14="http://schemas.microsoft.com/office/powerpoint/2010/main" val="1281110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Dong Zhongshu’s Synthesis</a:t>
            </a:r>
            <a:endParaRPr lang="en-US" sz="2800" dirty="0"/>
          </a:p>
        </p:txBody>
      </p:sp>
      <p:sp>
        <p:nvSpPr>
          <p:cNvPr id="6" name="Content Placeholder 5"/>
          <p:cNvSpPr>
            <a:spLocks noGrp="1"/>
          </p:cNvSpPr>
          <p:nvPr>
            <p:ph idx="1"/>
          </p:nvPr>
        </p:nvSpPr>
        <p:spPr>
          <a:xfrm>
            <a:off x="199791" y="1041631"/>
            <a:ext cx="8790798" cy="5636223"/>
          </a:xfrm>
        </p:spPr>
        <p:txBody>
          <a:bodyPr>
            <a:normAutofit fontScale="92500" lnSpcReduction="10000"/>
          </a:bodyPr>
          <a:lstStyle/>
          <a:p>
            <a:r>
              <a:rPr lang="en-US" sz="2400" dirty="0" smtClean="0"/>
              <a:t>Confucianism can be seen to harmonize both Heaven and Nature.</a:t>
            </a:r>
          </a:p>
          <a:p>
            <a:endParaRPr lang="en-US" sz="2400" dirty="0"/>
          </a:p>
          <a:p>
            <a:r>
              <a:rPr lang="en-US" sz="2400" dirty="0" smtClean="0"/>
              <a:t>Confucianism can explain how imperial politics are grounded in the workings of the cosmos itself.</a:t>
            </a:r>
          </a:p>
          <a:p>
            <a:endParaRPr lang="en-US" sz="2400" dirty="0"/>
          </a:p>
          <a:p>
            <a:r>
              <a:rPr lang="en-US" sz="2400" dirty="0" smtClean="0"/>
              <a:t>There is a primary emphasis on education. An emperor’s duty is to ensure the education of the people.</a:t>
            </a:r>
          </a:p>
          <a:p>
            <a:endParaRPr lang="en-US" sz="2400" dirty="0"/>
          </a:p>
          <a:p>
            <a:r>
              <a:rPr lang="en-US" sz="2400" dirty="0" smtClean="0"/>
              <a:t>Human nature is neither innately good nor innately evil. </a:t>
            </a:r>
          </a:p>
          <a:p>
            <a:endParaRPr lang="en-US" sz="2400" dirty="0"/>
          </a:p>
          <a:p>
            <a:r>
              <a:rPr lang="en-US" sz="2400" dirty="0" smtClean="0"/>
              <a:t>Humans have selfish feelings as well as non-selfish feelings. </a:t>
            </a:r>
          </a:p>
          <a:p>
            <a:endParaRPr lang="en-US" sz="2400" dirty="0"/>
          </a:p>
          <a:p>
            <a:r>
              <a:rPr lang="en-US" sz="2400" dirty="0" smtClean="0"/>
              <a:t>Through education human goodness is cultivated.</a:t>
            </a:r>
          </a:p>
          <a:p>
            <a:endParaRPr lang="en-US" sz="2400" dirty="0"/>
          </a:p>
          <a:p>
            <a:r>
              <a:rPr lang="en-US" sz="2400" dirty="0" smtClean="0"/>
              <a:t>Through laws evil desires are controlled. </a:t>
            </a:r>
          </a:p>
          <a:p>
            <a:endParaRPr lang="en-US" sz="2400" dirty="0"/>
          </a:p>
          <a:p>
            <a:endParaRPr lang="en-US" sz="2400" dirty="0" smtClean="0"/>
          </a:p>
          <a:p>
            <a:endParaRPr lang="en-US" sz="2400" dirty="0"/>
          </a:p>
          <a:p>
            <a:endParaRPr lang="en-US" sz="2400" dirty="0" smtClean="0"/>
          </a:p>
          <a:p>
            <a:pPr marL="0" indent="0">
              <a:buNone/>
            </a:pPr>
            <a:endParaRPr lang="en-US" sz="2400" dirty="0"/>
          </a:p>
          <a:p>
            <a:pPr marL="0" indent="0">
              <a:buNone/>
            </a:pPr>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591389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Dong’s Advice to Emperor Wu</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endParaRPr lang="en-US" sz="2400" dirty="0" smtClean="0"/>
          </a:p>
          <a:p>
            <a:pPr marL="0" indent="0">
              <a:buNone/>
            </a:pPr>
            <a:r>
              <a:rPr lang="en-US" sz="2400" i="1" dirty="0" smtClean="0"/>
              <a:t>A real ruler sincerely listens to heaven and follows its decree.</a:t>
            </a:r>
          </a:p>
          <a:p>
            <a:pPr marL="0" indent="0">
              <a:buNone/>
            </a:pPr>
            <a:endParaRPr lang="en-US" sz="2400" i="1" dirty="0"/>
          </a:p>
          <a:p>
            <a:pPr marL="0" indent="0">
              <a:buNone/>
            </a:pPr>
            <a:r>
              <a:rPr lang="en-US" sz="2400" i="1" dirty="0" smtClean="0"/>
              <a:t>A real ruler educates the people to complete their nature and he upholds the law to maintain the social order and control of desires. </a:t>
            </a:r>
            <a:endParaRPr lang="en-US" sz="2400" i="1" dirty="0"/>
          </a:p>
          <a:p>
            <a:endParaRPr lang="en-US" sz="2400" dirty="0" smtClean="0"/>
          </a:p>
          <a:p>
            <a:endParaRPr lang="en-US" sz="2400" dirty="0"/>
          </a:p>
          <a:p>
            <a:endParaRPr lang="en-US" sz="2400" dirty="0" smtClean="0"/>
          </a:p>
          <a:p>
            <a:pPr marL="0" indent="0">
              <a:buNone/>
            </a:pPr>
            <a:endParaRPr lang="en-US" sz="2400" dirty="0"/>
          </a:p>
          <a:p>
            <a:pPr marL="0" indent="0">
              <a:buNone/>
            </a:pPr>
            <a:endParaRPr lang="en-US" sz="2400" dirty="0"/>
          </a:p>
          <a:p>
            <a:endParaRPr lang="en-US" sz="2400" dirty="0" smtClean="0"/>
          </a:p>
          <a:p>
            <a:pPr marL="0" indent="0">
              <a:buNone/>
            </a:pPr>
            <a:endParaRPr lang="en-US" sz="2400" dirty="0" smtClean="0"/>
          </a:p>
          <a:p>
            <a:endParaRPr lang="en-US" sz="2400" dirty="0"/>
          </a:p>
          <a:p>
            <a:pPr marL="0" indent="0">
              <a:buNone/>
            </a:pPr>
            <a:endParaRPr lang="en-US" sz="2400" dirty="0"/>
          </a:p>
        </p:txBody>
      </p:sp>
    </p:spTree>
    <p:extLst>
      <p:ext uri="{BB962C8B-B14F-4D97-AF65-F5344CB8AC3E}">
        <p14:creationId xmlns:p14="http://schemas.microsoft.com/office/powerpoint/2010/main" val="2387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Development of Confucianism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The </a:t>
            </a:r>
            <a:r>
              <a:rPr lang="en-US" sz="2400" i="1" dirty="0" smtClean="0"/>
              <a:t>Daoists</a:t>
            </a:r>
            <a:r>
              <a:rPr lang="en-US" sz="2400" dirty="0" smtClean="0"/>
              <a:t> response was to advocate a return to a simpler life. Civilization is the problem. We need a return to </a:t>
            </a:r>
            <a:r>
              <a:rPr lang="en-US" sz="2400" i="1" dirty="0" smtClean="0"/>
              <a:t>nature</a:t>
            </a:r>
            <a:r>
              <a:rPr lang="en-US" sz="2400" dirty="0" smtClean="0"/>
              <a:t>. </a:t>
            </a:r>
          </a:p>
          <a:p>
            <a:endParaRPr lang="en-US" sz="2400" dirty="0"/>
          </a:p>
          <a:p>
            <a:r>
              <a:rPr lang="en-US" sz="2400" dirty="0" smtClean="0"/>
              <a:t>The </a:t>
            </a:r>
            <a:r>
              <a:rPr lang="en-US" sz="2400" i="1" dirty="0" smtClean="0"/>
              <a:t>Pessimist</a:t>
            </a:r>
            <a:r>
              <a:rPr lang="en-US" sz="2400" dirty="0" smtClean="0"/>
              <a:t> response was that there was no hope. We need to withdraw from the world. Each person needs to attempt to try to save themselves. </a:t>
            </a:r>
          </a:p>
          <a:p>
            <a:endParaRPr lang="en-US" sz="2400" dirty="0"/>
          </a:p>
          <a:p>
            <a:r>
              <a:rPr lang="en-US" sz="2400" dirty="0" smtClean="0"/>
              <a:t>The </a:t>
            </a:r>
            <a:r>
              <a:rPr lang="en-US" sz="2400" i="1" dirty="0" smtClean="0"/>
              <a:t>Activist</a:t>
            </a:r>
            <a:r>
              <a:rPr lang="en-US" sz="2400" dirty="0" smtClean="0"/>
              <a:t> were convinced that order could be restored. They disagreed about how to do it. </a:t>
            </a:r>
            <a:endParaRPr lang="en-US" sz="2400" dirty="0"/>
          </a:p>
        </p:txBody>
      </p:sp>
    </p:spTree>
    <p:extLst>
      <p:ext uri="{BB962C8B-B14F-4D97-AF65-F5344CB8AC3E}">
        <p14:creationId xmlns:p14="http://schemas.microsoft.com/office/powerpoint/2010/main" val="120617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Three Activist Schools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endParaRPr lang="en-US" sz="2400" dirty="0" smtClean="0"/>
          </a:p>
          <a:p>
            <a:endParaRPr lang="en-US" sz="2400" dirty="0"/>
          </a:p>
          <a:p>
            <a:r>
              <a:rPr lang="en-US" sz="2400" dirty="0" smtClean="0"/>
              <a:t>The Confucian School</a:t>
            </a:r>
          </a:p>
          <a:p>
            <a:endParaRPr lang="en-US" sz="2400" dirty="0"/>
          </a:p>
          <a:p>
            <a:r>
              <a:rPr lang="en-US" sz="2400" dirty="0" smtClean="0"/>
              <a:t>The Mohist School</a:t>
            </a:r>
          </a:p>
          <a:p>
            <a:endParaRPr lang="en-US" sz="2400" dirty="0" smtClean="0"/>
          </a:p>
          <a:p>
            <a:r>
              <a:rPr lang="en-US" sz="2400" dirty="0" smtClean="0"/>
              <a:t>The Legalist School</a:t>
            </a:r>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765192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rcRect t="11061" b="11061"/>
          <a:stretch>
            <a:fillRect/>
          </a:stretch>
        </p:blipFill>
        <p:spPr/>
      </p:pic>
      <p:sp>
        <p:nvSpPr>
          <p:cNvPr id="6" name="Text Placeholder 5"/>
          <p:cNvSpPr>
            <a:spLocks noGrp="1"/>
          </p:cNvSpPr>
          <p:nvPr>
            <p:ph type="body" sz="half" idx="2"/>
          </p:nvPr>
        </p:nvSpPr>
        <p:spPr>
          <a:xfrm>
            <a:off x="457200" y="273050"/>
            <a:ext cx="3008313" cy="5853113"/>
          </a:xfrm>
        </p:spPr>
        <p:txBody>
          <a:bodyPr>
            <a:normAutofit/>
          </a:bodyPr>
          <a:lstStyle/>
          <a:p>
            <a:r>
              <a:rPr lang="en-US" sz="2400" dirty="0" smtClean="0"/>
              <a:t>MOZI (479-381 BCE)</a:t>
            </a:r>
          </a:p>
          <a:p>
            <a:endParaRPr lang="en-US" sz="2400" dirty="0"/>
          </a:p>
          <a:p>
            <a:r>
              <a:rPr lang="en-US" sz="2400" dirty="0" smtClean="0"/>
              <a:t>Disagreed with the Confucian Tradition</a:t>
            </a:r>
          </a:p>
          <a:p>
            <a:endParaRPr lang="en-US" sz="2400" dirty="0"/>
          </a:p>
          <a:p>
            <a:r>
              <a:rPr lang="en-US" sz="2400" dirty="0" smtClean="0"/>
              <a:t>Mohists argued that the problem rested in</a:t>
            </a:r>
          </a:p>
          <a:p>
            <a:r>
              <a:rPr lang="en-US" sz="2400" dirty="0"/>
              <a:t>t</a:t>
            </a:r>
            <a:r>
              <a:rPr lang="en-US" sz="2400" dirty="0" smtClean="0"/>
              <a:t>he Confucian emphasis on Virtue.</a:t>
            </a:r>
          </a:p>
          <a:p>
            <a:endParaRPr lang="en-US" sz="2400" dirty="0"/>
          </a:p>
          <a:p>
            <a:r>
              <a:rPr lang="en-US" sz="2400" dirty="0" smtClean="0"/>
              <a:t>The solution is to adopt utilitarianism and universal equality. </a:t>
            </a:r>
            <a:endParaRPr lang="en-US" sz="2400" dirty="0"/>
          </a:p>
        </p:txBody>
      </p:sp>
    </p:spTree>
    <p:extLst>
      <p:ext uri="{BB962C8B-B14F-4D97-AF65-F5344CB8AC3E}">
        <p14:creationId xmlns:p14="http://schemas.microsoft.com/office/powerpoint/2010/main" val="263842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273050"/>
            <a:ext cx="3008313" cy="5853113"/>
          </a:xfrm>
        </p:spPr>
        <p:txBody>
          <a:bodyPr>
            <a:normAutofit/>
          </a:bodyPr>
          <a:lstStyle/>
          <a:p>
            <a:r>
              <a:rPr lang="en-US" sz="2400" dirty="0" smtClean="0"/>
              <a:t>Han Fei (280-233 BCE)</a:t>
            </a:r>
            <a:endParaRPr lang="en-US" sz="2400" dirty="0"/>
          </a:p>
          <a:p>
            <a:r>
              <a:rPr lang="en-US" sz="2400" dirty="0" smtClean="0"/>
              <a:t>Disagreed with the Confucian Tradition.</a:t>
            </a:r>
          </a:p>
          <a:p>
            <a:endParaRPr lang="en-US" sz="2400" dirty="0"/>
          </a:p>
          <a:p>
            <a:r>
              <a:rPr lang="en-US" sz="2400" dirty="0" smtClean="0"/>
              <a:t>Legalists argued that</a:t>
            </a:r>
          </a:p>
          <a:p>
            <a:r>
              <a:rPr lang="en-US" sz="2400" dirty="0"/>
              <a:t>t</a:t>
            </a:r>
            <a:r>
              <a:rPr lang="en-US" sz="2400" dirty="0" smtClean="0"/>
              <a:t>he Confucian emphasis on Virtue would lead to a weak society.</a:t>
            </a:r>
          </a:p>
          <a:p>
            <a:endParaRPr lang="en-US" sz="2400" dirty="0"/>
          </a:p>
          <a:p>
            <a:r>
              <a:rPr lang="en-US" sz="2400" dirty="0" smtClean="0"/>
              <a:t>The solution was strict laws and harsh punishments. </a:t>
            </a:r>
            <a:endParaRPr lang="en-US" sz="2400" dirty="0"/>
          </a:p>
        </p:txBody>
      </p:sp>
      <p:pic>
        <p:nvPicPr>
          <p:cNvPr id="11" name="Content Placeholder 10"/>
          <p:cNvPicPr>
            <a:picLocks noGrp="1" noChangeAspect="1"/>
          </p:cNvPicPr>
          <p:nvPr>
            <p:ph idx="1"/>
          </p:nvPr>
        </p:nvPicPr>
        <p:blipFill>
          <a:blip r:embed="rId2"/>
          <a:srcRect t="12071" b="12071"/>
          <a:stretch>
            <a:fillRect/>
          </a:stretch>
        </p:blipFill>
        <p:spPr/>
      </p:pic>
    </p:spTree>
    <p:extLst>
      <p:ext uri="{BB962C8B-B14F-4D97-AF65-F5344CB8AC3E}">
        <p14:creationId xmlns:p14="http://schemas.microsoft.com/office/powerpoint/2010/main" val="1678704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Post-Confucius Contributors to Confucianism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endParaRPr lang="en-US" sz="2400" dirty="0"/>
          </a:p>
          <a:p>
            <a:r>
              <a:rPr lang="en-US" sz="2400" dirty="0" smtClean="0"/>
              <a:t>Yan Hui (511-480 BCE)</a:t>
            </a:r>
          </a:p>
          <a:p>
            <a:endParaRPr lang="en-US" sz="2400" dirty="0"/>
          </a:p>
          <a:p>
            <a:r>
              <a:rPr lang="en-US" sz="2400" dirty="0" smtClean="0"/>
              <a:t>Zengzi (505-435 BCE)</a:t>
            </a:r>
          </a:p>
          <a:p>
            <a:endParaRPr lang="en-US" sz="2400" dirty="0"/>
          </a:p>
          <a:p>
            <a:r>
              <a:rPr lang="en-US" sz="2400" dirty="0" smtClean="0"/>
              <a:t>Mengzi (372-289 BCE)</a:t>
            </a:r>
          </a:p>
          <a:p>
            <a:endParaRPr lang="en-US" sz="2400" dirty="0"/>
          </a:p>
          <a:p>
            <a:r>
              <a:rPr lang="en-US" sz="2400" dirty="0" smtClean="0"/>
              <a:t>Xunzi (310-220 BCE)</a:t>
            </a:r>
          </a:p>
          <a:p>
            <a:endParaRPr lang="en-US" sz="2400" dirty="0"/>
          </a:p>
          <a:p>
            <a:r>
              <a:rPr lang="en-US" sz="2400" dirty="0" smtClean="0"/>
              <a:t>Dong Zhongshu (179-104BC)</a:t>
            </a:r>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2322610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rcRect t="1862" b="1862"/>
          <a:stretch>
            <a:fillRect/>
          </a:stretch>
        </p:blipFill>
        <p:spPr/>
      </p:pic>
      <p:sp>
        <p:nvSpPr>
          <p:cNvPr id="4" name="Text Placeholder 3"/>
          <p:cNvSpPr>
            <a:spLocks noGrp="1"/>
          </p:cNvSpPr>
          <p:nvPr>
            <p:ph type="body" sz="half" idx="2"/>
          </p:nvPr>
        </p:nvSpPr>
        <p:spPr>
          <a:xfrm>
            <a:off x="457200" y="273050"/>
            <a:ext cx="3008313" cy="5853113"/>
          </a:xfrm>
        </p:spPr>
        <p:txBody>
          <a:bodyPr>
            <a:normAutofit/>
          </a:bodyPr>
          <a:lstStyle/>
          <a:p>
            <a:r>
              <a:rPr lang="en-US" sz="2000" dirty="0" smtClean="0"/>
              <a:t>Mengzi</a:t>
            </a:r>
          </a:p>
          <a:p>
            <a:endParaRPr lang="en-US" sz="2000" dirty="0"/>
          </a:p>
          <a:p>
            <a:r>
              <a:rPr lang="en-US" sz="2000" dirty="0" smtClean="0"/>
              <a:t>Defends Confucian moral humanism.</a:t>
            </a:r>
          </a:p>
          <a:p>
            <a:endParaRPr lang="en-US" sz="2000" dirty="0"/>
          </a:p>
          <a:p>
            <a:r>
              <a:rPr lang="en-US" sz="2000" dirty="0" smtClean="0"/>
              <a:t>His attempt to block Mohist utilitarianism and harsh legalist principles failed.</a:t>
            </a:r>
          </a:p>
          <a:p>
            <a:endParaRPr lang="en-US" sz="2000" dirty="0"/>
          </a:p>
          <a:p>
            <a:r>
              <a:rPr lang="en-US" sz="2000" dirty="0" smtClean="0"/>
              <a:t>He argued that peace and harmony are brought about through moral cultivation. </a:t>
            </a:r>
          </a:p>
          <a:p>
            <a:endParaRPr lang="en-US" sz="2000" dirty="0"/>
          </a:p>
          <a:p>
            <a:r>
              <a:rPr lang="en-US" sz="2000" dirty="0" smtClean="0"/>
              <a:t>His moral pacifism was not successful. </a:t>
            </a:r>
          </a:p>
          <a:p>
            <a:endParaRPr lang="en-US" sz="2000" dirty="0"/>
          </a:p>
          <a:p>
            <a:endParaRPr lang="en-US" sz="2000" dirty="0"/>
          </a:p>
        </p:txBody>
      </p:sp>
    </p:spTree>
    <p:extLst>
      <p:ext uri="{BB962C8B-B14F-4D97-AF65-F5344CB8AC3E}">
        <p14:creationId xmlns:p14="http://schemas.microsoft.com/office/powerpoint/2010/main" val="416797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Mengzi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i="1" dirty="0" smtClean="0"/>
              <a:t>Ren</a:t>
            </a:r>
            <a:r>
              <a:rPr lang="en-US" sz="2400" dirty="0" smtClean="0"/>
              <a:t> is basic.</a:t>
            </a:r>
          </a:p>
          <a:p>
            <a:endParaRPr lang="en-US" sz="2400" i="1" dirty="0"/>
          </a:p>
          <a:p>
            <a:r>
              <a:rPr lang="en-US" sz="2400" i="1" dirty="0" smtClean="0"/>
              <a:t>Li </a:t>
            </a:r>
            <a:r>
              <a:rPr lang="en-US" sz="2400" dirty="0" smtClean="0"/>
              <a:t>is required</a:t>
            </a:r>
            <a:r>
              <a:rPr lang="en-US" sz="2400" i="1" dirty="0" smtClean="0"/>
              <a:t> </a:t>
            </a:r>
            <a:r>
              <a:rPr lang="en-US" sz="2400" dirty="0" smtClean="0"/>
              <a:t>for the development of </a:t>
            </a:r>
            <a:r>
              <a:rPr lang="en-US" sz="2400" i="1" dirty="0" smtClean="0"/>
              <a:t>Ren</a:t>
            </a:r>
            <a:r>
              <a:rPr lang="en-US" sz="2400" dirty="0" smtClean="0"/>
              <a:t>.</a:t>
            </a:r>
          </a:p>
          <a:p>
            <a:endParaRPr lang="en-US" sz="2400" i="1" dirty="0"/>
          </a:p>
          <a:p>
            <a:r>
              <a:rPr lang="en-US" sz="2400" i="1" dirty="0" smtClean="0"/>
              <a:t>Xiao</a:t>
            </a:r>
            <a:r>
              <a:rPr lang="en-US" sz="2400" dirty="0" smtClean="0"/>
              <a:t> is required for moral cultivation.</a:t>
            </a:r>
          </a:p>
          <a:p>
            <a:endParaRPr lang="en-US" sz="2400" i="1" dirty="0"/>
          </a:p>
          <a:p>
            <a:r>
              <a:rPr lang="en-US" sz="2400" i="1" dirty="0" smtClean="0"/>
              <a:t>Yi</a:t>
            </a:r>
            <a:r>
              <a:rPr lang="en-US" sz="2400" dirty="0" smtClean="0"/>
              <a:t> is the aspect of original Confucian philosophy that undergoes change.</a:t>
            </a:r>
          </a:p>
          <a:p>
            <a:endParaRPr lang="en-US" sz="2400" i="1" dirty="0"/>
          </a:p>
          <a:p>
            <a:r>
              <a:rPr lang="en-US" sz="2400" i="1" dirty="0" smtClean="0"/>
              <a:t>Yi</a:t>
            </a:r>
            <a:r>
              <a:rPr lang="en-US" sz="2400" dirty="0" smtClean="0"/>
              <a:t> is important because of the distinction between goodness and rightness. </a:t>
            </a:r>
            <a:endParaRPr lang="en-US" sz="2400" i="1" dirty="0"/>
          </a:p>
          <a:p>
            <a:endParaRPr lang="en-US" sz="2400" dirty="0"/>
          </a:p>
        </p:txBody>
      </p:sp>
    </p:spTree>
    <p:extLst>
      <p:ext uri="{BB962C8B-B14F-4D97-AF65-F5344CB8AC3E}">
        <p14:creationId xmlns:p14="http://schemas.microsoft.com/office/powerpoint/2010/main" val="1413969294"/>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771</TotalTime>
  <Words>1692</Words>
  <Application>Microsoft Macintosh PowerPoint</Application>
  <PresentationFormat>On-screen Show (4:3)</PresentationFormat>
  <Paragraphs>329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Black</vt:lpstr>
      <vt:lpstr>Asian Philosophy</vt:lpstr>
      <vt:lpstr>The Development of Confucianism</vt:lpstr>
      <vt:lpstr>The Development of Confucianism</vt:lpstr>
      <vt:lpstr>The Three Activist Schools</vt:lpstr>
      <vt:lpstr>PowerPoint Presentation</vt:lpstr>
      <vt:lpstr>PowerPoint Presentation</vt:lpstr>
      <vt:lpstr>Post-Confucius Contributors to Confucianism</vt:lpstr>
      <vt:lpstr>PowerPoint Presentation</vt:lpstr>
      <vt:lpstr>Mengzi</vt:lpstr>
      <vt:lpstr>The Distinction between Goodness and Rightness</vt:lpstr>
      <vt:lpstr>The Coordination of Ren and Yi in Mengzi</vt:lpstr>
      <vt:lpstr>Gaozi vs. Mengzi on Human Nature</vt:lpstr>
      <vt:lpstr>Mengzi Against Context-Dependency about Human Nature</vt:lpstr>
      <vt:lpstr>Arguments for the Goodness of Human Beings</vt:lpstr>
      <vt:lpstr>Arguments for the Goodness of Human Beings</vt:lpstr>
      <vt:lpstr>Sources of Evil</vt:lpstr>
      <vt:lpstr>Mengzi’s Vision</vt:lpstr>
      <vt:lpstr>Consequences of Mengzi’s Theory of Human Nature</vt:lpstr>
      <vt:lpstr>PowerPoint Presentation</vt:lpstr>
      <vt:lpstr>Xunzi</vt:lpstr>
      <vt:lpstr>Xunzi</vt:lpstr>
      <vt:lpstr>Sources of Goodness for Xunzi</vt:lpstr>
      <vt:lpstr>How Does Social Organization Come About?</vt:lpstr>
      <vt:lpstr>Xunzi’s Difference from Mengzi and Confucius</vt:lpstr>
      <vt:lpstr>PowerPoint Presentation</vt:lpstr>
      <vt:lpstr>Dong Zhongshu’s Synthesis</vt:lpstr>
      <vt:lpstr>Dong’s Advice to Emperor Wu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44</cp:revision>
  <dcterms:created xsi:type="dcterms:W3CDTF">2014-03-31T21:30:59Z</dcterms:created>
  <dcterms:modified xsi:type="dcterms:W3CDTF">2014-09-03T18:03:23Z</dcterms:modified>
</cp:coreProperties>
</file>