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7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301599-95F3-694B-9E5A-3FB51E8619B7}"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301599-95F3-694B-9E5A-3FB51E8619B7}"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301599-95F3-694B-9E5A-3FB51E8619B7}"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301599-95F3-694B-9E5A-3FB51E8619B7}"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301599-95F3-694B-9E5A-3FB51E8619B7}" type="datetimeFigureOut">
              <a:rPr lang="en-US" smtClean="0"/>
              <a:t>9/3/14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301599-95F3-694B-9E5A-3FB51E8619B7}"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301599-95F3-694B-9E5A-3FB51E8619B7}" type="datetimeFigureOut">
              <a:rPr lang="en-US" smtClean="0"/>
              <a:t>9/3/14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301599-95F3-694B-9E5A-3FB51E8619B7}" type="datetimeFigureOut">
              <a:rPr lang="en-US" smtClean="0"/>
              <a:t>9/3/14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301599-95F3-694B-9E5A-3FB51E8619B7}" type="datetimeFigureOut">
              <a:rPr lang="en-US" smtClean="0"/>
              <a:t>9/3/14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301599-95F3-694B-9E5A-3FB51E8619B7}"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301599-95F3-694B-9E5A-3FB51E8619B7}" type="datetimeFigureOut">
              <a:rPr lang="en-US" smtClean="0"/>
              <a:t>9/3/14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483EE9A-C92D-2C48-8089-642BD59CC76A}"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01599-95F3-694B-9E5A-3FB51E8619B7}" type="datetimeFigureOut">
              <a:rPr lang="en-US" smtClean="0"/>
              <a:t>9/3/14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83EE9A-C92D-2C48-8089-642BD59CC76A}"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AP CHAPTER 18</a:t>
            </a:r>
            <a:endParaRPr lang="en-US" dirty="0"/>
          </a:p>
        </p:txBody>
      </p:sp>
    </p:spTree>
    <p:extLst>
      <p:ext uri="{BB962C8B-B14F-4D97-AF65-F5344CB8AC3E}">
        <p14:creationId xmlns:p14="http://schemas.microsoft.com/office/powerpoint/2010/main" val="3147647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Laozi on the Failure of the Moral Approach</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Laozi holds that the introduction of moral codes fails to solve the problem of desire conflict in the presence of limited resources.</a:t>
            </a:r>
          </a:p>
          <a:p>
            <a:endParaRPr lang="en-US" sz="2400" dirty="0"/>
          </a:p>
          <a:p>
            <a:r>
              <a:rPr lang="en-US" sz="2400" dirty="0" smtClean="0"/>
              <a:t>The core problem is that moral codes merely</a:t>
            </a:r>
            <a:r>
              <a:rPr lang="en-US" sz="2400" i="1" dirty="0" smtClean="0"/>
              <a:t> regulate</a:t>
            </a:r>
            <a:r>
              <a:rPr lang="en-US" sz="2400" dirty="0" smtClean="0"/>
              <a:t> human action, they don’t change our fundamental dispositions or our desires.</a:t>
            </a:r>
          </a:p>
          <a:p>
            <a:endParaRPr lang="en-US" sz="2400" dirty="0"/>
          </a:p>
          <a:p>
            <a:r>
              <a:rPr lang="en-US" sz="2400" dirty="0" smtClean="0"/>
              <a:t>Morality is about controlling our desires. The real problem is the desires we have. Were we not to act of desire, we would cease to have problems. </a:t>
            </a:r>
          </a:p>
          <a:p>
            <a:endParaRPr lang="en-US" sz="2400" dirty="0"/>
          </a:p>
          <a:p>
            <a:r>
              <a:rPr lang="en-US" sz="2400" dirty="0" smtClean="0"/>
              <a:t>To follow the Dao is to act without desire and not from desire. </a:t>
            </a:r>
          </a:p>
        </p:txBody>
      </p:sp>
    </p:spTree>
    <p:extLst>
      <p:ext uri="{BB962C8B-B14F-4D97-AF65-F5344CB8AC3E}">
        <p14:creationId xmlns:p14="http://schemas.microsoft.com/office/powerpoint/2010/main" val="3555133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Wuwei</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‘Wuwei’ translates as non-action. It means doing nothing except what proceeds freely and spontaneously from one’s own nature.</a:t>
            </a:r>
          </a:p>
          <a:p>
            <a:endParaRPr lang="en-US" sz="2400" dirty="0"/>
          </a:p>
          <a:p>
            <a:pPr marL="0" indent="0">
              <a:buNone/>
            </a:pPr>
            <a:r>
              <a:rPr lang="en-US" sz="2400" dirty="0" smtClean="0"/>
              <a:t>For example,</a:t>
            </a:r>
          </a:p>
          <a:p>
            <a:pPr marL="0" indent="0">
              <a:buNone/>
            </a:pPr>
            <a:endParaRPr lang="en-US" sz="2400" dirty="0"/>
          </a:p>
          <a:p>
            <a:pPr marL="0" indent="0">
              <a:buNone/>
            </a:pPr>
            <a:r>
              <a:rPr lang="en-US" sz="2400" dirty="0" smtClean="0"/>
              <a:t>Snakes should not attempt to walk or fly. Their wuwei is to crawl. A bird’s wuwei is to fly. Attempting to crawl would be a forced action for a bird. </a:t>
            </a:r>
          </a:p>
          <a:p>
            <a:pPr marL="0" indent="0">
              <a:buNone/>
            </a:pPr>
            <a:endParaRPr lang="en-US" sz="2400" dirty="0"/>
          </a:p>
          <a:p>
            <a:pPr marL="0" indent="0">
              <a:buNone/>
            </a:pPr>
            <a:r>
              <a:rPr lang="en-US" sz="2400" dirty="0" smtClean="0"/>
              <a:t>For people to act to fulfill their desires is the way of greed or corruption. To live simply, without excessive desires is to act effortlessly, </a:t>
            </a:r>
            <a:r>
              <a:rPr lang="en-US" sz="2400" dirty="0" smtClean="0"/>
              <a:t>and in </a:t>
            </a:r>
            <a:r>
              <a:rPr lang="en-US" sz="2400" dirty="0" smtClean="0"/>
              <a:t>accord with their nature. </a:t>
            </a:r>
          </a:p>
        </p:txBody>
      </p:sp>
    </p:spTree>
    <p:extLst>
      <p:ext uri="{BB962C8B-B14F-4D97-AF65-F5344CB8AC3E}">
        <p14:creationId xmlns:p14="http://schemas.microsoft.com/office/powerpoint/2010/main" val="186234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Wuwei Critical Questions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400" dirty="0" smtClean="0"/>
              <a:t>What does it mean to not act from desire or to act without desire?</a:t>
            </a:r>
          </a:p>
          <a:p>
            <a:pPr marL="0" indent="0">
              <a:buNone/>
            </a:pPr>
            <a:endParaRPr lang="en-US" sz="2400" dirty="0"/>
          </a:p>
          <a:p>
            <a:pPr marL="0" indent="0">
              <a:buNone/>
            </a:pPr>
            <a:r>
              <a:rPr lang="en-US" sz="2400" dirty="0" smtClean="0"/>
              <a:t>Is it possible to act from no desire and without any desire?</a:t>
            </a:r>
          </a:p>
          <a:p>
            <a:pPr marL="0" indent="0">
              <a:buNone/>
            </a:pPr>
            <a:endParaRPr lang="en-US" sz="2400" dirty="0"/>
          </a:p>
          <a:p>
            <a:pPr marL="0" indent="0">
              <a:buNone/>
            </a:pPr>
            <a:r>
              <a:rPr lang="en-US" sz="2400" dirty="0" smtClean="0"/>
              <a:t>How do we know that the nature of snakes is to crawl and birds to fly, and for humans to walk?</a:t>
            </a:r>
          </a:p>
          <a:p>
            <a:pPr marL="0" indent="0">
              <a:buNone/>
            </a:pPr>
            <a:endParaRPr lang="en-US" sz="2400" dirty="0"/>
          </a:p>
          <a:p>
            <a:pPr marL="0" indent="0">
              <a:buNone/>
            </a:pPr>
            <a:r>
              <a:rPr lang="en-US" sz="2400" dirty="0" smtClean="0"/>
              <a:t>Hasn’t it been the case that over time people tried to do things that were to the great advantage of other humans even though they were thought not to be in the nature of what humans can do?</a:t>
            </a:r>
          </a:p>
          <a:p>
            <a:pPr marL="0" indent="0">
              <a:buNone/>
            </a:pPr>
            <a:endParaRPr lang="en-US" sz="2400" dirty="0"/>
          </a:p>
          <a:p>
            <a:pPr marL="0" indent="0">
              <a:buNone/>
            </a:pPr>
            <a:r>
              <a:rPr lang="en-US" sz="2400" dirty="0" smtClean="0"/>
              <a:t>If we give up desires, would we act at all?</a:t>
            </a:r>
          </a:p>
        </p:txBody>
      </p:sp>
    </p:spTree>
    <p:extLst>
      <p:ext uri="{BB962C8B-B14F-4D97-AF65-F5344CB8AC3E}">
        <p14:creationId xmlns:p14="http://schemas.microsoft.com/office/powerpoint/2010/main" val="839988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Ziran</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400" dirty="0" smtClean="0"/>
              <a:t>‘Ziran’ translates as self-so-ness. The concept is used to describe how naturalness works in Daoism.</a:t>
            </a:r>
          </a:p>
          <a:p>
            <a:pPr marL="0" indent="0">
              <a:buNone/>
            </a:pPr>
            <a:endParaRPr lang="en-US" sz="2400" dirty="0"/>
          </a:p>
          <a:p>
            <a:pPr marL="0" indent="0">
              <a:buNone/>
            </a:pPr>
            <a:r>
              <a:rPr lang="en-US" sz="2400" dirty="0" smtClean="0"/>
              <a:t>The core idea is the following:</a:t>
            </a:r>
          </a:p>
          <a:p>
            <a:pPr marL="0" indent="0">
              <a:buNone/>
            </a:pPr>
            <a:endParaRPr lang="en-US" sz="2400" dirty="0"/>
          </a:p>
          <a:p>
            <a:pPr marL="0" indent="0">
              <a:buNone/>
            </a:pPr>
            <a:r>
              <a:rPr lang="en-US" sz="2400" dirty="0" smtClean="0"/>
              <a:t>The Dao is the source of heaven and earth, and everything that proceeds from heaven and earth. As a consequence, everything has the Dao within it. </a:t>
            </a:r>
          </a:p>
          <a:p>
            <a:pPr marL="0" indent="0">
              <a:buNone/>
            </a:pPr>
            <a:endParaRPr lang="en-US" sz="2400" dirty="0"/>
          </a:p>
          <a:p>
            <a:pPr marL="0" indent="0">
              <a:buNone/>
            </a:pPr>
            <a:r>
              <a:rPr lang="en-US" sz="2400" dirty="0" smtClean="0"/>
              <a:t>Laozi’s chain: People model themselves on the earth, the earth models itself on Heaven, Heaven models itself on Dao, and </a:t>
            </a:r>
            <a:r>
              <a:rPr lang="en-US" sz="2400" dirty="0" smtClean="0"/>
              <a:t>the Dao </a:t>
            </a:r>
            <a:r>
              <a:rPr lang="en-US" sz="2400" dirty="0" smtClean="0"/>
              <a:t>models itself on self-so-ness. Everything has a fundamental nature and functioning. </a:t>
            </a:r>
          </a:p>
        </p:txBody>
      </p:sp>
    </p:spTree>
    <p:extLst>
      <p:ext uri="{BB962C8B-B14F-4D97-AF65-F5344CB8AC3E}">
        <p14:creationId xmlns:p14="http://schemas.microsoft.com/office/powerpoint/2010/main" val="578947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Dao is Nameless</a:t>
            </a:r>
            <a:endParaRPr lang="en-US" sz="2800" dirty="0"/>
          </a:p>
        </p:txBody>
      </p:sp>
      <p:sp>
        <p:nvSpPr>
          <p:cNvPr id="6" name="Content Placeholder 5"/>
          <p:cNvSpPr>
            <a:spLocks noGrp="1"/>
          </p:cNvSpPr>
          <p:nvPr>
            <p:ph idx="1"/>
          </p:nvPr>
        </p:nvSpPr>
        <p:spPr>
          <a:xfrm>
            <a:off x="199791" y="1041631"/>
            <a:ext cx="8790798" cy="5636223"/>
          </a:xfrm>
        </p:spPr>
        <p:txBody>
          <a:bodyPr>
            <a:normAutofit lnSpcReduction="10000"/>
          </a:bodyPr>
          <a:lstStyle/>
          <a:p>
            <a:pPr marL="0" indent="0">
              <a:buNone/>
            </a:pPr>
            <a:r>
              <a:rPr lang="en-US" sz="2400" dirty="0" smtClean="0"/>
              <a:t>The Dao </a:t>
            </a:r>
            <a:r>
              <a:rPr lang="en-US" sz="2400" dirty="0" smtClean="0"/>
              <a:t>is difficult to talk about because it is the ultimate source and way of things. </a:t>
            </a:r>
          </a:p>
          <a:p>
            <a:pPr marL="0" indent="0">
              <a:buNone/>
            </a:pPr>
            <a:endParaRPr lang="en-US" sz="2400" dirty="0"/>
          </a:p>
          <a:p>
            <a:pPr marL="0" indent="0">
              <a:buNone/>
            </a:pPr>
            <a:r>
              <a:rPr lang="en-US" sz="2400" dirty="0" smtClean="0"/>
              <a:t>As a consequence, we should note that talking about the Dao is not the same as the Dao. We should not confuse talk of the Dao with what the Dao </a:t>
            </a:r>
            <a:r>
              <a:rPr lang="en-US" sz="2400" dirty="0" smtClean="0"/>
              <a:t>itself is. </a:t>
            </a:r>
            <a:endParaRPr lang="en-US" sz="2400" dirty="0" smtClean="0"/>
          </a:p>
          <a:p>
            <a:pPr marL="0" indent="0">
              <a:buNone/>
            </a:pPr>
            <a:endParaRPr lang="en-US" sz="2400" dirty="0"/>
          </a:p>
          <a:p>
            <a:pPr marL="0" indent="0">
              <a:buNone/>
            </a:pPr>
            <a:r>
              <a:rPr lang="en-US" sz="2400" dirty="0" smtClean="0"/>
              <a:t>The Dao is nameless. </a:t>
            </a:r>
          </a:p>
          <a:p>
            <a:pPr marL="0" indent="0">
              <a:buNone/>
            </a:pPr>
            <a:endParaRPr lang="en-US" sz="2400" dirty="0"/>
          </a:p>
          <a:p>
            <a:pPr marL="0" indent="0">
              <a:buNone/>
            </a:pPr>
            <a:r>
              <a:rPr lang="en-US" sz="2400" dirty="0" smtClean="0"/>
              <a:t>It is unified, like an uncarved block, changeless in itself, and yet the source of all change. </a:t>
            </a:r>
          </a:p>
          <a:p>
            <a:pPr marL="0" indent="0">
              <a:buNone/>
            </a:pPr>
            <a:endParaRPr lang="en-US" sz="2400" dirty="0"/>
          </a:p>
          <a:p>
            <a:pPr marL="0" indent="0">
              <a:buNone/>
            </a:pPr>
            <a:r>
              <a:rPr lang="en-US" sz="2400" dirty="0" smtClean="0"/>
              <a:t>The Dao points to that which enables things to be what they are, and which gives things their existence and their ways of functioning. </a:t>
            </a:r>
          </a:p>
        </p:txBody>
      </p:sp>
    </p:spTree>
    <p:extLst>
      <p:ext uri="{BB962C8B-B14F-4D97-AF65-F5344CB8AC3E}">
        <p14:creationId xmlns:p14="http://schemas.microsoft.com/office/powerpoint/2010/main" val="1454764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De</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400" dirty="0" smtClean="0"/>
              <a:t>‘De’ means function. </a:t>
            </a:r>
            <a:endParaRPr lang="en-US" sz="2400" dirty="0"/>
          </a:p>
          <a:p>
            <a:pPr marL="0" indent="0">
              <a:buNone/>
            </a:pPr>
            <a:endParaRPr lang="en-US" sz="2400" dirty="0" smtClean="0"/>
          </a:p>
          <a:p>
            <a:pPr marL="0" indent="0">
              <a:buNone/>
            </a:pPr>
            <a:r>
              <a:rPr lang="en-US" sz="2400" dirty="0" smtClean="0"/>
              <a:t>Each individual thing possesses a function or de of </a:t>
            </a:r>
            <a:r>
              <a:rPr lang="en-US" sz="2400" i="1" dirty="0" smtClean="0"/>
              <a:t>Dao</a:t>
            </a:r>
            <a:r>
              <a:rPr lang="en-US" sz="2400" dirty="0" smtClean="0"/>
              <a:t>. </a:t>
            </a:r>
          </a:p>
          <a:p>
            <a:pPr marL="0" indent="0">
              <a:buNone/>
            </a:pPr>
            <a:endParaRPr lang="en-US" sz="2400" dirty="0"/>
          </a:p>
          <a:p>
            <a:pPr marL="0" indent="0">
              <a:buNone/>
            </a:pPr>
            <a:r>
              <a:rPr lang="en-US" sz="2400" dirty="0" smtClean="0"/>
              <a:t>Dao provides for both existence and function. And de is the function of each individual thing. </a:t>
            </a:r>
          </a:p>
          <a:p>
            <a:pPr marL="0" indent="0">
              <a:buNone/>
            </a:pPr>
            <a:endParaRPr lang="en-US" sz="2400" dirty="0"/>
          </a:p>
          <a:p>
            <a:pPr marL="0" indent="0">
              <a:buNone/>
            </a:pPr>
            <a:r>
              <a:rPr lang="en-US" sz="2400" dirty="0" smtClean="0"/>
              <a:t>An important symbol of </a:t>
            </a:r>
            <a:r>
              <a:rPr lang="en-US" sz="2400" dirty="0" smtClean="0"/>
              <a:t>de, </a:t>
            </a:r>
            <a:r>
              <a:rPr lang="en-US" sz="2400" dirty="0" smtClean="0"/>
              <a:t>as the power of something to do what it </a:t>
            </a:r>
            <a:r>
              <a:rPr lang="en-US" sz="2400" dirty="0" smtClean="0"/>
              <a:t>does, </a:t>
            </a:r>
            <a:r>
              <a:rPr lang="en-US" sz="2400" dirty="0" smtClean="0"/>
              <a:t>is the uncarved block that can become anything in the hands of an artist. </a:t>
            </a:r>
          </a:p>
        </p:txBody>
      </p:sp>
    </p:spTree>
    <p:extLst>
      <p:ext uri="{BB962C8B-B14F-4D97-AF65-F5344CB8AC3E}">
        <p14:creationId xmlns:p14="http://schemas.microsoft.com/office/powerpoint/2010/main" val="2655260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Advice to Rulers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400" dirty="0" smtClean="0"/>
              <a:t>Laozi’s advice to rulers:</a:t>
            </a:r>
          </a:p>
          <a:p>
            <a:pPr marL="0" indent="0">
              <a:buNone/>
            </a:pPr>
            <a:endParaRPr lang="en-US" sz="2400" dirty="0"/>
          </a:p>
          <a:p>
            <a:pPr marL="457200" indent="-457200">
              <a:buAutoNum type="arabicPeriod"/>
            </a:pPr>
            <a:r>
              <a:rPr lang="en-US" sz="2400" dirty="0" smtClean="0"/>
              <a:t>Govern as little as possible.</a:t>
            </a:r>
          </a:p>
          <a:p>
            <a:pPr marL="457200" indent="-457200">
              <a:buAutoNum type="arabicPeriod"/>
            </a:pPr>
            <a:r>
              <a:rPr lang="en-US" sz="2400" dirty="0" smtClean="0"/>
              <a:t>Let people follow the natural way. </a:t>
            </a:r>
          </a:p>
          <a:p>
            <a:pPr marL="457200" indent="-457200">
              <a:buAutoNum type="arabicPeriod"/>
            </a:pPr>
            <a:r>
              <a:rPr lang="en-US" sz="2400" dirty="0" smtClean="0"/>
              <a:t>Handle the people with care. </a:t>
            </a:r>
          </a:p>
          <a:p>
            <a:pPr marL="457200" indent="-457200">
              <a:buAutoNum type="arabicPeriod"/>
            </a:pPr>
            <a:endParaRPr lang="en-US" sz="2400" dirty="0"/>
          </a:p>
          <a:p>
            <a:pPr marL="0" indent="0">
              <a:buNone/>
            </a:pPr>
            <a:r>
              <a:rPr lang="en-US" sz="2400" dirty="0" smtClean="0"/>
              <a:t>The more laws we put in place the more crime we will see. </a:t>
            </a:r>
          </a:p>
          <a:p>
            <a:pPr marL="0" indent="0">
              <a:buNone/>
            </a:pPr>
            <a:endParaRPr lang="en-US" sz="2400" dirty="0"/>
          </a:p>
          <a:p>
            <a:pPr marL="0" indent="0">
              <a:buNone/>
            </a:pPr>
            <a:r>
              <a:rPr lang="en-US" sz="2400" dirty="0" smtClean="0"/>
              <a:t>One who knows the Dao and the De will know how to stay out of the way of people </a:t>
            </a:r>
            <a:r>
              <a:rPr lang="en-US" sz="2400" dirty="0" smtClean="0"/>
              <a:t>and serve </a:t>
            </a:r>
            <a:r>
              <a:rPr lang="en-US" sz="2400" dirty="0" smtClean="0"/>
              <a:t>them without intruding. </a:t>
            </a:r>
          </a:p>
        </p:txBody>
      </p:sp>
    </p:spTree>
    <p:extLst>
      <p:ext uri="{BB962C8B-B14F-4D97-AF65-F5344CB8AC3E}">
        <p14:creationId xmlns:p14="http://schemas.microsoft.com/office/powerpoint/2010/main" val="290132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Dao </a:t>
            </a:r>
            <a:endParaRPr lang="en-US" sz="2800" dirty="0"/>
          </a:p>
        </p:txBody>
      </p:sp>
      <p:sp>
        <p:nvSpPr>
          <p:cNvPr id="6" name="Content Placeholder 5"/>
          <p:cNvSpPr>
            <a:spLocks noGrp="1"/>
          </p:cNvSpPr>
          <p:nvPr>
            <p:ph idx="1"/>
          </p:nvPr>
        </p:nvSpPr>
        <p:spPr>
          <a:xfrm>
            <a:off x="199791" y="1041631"/>
            <a:ext cx="8790798" cy="5636223"/>
          </a:xfrm>
        </p:spPr>
        <p:txBody>
          <a:bodyPr>
            <a:normAutofit fontScale="92500" lnSpcReduction="10000"/>
          </a:bodyPr>
          <a:lstStyle/>
          <a:p>
            <a:pPr marL="0" indent="0">
              <a:buNone/>
            </a:pPr>
            <a:r>
              <a:rPr lang="en-US" sz="2400" dirty="0" smtClean="0"/>
              <a:t>Dao is empty (like a bowl).</a:t>
            </a:r>
          </a:p>
          <a:p>
            <a:pPr marL="0" indent="0">
              <a:buNone/>
            </a:pPr>
            <a:endParaRPr lang="en-US" sz="2400" dirty="0"/>
          </a:p>
          <a:p>
            <a:pPr marL="0" indent="0">
              <a:buNone/>
            </a:pPr>
            <a:r>
              <a:rPr lang="en-US" sz="2400" dirty="0" smtClean="0"/>
              <a:t>It may be used but its capacity is never exhausted.</a:t>
            </a:r>
          </a:p>
          <a:p>
            <a:pPr marL="0" indent="0">
              <a:buNone/>
            </a:pPr>
            <a:endParaRPr lang="en-US" sz="2400" dirty="0"/>
          </a:p>
          <a:p>
            <a:pPr marL="0" indent="0">
              <a:buNone/>
            </a:pPr>
            <a:r>
              <a:rPr lang="en-US" sz="2400" dirty="0" smtClean="0"/>
              <a:t>It is bottomless, perhaps the ancestor of all things.</a:t>
            </a:r>
          </a:p>
          <a:p>
            <a:pPr marL="0" indent="0">
              <a:buNone/>
            </a:pPr>
            <a:endParaRPr lang="en-US" sz="2400" dirty="0"/>
          </a:p>
          <a:p>
            <a:pPr marL="0" indent="0">
              <a:buNone/>
            </a:pPr>
            <a:r>
              <a:rPr lang="en-US" sz="2400" dirty="0" smtClean="0"/>
              <a:t>It blunts its sharpness.</a:t>
            </a:r>
          </a:p>
          <a:p>
            <a:pPr marL="0" indent="0">
              <a:buNone/>
            </a:pPr>
            <a:endParaRPr lang="en-US" sz="2400" dirty="0"/>
          </a:p>
          <a:p>
            <a:pPr marL="0" indent="0">
              <a:buNone/>
            </a:pPr>
            <a:r>
              <a:rPr lang="en-US" sz="2400" dirty="0" smtClean="0"/>
              <a:t>It unites its tangles.</a:t>
            </a:r>
          </a:p>
          <a:p>
            <a:pPr marL="0" indent="0">
              <a:buNone/>
            </a:pPr>
            <a:endParaRPr lang="en-US" sz="2400" dirty="0"/>
          </a:p>
          <a:p>
            <a:pPr marL="0" indent="0">
              <a:buNone/>
            </a:pPr>
            <a:r>
              <a:rPr lang="en-US" sz="2400" dirty="0" smtClean="0"/>
              <a:t>It softens its light.</a:t>
            </a:r>
          </a:p>
          <a:p>
            <a:pPr marL="0" indent="0">
              <a:buNone/>
            </a:pPr>
            <a:endParaRPr lang="en-US" sz="2400" dirty="0"/>
          </a:p>
          <a:p>
            <a:pPr marL="0" indent="0">
              <a:buNone/>
            </a:pPr>
            <a:r>
              <a:rPr lang="en-US" sz="2400" dirty="0" smtClean="0"/>
              <a:t>It becomes one with the dusty world.</a:t>
            </a:r>
          </a:p>
          <a:p>
            <a:pPr marL="0" indent="0">
              <a:buNone/>
            </a:pPr>
            <a:endParaRPr lang="en-US" sz="2400" dirty="0"/>
          </a:p>
          <a:p>
            <a:pPr marL="0" indent="0">
              <a:buNone/>
            </a:pPr>
            <a:r>
              <a:rPr lang="en-US" sz="2400" dirty="0" smtClean="0"/>
              <a:t>Deep and still </a:t>
            </a:r>
            <a:r>
              <a:rPr lang="en-US" sz="2400" dirty="0" smtClean="0"/>
              <a:t>it appears </a:t>
            </a:r>
            <a:r>
              <a:rPr lang="en-US" sz="2400" dirty="0" smtClean="0"/>
              <a:t>to exist forever.  </a:t>
            </a:r>
          </a:p>
        </p:txBody>
      </p:sp>
    </p:spTree>
    <p:extLst>
      <p:ext uri="{BB962C8B-B14F-4D97-AF65-F5344CB8AC3E}">
        <p14:creationId xmlns:p14="http://schemas.microsoft.com/office/powerpoint/2010/main" val="1407678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Explanation of the Dao</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400" dirty="0" smtClean="0"/>
              <a:t>Empty = without characteristics. </a:t>
            </a:r>
          </a:p>
          <a:p>
            <a:pPr marL="0" indent="0">
              <a:buNone/>
            </a:pPr>
            <a:endParaRPr lang="en-US" sz="2400" dirty="0"/>
          </a:p>
          <a:p>
            <a:pPr marL="0" indent="0">
              <a:buNone/>
            </a:pPr>
            <a:r>
              <a:rPr lang="en-US" sz="2400" dirty="0" smtClean="0"/>
              <a:t>Emptiness = infinite capacity.</a:t>
            </a:r>
          </a:p>
          <a:p>
            <a:pPr marL="0" indent="0">
              <a:buNone/>
            </a:pPr>
            <a:endParaRPr lang="en-US" sz="2400" dirty="0"/>
          </a:p>
          <a:p>
            <a:pPr marL="0" indent="0">
              <a:buNone/>
            </a:pPr>
            <a:r>
              <a:rPr lang="en-US" sz="2400" dirty="0" smtClean="0"/>
              <a:t>The Dao </a:t>
            </a:r>
            <a:r>
              <a:rPr lang="en-US" sz="2400" dirty="0" smtClean="0"/>
              <a:t>is eternal and recurrent.</a:t>
            </a:r>
          </a:p>
          <a:p>
            <a:pPr marL="0" indent="0">
              <a:buNone/>
            </a:pPr>
            <a:endParaRPr lang="en-US" sz="2400" dirty="0"/>
          </a:p>
          <a:p>
            <a:pPr marL="0" indent="0">
              <a:buNone/>
            </a:pPr>
            <a:r>
              <a:rPr lang="en-US" sz="2400" dirty="0" smtClean="0"/>
              <a:t>That the Dao is dusty with the world means that it is not something above and beyond the world. Rather, it is something to be found in the world. </a:t>
            </a:r>
          </a:p>
        </p:txBody>
      </p:sp>
    </p:spTree>
    <p:extLst>
      <p:ext uri="{BB962C8B-B14F-4D97-AF65-F5344CB8AC3E}">
        <p14:creationId xmlns:p14="http://schemas.microsoft.com/office/powerpoint/2010/main" val="2010867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Daoism</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Is a philosophical view that seeks </a:t>
            </a:r>
            <a:r>
              <a:rPr lang="en-US" sz="2400" dirty="0" smtClean="0"/>
              <a:t>a way of living well by realizing the harmony of heaven, earth, and humanity, and by realizing peace and harmony within society and within the individual person.</a:t>
            </a:r>
          </a:p>
          <a:p>
            <a:endParaRPr lang="en-US" sz="2400" dirty="0"/>
          </a:p>
          <a:p>
            <a:r>
              <a:rPr lang="en-US" sz="2400" dirty="0" smtClean="0"/>
              <a:t>Daoism seeks this way through what is </a:t>
            </a:r>
            <a:r>
              <a:rPr lang="en-US" sz="2400" dirty="0" smtClean="0"/>
              <a:t>natural and naturalness.</a:t>
            </a:r>
            <a:endParaRPr lang="en-US" sz="2400" dirty="0" smtClean="0"/>
          </a:p>
          <a:p>
            <a:endParaRPr lang="en-US" sz="2400" dirty="0"/>
          </a:p>
          <a:p>
            <a:r>
              <a:rPr lang="en-US" sz="2400" dirty="0" smtClean="0"/>
              <a:t>Daoism advocates the spontaneous ease of living attained by acting in accord with the natural way of things.</a:t>
            </a:r>
          </a:p>
          <a:p>
            <a:endParaRPr lang="en-US" sz="2400" dirty="0"/>
          </a:p>
          <a:p>
            <a:r>
              <a:rPr lang="en-US" sz="2400" dirty="0" smtClean="0"/>
              <a:t>The core work of Daoism is the </a:t>
            </a:r>
            <a:r>
              <a:rPr lang="en-US" sz="2400" i="1" dirty="0" smtClean="0"/>
              <a:t>Daodejing</a:t>
            </a:r>
            <a:r>
              <a:rPr lang="en-US" sz="2400" dirty="0" smtClean="0"/>
              <a:t>: The Treatise on the Way and Its Power. </a:t>
            </a:r>
            <a:endParaRPr lang="en-US" sz="2400" dirty="0"/>
          </a:p>
        </p:txBody>
      </p:sp>
    </p:spTree>
    <p:extLst>
      <p:ext uri="{BB962C8B-B14F-4D97-AF65-F5344CB8AC3E}">
        <p14:creationId xmlns:p14="http://schemas.microsoft.com/office/powerpoint/2010/main" val="1503730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Laozi</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Laozi supposedly lived in the 6</a:t>
            </a:r>
            <a:r>
              <a:rPr lang="en-US" sz="2400" baseline="30000" dirty="0" smtClean="0"/>
              <a:t>th</a:t>
            </a:r>
            <a:r>
              <a:rPr lang="en-US" sz="2400" dirty="0" smtClean="0"/>
              <a:t> century BCE.</a:t>
            </a:r>
          </a:p>
          <a:p>
            <a:endParaRPr lang="en-US" sz="2400" dirty="0"/>
          </a:p>
          <a:p>
            <a:r>
              <a:rPr lang="en-US" sz="2400" dirty="0" smtClean="0"/>
              <a:t>‘Laozi’ means ‘Old Master’.</a:t>
            </a:r>
          </a:p>
          <a:p>
            <a:endParaRPr lang="en-US" sz="2400" dirty="0"/>
          </a:p>
          <a:p>
            <a:r>
              <a:rPr lang="en-US" sz="2400" dirty="0" smtClean="0"/>
              <a:t>He inspired </a:t>
            </a:r>
            <a:r>
              <a:rPr lang="en-US" sz="2400" dirty="0" smtClean="0"/>
              <a:t>an intellectual movement: Learning the Mysterious Dao.</a:t>
            </a:r>
          </a:p>
          <a:p>
            <a:endParaRPr lang="en-US" sz="2400" dirty="0"/>
          </a:p>
          <a:p>
            <a:r>
              <a:rPr lang="en-US" sz="2400" dirty="0" smtClean="0"/>
              <a:t>Daoism has had a significant cultural impact in East Asia outside of philosophy and religion. It also plays a key role in literature, calligraphy, painting, music, and other cultural traditions.</a:t>
            </a:r>
            <a:endParaRPr lang="en-US" sz="2400" dirty="0"/>
          </a:p>
        </p:txBody>
      </p:sp>
    </p:spTree>
    <p:extLst>
      <p:ext uri="{BB962C8B-B14F-4D97-AF65-F5344CB8AC3E}">
        <p14:creationId xmlns:p14="http://schemas.microsoft.com/office/powerpoint/2010/main" val="3028589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Context of the Development of Daoism</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Daoism arose during the Warring Sates Period (403-221 BCE).</a:t>
            </a:r>
          </a:p>
          <a:p>
            <a:endParaRPr lang="en-US" sz="2400" dirty="0"/>
          </a:p>
          <a:p>
            <a:r>
              <a:rPr lang="en-US" sz="2400" dirty="0" smtClean="0"/>
              <a:t>Laozi tells the stories of the horrors of war. Soldiers from many civilian populations suffered many deaths. There were many bloody battles. People overall wanted a return to peace. </a:t>
            </a:r>
          </a:p>
          <a:p>
            <a:endParaRPr lang="en-US" sz="2400" dirty="0"/>
          </a:p>
          <a:p>
            <a:r>
              <a:rPr lang="en-US" sz="2400" dirty="0" smtClean="0"/>
              <a:t>Laozi holds that poverty and starvation were caused by bad rulers, that greed and avarice caused wars and killings, and that desires for wealth, power, and glory were bringing about the destruction of society. </a:t>
            </a:r>
          </a:p>
          <a:p>
            <a:endParaRPr lang="en-US" sz="2400" dirty="0"/>
          </a:p>
          <a:p>
            <a:r>
              <a:rPr lang="en-US" sz="2400" dirty="0" smtClean="0"/>
              <a:t>In this context Daoism stresses that harmony and perfection found in the natural way are the road to peace. </a:t>
            </a:r>
            <a:endParaRPr lang="en-US" sz="2400" dirty="0"/>
          </a:p>
        </p:txBody>
      </p:sp>
    </p:spTree>
    <p:extLst>
      <p:ext uri="{BB962C8B-B14F-4D97-AF65-F5344CB8AC3E}">
        <p14:creationId xmlns:p14="http://schemas.microsoft.com/office/powerpoint/2010/main" val="2985037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Some Thoughts of Laozi</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dirty="0" smtClean="0"/>
              <a:t>The ideal life is the simple life of living harmoniously with nature.</a:t>
            </a:r>
          </a:p>
          <a:p>
            <a:endParaRPr lang="en-US" sz="2400" dirty="0"/>
          </a:p>
          <a:p>
            <a:r>
              <a:rPr lang="en-US" sz="2400" dirty="0" smtClean="0"/>
              <a:t>The ideal life is</a:t>
            </a:r>
          </a:p>
          <a:p>
            <a:pPr lvl="1"/>
            <a:r>
              <a:rPr lang="en-US" sz="2400" dirty="0" smtClean="0"/>
              <a:t>Plain</a:t>
            </a:r>
          </a:p>
          <a:p>
            <a:pPr lvl="1"/>
            <a:r>
              <a:rPr lang="en-US" sz="2400" dirty="0" smtClean="0"/>
              <a:t>Profit is ignored</a:t>
            </a:r>
          </a:p>
          <a:p>
            <a:pPr lvl="1"/>
            <a:r>
              <a:rPr lang="en-US" sz="2400" dirty="0" smtClean="0"/>
              <a:t>Cleverness Abandoned</a:t>
            </a:r>
          </a:p>
          <a:p>
            <a:pPr lvl="1"/>
            <a:r>
              <a:rPr lang="en-US" sz="2400" dirty="0" smtClean="0"/>
              <a:t>Selfishness Minimized</a:t>
            </a:r>
          </a:p>
          <a:p>
            <a:pPr lvl="1"/>
            <a:r>
              <a:rPr lang="en-US" sz="2400" dirty="0" smtClean="0"/>
              <a:t>Desires Reduced</a:t>
            </a:r>
          </a:p>
          <a:p>
            <a:pPr lvl="1"/>
            <a:endParaRPr lang="en-US" sz="2400" dirty="0"/>
          </a:p>
          <a:p>
            <a:pPr lvl="1"/>
            <a:endParaRPr lang="en-US" sz="2400" dirty="0" smtClean="0"/>
          </a:p>
          <a:p>
            <a:pPr lvl="1"/>
            <a:r>
              <a:rPr lang="en-US" sz="2400" dirty="0" smtClean="0"/>
              <a:t>Moreover the ideal life lets nature take its course in allowing things to unfold. </a:t>
            </a:r>
          </a:p>
        </p:txBody>
      </p:sp>
    </p:spTree>
    <p:extLst>
      <p:ext uri="{BB962C8B-B14F-4D97-AF65-F5344CB8AC3E}">
        <p14:creationId xmlns:p14="http://schemas.microsoft.com/office/powerpoint/2010/main" val="1078399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Humans and Nature are United in a Larger Whole</a:t>
            </a:r>
            <a:endParaRPr lang="en-US" sz="2800" dirty="0"/>
          </a:p>
        </p:txBody>
      </p:sp>
      <p:sp>
        <p:nvSpPr>
          <p:cNvPr id="6" name="Content Placeholder 5"/>
          <p:cNvSpPr>
            <a:spLocks noGrp="1"/>
          </p:cNvSpPr>
          <p:nvPr>
            <p:ph idx="1"/>
          </p:nvPr>
        </p:nvSpPr>
        <p:spPr>
          <a:xfrm>
            <a:off x="199791" y="1041631"/>
            <a:ext cx="8790798" cy="5636223"/>
          </a:xfrm>
        </p:spPr>
        <p:txBody>
          <a:bodyPr>
            <a:normAutofit lnSpcReduction="10000"/>
          </a:bodyPr>
          <a:lstStyle/>
          <a:p>
            <a:r>
              <a:rPr lang="en-US" sz="2400" dirty="0" smtClean="0"/>
              <a:t>The positive view of Daoism is that humans and nature are united in a larger whole, the primordial Dao, from which everything originates, and which courses through everything. Human knowledge, at its best, transcends the limits of percepts and concepts and intuits the Dao directly. It is direct and immediate, not being dependent upon a false duality between the knowing subject and the known object. </a:t>
            </a:r>
          </a:p>
          <a:p>
            <a:endParaRPr lang="en-US" sz="2400" dirty="0"/>
          </a:p>
          <a:p>
            <a:r>
              <a:rPr lang="en-US" sz="2400" dirty="0" smtClean="0"/>
              <a:t>The principles t</a:t>
            </a:r>
            <a:r>
              <a:rPr lang="en-US" sz="2400" dirty="0"/>
              <a:t>h</a:t>
            </a:r>
            <a:r>
              <a:rPr lang="en-US" sz="2400" dirty="0" smtClean="0"/>
              <a:t>at should guide life and </a:t>
            </a:r>
            <a:r>
              <a:rPr lang="en-US" sz="2400" dirty="0" smtClean="0"/>
              <a:t>regulate the </a:t>
            </a:r>
            <a:r>
              <a:rPr lang="en-US" sz="2400" dirty="0" smtClean="0"/>
              <a:t>actions of human beings are the same principles that naturally regulate all things. Life is lived well only when people are completely in tune with the whole universe and their actions are in accord with the Dao flowing through them. The institutions of society are regulated by allowing them to be what they are naturally; society, too, must be in accord with the natural way. </a:t>
            </a:r>
          </a:p>
        </p:txBody>
      </p:sp>
    </p:spTree>
    <p:extLst>
      <p:ext uri="{BB962C8B-B14F-4D97-AF65-F5344CB8AC3E}">
        <p14:creationId xmlns:p14="http://schemas.microsoft.com/office/powerpoint/2010/main" val="2969726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Dao</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r>
              <a:rPr lang="en-US" sz="2400" i="1" dirty="0" smtClean="0"/>
              <a:t>Dao </a:t>
            </a:r>
            <a:r>
              <a:rPr lang="en-US" sz="2400" dirty="0" smtClean="0"/>
              <a:t>refers to a path or a way, and in Daoism, it means the source and principle of the functioning of whatever exists. </a:t>
            </a:r>
          </a:p>
          <a:p>
            <a:endParaRPr lang="en-US" sz="2400" dirty="0"/>
          </a:p>
          <a:p>
            <a:r>
              <a:rPr lang="en-US" sz="2400" dirty="0" smtClean="0"/>
              <a:t>When the Dao of humanity and the Dao of the universe are one, then, according to Laozi, human beings will realize their infinite nature. </a:t>
            </a:r>
          </a:p>
          <a:p>
            <a:endParaRPr lang="en-US" sz="2400" dirty="0"/>
          </a:p>
          <a:p>
            <a:r>
              <a:rPr lang="en-US" sz="2400" dirty="0" smtClean="0"/>
              <a:t>Only by conforming to the Dao can one </a:t>
            </a:r>
            <a:r>
              <a:rPr lang="en-US" sz="2400" dirty="0" smtClean="0"/>
              <a:t>live </a:t>
            </a:r>
            <a:r>
              <a:rPr lang="en-US" sz="2400" dirty="0" smtClean="0"/>
              <a:t>a completely satisfying and fulfilled life.</a:t>
            </a:r>
          </a:p>
          <a:p>
            <a:endParaRPr lang="en-US" sz="2400" dirty="0"/>
          </a:p>
          <a:p>
            <a:r>
              <a:rPr lang="en-US" sz="2400" dirty="0" smtClean="0"/>
              <a:t>Evil comes from unregulated desire.</a:t>
            </a:r>
          </a:p>
          <a:p>
            <a:endParaRPr lang="en-US" sz="2400" dirty="0" smtClean="0"/>
          </a:p>
          <a:p>
            <a:r>
              <a:rPr lang="en-US" sz="2400" dirty="0" smtClean="0"/>
              <a:t>To act without desire leads to human perfection.</a:t>
            </a:r>
            <a:endParaRPr lang="en-US" sz="2400" dirty="0"/>
          </a:p>
        </p:txBody>
      </p:sp>
    </p:spTree>
    <p:extLst>
      <p:ext uri="{BB962C8B-B14F-4D97-AF65-F5344CB8AC3E}">
        <p14:creationId xmlns:p14="http://schemas.microsoft.com/office/powerpoint/2010/main" val="1173437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The </a:t>
            </a:r>
            <a:r>
              <a:rPr lang="en-US" sz="2800" dirty="0" smtClean="0"/>
              <a:t>Problem of </a:t>
            </a:r>
            <a:r>
              <a:rPr lang="en-US" sz="2800" dirty="0" smtClean="0"/>
              <a:t>Desire-Satisfaction </a:t>
            </a:r>
            <a:r>
              <a:rPr lang="en-US" sz="2800" dirty="0" smtClean="0"/>
              <a:t>with</a:t>
            </a:r>
            <a:r>
              <a:rPr lang="en-US" sz="2800" dirty="0" smtClean="0"/>
              <a:t> </a:t>
            </a:r>
            <a:r>
              <a:rPr lang="en-US" sz="2800" dirty="0" smtClean="0"/>
              <a:t>Limited Resources</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457200" indent="-457200">
              <a:buAutoNum type="arabicPeriod"/>
            </a:pPr>
            <a:endParaRPr lang="en-US" sz="2400" dirty="0" smtClean="0"/>
          </a:p>
          <a:p>
            <a:pPr marL="457200" indent="-457200">
              <a:buAutoNum type="arabicPeriod"/>
            </a:pPr>
            <a:r>
              <a:rPr lang="en-US" sz="2400" dirty="0" smtClean="0"/>
              <a:t>There </a:t>
            </a:r>
            <a:r>
              <a:rPr lang="en-US" sz="2400" dirty="0" smtClean="0"/>
              <a:t>are limited resources that all humans desire, such as food, water, land, wealth, </a:t>
            </a:r>
            <a:r>
              <a:rPr lang="en-US" sz="2400" dirty="0" smtClean="0"/>
              <a:t>and reproductive </a:t>
            </a:r>
            <a:r>
              <a:rPr lang="en-US" sz="2400" dirty="0" smtClean="0"/>
              <a:t>mates. </a:t>
            </a:r>
          </a:p>
          <a:p>
            <a:pPr marL="457200" indent="-457200">
              <a:buAutoNum type="arabicPeriod"/>
            </a:pPr>
            <a:r>
              <a:rPr lang="en-US" sz="2400" dirty="0" smtClean="0"/>
              <a:t>Often more than one person desires the same </a:t>
            </a:r>
            <a:r>
              <a:rPr lang="en-US" sz="2400" dirty="0" smtClean="0"/>
              <a:t>resource </a:t>
            </a:r>
            <a:r>
              <a:rPr lang="en-US" sz="2400" dirty="0" smtClean="0"/>
              <a:t>bundle, such as the same particular piece of food or land.</a:t>
            </a:r>
          </a:p>
          <a:p>
            <a:pPr marL="457200" indent="-457200">
              <a:buAutoNum type="arabicPeriod"/>
            </a:pPr>
            <a:r>
              <a:rPr lang="en-US" sz="2400" dirty="0" smtClean="0"/>
              <a:t>When there is desire conflict </a:t>
            </a:r>
            <a:r>
              <a:rPr lang="en-US" sz="2400" dirty="0" smtClean="0"/>
              <a:t>over </a:t>
            </a:r>
            <a:r>
              <a:rPr lang="en-US" sz="2400" dirty="0" smtClean="0"/>
              <a:t>limited </a:t>
            </a:r>
            <a:r>
              <a:rPr lang="en-US" sz="2400" dirty="0" smtClean="0"/>
              <a:t>resources </a:t>
            </a:r>
            <a:r>
              <a:rPr lang="en-US" sz="2400" dirty="0" smtClean="0"/>
              <a:t>competition is brought about between individuals that desire the same resource </a:t>
            </a:r>
            <a:r>
              <a:rPr lang="en-US" sz="2400" dirty="0" smtClean="0"/>
              <a:t>bundles.</a:t>
            </a:r>
            <a:endParaRPr lang="en-US" sz="2400" dirty="0" smtClean="0"/>
          </a:p>
          <a:p>
            <a:pPr marL="457200" indent="-457200">
              <a:buAutoNum type="arabicPeriod"/>
            </a:pPr>
            <a:r>
              <a:rPr lang="en-US" sz="2400" dirty="0" smtClean="0"/>
              <a:t>The conflict leads to the use of power and war. </a:t>
            </a:r>
          </a:p>
          <a:p>
            <a:pPr marL="457200" indent="-457200">
              <a:buAutoNum type="arabicPeriod"/>
            </a:pPr>
            <a:r>
              <a:rPr lang="en-US" sz="2400" dirty="0" smtClean="0"/>
              <a:t>The use of power in war threatens the fabric of society.</a:t>
            </a:r>
          </a:p>
          <a:p>
            <a:pPr marL="457200" indent="-457200">
              <a:buAutoNum type="arabicPeriod"/>
            </a:pPr>
            <a:endParaRPr lang="en-US" sz="2400" dirty="0"/>
          </a:p>
          <a:p>
            <a:pPr marL="0" indent="0">
              <a:buNone/>
            </a:pPr>
            <a:endParaRPr lang="en-US" sz="2400" dirty="0" smtClean="0"/>
          </a:p>
          <a:p>
            <a:endParaRPr lang="en-US" sz="2400" dirty="0" smtClean="0"/>
          </a:p>
        </p:txBody>
      </p:sp>
    </p:spTree>
    <p:extLst>
      <p:ext uri="{BB962C8B-B14F-4D97-AF65-F5344CB8AC3E}">
        <p14:creationId xmlns:p14="http://schemas.microsoft.com/office/powerpoint/2010/main" val="88802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9791" y="274637"/>
            <a:ext cx="8790798" cy="581497"/>
          </a:xfrm>
        </p:spPr>
        <p:txBody>
          <a:bodyPr>
            <a:normAutofit/>
          </a:bodyPr>
          <a:lstStyle/>
          <a:p>
            <a:r>
              <a:rPr lang="en-US" sz="2800" dirty="0" smtClean="0"/>
              <a:t>Solution: Confucius vs. Laozi</a:t>
            </a:r>
            <a:endParaRPr lang="en-US" sz="2800" dirty="0"/>
          </a:p>
        </p:txBody>
      </p:sp>
      <p:sp>
        <p:nvSpPr>
          <p:cNvPr id="6" name="Content Placeholder 5"/>
          <p:cNvSpPr>
            <a:spLocks noGrp="1"/>
          </p:cNvSpPr>
          <p:nvPr>
            <p:ph idx="1"/>
          </p:nvPr>
        </p:nvSpPr>
        <p:spPr>
          <a:xfrm>
            <a:off x="199791" y="1041631"/>
            <a:ext cx="8790798" cy="5636223"/>
          </a:xfrm>
        </p:spPr>
        <p:txBody>
          <a:bodyPr>
            <a:normAutofit/>
          </a:bodyPr>
          <a:lstStyle/>
          <a:p>
            <a:pPr marL="0" indent="0">
              <a:buNone/>
            </a:pPr>
            <a:r>
              <a:rPr lang="en-US" sz="2400" dirty="0" smtClean="0"/>
              <a:t>Confucius suggest that we introduce moral rules to regulate two things:</a:t>
            </a:r>
          </a:p>
          <a:p>
            <a:pPr marL="0" indent="0">
              <a:buNone/>
            </a:pPr>
            <a:endParaRPr lang="en-US" sz="2400" dirty="0"/>
          </a:p>
          <a:p>
            <a:pPr marL="514350" indent="-514350">
              <a:buAutoNum type="romanLcParenBoth"/>
            </a:pPr>
            <a:r>
              <a:rPr lang="en-US" sz="2400" dirty="0" smtClean="0"/>
              <a:t>Individual actions.</a:t>
            </a:r>
          </a:p>
          <a:p>
            <a:pPr marL="514350" indent="-514350">
              <a:buAutoNum type="romanLcParenBoth"/>
            </a:pPr>
            <a:r>
              <a:rPr lang="en-US" sz="2400" dirty="0" smtClean="0"/>
              <a:t>The fair satisfaction of everyone’s desires. </a:t>
            </a:r>
          </a:p>
          <a:p>
            <a:pPr marL="514350" indent="-514350">
              <a:buAutoNum type="romanLcParenBoth"/>
            </a:pPr>
            <a:endParaRPr lang="en-US" sz="2400" dirty="0"/>
          </a:p>
          <a:p>
            <a:pPr marL="0" indent="0">
              <a:buNone/>
            </a:pPr>
            <a:r>
              <a:rPr lang="en-US" sz="2400" dirty="0" smtClean="0"/>
              <a:t>Laozi questions whether moral codes can solve the problem of desire conflict in the presence of limited resources. </a:t>
            </a:r>
            <a:r>
              <a:rPr lang="en-US" sz="2400" dirty="0" smtClean="0"/>
              <a:t>He </a:t>
            </a:r>
            <a:r>
              <a:rPr lang="en-US" sz="2400" dirty="0" smtClean="0"/>
              <a:t>holds that:</a:t>
            </a:r>
          </a:p>
          <a:p>
            <a:pPr marL="0" indent="0">
              <a:buNone/>
            </a:pPr>
            <a:endParaRPr lang="en-US" sz="2400" dirty="0"/>
          </a:p>
          <a:p>
            <a:pPr marL="514350" indent="-514350">
              <a:buAutoNum type="romanLcParenBoth"/>
            </a:pPr>
            <a:r>
              <a:rPr lang="en-US" sz="2400" dirty="0" smtClean="0"/>
              <a:t>When the Dao prevailed there was no conflict.</a:t>
            </a:r>
          </a:p>
          <a:p>
            <a:pPr marL="514350" indent="-514350">
              <a:buAutoNum type="romanLcParenBoth"/>
            </a:pPr>
            <a:r>
              <a:rPr lang="en-US" sz="2400" dirty="0" smtClean="0"/>
              <a:t>Ren and Yi were introduced when people failed to follow the Dao.</a:t>
            </a:r>
          </a:p>
          <a:p>
            <a:endParaRPr lang="en-US" sz="2400" dirty="0" smtClean="0"/>
          </a:p>
        </p:txBody>
      </p:sp>
    </p:spTree>
    <p:extLst>
      <p:ext uri="{BB962C8B-B14F-4D97-AF65-F5344CB8AC3E}">
        <p14:creationId xmlns:p14="http://schemas.microsoft.com/office/powerpoint/2010/main" val="374054879"/>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259</TotalTime>
  <Words>1502</Words>
  <Application>Microsoft Macintosh PowerPoint</Application>
  <PresentationFormat>On-screen Show (4:3)</PresentationFormat>
  <Paragraphs>156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Black</vt:lpstr>
      <vt:lpstr>Asian Philosophy</vt:lpstr>
      <vt:lpstr>Daoism</vt:lpstr>
      <vt:lpstr>Laozi</vt:lpstr>
      <vt:lpstr>The Context of the Development of Daoism</vt:lpstr>
      <vt:lpstr>Some Thoughts of Laozi</vt:lpstr>
      <vt:lpstr>Humans and Nature are United in a Larger Whole</vt:lpstr>
      <vt:lpstr>The Dao</vt:lpstr>
      <vt:lpstr>The Problem of Desire-Satisfaction with Limited Resources</vt:lpstr>
      <vt:lpstr>Solution: Confucius vs. Laozi</vt:lpstr>
      <vt:lpstr>Laozi on the Failure of the Moral Approach</vt:lpstr>
      <vt:lpstr>Wuwei</vt:lpstr>
      <vt:lpstr>Wuwei Critical Questions</vt:lpstr>
      <vt:lpstr>Ziran</vt:lpstr>
      <vt:lpstr>The Dao is Nameless</vt:lpstr>
      <vt:lpstr>De</vt:lpstr>
      <vt:lpstr>Advice to Rulers</vt:lpstr>
      <vt:lpstr>The Dao </vt:lpstr>
      <vt:lpstr>Explanation of the Dao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10</cp:revision>
  <dcterms:created xsi:type="dcterms:W3CDTF">2014-09-03T18:45:21Z</dcterms:created>
  <dcterms:modified xsi:type="dcterms:W3CDTF">2014-09-04T01:00:33Z</dcterms:modified>
</cp:coreProperties>
</file>