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A0204-89E8-5644-98AD-EBF26D82080C}" type="datetimeFigureOut">
              <a:rPr lang="en-US" smtClean="0"/>
              <a:t>9/3/14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CBA02-E9A0-7A41-994E-FD3F469E29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Asian Philosophy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CHAPTER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95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Zhuangzi’s Arguments Against Conventional Knowledge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The Relativity of Distinctions.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The Complementariness of Opposites.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The Perspectives.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General Skepticism.</a:t>
            </a:r>
          </a:p>
        </p:txBody>
      </p:sp>
    </p:spTree>
    <p:extLst>
      <p:ext uri="{BB962C8B-B14F-4D97-AF65-F5344CB8AC3E}">
        <p14:creationId xmlns:p14="http://schemas.microsoft.com/office/powerpoint/2010/main" val="2689091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Argument from the Relativity of Distinctions I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Judgments about values and matters of taste are subjective.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What is subjective is relative.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So, </a:t>
            </a:r>
            <a:r>
              <a:rPr lang="en-US" sz="2400" dirty="0" smtClean="0"/>
              <a:t>judgments of value and matters of taste are relative.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Critical Questions: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Are all judgments of values and matters of taste subjective?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Why is it true that what is subjective is relative?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Does the fact that we use language to label things make things subjective or relative?</a:t>
            </a:r>
          </a:p>
        </p:txBody>
      </p:sp>
    </p:spTree>
    <p:extLst>
      <p:ext uri="{BB962C8B-B14F-4D97-AF65-F5344CB8AC3E}">
        <p14:creationId xmlns:p14="http://schemas.microsoft.com/office/powerpoint/2010/main" val="2091465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Argument from the Relativity of Distinctions II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If I know something, then I know that I know it.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I don’t know that what I believe to know is really knowledge.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So, I don’t know at all.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Critical Questions: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Is it true </a:t>
            </a:r>
            <a:r>
              <a:rPr lang="en-US" sz="2400" dirty="0" smtClean="0"/>
              <a:t>that if one knows something they must know that they know it.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How is that I can be skeptical about what I claim to know?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2375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Argument from Complementariness of Opposites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Every concept implies its negation.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Without the negation of a concept, a given concept cannot exist.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So, opposites are complements.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So, affirmation and negation are just different ways of looking at the same thing.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Critical Questions: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Are there any examples of concepts that don’t imply their negation?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What does it mean to say that a concept implies its negation?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Do all concepts presuppose the ability to </a:t>
            </a:r>
            <a:r>
              <a:rPr lang="en-US" sz="2400" dirty="0" smtClean="0"/>
              <a:t>discriminate between things?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3116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Argument from Perspectives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/>
              <a:t>T</a:t>
            </a:r>
            <a:r>
              <a:rPr lang="en-US" sz="2400" dirty="0" smtClean="0"/>
              <a:t>wo </a:t>
            </a:r>
            <a:r>
              <a:rPr lang="en-US" sz="2400" dirty="0" smtClean="0"/>
              <a:t>people can have distinct perspectives on a given </a:t>
            </a:r>
            <a:r>
              <a:rPr lang="en-US" sz="2400" dirty="0" smtClean="0"/>
              <a:t>object at the same time.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A single person can have distinct perspectives on a given </a:t>
            </a:r>
            <a:r>
              <a:rPr lang="en-US" sz="2400" dirty="0" smtClean="0"/>
              <a:t>object over time.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If a creature has different senses </a:t>
            </a:r>
            <a:r>
              <a:rPr lang="en-US" sz="2400" dirty="0" smtClean="0"/>
              <a:t>from those of</a:t>
            </a:r>
            <a:r>
              <a:rPr lang="en-US" sz="2400" dirty="0" smtClean="0"/>
              <a:t> </a:t>
            </a:r>
            <a:r>
              <a:rPr lang="en-US" sz="2400" dirty="0" smtClean="0"/>
              <a:t>a human, it will perceive things differently </a:t>
            </a:r>
            <a:r>
              <a:rPr lang="en-US" sz="2400" dirty="0"/>
              <a:t> </a:t>
            </a:r>
            <a:r>
              <a:rPr lang="en-US" sz="2400" dirty="0" smtClean="0"/>
              <a:t>from how</a:t>
            </a:r>
            <a:r>
              <a:rPr lang="en-US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 smtClean="0"/>
              <a:t>human would. 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Question: which  appearance is the correct appearance?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Zhuangzi: each thing is what it is, and not something else. What it is is independent of how it appears.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6195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Zhuangzi Dreams He is a Butterfly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Last night </a:t>
            </a:r>
            <a:r>
              <a:rPr lang="en-US" sz="2400" dirty="0" err="1" smtClean="0"/>
              <a:t>Zhuang</a:t>
            </a:r>
            <a:r>
              <a:rPr lang="en-US" sz="2400" dirty="0" smtClean="0"/>
              <a:t> Chou [Zhuangzi] dreamed he was a butterfly, spirits soaring he was a butterfly (is it that in showing what he was he suited his own </a:t>
            </a:r>
            <a:r>
              <a:rPr lang="en-US" sz="2400" dirty="0" smtClean="0"/>
              <a:t>fancy?)</a:t>
            </a:r>
            <a:r>
              <a:rPr lang="en-US" sz="2400" dirty="0" smtClean="0"/>
              <a:t>, and did not know about Chou. When all of a sudden he awoke, he was Chou with all his wits about him. He does not know whether he is Chou who dreams he is a butterfly or a butterfly that dreams he is Chou.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Critical Question:</a:t>
            </a:r>
          </a:p>
          <a:p>
            <a:pPr marL="0" indent="0">
              <a:buNone/>
            </a:pPr>
            <a:r>
              <a:rPr lang="en-US" sz="2400" dirty="0" smtClean="0"/>
              <a:t>How can one determine that they are what they think they are, and not something else dreaming what they think they are?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Zhuangzi: Locked within our own instrumental minds we cannot know what a thing is in </a:t>
            </a:r>
            <a:r>
              <a:rPr lang="en-US" sz="2400" dirty="0" smtClean="0"/>
              <a:t>itself</a:t>
            </a:r>
            <a:r>
              <a:rPr lang="en-US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54623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Argument from Skepticism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Skepticism = we cannot really ever know anything?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Skeptical question: Is that really so?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The skeptical question can never really be answered.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So, skepticism is true.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Critical </a:t>
            </a:r>
            <a:r>
              <a:rPr lang="en-US" sz="2400" dirty="0" smtClean="0"/>
              <a:t>Questions: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Why can the skeptical question never be answered?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If skepticism is true, don’t we know that skepticism is true?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8476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Zhuangzi on Skepticism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1457" y="856134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Zhuangzi’s skepticism is grounded in the insight that: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 smtClean="0"/>
              <a:t>There is no indubitable criterion that we can appeal to when attempting to prove something.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 smtClean="0"/>
              <a:t>The skepticism rests on the idea that to claim to know something in part depends on </a:t>
            </a:r>
            <a:r>
              <a:rPr lang="en-US" sz="2400" i="1" dirty="0" smtClean="0"/>
              <a:t>assuming that something</a:t>
            </a:r>
            <a:r>
              <a:rPr lang="en-US" sz="2400" dirty="0" smtClean="0"/>
              <a:t> is unquestionable.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2204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Zhuangzi on Skepticism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1457" y="856134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Zhuangzi’s skepticism is grounded in the insight that: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 smtClean="0"/>
              <a:t>There is no indubitable criterion that we can appeal to when attempting to prove something.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 smtClean="0"/>
              <a:t>The skepticism rests on the idea that to claim to know something in part depends on </a:t>
            </a:r>
            <a:r>
              <a:rPr lang="en-US" sz="2400" i="1" dirty="0" smtClean="0"/>
              <a:t>assuming that something</a:t>
            </a:r>
            <a:r>
              <a:rPr lang="en-US" sz="2400" dirty="0" smtClean="0"/>
              <a:t> </a:t>
            </a:r>
            <a:r>
              <a:rPr lang="en-US" sz="2400" smtClean="0"/>
              <a:t>is unquestionable.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4174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Zhuangzi on Rejecting the Ordinary World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1457" y="856134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Often advocating skepticism is taken </a:t>
            </a:r>
            <a:r>
              <a:rPr lang="en-US" sz="2400" dirty="0" smtClean="0"/>
              <a:t>to involve </a:t>
            </a:r>
            <a:r>
              <a:rPr lang="en-US" sz="2400" dirty="0" smtClean="0"/>
              <a:t>discussion of whether the ordinary world we know is to be rejected.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Often recognizing the limitations of our cognitive framework goes along with the adoption of a transcendent point of view.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Zhuangzi does not take either skepticism or the limitations of our cognitive framework to require that we should give up on the ordinary world.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829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Zhuangzi’s Daoism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Zhuangzi, next to Laozi, is the other main text in the Daoist philosophical tradition.</a:t>
            </a:r>
          </a:p>
          <a:p>
            <a:endParaRPr lang="en-US" sz="2400" dirty="0"/>
          </a:p>
          <a:p>
            <a:r>
              <a:rPr lang="en-US" sz="2400" dirty="0" smtClean="0"/>
              <a:t>Just as the Laozi is attributed to Laozi, the Zhuangzi is attributed to Zhuangzi. </a:t>
            </a:r>
          </a:p>
          <a:p>
            <a:endParaRPr lang="en-US" sz="2400" dirty="0"/>
          </a:p>
          <a:p>
            <a:r>
              <a:rPr lang="en-US" sz="2400" dirty="0" smtClean="0"/>
              <a:t>Zhuangzi is said to have lived from 369-286 BCE. </a:t>
            </a:r>
          </a:p>
          <a:p>
            <a:endParaRPr lang="en-US" sz="2400" dirty="0"/>
          </a:p>
          <a:p>
            <a:r>
              <a:rPr lang="en-US" sz="2400" dirty="0" smtClean="0"/>
              <a:t>It is likely that Zhuangzi only wrote the seven inner chapters of the thirty three chapter masterpiece work.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3315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Zhuangzi on the Artistry of Life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1457" y="856134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Zhuangzi advocates:</a:t>
            </a:r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AutoNum type="romanLcParenBoth"/>
            </a:pPr>
            <a:r>
              <a:rPr lang="en-US" sz="2400" dirty="0" smtClean="0"/>
              <a:t>Embracing a change in perspective.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The possibility of self-transformation. 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Striving for the best possible life one can lead in this world.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Producing </a:t>
            </a:r>
            <a:r>
              <a:rPr lang="en-US" sz="2400" dirty="0" smtClean="0"/>
              <a:t>artistry in sculpting out meaning in one’s life.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Practicing </a:t>
            </a:r>
            <a:r>
              <a:rPr lang="en-US" sz="2400" dirty="0" smtClean="0"/>
              <a:t>discipline in </a:t>
            </a:r>
            <a:r>
              <a:rPr lang="en-US" sz="2400" dirty="0" smtClean="0"/>
              <a:t>carrying </a:t>
            </a:r>
            <a:r>
              <a:rPr lang="en-US" sz="2400" dirty="0" smtClean="0"/>
              <a:t>out life projects. </a:t>
            </a:r>
          </a:p>
        </p:txBody>
      </p:sp>
    </p:spTree>
    <p:extLst>
      <p:ext uri="{BB962C8B-B14F-4D97-AF65-F5344CB8AC3E}">
        <p14:creationId xmlns:p14="http://schemas.microsoft.com/office/powerpoint/2010/main" val="1909832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Zhuangzi on the Artistry of Life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1457" y="856134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Zhuangzi: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Artistry in life requires taking what is present and artfully engaging it.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All mundane activities that we perform can be artfully done.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Art brings to life that which is mundane.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Artistry leads to authenticity.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74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Commonalities between Zhuangzi and Laozi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r>
              <a:rPr lang="en-US" sz="2400" dirty="0"/>
              <a:t>Both philosophers hold that the Dao </a:t>
            </a:r>
            <a:r>
              <a:rPr lang="en-US" sz="2400" dirty="0" smtClean="0"/>
              <a:t>is</a:t>
            </a:r>
          </a:p>
          <a:p>
            <a:endParaRPr lang="en-US" sz="2400" dirty="0"/>
          </a:p>
          <a:p>
            <a:pPr marL="514350" indent="-514350">
              <a:buAutoNum type="romanLcParenBoth"/>
            </a:pPr>
            <a:r>
              <a:rPr lang="en-US" sz="2400" dirty="0"/>
              <a:t>An undifferentiated whole.</a:t>
            </a:r>
          </a:p>
          <a:p>
            <a:pPr marL="514350" indent="-514350">
              <a:buAutoNum type="romanLcParenBoth"/>
            </a:pPr>
            <a:r>
              <a:rPr lang="en-US" sz="2400" dirty="0"/>
              <a:t>Self-subsisting.</a:t>
            </a:r>
          </a:p>
          <a:p>
            <a:pPr marL="514350" indent="-514350">
              <a:buAutoNum type="romanLcParenBoth"/>
            </a:pPr>
            <a:r>
              <a:rPr lang="en-US" sz="2400" dirty="0"/>
              <a:t>Boundless.</a:t>
            </a:r>
          </a:p>
          <a:p>
            <a:pPr marL="514350" indent="-514350">
              <a:buAutoNum type="romanLcParenBoth"/>
            </a:pPr>
            <a:r>
              <a:rPr lang="en-US" sz="2400" dirty="0"/>
              <a:t>Great.</a:t>
            </a:r>
          </a:p>
          <a:p>
            <a:pPr marL="514350" indent="-514350">
              <a:buAutoNum type="romanLcParenBoth"/>
            </a:pPr>
            <a:r>
              <a:rPr lang="en-US" sz="2400" dirty="0"/>
              <a:t>Invisible.</a:t>
            </a:r>
          </a:p>
          <a:p>
            <a:pPr marL="514350" indent="-514350">
              <a:buAutoNum type="romanLcParenBoth"/>
            </a:pPr>
            <a:r>
              <a:rPr lang="en-US" sz="2400" dirty="0"/>
              <a:t>Inaudible. </a:t>
            </a:r>
          </a:p>
          <a:p>
            <a:pPr marL="514350" indent="-514350">
              <a:buAutoNum type="romanLcParenBoth"/>
            </a:pPr>
            <a:r>
              <a:rPr lang="en-US" sz="2400" dirty="0"/>
              <a:t>The origin of all things.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 The </a:t>
            </a:r>
            <a:r>
              <a:rPr lang="en-US" sz="2400" dirty="0"/>
              <a:t>unifying power of all things.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861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4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Differences between Zhuangzi and Laozi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55086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Laozi: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600" i="1" dirty="0" smtClean="0"/>
              <a:t>Time</a:t>
            </a:r>
            <a:r>
              <a:rPr lang="en-US" sz="2600" dirty="0" smtClean="0"/>
              <a:t> </a:t>
            </a:r>
            <a:r>
              <a:rPr lang="en-US" sz="2600" dirty="0" smtClean="0"/>
              <a:t>is </a:t>
            </a:r>
            <a:r>
              <a:rPr lang="en-US" sz="2600" dirty="0" smtClean="0"/>
              <a:t>infinite in the future direction, but finite in the past direction.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i="1" dirty="0" smtClean="0"/>
              <a:t>Political</a:t>
            </a:r>
            <a:r>
              <a:rPr lang="en-US" sz="2600" dirty="0" smtClean="0"/>
              <a:t> advice is frequent and common.</a:t>
            </a:r>
          </a:p>
          <a:p>
            <a:pPr marL="0" indent="0">
              <a:buNone/>
            </a:pPr>
            <a:endParaRPr lang="en-US" sz="2600" i="1" dirty="0"/>
          </a:p>
          <a:p>
            <a:pPr marL="0" indent="0">
              <a:buNone/>
            </a:pPr>
            <a:r>
              <a:rPr lang="en-US" sz="2600" i="1" dirty="0" smtClean="0"/>
              <a:t>Mysteriousness</a:t>
            </a:r>
            <a:r>
              <a:rPr lang="en-US" sz="2600" dirty="0" smtClean="0"/>
              <a:t>: </a:t>
            </a:r>
            <a:r>
              <a:rPr lang="en-US" sz="2600" dirty="0" smtClean="0"/>
              <a:t>there is something mysterious about the Dao.</a:t>
            </a:r>
            <a:endParaRPr lang="en-US" sz="2600" i="1" dirty="0" smtClean="0"/>
          </a:p>
          <a:p>
            <a:pPr marL="0" indent="0">
              <a:buNone/>
            </a:pPr>
            <a:endParaRPr lang="en-US" sz="2600" i="1" dirty="0"/>
          </a:p>
          <a:p>
            <a:pPr marL="0" indent="0">
              <a:buNone/>
            </a:pPr>
            <a:r>
              <a:rPr lang="en-US" sz="2600" i="1" dirty="0" smtClean="0"/>
              <a:t>Preservation</a:t>
            </a:r>
            <a:r>
              <a:rPr lang="en-US" sz="2600" dirty="0" smtClean="0"/>
              <a:t> of life</a:t>
            </a:r>
            <a:r>
              <a:rPr lang="en-US" sz="2600" i="1" dirty="0" smtClean="0"/>
              <a:t>.</a:t>
            </a:r>
          </a:p>
          <a:p>
            <a:pPr marL="0" indent="0">
              <a:buNone/>
            </a:pPr>
            <a:endParaRPr lang="en-US" sz="2600" i="1" dirty="0"/>
          </a:p>
          <a:p>
            <a:pPr marL="0" indent="0">
              <a:buNone/>
            </a:pPr>
            <a:r>
              <a:rPr lang="en-US" sz="2600" i="1" dirty="0" smtClean="0"/>
              <a:t>Creativity</a:t>
            </a:r>
            <a:r>
              <a:rPr lang="en-US" sz="2600" dirty="0" smtClean="0"/>
              <a:t> </a:t>
            </a:r>
            <a:r>
              <a:rPr lang="en-US" sz="2600" dirty="0" smtClean="0"/>
              <a:t>is not </a:t>
            </a:r>
            <a:r>
              <a:rPr lang="en-US" sz="2600" dirty="0" smtClean="0"/>
              <a:t>important.	</a:t>
            </a:r>
            <a:endParaRPr lang="en-US" sz="2600" i="1" dirty="0" smtClean="0"/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55086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Zhuangzi: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Time is infinite in both directions.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No focus on political discourse. Only focused on how the individual can live with the Dao.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No focus on the mysterious, only focused on the here and now.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Living life to the fullest.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Creativity </a:t>
            </a:r>
            <a:r>
              <a:rPr lang="en-US" sz="2600" dirty="0" smtClean="0"/>
              <a:t>is important</a:t>
            </a:r>
            <a:r>
              <a:rPr lang="en-US" sz="2600" dirty="0" smtClean="0"/>
              <a:t>. For example, art is important for understanding the </a:t>
            </a:r>
            <a:r>
              <a:rPr lang="en-US" sz="2600" dirty="0" smtClean="0"/>
              <a:t>Dao and living life well. 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70090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Zhuangzi on the Dao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Dao is: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totality of the self-transforming processes that make up the world.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Transformation is inevitable in our world.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question </a:t>
            </a:r>
            <a:r>
              <a:rPr lang="en-US" sz="2400" dirty="0" smtClean="0"/>
              <a:t>becomes: </a:t>
            </a:r>
            <a:r>
              <a:rPr lang="en-US" sz="2400" dirty="0" smtClean="0"/>
              <a:t>what are you to do and not to do in light of the constant transformation of all things?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answer is that we should not resist </a:t>
            </a:r>
            <a:r>
              <a:rPr lang="en-US" sz="2400" dirty="0" smtClean="0"/>
              <a:t>change.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We need to change our emotional responses to what happens?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0168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Zhuangzi on Freedom from the Fear of Suffering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We can free ourselves from suffering by </a:t>
            </a:r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AutoNum type="romanLcParenBoth"/>
            </a:pPr>
            <a:r>
              <a:rPr lang="en-US" sz="2400" dirty="0" smtClean="0"/>
              <a:t>Broadening our perspective.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Opening our minds. 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Freeing ourselves from the limitations of our own conditionings and circumstances.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idea is that we need to focus on the ever changing nature of reality and to adjust our emotional </a:t>
            </a:r>
            <a:r>
              <a:rPr lang="en-US" sz="2400" dirty="0" smtClean="0"/>
              <a:t>responses to </a:t>
            </a:r>
            <a:r>
              <a:rPr lang="en-US" sz="2400" dirty="0" smtClean="0"/>
              <a:t>the changing nature of reality.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We should not use instrumental mentality </a:t>
            </a:r>
            <a:r>
              <a:rPr lang="en-US" sz="2400" dirty="0" smtClean="0"/>
              <a:t>nor seek </a:t>
            </a:r>
            <a:r>
              <a:rPr lang="en-US" sz="2400" dirty="0" smtClean="0"/>
              <a:t>to fulfill our socially prescribed roles. </a:t>
            </a:r>
          </a:p>
          <a:p>
            <a:pPr marL="514350" indent="-514350">
              <a:buAutoNum type="romanLcParenBoth"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3005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 Zhuangzi on The Perspectival Nature of Ordinary Knowledge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Zhuangzi holds that ordinary knowledge is not the highest form of knowledge. 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All knowledge comes under an aspect.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An entity can be known under many aspects.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When an entity is known through multiple aspects, it is revealed to one that knowledge is aspectual.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By sorting through the various aspects that we can know things under we can come to increase our understanding of a thing and broaden our outlook.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67228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Zhuangzi on Ordinary Knowledge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Knowledge that comes under an aspect is limited.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Ordinary knowledge comes under an aspect.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So, ordinary knowledge is limited.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i="1" dirty="0" smtClean="0"/>
              <a:t>pivot</a:t>
            </a:r>
            <a:r>
              <a:rPr lang="en-US" sz="2400" dirty="0" smtClean="0"/>
              <a:t> of the Dao point of view occurs when knows things through multiple points of view without seeing them as opposites.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key is to look at all things in light of nature.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Capturing the pivot is like standing in the center around which all things change. </a:t>
            </a:r>
          </a:p>
        </p:txBody>
      </p:sp>
    </p:spTree>
    <p:extLst>
      <p:ext uri="{BB962C8B-B14F-4D97-AF65-F5344CB8AC3E}">
        <p14:creationId xmlns:p14="http://schemas.microsoft.com/office/powerpoint/2010/main" val="2240575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9791" y="274637"/>
            <a:ext cx="8790798" cy="5814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Zhuangzi on the Instrumental Mind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9791" y="1041631"/>
            <a:ext cx="8790798" cy="5636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Zhuangzi says that even though the Dao is unknowable we can find happiness only by leaving behind the instrumental mind.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instrumental mind is the mind of a person that is caused by pre conceived categories of how things must be and conceptual distinctions. The instrumental mind blocks a person from being able to free </a:t>
            </a:r>
            <a:r>
              <a:rPr lang="en-US" sz="2400" dirty="0" smtClean="0"/>
              <a:t>themselves</a:t>
            </a:r>
            <a:r>
              <a:rPr lang="en-US" sz="2400" dirty="0"/>
              <a:t> </a:t>
            </a:r>
            <a:r>
              <a:rPr lang="en-US" sz="2400" dirty="0" smtClean="0"/>
              <a:t>and be open minded.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To creatively </a:t>
            </a:r>
            <a:r>
              <a:rPr lang="en-US" sz="2400" dirty="0" smtClean="0"/>
              <a:t>engage the spontaneity of transformation is to leave behind the instrumental mind that binds us to </a:t>
            </a:r>
            <a:r>
              <a:rPr lang="en-US" sz="2400" dirty="0" smtClean="0"/>
              <a:t>a set </a:t>
            </a:r>
            <a:r>
              <a:rPr lang="en-US" sz="2400" dirty="0" smtClean="0"/>
              <a:t>way of thinking of things.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Authentic being comes from merging with the Dao.  </a:t>
            </a:r>
          </a:p>
        </p:txBody>
      </p:sp>
    </p:spTree>
    <p:extLst>
      <p:ext uri="{BB962C8B-B14F-4D97-AF65-F5344CB8AC3E}">
        <p14:creationId xmlns:p14="http://schemas.microsoft.com/office/powerpoint/2010/main" val="1510019532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150</TotalTime>
  <Words>1458</Words>
  <Application>Microsoft Macintosh PowerPoint</Application>
  <PresentationFormat>On-screen Show (4:3)</PresentationFormat>
  <Paragraphs>212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Black</vt:lpstr>
      <vt:lpstr>Asian Philosophy</vt:lpstr>
      <vt:lpstr>Zhuangzi’s Daoism</vt:lpstr>
      <vt:lpstr>Commonalities between Zhuangzi and Laozi</vt:lpstr>
      <vt:lpstr>Differences between Zhuangzi and Laozi</vt:lpstr>
      <vt:lpstr> Zhuangzi on the Dao</vt:lpstr>
      <vt:lpstr> Zhuangzi on Freedom from the Fear of Suffering</vt:lpstr>
      <vt:lpstr> Zhuangzi on The Perspectival Nature of Ordinary Knowledge</vt:lpstr>
      <vt:lpstr> Zhuangzi on Ordinary Knowledge</vt:lpstr>
      <vt:lpstr> Zhuangzi on the Instrumental Mind</vt:lpstr>
      <vt:lpstr> Zhuangzi’s Arguments Against Conventional Knowledge</vt:lpstr>
      <vt:lpstr>Argument from the Relativity of Distinctions I</vt:lpstr>
      <vt:lpstr>Argument from the Relativity of Distinctions II</vt:lpstr>
      <vt:lpstr>Argument from Complementariness of Opposites</vt:lpstr>
      <vt:lpstr>Argument from Perspectives</vt:lpstr>
      <vt:lpstr>Zhuangzi Dreams He is a Butterfly</vt:lpstr>
      <vt:lpstr>Argument from Skepticism</vt:lpstr>
      <vt:lpstr>Zhuangzi on Skepticism</vt:lpstr>
      <vt:lpstr>Zhuangzi on Skepticism</vt:lpstr>
      <vt:lpstr>Zhuangzi on Rejecting the Ordinary World</vt:lpstr>
      <vt:lpstr>Zhuangzi on the Artistry of Life</vt:lpstr>
      <vt:lpstr>Zhuangzi on the Artistry of Life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Asian Philosophy</dc:title>
  <dc:creator>Anand Vaidya</dc:creator>
  <cp:lastModifiedBy>Anand Vaidya</cp:lastModifiedBy>
  <cp:revision>15</cp:revision>
  <dcterms:created xsi:type="dcterms:W3CDTF">2014-09-03T20:52:41Z</dcterms:created>
  <dcterms:modified xsi:type="dcterms:W3CDTF">2014-09-04T01:19:13Z</dcterms:modified>
</cp:coreProperties>
</file>