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60" r:id="rId4"/>
    <p:sldId id="261" r:id="rId5"/>
    <p:sldId id="262" r:id="rId6"/>
    <p:sldId id="263" r:id="rId7"/>
    <p:sldId id="264" r:id="rId8"/>
    <p:sldId id="265" r:id="rId9"/>
    <p:sldId id="266" r:id="rId10"/>
    <p:sldId id="268" r:id="rId11"/>
    <p:sldId id="269" r:id="rId12"/>
    <p:sldId id="270" r:id="rId13"/>
    <p:sldId id="272" r:id="rId14"/>
    <p:sldId id="282" r:id="rId15"/>
    <p:sldId id="273" r:id="rId16"/>
    <p:sldId id="274" r:id="rId17"/>
    <p:sldId id="276" r:id="rId18"/>
    <p:sldId id="277" r:id="rId19"/>
    <p:sldId id="278" r:id="rId20"/>
    <p:sldId id="279" r:id="rId21"/>
    <p:sldId id="280" r:id="rId22"/>
    <p:sldId id="281" r:id="rId23"/>
    <p:sldId id="271" r:id="rId24"/>
    <p:sldId id="283"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84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7BB2DF-56CB-3148-8BD3-E9A34F9640CA}" type="datetimeFigureOut">
              <a:rPr lang="en-US" smtClean="0"/>
              <a:t>1/29/14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7BB2DF-56CB-3148-8BD3-E9A34F9640CA}" type="datetimeFigureOut">
              <a:rPr lang="en-US" smtClean="0"/>
              <a:t>1/29/14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7BB2DF-56CB-3148-8BD3-E9A34F9640CA}" type="datetimeFigureOut">
              <a:rPr lang="en-US" smtClean="0"/>
              <a:t>1/29/14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7BB2DF-56CB-3148-8BD3-E9A34F9640CA}" type="datetimeFigureOut">
              <a:rPr lang="en-US" smtClean="0"/>
              <a:t>1/29/14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7BB2DF-56CB-3148-8BD3-E9A34F9640CA}" type="datetimeFigureOut">
              <a:rPr lang="en-US" smtClean="0"/>
              <a:t>1/29/14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47BB2DF-56CB-3148-8BD3-E9A34F9640CA}" type="datetimeFigureOut">
              <a:rPr lang="en-US" smtClean="0"/>
              <a:t>1/29/14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47BB2DF-56CB-3148-8BD3-E9A34F9640CA}" type="datetimeFigureOut">
              <a:rPr lang="en-US" smtClean="0"/>
              <a:t>1/29/14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47BB2DF-56CB-3148-8BD3-E9A34F9640CA}" type="datetimeFigureOut">
              <a:rPr lang="en-US" smtClean="0"/>
              <a:t>1/29/14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BB2DF-56CB-3148-8BD3-E9A34F9640CA}" type="datetimeFigureOut">
              <a:rPr lang="en-US" smtClean="0"/>
              <a:t>1/29/14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BB2DF-56CB-3148-8BD3-E9A34F9640CA}" type="datetimeFigureOut">
              <a:rPr lang="en-US" smtClean="0"/>
              <a:t>1/29/14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7BB2DF-56CB-3148-8BD3-E9A34F9640CA}" type="datetimeFigureOut">
              <a:rPr lang="en-US" smtClean="0"/>
              <a:t>1/29/14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5B89CC-F319-034D-BBF3-A1DB375D6C78}"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BB2DF-56CB-3148-8BD3-E9A34F9640CA}" type="datetimeFigureOut">
              <a:rPr lang="en-US" smtClean="0"/>
              <a:t>1/29/14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5B89CC-F319-034D-BBF3-A1DB375D6C78}"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4.png"/><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Asian Philosophy</a:t>
            </a:r>
            <a:endParaRPr lang="en-US" dirty="0"/>
          </a:p>
        </p:txBody>
      </p:sp>
      <p:sp>
        <p:nvSpPr>
          <p:cNvPr id="3" name="Subtitle 2"/>
          <p:cNvSpPr>
            <a:spLocks noGrp="1"/>
          </p:cNvSpPr>
          <p:nvPr>
            <p:ph type="subTitle" idx="1"/>
          </p:nvPr>
        </p:nvSpPr>
        <p:spPr/>
        <p:txBody>
          <a:bodyPr/>
          <a:lstStyle/>
          <a:p>
            <a:r>
              <a:rPr lang="en-US" dirty="0" smtClean="0"/>
              <a:t>Lecture 2</a:t>
            </a:r>
            <a:endParaRPr lang="en-US" dirty="0"/>
          </a:p>
        </p:txBody>
      </p:sp>
    </p:spTree>
    <p:extLst>
      <p:ext uri="{BB962C8B-B14F-4D97-AF65-F5344CB8AC3E}">
        <p14:creationId xmlns:p14="http://schemas.microsoft.com/office/powerpoint/2010/main" val="1792765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Origins of Existence</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r>
              <a:rPr lang="en-US" sz="2400" dirty="0"/>
              <a:t>Rig Veda:</a:t>
            </a:r>
          </a:p>
          <a:p>
            <a:pPr marL="0" indent="0">
              <a:buNone/>
            </a:pPr>
            <a:endParaRPr lang="en-US" sz="2400" dirty="0"/>
          </a:p>
          <a:p>
            <a:pPr marL="0" indent="0">
              <a:buNone/>
            </a:pPr>
            <a:r>
              <a:rPr lang="en-US" sz="2400" dirty="0"/>
              <a:t>Verse 3</a:t>
            </a:r>
            <a:r>
              <a:rPr lang="en-US" sz="2400" dirty="0" smtClean="0"/>
              <a:t>:</a:t>
            </a:r>
          </a:p>
          <a:p>
            <a:pPr marL="0" indent="0">
              <a:buNone/>
            </a:pPr>
            <a:endParaRPr lang="en-US" sz="2400" dirty="0" smtClean="0"/>
          </a:p>
          <a:p>
            <a:pPr marL="0" indent="0">
              <a:buNone/>
            </a:pPr>
            <a:r>
              <a:rPr lang="en-US" sz="2400" dirty="0" smtClean="0"/>
              <a:t>Then there was darkness, concealed in darkness, </a:t>
            </a:r>
          </a:p>
          <a:p>
            <a:pPr marL="0" indent="0">
              <a:buNone/>
            </a:pPr>
            <a:r>
              <a:rPr lang="en-US" sz="2400" dirty="0" smtClean="0"/>
              <a:t>All this was undifferentiated energy.</a:t>
            </a:r>
          </a:p>
          <a:p>
            <a:pPr marL="0" indent="0">
              <a:buNone/>
            </a:pPr>
            <a:r>
              <a:rPr lang="en-US" sz="2400" dirty="0" smtClean="0"/>
              <a:t>THAT ONE, which has been concealed by the void, </a:t>
            </a:r>
          </a:p>
          <a:p>
            <a:pPr marL="0" indent="0">
              <a:buNone/>
            </a:pPr>
            <a:r>
              <a:rPr lang="en-US" sz="2400" dirty="0" smtClean="0"/>
              <a:t>Through the power of heat energy was manifested. </a:t>
            </a:r>
            <a:endParaRPr lang="en-US" sz="2400" dirty="0"/>
          </a:p>
        </p:txBody>
      </p:sp>
    </p:spTree>
    <p:extLst>
      <p:ext uri="{BB962C8B-B14F-4D97-AF65-F5344CB8AC3E}">
        <p14:creationId xmlns:p14="http://schemas.microsoft.com/office/powerpoint/2010/main" val="367595121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Origins of Existence</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r>
              <a:rPr lang="en-US" sz="2400" dirty="0" smtClean="0"/>
              <a:t>Verse </a:t>
            </a:r>
            <a:r>
              <a:rPr lang="en-US" sz="2400" dirty="0"/>
              <a:t>3</a:t>
            </a:r>
            <a:r>
              <a:rPr lang="en-US" sz="2400" dirty="0" smtClean="0"/>
              <a:t>: </a:t>
            </a:r>
            <a:r>
              <a:rPr lang="en-US" sz="2400" dirty="0" smtClean="0"/>
              <a:t>Argument for knowledge of oneness beyond dualism</a:t>
            </a:r>
            <a:endParaRPr lang="en-US" sz="2400" dirty="0" smtClean="0"/>
          </a:p>
          <a:p>
            <a:pPr marL="0" indent="0">
              <a:buNone/>
            </a:pPr>
            <a:endParaRPr lang="en-US" sz="2400" dirty="0" smtClean="0"/>
          </a:p>
          <a:p>
            <a:pPr marL="457200" indent="-457200">
              <a:buAutoNum type="arabicPeriod"/>
            </a:pPr>
            <a:r>
              <a:rPr lang="en-US" sz="2400" dirty="0" smtClean="0"/>
              <a:t>The whole that was present is undifferentiated because it is darkness covered in darkness.</a:t>
            </a:r>
          </a:p>
          <a:p>
            <a:pPr marL="457200" indent="-457200">
              <a:buAutoNum type="arabicPeriod"/>
            </a:pPr>
            <a:r>
              <a:rPr lang="en-US" sz="2400" dirty="0" smtClean="0"/>
              <a:t>If something is undifferentiated as a whole, and uniform in every way, then there are no markers differentiating parts of it, it is everything.</a:t>
            </a:r>
          </a:p>
          <a:p>
            <a:pPr marL="457200" indent="-457200">
              <a:buAutoNum type="arabicPeriod"/>
            </a:pPr>
            <a:r>
              <a:rPr lang="en-US" sz="2400" dirty="0" smtClean="0"/>
              <a:t>If something is undifferentiated in every way, then there is no way  by which one can know </a:t>
            </a:r>
            <a:r>
              <a:rPr lang="en-US" sz="2400" dirty="0" smtClean="0"/>
              <a:t>it through dualistic oppositions, </a:t>
            </a:r>
            <a:r>
              <a:rPr lang="en-US" sz="2400" dirty="0" smtClean="0"/>
              <a:t>since there are no makers by which to know it</a:t>
            </a:r>
            <a:r>
              <a:rPr lang="en-US" sz="2400" dirty="0" smtClean="0"/>
              <a:t>.</a:t>
            </a:r>
          </a:p>
          <a:p>
            <a:pPr marL="457200" indent="-457200">
              <a:buAutoNum type="arabicPeriod"/>
            </a:pPr>
            <a:r>
              <a:rPr lang="en-US" sz="2400" dirty="0" smtClean="0"/>
              <a:t>So, knowledge of oneness transcends dualistic oppositions.</a:t>
            </a:r>
            <a:r>
              <a:rPr lang="en-US" sz="2400" dirty="0" smtClean="0"/>
              <a:t>  </a:t>
            </a:r>
            <a:endParaRPr lang="en-US" sz="2400" dirty="0"/>
          </a:p>
        </p:txBody>
      </p:sp>
    </p:spTree>
    <p:extLst>
      <p:ext uri="{BB962C8B-B14F-4D97-AF65-F5344CB8AC3E}">
        <p14:creationId xmlns:p14="http://schemas.microsoft.com/office/powerpoint/2010/main" val="3027261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Origins of Existence</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dirty="0" smtClean="0"/>
              <a:t>Verse </a:t>
            </a:r>
            <a:r>
              <a:rPr lang="en-US" sz="2400" dirty="0"/>
              <a:t>3</a:t>
            </a:r>
            <a:r>
              <a:rPr lang="en-US" sz="2400" dirty="0" smtClean="0"/>
              <a:t>: Critical Questions</a:t>
            </a:r>
          </a:p>
          <a:p>
            <a:pPr marL="0" indent="0">
              <a:buNone/>
            </a:pPr>
            <a:endParaRPr lang="en-US" sz="2400" dirty="0"/>
          </a:p>
          <a:p>
            <a:pPr marL="457200" indent="-457200">
              <a:buAutoNum type="alphaLcParenBoth"/>
            </a:pPr>
            <a:r>
              <a:rPr lang="en-US" sz="2400" dirty="0" smtClean="0"/>
              <a:t>What is the relation between differentiation and knowledge?</a:t>
            </a:r>
          </a:p>
          <a:p>
            <a:pPr marL="457200" indent="-457200">
              <a:buAutoNum type="alphaLcParenBoth"/>
            </a:pPr>
            <a:endParaRPr lang="en-US" sz="2400" dirty="0"/>
          </a:p>
          <a:p>
            <a:pPr marL="457200" indent="-457200">
              <a:buAutoNum type="alphaLcParenBoth"/>
            </a:pPr>
            <a:r>
              <a:rPr lang="en-US" sz="2400" dirty="0" smtClean="0"/>
              <a:t>Can I know of an undifferentiated thing, if there are no markers by which I can know it?</a:t>
            </a:r>
          </a:p>
          <a:p>
            <a:pPr marL="457200" indent="-457200">
              <a:buAutoNum type="alphaLcParenBoth"/>
            </a:pPr>
            <a:endParaRPr lang="en-US" sz="2400" dirty="0"/>
          </a:p>
          <a:p>
            <a:pPr marL="457200" indent="-457200">
              <a:buAutoNum type="alphaLcParenBoth"/>
            </a:pPr>
            <a:r>
              <a:rPr lang="en-US" sz="2400" dirty="0" smtClean="0"/>
              <a:t>How can an undifferentiated thing produce anything, unless one acts upon it?</a:t>
            </a:r>
          </a:p>
          <a:p>
            <a:pPr marL="457200" indent="-457200">
              <a:buAutoNum type="alphaLcParenBoth"/>
            </a:pPr>
            <a:endParaRPr lang="en-US" sz="2400" dirty="0"/>
          </a:p>
          <a:p>
            <a:pPr marL="457200" indent="-457200">
              <a:buAutoNum type="alphaLcParenBoth"/>
            </a:pPr>
            <a:r>
              <a:rPr lang="en-US" sz="2400" dirty="0" smtClean="0"/>
              <a:t>If action is required for an undifferentiated thing to produce something, then isn’t it differentiated by the actor / substance relation?</a:t>
            </a:r>
          </a:p>
          <a:p>
            <a:pPr marL="0" indent="0">
              <a:buNone/>
            </a:pPr>
            <a:endParaRPr lang="en-US" sz="2400" dirty="0" smtClean="0"/>
          </a:p>
        </p:txBody>
      </p:sp>
    </p:spTree>
    <p:extLst>
      <p:ext uri="{BB962C8B-B14F-4D97-AF65-F5344CB8AC3E}">
        <p14:creationId xmlns:p14="http://schemas.microsoft.com/office/powerpoint/2010/main" val="394906794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457200" y="393075"/>
            <a:ext cx="3008313" cy="6258939"/>
          </a:xfrm>
        </p:spPr>
        <p:txBody>
          <a:bodyPr>
            <a:noAutofit/>
          </a:bodyPr>
          <a:lstStyle/>
          <a:p>
            <a:r>
              <a:rPr lang="en-US" sz="2200" dirty="0" smtClean="0"/>
              <a:t>The </a:t>
            </a:r>
            <a:r>
              <a:rPr lang="en-US" sz="2200" dirty="0"/>
              <a:t>texts are generally more philosophical. </a:t>
            </a:r>
          </a:p>
          <a:p>
            <a:endParaRPr lang="en-US" sz="2200" dirty="0" smtClean="0"/>
          </a:p>
          <a:p>
            <a:r>
              <a:rPr lang="en-US" sz="2200" dirty="0" smtClean="0"/>
              <a:t>Focused </a:t>
            </a:r>
            <a:r>
              <a:rPr lang="en-US" sz="2200" dirty="0" smtClean="0"/>
              <a:t>on:</a:t>
            </a:r>
            <a:endParaRPr lang="en-US" sz="2200" dirty="0"/>
          </a:p>
          <a:p>
            <a:r>
              <a:rPr lang="en-US" sz="2200" dirty="0"/>
              <a:t>What is the nature of reality?</a:t>
            </a:r>
          </a:p>
          <a:p>
            <a:endParaRPr lang="en-US" sz="2200" dirty="0"/>
          </a:p>
          <a:p>
            <a:r>
              <a:rPr lang="en-US" sz="2200" dirty="0"/>
              <a:t>What is the nature of the self?</a:t>
            </a:r>
          </a:p>
          <a:p>
            <a:endParaRPr lang="en-US" sz="2200" dirty="0" smtClean="0"/>
          </a:p>
          <a:p>
            <a:r>
              <a:rPr lang="en-US" sz="2200" dirty="0" smtClean="0"/>
              <a:t>Vision of the seer is important.</a:t>
            </a:r>
            <a:endParaRPr lang="en-US" sz="2200" dirty="0"/>
          </a:p>
        </p:txBody>
      </p:sp>
      <p:sp>
        <p:nvSpPr>
          <p:cNvPr id="8" name="Content Placeholder 7"/>
          <p:cNvSpPr>
            <a:spLocks noGrp="1"/>
          </p:cNvSpPr>
          <p:nvPr>
            <p:ph idx="1"/>
          </p:nvPr>
        </p:nvSpPr>
        <p:spPr>
          <a:xfrm>
            <a:off x="3575050" y="273050"/>
            <a:ext cx="5111750" cy="6378964"/>
          </a:xfrm>
        </p:spPr>
        <p:txBody>
          <a:bodyPr/>
          <a:lstStyle/>
          <a:p>
            <a:pPr marL="0" indent="0">
              <a:buNone/>
            </a:pPr>
            <a:r>
              <a:rPr lang="en-US" sz="2400" dirty="0" smtClean="0"/>
              <a:t>			Kena</a:t>
            </a:r>
          </a:p>
          <a:p>
            <a:pPr marL="2286000" lvl="5" indent="0">
              <a:buNone/>
            </a:pPr>
            <a:r>
              <a:rPr lang="en-US" sz="2400" dirty="0" smtClean="0"/>
              <a:t>	Chandogya</a:t>
            </a:r>
          </a:p>
          <a:p>
            <a:pPr marL="2286000" lvl="5" indent="0">
              <a:buNone/>
            </a:pPr>
            <a:r>
              <a:rPr lang="en-US" sz="2400" dirty="0" smtClean="0"/>
              <a:t>	ISA</a:t>
            </a:r>
          </a:p>
          <a:p>
            <a:pPr marL="2286000" lvl="5" indent="0">
              <a:buNone/>
            </a:pPr>
            <a:r>
              <a:rPr lang="en-US" sz="2400" dirty="0" smtClean="0"/>
              <a:t>	Prasna</a:t>
            </a:r>
          </a:p>
          <a:p>
            <a:pPr marL="2286000" lvl="5" indent="0">
              <a:buNone/>
            </a:pPr>
            <a:r>
              <a:rPr lang="en-US" sz="2400" dirty="0" smtClean="0"/>
              <a:t>	Katha</a:t>
            </a:r>
          </a:p>
          <a:p>
            <a:pPr marL="2286000" lvl="5" indent="0">
              <a:buNone/>
            </a:pPr>
            <a:r>
              <a:rPr lang="en-US" sz="2400" dirty="0" smtClean="0"/>
              <a:t>	Mandukya</a:t>
            </a:r>
          </a:p>
          <a:p>
            <a:pPr marL="114300" indent="0">
              <a:buNone/>
            </a:pPr>
            <a:r>
              <a:rPr lang="en-US" sz="2400" dirty="0"/>
              <a:t>	</a:t>
            </a:r>
            <a:r>
              <a:rPr lang="en-US" sz="2400" dirty="0" smtClean="0"/>
              <a:t>		Kaushitaki</a:t>
            </a:r>
          </a:p>
          <a:p>
            <a:pPr marL="114300" indent="0">
              <a:buNone/>
            </a:pPr>
            <a:r>
              <a:rPr lang="en-US" sz="2400" dirty="0" smtClean="0"/>
              <a:t>			Maitri</a:t>
            </a:r>
          </a:p>
          <a:p>
            <a:pPr marL="114300" indent="0">
              <a:buNone/>
            </a:pPr>
            <a:r>
              <a:rPr lang="en-US" sz="2400" dirty="0" smtClean="0"/>
              <a:t>			Svetasvatara</a:t>
            </a:r>
            <a:endParaRPr lang="en-US" sz="2400" dirty="0"/>
          </a:p>
          <a:p>
            <a:pPr marL="114300" indent="0">
              <a:buNone/>
            </a:pPr>
            <a:r>
              <a:rPr lang="en-US" sz="2400" dirty="0" smtClean="0"/>
              <a:t>			Brihad-Aranyaka</a:t>
            </a:r>
          </a:p>
          <a:p>
            <a:pPr marL="114300" indent="0">
              <a:buNone/>
            </a:pPr>
            <a:r>
              <a:rPr lang="en-US" sz="2400" dirty="0"/>
              <a:t>	</a:t>
            </a:r>
            <a:r>
              <a:rPr lang="en-US" sz="2400" dirty="0" smtClean="0"/>
              <a:t>		Mundaka</a:t>
            </a:r>
          </a:p>
          <a:p>
            <a:pPr marL="114300" indent="0">
              <a:buNone/>
            </a:pPr>
            <a:r>
              <a:rPr lang="en-US" sz="2400" dirty="0"/>
              <a:t>	</a:t>
            </a:r>
            <a:r>
              <a:rPr lang="en-US" sz="2400" dirty="0" smtClean="0"/>
              <a:t>		Taittiriya	</a:t>
            </a:r>
          </a:p>
          <a:p>
            <a:pPr marL="114300" indent="0">
              <a:buNone/>
            </a:pPr>
            <a:r>
              <a:rPr lang="en-US" sz="2400" dirty="0"/>
              <a:t>	</a:t>
            </a:r>
            <a:r>
              <a:rPr lang="en-US" sz="2400" dirty="0" smtClean="0"/>
              <a:t>		Aitareva</a:t>
            </a:r>
          </a:p>
        </p:txBody>
      </p:sp>
      <p:pic>
        <p:nvPicPr>
          <p:cNvPr id="9" name="Picture 8"/>
          <p:cNvPicPr>
            <a:picLocks noChangeAspect="1"/>
          </p:cNvPicPr>
          <p:nvPr/>
        </p:nvPicPr>
        <p:blipFill>
          <a:blip r:embed="rId2"/>
          <a:stretch>
            <a:fillRect/>
          </a:stretch>
        </p:blipFill>
        <p:spPr>
          <a:xfrm>
            <a:off x="3465513" y="1518660"/>
            <a:ext cx="2336800" cy="3479800"/>
          </a:xfrm>
          <a:prstGeom prst="rect">
            <a:avLst/>
          </a:prstGeom>
        </p:spPr>
      </p:pic>
    </p:spTree>
    <p:extLst>
      <p:ext uri="{BB962C8B-B14F-4D97-AF65-F5344CB8AC3E}">
        <p14:creationId xmlns:p14="http://schemas.microsoft.com/office/powerpoint/2010/main" val="332760274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457200" y="393075"/>
            <a:ext cx="3008313" cy="6258939"/>
          </a:xfrm>
        </p:spPr>
        <p:txBody>
          <a:bodyPr>
            <a:noAutofit/>
          </a:bodyPr>
          <a:lstStyle/>
          <a:p>
            <a:r>
              <a:rPr lang="en-US" sz="2200" dirty="0"/>
              <a:t>The Upanishads are focused on how we can attain release from the cycle of birth and death</a:t>
            </a:r>
            <a:r>
              <a:rPr lang="en-US" sz="2200" dirty="0" smtClean="0"/>
              <a:t>.</a:t>
            </a:r>
          </a:p>
          <a:p>
            <a:endParaRPr lang="en-US" sz="2200" dirty="0"/>
          </a:p>
          <a:p>
            <a:r>
              <a:rPr lang="en-US" sz="2200" dirty="0" smtClean="0"/>
              <a:t>Moksha = release from the cycle of rebirth. </a:t>
            </a:r>
            <a:endParaRPr lang="en-US" sz="2200" dirty="0"/>
          </a:p>
          <a:p>
            <a:endParaRPr lang="en-US" sz="2200" dirty="0"/>
          </a:p>
        </p:txBody>
      </p:sp>
      <p:sp>
        <p:nvSpPr>
          <p:cNvPr id="8" name="Content Placeholder 7"/>
          <p:cNvSpPr>
            <a:spLocks noGrp="1"/>
          </p:cNvSpPr>
          <p:nvPr>
            <p:ph idx="1"/>
          </p:nvPr>
        </p:nvSpPr>
        <p:spPr>
          <a:xfrm>
            <a:off x="3575050" y="273050"/>
            <a:ext cx="5111750" cy="6378964"/>
          </a:xfrm>
        </p:spPr>
        <p:txBody>
          <a:bodyPr/>
          <a:lstStyle/>
          <a:p>
            <a:pPr marL="0" indent="0">
              <a:buNone/>
            </a:pPr>
            <a:r>
              <a:rPr lang="en-US" sz="2400" dirty="0" smtClean="0"/>
              <a:t>			</a:t>
            </a:r>
          </a:p>
        </p:txBody>
      </p:sp>
      <p:pic>
        <p:nvPicPr>
          <p:cNvPr id="2" name="Picture 1"/>
          <p:cNvPicPr>
            <a:picLocks noChangeAspect="1"/>
          </p:cNvPicPr>
          <p:nvPr/>
        </p:nvPicPr>
        <p:blipFill>
          <a:blip r:embed="rId2"/>
          <a:stretch>
            <a:fillRect/>
          </a:stretch>
        </p:blipFill>
        <p:spPr>
          <a:xfrm>
            <a:off x="4437272" y="567360"/>
            <a:ext cx="3492500" cy="2324100"/>
          </a:xfrm>
          <a:prstGeom prst="rect">
            <a:avLst/>
          </a:prstGeom>
        </p:spPr>
      </p:pic>
      <p:pic>
        <p:nvPicPr>
          <p:cNvPr id="5" name="Picture 4"/>
          <p:cNvPicPr>
            <a:picLocks noChangeAspect="1"/>
          </p:cNvPicPr>
          <p:nvPr/>
        </p:nvPicPr>
        <p:blipFill>
          <a:blip r:embed="rId3"/>
          <a:stretch>
            <a:fillRect/>
          </a:stretch>
        </p:blipFill>
        <p:spPr>
          <a:xfrm>
            <a:off x="5006130" y="3859170"/>
            <a:ext cx="3289300" cy="2463800"/>
          </a:xfrm>
          <a:prstGeom prst="rect">
            <a:avLst/>
          </a:prstGeom>
        </p:spPr>
      </p:pic>
    </p:spTree>
    <p:extLst>
      <p:ext uri="{BB962C8B-B14F-4D97-AF65-F5344CB8AC3E}">
        <p14:creationId xmlns:p14="http://schemas.microsoft.com/office/powerpoint/2010/main" val="334537111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Quest for Brahman</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r>
              <a:rPr lang="en-US" sz="2400" dirty="0" smtClean="0"/>
              <a:t>Brahman = that which makes great.</a:t>
            </a:r>
          </a:p>
          <a:p>
            <a:pPr marL="0" indent="0">
              <a:buNone/>
            </a:pPr>
            <a:endParaRPr lang="en-US" sz="2400" dirty="0" smtClean="0"/>
          </a:p>
          <a:p>
            <a:pPr marL="0" indent="0">
              <a:buNone/>
            </a:pPr>
            <a:r>
              <a:rPr lang="en-US" sz="2400" dirty="0" smtClean="0"/>
              <a:t>It is used to capture that which is ultimate reality.</a:t>
            </a:r>
          </a:p>
          <a:p>
            <a:pPr marL="0" indent="0">
              <a:buNone/>
            </a:pPr>
            <a:endParaRPr lang="en-US" sz="2400" dirty="0"/>
          </a:p>
          <a:p>
            <a:pPr marL="0" indent="0">
              <a:buNone/>
            </a:pPr>
            <a:r>
              <a:rPr lang="en-US" sz="2400" dirty="0" smtClean="0"/>
              <a:t>It is not a descriptive name capturing features of ‘that which makes great’. The classical way of identifying Brahman is through the method of negation.</a:t>
            </a:r>
          </a:p>
          <a:p>
            <a:pPr marL="0" indent="0">
              <a:buNone/>
            </a:pPr>
            <a:endParaRPr lang="en-US" sz="2400" dirty="0"/>
          </a:p>
          <a:p>
            <a:pPr marL="0" indent="0">
              <a:buNone/>
            </a:pPr>
            <a:r>
              <a:rPr lang="en-US" sz="2400" i="1" dirty="0" smtClean="0"/>
              <a:t>Invisible, incomprehensible, without genealogy, colorless, without eye, or ear, without hands or feet, unending, pervading all and omnipresent, that is the unchangeable one whom the wise regard as the source of being</a:t>
            </a:r>
            <a:r>
              <a:rPr lang="en-US" sz="2400" dirty="0" smtClean="0"/>
              <a:t>. </a:t>
            </a:r>
            <a:r>
              <a:rPr lang="en-US" sz="2400" i="1" dirty="0" smtClean="0"/>
              <a:t> </a:t>
            </a:r>
            <a:endParaRPr lang="en-US" sz="2400" dirty="0"/>
          </a:p>
        </p:txBody>
      </p:sp>
    </p:spTree>
    <p:extLst>
      <p:ext uri="{BB962C8B-B14F-4D97-AF65-F5344CB8AC3E}">
        <p14:creationId xmlns:p14="http://schemas.microsoft.com/office/powerpoint/2010/main" val="1592812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Argument for method of negation</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endParaRPr lang="en-US" sz="2400" dirty="0" smtClean="0"/>
          </a:p>
          <a:p>
            <a:pPr marL="457200" indent="-457200">
              <a:buAutoNum type="arabicPeriod"/>
            </a:pPr>
            <a:r>
              <a:rPr lang="en-US" sz="2400" dirty="0" smtClean="0"/>
              <a:t>If something is responsible for the existence of something else, then it cannot be limited by those things.</a:t>
            </a:r>
          </a:p>
          <a:p>
            <a:pPr marL="457200" indent="-457200">
              <a:buAutoNum type="arabicPeriod"/>
            </a:pPr>
            <a:r>
              <a:rPr lang="en-US" sz="2400" dirty="0" smtClean="0"/>
              <a:t>Brahman is responsible for time, space, and causality. </a:t>
            </a:r>
          </a:p>
          <a:p>
            <a:pPr marL="457200" indent="-457200">
              <a:buAutoNum type="arabicPeriod"/>
            </a:pPr>
            <a:r>
              <a:rPr lang="en-US" sz="2400" dirty="0" smtClean="0"/>
              <a:t>So, it cannot be conditioned by those things.</a:t>
            </a:r>
          </a:p>
          <a:p>
            <a:pPr marL="457200" indent="-457200">
              <a:buAutoNum type="arabicPeriod"/>
            </a:pPr>
            <a:endParaRPr lang="en-US" sz="2400" dirty="0"/>
          </a:p>
          <a:p>
            <a:pPr marL="0" indent="0">
              <a:buNone/>
            </a:pPr>
            <a:r>
              <a:rPr lang="en-US" sz="2400" dirty="0" smtClean="0"/>
              <a:t>Critical </a:t>
            </a:r>
            <a:r>
              <a:rPr lang="en-US" sz="2400" dirty="0" smtClean="0"/>
              <a:t>Questions: </a:t>
            </a:r>
            <a:endParaRPr lang="en-US" sz="2400" dirty="0" smtClean="0"/>
          </a:p>
          <a:p>
            <a:pPr marL="0" indent="0">
              <a:buNone/>
            </a:pPr>
            <a:endParaRPr lang="en-US" sz="2400" dirty="0"/>
          </a:p>
          <a:p>
            <a:pPr marL="0" indent="0">
              <a:buNone/>
            </a:pPr>
            <a:r>
              <a:rPr lang="en-US" sz="2400" dirty="0" smtClean="0"/>
              <a:t>Can something be responsible for the existence of something else, yet be conditioned by it?</a:t>
            </a:r>
          </a:p>
          <a:p>
            <a:pPr marL="0" indent="0">
              <a:buNone/>
            </a:pPr>
            <a:endParaRPr lang="en-US" sz="2400" dirty="0"/>
          </a:p>
          <a:p>
            <a:pPr marL="0" indent="0">
              <a:buNone/>
            </a:pPr>
            <a:r>
              <a:rPr lang="en-US" sz="2400" dirty="0" smtClean="0"/>
              <a:t>How should we understand this question?</a:t>
            </a:r>
            <a:endParaRPr lang="en-US" sz="2400" dirty="0"/>
          </a:p>
        </p:txBody>
      </p:sp>
    </p:spTree>
    <p:extLst>
      <p:ext uri="{BB962C8B-B14F-4D97-AF65-F5344CB8AC3E}">
        <p14:creationId xmlns:p14="http://schemas.microsoft.com/office/powerpoint/2010/main" val="151823607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Quest for the Self</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r>
              <a:rPr lang="en-US" sz="2400" dirty="0" smtClean="0"/>
              <a:t>What is the nature of the </a:t>
            </a:r>
            <a:r>
              <a:rPr lang="en-US" sz="2400" i="1" dirty="0" smtClean="0"/>
              <a:t>Self</a:t>
            </a:r>
            <a:r>
              <a:rPr lang="en-US" sz="2400" dirty="0" smtClean="0"/>
              <a:t> that thinks the question: What am I?</a:t>
            </a:r>
          </a:p>
          <a:p>
            <a:pPr marL="0" indent="0">
              <a:buNone/>
            </a:pPr>
            <a:endParaRPr lang="en-US" sz="2400" dirty="0"/>
          </a:p>
          <a:p>
            <a:pPr marL="0" indent="0">
              <a:buNone/>
            </a:pPr>
            <a:r>
              <a:rPr lang="en-US" sz="2400" i="1" dirty="0" smtClean="0"/>
              <a:t>The Self </a:t>
            </a:r>
            <a:r>
              <a:rPr lang="en-US" sz="2400" dirty="0"/>
              <a:t>(</a:t>
            </a:r>
            <a:r>
              <a:rPr lang="en-US" sz="2400" i="1" dirty="0" smtClean="0"/>
              <a:t>Atman</a:t>
            </a:r>
            <a:r>
              <a:rPr lang="en-US" sz="2400" dirty="0" smtClean="0"/>
              <a:t>) </a:t>
            </a:r>
            <a:r>
              <a:rPr lang="en-US" sz="2400" i="1" dirty="0" smtClean="0"/>
              <a:t>which is free from evil, free from old age, free from death, free from grief, free from hunger and thirst, whose desire is the real, whose thoughts are true, that Self should be sought, that Self one should desire to understand. He who has realized and understands the Self, he obtains all worlds and desires</a:t>
            </a:r>
            <a:r>
              <a:rPr lang="en-US" sz="2400" dirty="0" smtClean="0"/>
              <a:t>. </a:t>
            </a:r>
            <a:endParaRPr lang="en-US" sz="2400" i="1" dirty="0"/>
          </a:p>
          <a:p>
            <a:pPr marL="0" indent="0">
              <a:buNone/>
            </a:pPr>
            <a:r>
              <a:rPr lang="en-US" sz="2400" i="1" dirty="0" smtClean="0"/>
              <a:t>Chandogya Upanishad</a:t>
            </a:r>
            <a:r>
              <a:rPr lang="en-US" sz="2400" dirty="0" smtClean="0"/>
              <a:t> VIII.7.1</a:t>
            </a:r>
          </a:p>
          <a:p>
            <a:pPr marL="0" indent="0">
              <a:buNone/>
            </a:pPr>
            <a:endParaRPr lang="en-US" sz="2400" dirty="0" smtClean="0"/>
          </a:p>
          <a:p>
            <a:pPr marL="0" indent="0">
              <a:buNone/>
            </a:pPr>
            <a:r>
              <a:rPr lang="en-US" sz="2400" dirty="0" smtClean="0"/>
              <a:t>Critical Questions: </a:t>
            </a:r>
          </a:p>
          <a:p>
            <a:pPr marL="0" indent="0">
              <a:buNone/>
            </a:pPr>
            <a:r>
              <a:rPr lang="en-US" sz="2400" dirty="0" smtClean="0"/>
              <a:t>Do we each possess a self that has these traits?</a:t>
            </a:r>
          </a:p>
          <a:p>
            <a:pPr marL="0" indent="0">
              <a:buNone/>
            </a:pPr>
            <a:r>
              <a:rPr lang="en-US" sz="2400" dirty="0" smtClean="0"/>
              <a:t>Is there a self beyond the mere </a:t>
            </a:r>
            <a:r>
              <a:rPr lang="en-US" sz="2400" dirty="0" smtClean="0"/>
              <a:t>appearance </a:t>
            </a:r>
            <a:r>
              <a:rPr lang="en-US" sz="2400" dirty="0" smtClean="0"/>
              <a:t>of a self?</a:t>
            </a:r>
          </a:p>
          <a:p>
            <a:pPr marL="0" indent="0">
              <a:buNone/>
            </a:pPr>
            <a:endParaRPr lang="en-US" sz="2400" dirty="0" smtClean="0"/>
          </a:p>
        </p:txBody>
      </p:sp>
    </p:spTree>
    <p:extLst>
      <p:ext uri="{BB962C8B-B14F-4D97-AF65-F5344CB8AC3E}">
        <p14:creationId xmlns:p14="http://schemas.microsoft.com/office/powerpoint/2010/main" val="31321436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Distinction Between Subject and Object</a:t>
            </a:r>
            <a:endParaRPr lang="en-US" sz="2800" dirty="0"/>
          </a:p>
        </p:txBody>
      </p:sp>
      <p:sp>
        <p:nvSpPr>
          <p:cNvPr id="3" name="Content Placeholder 2"/>
          <p:cNvSpPr>
            <a:spLocks noGrp="1"/>
          </p:cNvSpPr>
          <p:nvPr>
            <p:ph idx="1"/>
          </p:nvPr>
        </p:nvSpPr>
        <p:spPr>
          <a:xfrm>
            <a:off x="196564" y="1179221"/>
            <a:ext cx="8648810" cy="5397202"/>
          </a:xfrm>
        </p:spPr>
        <p:txBody>
          <a:bodyPr>
            <a:normAutofit lnSpcReduction="10000"/>
          </a:bodyPr>
          <a:lstStyle/>
          <a:p>
            <a:pPr marL="0" indent="0">
              <a:buNone/>
            </a:pPr>
            <a:r>
              <a:rPr lang="en-US" sz="2400" dirty="0" smtClean="0"/>
              <a:t>Thesis: The self that is the ultimate subject cannot be known as an object.</a:t>
            </a:r>
          </a:p>
          <a:p>
            <a:pPr marL="0" indent="0">
              <a:buNone/>
            </a:pPr>
            <a:endParaRPr lang="en-US" sz="2400" dirty="0"/>
          </a:p>
          <a:p>
            <a:pPr marL="0" indent="0">
              <a:buNone/>
            </a:pPr>
            <a:r>
              <a:rPr lang="en-US" sz="2400" dirty="0" smtClean="0"/>
              <a:t>Argument:</a:t>
            </a:r>
          </a:p>
          <a:p>
            <a:pPr marL="457200" indent="-457200">
              <a:buAutoNum type="arabicPeriod"/>
            </a:pPr>
            <a:r>
              <a:rPr lang="en-US" sz="2400" dirty="0" smtClean="0"/>
              <a:t>If </a:t>
            </a:r>
            <a:r>
              <a:rPr lang="en-US" sz="2400" i="1" dirty="0" smtClean="0"/>
              <a:t>x</a:t>
            </a:r>
            <a:r>
              <a:rPr lang="en-US" sz="2400" dirty="0" smtClean="0"/>
              <a:t> is known, then it must be known by a knower </a:t>
            </a:r>
            <a:r>
              <a:rPr lang="en-US" sz="2400" i="1" dirty="0" smtClean="0"/>
              <a:t>K</a:t>
            </a:r>
            <a:r>
              <a:rPr lang="en-US" sz="2400" dirty="0" smtClean="0"/>
              <a:t>.</a:t>
            </a:r>
          </a:p>
          <a:p>
            <a:pPr marL="457200" indent="-457200">
              <a:buAutoNum type="arabicPeriod"/>
            </a:pPr>
            <a:r>
              <a:rPr lang="en-US" sz="2400" dirty="0" smtClean="0"/>
              <a:t>Thus, if the </a:t>
            </a:r>
            <a:r>
              <a:rPr lang="en-US" sz="2400" dirty="0" smtClean="0"/>
              <a:t>self knows </a:t>
            </a:r>
            <a:r>
              <a:rPr lang="en-US" sz="2400" dirty="0" smtClean="0"/>
              <a:t>the self, the knower would not be the self because the self would be the object of knowledge. </a:t>
            </a:r>
          </a:p>
          <a:p>
            <a:pPr marL="457200" indent="-457200">
              <a:buAutoNum type="arabicPeriod"/>
            </a:pPr>
            <a:r>
              <a:rPr lang="en-US" sz="2400" dirty="0" smtClean="0"/>
              <a:t>So, the Self cannot be known as an object of knowledge by the same self.</a:t>
            </a:r>
          </a:p>
          <a:p>
            <a:pPr marL="0" indent="0">
              <a:buNone/>
            </a:pPr>
            <a:endParaRPr lang="en-US" sz="2400" dirty="0" smtClean="0"/>
          </a:p>
          <a:p>
            <a:pPr marL="0" indent="0">
              <a:buNone/>
            </a:pPr>
            <a:r>
              <a:rPr lang="en-US" sz="2400" dirty="0" smtClean="0"/>
              <a:t>Critical Question: Why can’t the self know the self? </a:t>
            </a:r>
            <a:endParaRPr lang="en-US" sz="2400" dirty="0"/>
          </a:p>
          <a:p>
            <a:pPr marL="0" indent="0">
              <a:buNone/>
            </a:pPr>
            <a:r>
              <a:rPr lang="en-US" sz="2400" dirty="0" smtClean="0"/>
              <a:t>Theory: Self can be realized in total self-awareness.</a:t>
            </a:r>
          </a:p>
          <a:p>
            <a:pPr marL="0" indent="0">
              <a:buNone/>
            </a:pPr>
            <a:r>
              <a:rPr lang="en-US" sz="2400" dirty="0" smtClean="0"/>
              <a:t>Distinction: Knowledge vs. Realization </a:t>
            </a:r>
          </a:p>
        </p:txBody>
      </p:sp>
    </p:spTree>
    <p:extLst>
      <p:ext uri="{BB962C8B-B14F-4D97-AF65-F5344CB8AC3E}">
        <p14:creationId xmlns:p14="http://schemas.microsoft.com/office/powerpoint/2010/main" val="102901332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136084" y="273050"/>
            <a:ext cx="3160141" cy="6303963"/>
          </a:xfrm>
        </p:spPr>
        <p:txBody>
          <a:bodyPr>
            <a:normAutofit fontScale="85000" lnSpcReduction="20000"/>
          </a:bodyPr>
          <a:lstStyle/>
          <a:p>
            <a:r>
              <a:rPr lang="en-US" sz="2400" b="1" dirty="0" smtClean="0"/>
              <a:t>The Four Types of Self:</a:t>
            </a:r>
          </a:p>
          <a:p>
            <a:endParaRPr lang="en-US" sz="2400" dirty="0" smtClean="0"/>
          </a:p>
          <a:p>
            <a:r>
              <a:rPr lang="en-US" sz="2400" dirty="0" smtClean="0"/>
              <a:t>The </a:t>
            </a:r>
            <a:r>
              <a:rPr lang="en-US" sz="2400" i="1" dirty="0"/>
              <a:t>waking self – </a:t>
            </a:r>
            <a:r>
              <a:rPr lang="en-US" sz="2400" dirty="0"/>
              <a:t> The subject that is reflected in the mirror.</a:t>
            </a:r>
          </a:p>
          <a:p>
            <a:endParaRPr lang="en-US" sz="2400" dirty="0"/>
          </a:p>
          <a:p>
            <a:r>
              <a:rPr lang="en-US" sz="2400" dirty="0"/>
              <a:t>The </a:t>
            </a:r>
            <a:r>
              <a:rPr lang="en-US" sz="2400" i="1" dirty="0"/>
              <a:t>dreaming self – </a:t>
            </a:r>
            <a:r>
              <a:rPr lang="en-US" sz="2400" dirty="0"/>
              <a:t>the subject that experiences dreams.</a:t>
            </a:r>
          </a:p>
          <a:p>
            <a:endParaRPr lang="en-US" sz="2400" dirty="0"/>
          </a:p>
          <a:p>
            <a:r>
              <a:rPr lang="en-US" sz="2400" dirty="0"/>
              <a:t>The </a:t>
            </a:r>
            <a:r>
              <a:rPr lang="en-US" sz="2400" i="1" dirty="0"/>
              <a:t>deep-sleep self – </a:t>
            </a:r>
            <a:r>
              <a:rPr lang="en-US" sz="2400" dirty="0"/>
              <a:t>the subject that is present in deep-sleep.</a:t>
            </a:r>
          </a:p>
          <a:p>
            <a:endParaRPr lang="en-US" sz="2400" dirty="0"/>
          </a:p>
          <a:p>
            <a:r>
              <a:rPr lang="en-US" sz="2400" dirty="0"/>
              <a:t>The </a:t>
            </a:r>
            <a:r>
              <a:rPr lang="en-US" sz="2400" i="1" dirty="0"/>
              <a:t>self of self-consciousness and illumination – </a:t>
            </a:r>
            <a:r>
              <a:rPr lang="en-US" sz="2400" dirty="0"/>
              <a:t>the “subject” that transcends </a:t>
            </a:r>
            <a:r>
              <a:rPr lang="en-US" sz="2400" dirty="0" smtClean="0"/>
              <a:t>the subject</a:t>
            </a:r>
            <a:r>
              <a:rPr lang="en-US" sz="2400" dirty="0"/>
              <a:t>-object distinction.</a:t>
            </a:r>
          </a:p>
          <a:p>
            <a:endParaRPr lang="en-US" sz="2400" dirty="0"/>
          </a:p>
          <a:p>
            <a:r>
              <a:rPr lang="en-US" sz="2400" dirty="0"/>
              <a:t>The fourth state goes beyond all dualities. </a:t>
            </a:r>
          </a:p>
          <a:p>
            <a:endParaRPr lang="en-US" dirty="0"/>
          </a:p>
        </p:txBody>
      </p:sp>
      <p:pic>
        <p:nvPicPr>
          <p:cNvPr id="13" name="Content Placeholder 12"/>
          <p:cNvPicPr>
            <a:picLocks noGrp="1" noChangeAspect="1"/>
          </p:cNvPicPr>
          <p:nvPr>
            <p:ph idx="1"/>
          </p:nvPr>
        </p:nvPicPr>
        <p:blipFill>
          <a:blip r:embed="rId2"/>
          <a:srcRect l="4429" r="4429"/>
          <a:stretch>
            <a:fillRect/>
          </a:stretch>
        </p:blipFill>
        <p:spPr>
          <a:xfrm>
            <a:off x="3084513" y="273050"/>
            <a:ext cx="5881687" cy="6424613"/>
          </a:xfrm>
        </p:spPr>
      </p:pic>
    </p:spTree>
    <p:extLst>
      <p:ext uri="{BB962C8B-B14F-4D97-AF65-F5344CB8AC3E}">
        <p14:creationId xmlns:p14="http://schemas.microsoft.com/office/powerpoint/2010/main" val="5688176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sz="2400" dirty="0"/>
          </a:p>
          <a:p>
            <a:pPr marL="0" indent="0">
              <a:buNone/>
            </a:pPr>
            <a:endParaRPr lang="en-US" sz="2400" dirty="0"/>
          </a:p>
          <a:p>
            <a:pPr marL="0" indent="0">
              <a:buNone/>
            </a:pPr>
            <a:endParaRPr lang="en-US" sz="2400" dirty="0"/>
          </a:p>
        </p:txBody>
      </p:sp>
      <p:sp>
        <p:nvSpPr>
          <p:cNvPr id="4" name="Text Placeholder 3"/>
          <p:cNvSpPr>
            <a:spLocks noGrp="1"/>
          </p:cNvSpPr>
          <p:nvPr>
            <p:ph type="body" sz="half" idx="2"/>
          </p:nvPr>
        </p:nvSpPr>
        <p:spPr>
          <a:xfrm>
            <a:off x="457200" y="453546"/>
            <a:ext cx="4683701" cy="5937476"/>
          </a:xfrm>
        </p:spPr>
        <p:txBody>
          <a:bodyPr>
            <a:normAutofit/>
          </a:bodyPr>
          <a:lstStyle/>
          <a:p>
            <a:r>
              <a:rPr lang="en-US" sz="2400" dirty="0" smtClean="0"/>
              <a:t>The </a:t>
            </a:r>
            <a:r>
              <a:rPr lang="en-US" sz="2400" dirty="0"/>
              <a:t>Vedas are verses of Wisdom</a:t>
            </a:r>
            <a:r>
              <a:rPr lang="en-US" sz="2400" dirty="0" smtClean="0"/>
              <a:t>.</a:t>
            </a:r>
          </a:p>
          <a:p>
            <a:endParaRPr lang="en-US" sz="2400" dirty="0"/>
          </a:p>
          <a:p>
            <a:r>
              <a:rPr lang="en-US" sz="2400" dirty="0" smtClean="0"/>
              <a:t>They </a:t>
            </a:r>
            <a:r>
              <a:rPr lang="en-US" sz="2400" dirty="0"/>
              <a:t>are thought to be </a:t>
            </a:r>
            <a:r>
              <a:rPr lang="en-US" sz="2400" i="1" dirty="0"/>
              <a:t>timeless</a:t>
            </a:r>
            <a:r>
              <a:rPr lang="en-US" sz="2400" dirty="0"/>
              <a:t> because they were revealed to the first human beings.</a:t>
            </a:r>
          </a:p>
          <a:p>
            <a:endParaRPr lang="en-US" sz="2400" dirty="0"/>
          </a:p>
          <a:p>
            <a:r>
              <a:rPr lang="en-US" sz="2400" dirty="0"/>
              <a:t>They are </a:t>
            </a:r>
            <a:r>
              <a:rPr lang="en-US" sz="2400" i="1" dirty="0"/>
              <a:t>authorless </a:t>
            </a:r>
            <a:r>
              <a:rPr lang="en-US" sz="2400" dirty="0"/>
              <a:t>because they </a:t>
            </a:r>
            <a:r>
              <a:rPr lang="en-US" sz="2400" dirty="0" smtClean="0"/>
              <a:t>are revealed </a:t>
            </a:r>
            <a:r>
              <a:rPr lang="en-US" sz="2400" dirty="0"/>
              <a:t>by reality and not by persons. </a:t>
            </a:r>
          </a:p>
          <a:p>
            <a:endParaRPr lang="en-US" sz="2400" dirty="0"/>
          </a:p>
          <a:p>
            <a:r>
              <a:rPr lang="en-US" sz="2400" dirty="0"/>
              <a:t>The </a:t>
            </a:r>
            <a:r>
              <a:rPr lang="en-US" sz="2400" i="1" dirty="0"/>
              <a:t>Rig Veda</a:t>
            </a:r>
            <a:r>
              <a:rPr lang="en-US" sz="2400" dirty="0"/>
              <a:t>, dating around 1500BCE, is the oldest collection of sacred verses of wisdom.</a:t>
            </a:r>
          </a:p>
          <a:p>
            <a:endParaRPr lang="en-US" sz="2400" dirty="0"/>
          </a:p>
        </p:txBody>
      </p:sp>
      <p:pic>
        <p:nvPicPr>
          <p:cNvPr id="6" name="Picture 5"/>
          <p:cNvPicPr>
            <a:picLocks noChangeAspect="1"/>
          </p:cNvPicPr>
          <p:nvPr/>
        </p:nvPicPr>
        <p:blipFill>
          <a:blip r:embed="rId2"/>
          <a:stretch>
            <a:fillRect/>
          </a:stretch>
        </p:blipFill>
        <p:spPr>
          <a:xfrm>
            <a:off x="5765800" y="273050"/>
            <a:ext cx="2387600" cy="3390900"/>
          </a:xfrm>
          <a:prstGeom prst="rect">
            <a:avLst/>
          </a:prstGeom>
        </p:spPr>
      </p:pic>
      <p:pic>
        <p:nvPicPr>
          <p:cNvPr id="7" name="Picture 6"/>
          <p:cNvPicPr>
            <a:picLocks noChangeAspect="1"/>
          </p:cNvPicPr>
          <p:nvPr/>
        </p:nvPicPr>
        <p:blipFill>
          <a:blip r:embed="rId3"/>
          <a:stretch>
            <a:fillRect/>
          </a:stretch>
        </p:blipFill>
        <p:spPr>
          <a:xfrm>
            <a:off x="5140901" y="4155822"/>
            <a:ext cx="3556000" cy="2235200"/>
          </a:xfrm>
          <a:prstGeom prst="rect">
            <a:avLst/>
          </a:prstGeom>
        </p:spPr>
      </p:pic>
    </p:spTree>
    <p:extLst>
      <p:ext uri="{BB962C8B-B14F-4D97-AF65-F5344CB8AC3E}">
        <p14:creationId xmlns:p14="http://schemas.microsoft.com/office/powerpoint/2010/main" val="24556395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Atman is Brahman</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dirty="0" smtClean="0"/>
              <a:t>Atman = the true self present in the fourth state that is different from the physical, dreaming, and deep-sleeping self.</a:t>
            </a:r>
          </a:p>
          <a:p>
            <a:pPr marL="0" indent="0">
              <a:buNone/>
            </a:pPr>
            <a:endParaRPr lang="en-US" sz="2400" dirty="0"/>
          </a:p>
          <a:p>
            <a:pPr marL="0" indent="0">
              <a:buNone/>
            </a:pPr>
            <a:r>
              <a:rPr lang="en-US" sz="2400" dirty="0" smtClean="0"/>
              <a:t>Brahman = that which makes great and is the ultimate </a:t>
            </a:r>
            <a:r>
              <a:rPr lang="en-US" sz="2400" dirty="0" smtClean="0"/>
              <a:t>reality, which </a:t>
            </a:r>
            <a:r>
              <a:rPr lang="en-US" sz="2400" dirty="0" smtClean="0"/>
              <a:t>can only be defined negatively.</a:t>
            </a:r>
          </a:p>
          <a:p>
            <a:pPr marL="0" indent="0">
              <a:buNone/>
            </a:pPr>
            <a:endParaRPr lang="en-US" sz="2400" dirty="0"/>
          </a:p>
          <a:p>
            <a:pPr marL="0" indent="0">
              <a:buNone/>
            </a:pPr>
            <a:r>
              <a:rPr lang="en-US" sz="2400" dirty="0" smtClean="0"/>
              <a:t>Atman = Braham </a:t>
            </a:r>
          </a:p>
          <a:p>
            <a:pPr marL="0" indent="0">
              <a:buNone/>
            </a:pPr>
            <a:endParaRPr lang="en-US" sz="2400" dirty="0"/>
          </a:p>
          <a:p>
            <a:pPr marL="0" indent="0">
              <a:buNone/>
            </a:pPr>
            <a:r>
              <a:rPr lang="en-US" sz="2400" dirty="0" smtClean="0"/>
              <a:t>Our ultimate self = ultimate reality. </a:t>
            </a:r>
          </a:p>
          <a:p>
            <a:pPr marL="0" indent="0">
              <a:buNone/>
            </a:pPr>
            <a:endParaRPr lang="en-US" sz="2400" dirty="0"/>
          </a:p>
          <a:p>
            <a:pPr marL="0" indent="0">
              <a:buNone/>
            </a:pPr>
            <a:r>
              <a:rPr lang="en-US" sz="2400" dirty="0" smtClean="0"/>
              <a:t>Understanding the ultimate self leads to the identification of it with ultimate reality. It can only be understood through pure awareness. </a:t>
            </a:r>
          </a:p>
        </p:txBody>
      </p:sp>
    </p:spTree>
    <p:extLst>
      <p:ext uri="{BB962C8B-B14F-4D97-AF65-F5344CB8AC3E}">
        <p14:creationId xmlns:p14="http://schemas.microsoft.com/office/powerpoint/2010/main" val="38578751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Tat Tvam Asi</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i="1" dirty="0" smtClean="0"/>
              <a:t>That which is the subtle essence, this whole world has for its Self (Atman). That is the true. That is the Atman. That </a:t>
            </a:r>
            <a:r>
              <a:rPr lang="en-US" sz="2400" i="1" dirty="0" smtClean="0"/>
              <a:t>art </a:t>
            </a:r>
            <a:r>
              <a:rPr lang="en-US" sz="2400" i="1" dirty="0" smtClean="0"/>
              <a:t>thou (tat tvam asi)</a:t>
            </a:r>
            <a:r>
              <a:rPr lang="en-US" sz="2400" dirty="0" smtClean="0"/>
              <a:t>.</a:t>
            </a:r>
          </a:p>
          <a:p>
            <a:pPr marL="0" indent="0">
              <a:buNone/>
            </a:pPr>
            <a:endParaRPr lang="en-US" sz="2400" i="1" dirty="0"/>
          </a:p>
          <a:p>
            <a:pPr marL="0" indent="0">
              <a:buNone/>
            </a:pPr>
            <a:r>
              <a:rPr lang="en-US" sz="2400" dirty="0" smtClean="0"/>
              <a:t>The subtle essence = Brahman. A person P = P’s Atman.</a:t>
            </a:r>
          </a:p>
          <a:p>
            <a:pPr marL="0" indent="0">
              <a:buNone/>
            </a:pPr>
            <a:r>
              <a:rPr lang="en-US" sz="2400" dirty="0" smtClean="0"/>
              <a:t>So,</a:t>
            </a:r>
            <a:endParaRPr lang="en-US" sz="2400" dirty="0"/>
          </a:p>
          <a:p>
            <a:pPr marL="0" indent="0">
              <a:buNone/>
            </a:pPr>
            <a:r>
              <a:rPr lang="en-US" sz="2400" dirty="0" smtClean="0"/>
              <a:t>P’s Atman = Brahman.</a:t>
            </a:r>
          </a:p>
          <a:p>
            <a:pPr marL="0" indent="0">
              <a:buNone/>
            </a:pPr>
            <a:endParaRPr lang="en-US" sz="2400" dirty="0"/>
          </a:p>
          <a:p>
            <a:pPr marL="0" indent="0">
              <a:buNone/>
            </a:pPr>
            <a:r>
              <a:rPr lang="en-US" sz="2400" dirty="0" smtClean="0"/>
              <a:t>Atman is the ultimate subject that can never be known in the way that ordinary objects are known. It must be realized. </a:t>
            </a:r>
          </a:p>
          <a:p>
            <a:pPr marL="0" indent="0">
              <a:buNone/>
            </a:pPr>
            <a:endParaRPr lang="en-US" sz="2400" dirty="0"/>
          </a:p>
          <a:p>
            <a:pPr marL="0" indent="0">
              <a:buNone/>
            </a:pPr>
            <a:r>
              <a:rPr lang="en-US" sz="2400" dirty="0" smtClean="0"/>
              <a:t>Knowledge of Atman is similar to knowledge of love, only those that experience it can know it.</a:t>
            </a:r>
          </a:p>
        </p:txBody>
      </p:sp>
    </p:spTree>
    <p:extLst>
      <p:ext uri="{BB962C8B-B14F-4D97-AF65-F5344CB8AC3E}">
        <p14:creationId xmlns:p14="http://schemas.microsoft.com/office/powerpoint/2010/main" val="352978651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Critical Questions</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457200" indent="-457200">
              <a:buAutoNum type="alphaLcParenBoth"/>
            </a:pPr>
            <a:r>
              <a:rPr lang="en-US" sz="2400" dirty="0" smtClean="0"/>
              <a:t>If we are all ultimately identical, shouldn’t we live in a society that treats </a:t>
            </a:r>
            <a:r>
              <a:rPr lang="en-US" sz="2400" dirty="0" smtClean="0"/>
              <a:t>us </a:t>
            </a:r>
            <a:r>
              <a:rPr lang="en-US" sz="2400" dirty="0" err="1" smtClean="0"/>
              <a:t>equaly</a:t>
            </a:r>
            <a:r>
              <a:rPr lang="en-US" sz="2400" dirty="0" smtClean="0"/>
              <a:t>?</a:t>
            </a:r>
          </a:p>
          <a:p>
            <a:pPr marL="457200" indent="-457200">
              <a:buAutoNum type="alphaLcParenBoth"/>
            </a:pPr>
            <a:endParaRPr lang="en-US" sz="2400" dirty="0"/>
          </a:p>
          <a:p>
            <a:pPr marL="457200" indent="-457200">
              <a:buAutoNum type="alphaLcParenBoth"/>
            </a:pPr>
            <a:r>
              <a:rPr lang="en-US" sz="2400" dirty="0" smtClean="0"/>
              <a:t>If we are all ultimately identical, what explains our manifest differences? If they are just appearances, from where do they come about?</a:t>
            </a:r>
          </a:p>
          <a:p>
            <a:pPr marL="457200" indent="-457200">
              <a:buAutoNum type="alphaLcParenBoth"/>
            </a:pPr>
            <a:endParaRPr lang="en-US" sz="2400" dirty="0"/>
          </a:p>
          <a:p>
            <a:pPr marL="457200" indent="-457200">
              <a:buAutoNum type="alphaLcParenBoth"/>
            </a:pPr>
            <a:r>
              <a:rPr lang="en-US" sz="2400" dirty="0" smtClean="0"/>
              <a:t>If the self is identical to ultimate reality, then how can we explain the contingency of our existence in contrast to the necessity of ultimate reality?</a:t>
            </a:r>
          </a:p>
        </p:txBody>
      </p:sp>
    </p:spTree>
    <p:extLst>
      <p:ext uri="{BB962C8B-B14F-4D97-AF65-F5344CB8AC3E}">
        <p14:creationId xmlns:p14="http://schemas.microsoft.com/office/powerpoint/2010/main" val="143883425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0946"/>
            <a:ext cx="8229600" cy="604728"/>
          </a:xfrm>
        </p:spPr>
        <p:txBody>
          <a:bodyPr>
            <a:normAutofit/>
          </a:bodyPr>
          <a:lstStyle/>
          <a:p>
            <a:pPr algn="l"/>
            <a:r>
              <a:rPr lang="en-US" sz="2800" dirty="0" smtClean="0"/>
              <a:t>Vedic View 				Upanishadic View</a:t>
            </a:r>
            <a:endParaRPr lang="en-US" sz="2800" dirty="0"/>
          </a:p>
        </p:txBody>
      </p:sp>
      <p:sp>
        <p:nvSpPr>
          <p:cNvPr id="4" name="Content Placeholder 3"/>
          <p:cNvSpPr>
            <a:spLocks noGrp="1"/>
          </p:cNvSpPr>
          <p:nvPr>
            <p:ph sz="half" idx="1"/>
          </p:nvPr>
        </p:nvSpPr>
        <p:spPr>
          <a:xfrm>
            <a:off x="181444" y="861738"/>
            <a:ext cx="4314356" cy="5835631"/>
          </a:xfrm>
        </p:spPr>
        <p:txBody>
          <a:bodyPr>
            <a:normAutofit lnSpcReduction="10000"/>
          </a:bodyPr>
          <a:lstStyle/>
          <a:p>
            <a:r>
              <a:rPr lang="en-US" sz="2200" dirty="0" smtClean="0"/>
              <a:t>Primary Values: Virtue, success, and enjoyment</a:t>
            </a:r>
          </a:p>
          <a:p>
            <a:r>
              <a:rPr lang="en-US" sz="2200" dirty="0" smtClean="0"/>
              <a:t>Key to perfection: ritual</a:t>
            </a:r>
          </a:p>
          <a:p>
            <a:r>
              <a:rPr lang="en-US" sz="2200" dirty="0" smtClean="0"/>
              <a:t>Emphasis on community</a:t>
            </a:r>
          </a:p>
          <a:p>
            <a:r>
              <a:rPr lang="en-US" sz="2200" dirty="0" smtClean="0"/>
              <a:t>Prayer is important</a:t>
            </a:r>
          </a:p>
          <a:p>
            <a:r>
              <a:rPr lang="en-US" sz="2200" dirty="0" smtClean="0"/>
              <a:t>Cycle of rebirth not mentioned</a:t>
            </a:r>
          </a:p>
          <a:p>
            <a:r>
              <a:rPr lang="en-US" sz="2200" dirty="0" smtClean="0"/>
              <a:t>Karma not important</a:t>
            </a:r>
          </a:p>
          <a:p>
            <a:r>
              <a:rPr lang="en-US" sz="2200" dirty="0" smtClean="0"/>
              <a:t>Texts: Vedas</a:t>
            </a:r>
          </a:p>
          <a:p>
            <a:r>
              <a:rPr lang="en-US" sz="2200" dirty="0" smtClean="0"/>
              <a:t>Emphasis on plurality of existence</a:t>
            </a:r>
          </a:p>
          <a:p>
            <a:r>
              <a:rPr lang="en-US" sz="2200" dirty="0" smtClean="0"/>
              <a:t>Self refers this body-mind</a:t>
            </a:r>
          </a:p>
          <a:p>
            <a:r>
              <a:rPr lang="en-US" sz="2200" dirty="0" smtClean="0"/>
              <a:t>Supported by Mimamsa philosophy</a:t>
            </a:r>
          </a:p>
          <a:p>
            <a:endParaRPr lang="en-US" sz="2200" dirty="0" smtClean="0"/>
          </a:p>
        </p:txBody>
      </p:sp>
      <p:sp>
        <p:nvSpPr>
          <p:cNvPr id="5" name="Content Placeholder 4"/>
          <p:cNvSpPr>
            <a:spLocks noGrp="1"/>
          </p:cNvSpPr>
          <p:nvPr>
            <p:ph sz="half" idx="2"/>
          </p:nvPr>
        </p:nvSpPr>
        <p:spPr>
          <a:xfrm>
            <a:off x="4648199" y="861738"/>
            <a:ext cx="4333257" cy="5835631"/>
          </a:xfrm>
        </p:spPr>
        <p:txBody>
          <a:bodyPr>
            <a:normAutofit lnSpcReduction="10000"/>
          </a:bodyPr>
          <a:lstStyle/>
          <a:p>
            <a:r>
              <a:rPr lang="en-US" sz="2200" dirty="0" smtClean="0"/>
              <a:t>Focus on the other (spiritual) world</a:t>
            </a:r>
          </a:p>
          <a:p>
            <a:r>
              <a:rPr lang="en-US" sz="2200" dirty="0" smtClean="0"/>
              <a:t>Primary value: liberation</a:t>
            </a:r>
          </a:p>
          <a:p>
            <a:r>
              <a:rPr lang="en-US" sz="2200" dirty="0" smtClean="0"/>
              <a:t>Key to perfection: knowledge</a:t>
            </a:r>
          </a:p>
          <a:p>
            <a:r>
              <a:rPr lang="en-US" sz="2200" dirty="0" smtClean="0"/>
              <a:t>Emphasis on the individual seeker</a:t>
            </a:r>
          </a:p>
          <a:p>
            <a:r>
              <a:rPr lang="en-US" sz="2200" dirty="0" smtClean="0"/>
              <a:t>Meditation is important</a:t>
            </a:r>
          </a:p>
          <a:p>
            <a:r>
              <a:rPr lang="en-US" sz="2200" dirty="0" smtClean="0"/>
              <a:t>Cycle of rebirth is seen as the fundamental problem</a:t>
            </a:r>
          </a:p>
          <a:p>
            <a:r>
              <a:rPr lang="en-US" sz="2200" dirty="0" smtClean="0"/>
              <a:t>Karma is important</a:t>
            </a:r>
          </a:p>
          <a:p>
            <a:r>
              <a:rPr lang="en-US" sz="2200" dirty="0" smtClean="0"/>
              <a:t>Texts: Upanishads</a:t>
            </a:r>
          </a:p>
          <a:p>
            <a:r>
              <a:rPr lang="en-US" sz="2200" dirty="0" smtClean="0"/>
              <a:t>Emphasis on unity of existence</a:t>
            </a:r>
          </a:p>
          <a:p>
            <a:r>
              <a:rPr lang="en-US" sz="2200" dirty="0" smtClean="0"/>
              <a:t>Self refers to the Atman that is Brahman</a:t>
            </a:r>
          </a:p>
          <a:p>
            <a:r>
              <a:rPr lang="en-US" sz="2200" dirty="0" smtClean="0"/>
              <a:t>Supported by Vedanta philosophy</a:t>
            </a:r>
            <a:endParaRPr lang="en-US" sz="2200" dirty="0"/>
          </a:p>
        </p:txBody>
      </p:sp>
    </p:spTree>
    <p:extLst>
      <p:ext uri="{BB962C8B-B14F-4D97-AF65-F5344CB8AC3E}">
        <p14:creationId xmlns:p14="http://schemas.microsoft.com/office/powerpoint/2010/main" val="427368530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Orthodox </a:t>
            </a:r>
            <a:r>
              <a:rPr lang="en-US" sz="2800" dirty="0" smtClean="0"/>
              <a:t>vs. Unorthodox </a:t>
            </a:r>
            <a:r>
              <a:rPr lang="en-US" sz="2800" dirty="0" smtClean="0"/>
              <a:t>Traditions</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b="1" dirty="0" smtClean="0"/>
              <a:t>Unorthodox Traditions</a:t>
            </a:r>
            <a:r>
              <a:rPr lang="en-US" sz="2400" dirty="0" smtClean="0"/>
              <a:t>: Do not take the Vedas as authority, nor do they aim to make their theories consistent or compatible with the Vedas.</a:t>
            </a:r>
          </a:p>
          <a:p>
            <a:pPr marL="0" indent="0">
              <a:buNone/>
            </a:pPr>
            <a:endParaRPr lang="en-US" sz="2400" dirty="0"/>
          </a:p>
          <a:p>
            <a:pPr marL="0" indent="0">
              <a:buNone/>
            </a:pPr>
            <a:r>
              <a:rPr lang="en-US" sz="2400" dirty="0" smtClean="0"/>
              <a:t>Jainism, Buddhism, Carvaka.</a:t>
            </a:r>
          </a:p>
          <a:p>
            <a:pPr marL="0" indent="0">
              <a:buNone/>
            </a:pPr>
            <a:endParaRPr lang="en-US" sz="2400" dirty="0"/>
          </a:p>
          <a:p>
            <a:pPr marL="0" indent="0">
              <a:buNone/>
            </a:pPr>
            <a:r>
              <a:rPr lang="en-US" sz="2400" b="1" dirty="0" smtClean="0"/>
              <a:t>Orthodox Traditions</a:t>
            </a:r>
            <a:r>
              <a:rPr lang="en-US" sz="2400" dirty="0" smtClean="0"/>
              <a:t>: Take the Vedas as authority, and they aim to make their views consistent and compatible with the Vedas.</a:t>
            </a:r>
          </a:p>
          <a:p>
            <a:pPr marL="0" indent="0">
              <a:buNone/>
            </a:pPr>
            <a:endParaRPr lang="en-US" sz="2400" dirty="0"/>
          </a:p>
          <a:p>
            <a:pPr marL="0" indent="0">
              <a:buNone/>
            </a:pPr>
            <a:r>
              <a:rPr lang="en-US" sz="2400" dirty="0" smtClean="0"/>
              <a:t>Nyaya, Vaisheshika, Sankhya, Yoga, Mimamsa, and Vedanta.</a:t>
            </a:r>
          </a:p>
        </p:txBody>
      </p:sp>
    </p:spTree>
    <p:extLst>
      <p:ext uri="{BB962C8B-B14F-4D97-AF65-F5344CB8AC3E}">
        <p14:creationId xmlns:p14="http://schemas.microsoft.com/office/powerpoint/2010/main" val="332646444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Vedas</a:t>
            </a:r>
            <a:endParaRPr lang="en-US" sz="2800" dirty="0"/>
          </a:p>
        </p:txBody>
      </p:sp>
      <p:sp>
        <p:nvSpPr>
          <p:cNvPr id="3" name="Content Placeholder 2"/>
          <p:cNvSpPr>
            <a:spLocks noGrp="1"/>
          </p:cNvSpPr>
          <p:nvPr>
            <p:ph idx="1"/>
          </p:nvPr>
        </p:nvSpPr>
        <p:spPr>
          <a:xfrm>
            <a:off x="196564" y="1041400"/>
            <a:ext cx="8648810" cy="5535023"/>
          </a:xfrm>
        </p:spPr>
        <p:txBody>
          <a:bodyPr>
            <a:normAutofit/>
          </a:bodyPr>
          <a:lstStyle/>
          <a:p>
            <a:pPr marL="0" indent="0">
              <a:buNone/>
            </a:pPr>
            <a:r>
              <a:rPr lang="en-US" sz="2400" dirty="0" smtClean="0"/>
              <a:t>Agni = the God of Fire</a:t>
            </a:r>
          </a:p>
          <a:p>
            <a:pPr marL="0" indent="0">
              <a:buNone/>
            </a:pPr>
            <a:endParaRPr lang="en-US" sz="2400" dirty="0"/>
          </a:p>
          <a:p>
            <a:pPr marL="0" indent="0">
              <a:buNone/>
            </a:pPr>
            <a:r>
              <a:rPr lang="en-US" sz="2400" dirty="0" smtClean="0"/>
              <a:t>Soma = the hallucinogen of ecstasy and illumination. </a:t>
            </a:r>
          </a:p>
          <a:p>
            <a:pPr marL="0" indent="0">
              <a:buNone/>
            </a:pPr>
            <a:endParaRPr lang="en-US" sz="2400" dirty="0"/>
          </a:p>
          <a:p>
            <a:pPr marL="0" indent="0">
              <a:buNone/>
            </a:pPr>
            <a:r>
              <a:rPr lang="en-US" sz="2400" dirty="0" smtClean="0"/>
              <a:t>Indra = the god of courage and strength in people.</a:t>
            </a:r>
          </a:p>
          <a:p>
            <a:pPr marL="0" indent="0">
              <a:buNone/>
            </a:pPr>
            <a:endParaRPr lang="en-US" sz="2400" dirty="0"/>
          </a:p>
          <a:p>
            <a:pPr marL="0" indent="0">
              <a:buNone/>
            </a:pPr>
            <a:r>
              <a:rPr lang="en-US" sz="2400" dirty="0" smtClean="0"/>
              <a:t>Vac = speech, the god of communication. She represents both words and the consciousness underlying the words. </a:t>
            </a:r>
          </a:p>
          <a:p>
            <a:pPr marL="0" indent="0">
              <a:buNone/>
            </a:pPr>
            <a:endParaRPr lang="en-US" sz="2400" dirty="0"/>
          </a:p>
          <a:p>
            <a:pPr marL="0" indent="0">
              <a:buNone/>
            </a:pPr>
            <a:r>
              <a:rPr lang="en-US" sz="2400" dirty="0" smtClean="0"/>
              <a:t>Rita = the order present in the universe, both in terms of natural phenomena such as the seasons and human phenomena such as the laws of morality and justice.   </a:t>
            </a:r>
            <a:endParaRPr lang="en-US" sz="2400" dirty="0"/>
          </a:p>
          <a:p>
            <a:pPr marL="0" indent="0">
              <a:buNone/>
            </a:pPr>
            <a:endParaRPr lang="en-US" sz="2400" dirty="0"/>
          </a:p>
        </p:txBody>
      </p:sp>
    </p:spTree>
    <p:extLst>
      <p:ext uri="{BB962C8B-B14F-4D97-AF65-F5344CB8AC3E}">
        <p14:creationId xmlns:p14="http://schemas.microsoft.com/office/powerpoint/2010/main" val="76820670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Rig Veda and The Origins of Existence</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r>
              <a:rPr lang="en-US" sz="2400" dirty="0" smtClean="0"/>
              <a:t>Rig Veda:</a:t>
            </a:r>
          </a:p>
          <a:p>
            <a:pPr marL="0" indent="0">
              <a:buNone/>
            </a:pPr>
            <a:endParaRPr lang="en-US" sz="2400" dirty="0" smtClean="0"/>
          </a:p>
          <a:p>
            <a:pPr marL="0" indent="0">
              <a:buNone/>
            </a:pPr>
            <a:r>
              <a:rPr lang="en-US" sz="2400" dirty="0" smtClean="0"/>
              <a:t>Verse 1:</a:t>
            </a:r>
            <a:endParaRPr lang="en-US" sz="2400" dirty="0"/>
          </a:p>
          <a:p>
            <a:pPr marL="0" indent="0">
              <a:buNone/>
            </a:pPr>
            <a:r>
              <a:rPr lang="en-US" sz="2400" dirty="0" smtClean="0"/>
              <a:t>In the beginning there was neither existence nor non-existence;</a:t>
            </a:r>
          </a:p>
          <a:p>
            <a:pPr marL="0" indent="0">
              <a:buNone/>
            </a:pPr>
            <a:r>
              <a:rPr lang="en-US" sz="2400" dirty="0" smtClean="0"/>
              <a:t>Neither the world nor the sky beyond.</a:t>
            </a:r>
          </a:p>
          <a:p>
            <a:pPr marL="0" indent="0">
              <a:buNone/>
            </a:pPr>
            <a:r>
              <a:rPr lang="en-US" sz="2400" dirty="0" smtClean="0"/>
              <a:t>What stirred? Where? Who protected it?</a:t>
            </a:r>
          </a:p>
          <a:p>
            <a:pPr marL="0" indent="0">
              <a:buNone/>
            </a:pPr>
            <a:r>
              <a:rPr lang="en-US" sz="2400" dirty="0" smtClean="0"/>
              <a:t>Was there water, deep and unfathomable?</a:t>
            </a:r>
            <a:endParaRPr lang="en-US" sz="2400" dirty="0"/>
          </a:p>
        </p:txBody>
      </p:sp>
    </p:spTree>
    <p:extLst>
      <p:ext uri="{BB962C8B-B14F-4D97-AF65-F5344CB8AC3E}">
        <p14:creationId xmlns:p14="http://schemas.microsoft.com/office/powerpoint/2010/main" val="10882429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Origins of Existence</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r>
              <a:rPr lang="en-US" sz="2400" dirty="0" smtClean="0"/>
              <a:t>Verse 1: </a:t>
            </a:r>
            <a:r>
              <a:rPr lang="en-US" sz="2400" dirty="0" smtClean="0"/>
              <a:t>Argument for the whole over opposition.</a:t>
            </a:r>
            <a:endParaRPr lang="en-US" sz="2400" dirty="0" smtClean="0"/>
          </a:p>
          <a:p>
            <a:pPr marL="0" indent="0">
              <a:buNone/>
            </a:pPr>
            <a:endParaRPr lang="en-US" sz="2400" dirty="0"/>
          </a:p>
          <a:p>
            <a:pPr marL="457200" indent="-457200">
              <a:buAutoNum type="arabicPeriod"/>
            </a:pPr>
            <a:r>
              <a:rPr lang="en-US" sz="2400" dirty="0" smtClean="0"/>
              <a:t>Either the source of existence comes from something that </a:t>
            </a:r>
            <a:r>
              <a:rPr lang="en-US" sz="2400" i="1" dirty="0" smtClean="0"/>
              <a:t>exists</a:t>
            </a:r>
            <a:r>
              <a:rPr lang="en-US" sz="2400" dirty="0" smtClean="0"/>
              <a:t> or it comes from something that is </a:t>
            </a:r>
            <a:r>
              <a:rPr lang="en-US" sz="2400" i="1" dirty="0" smtClean="0"/>
              <a:t>non</a:t>
            </a:r>
            <a:r>
              <a:rPr lang="en-US" sz="2400" dirty="0" smtClean="0"/>
              <a:t>-</a:t>
            </a:r>
            <a:r>
              <a:rPr lang="en-US" sz="2400" i="1" dirty="0" smtClean="0"/>
              <a:t>existent</a:t>
            </a:r>
            <a:r>
              <a:rPr lang="en-US" sz="2400" dirty="0" smtClean="0"/>
              <a:t>. </a:t>
            </a:r>
          </a:p>
          <a:p>
            <a:pPr marL="457200" indent="-457200">
              <a:buAutoNum type="arabicPeriod"/>
            </a:pPr>
            <a:r>
              <a:rPr lang="en-US" sz="2400" dirty="0" smtClean="0"/>
              <a:t>If it comes from something that exits, then it cannot be the first existence, since we can always ask: what was the source of that particular existence? </a:t>
            </a:r>
          </a:p>
          <a:p>
            <a:pPr marL="457200" indent="-457200">
              <a:buAutoNum type="arabicPeriod"/>
            </a:pPr>
            <a:r>
              <a:rPr lang="en-US" sz="2400" dirty="0" smtClean="0"/>
              <a:t>If it comes from something that is non-existent, then it cannot be the source of existence, since we can ask: how can something arise from nothing?</a:t>
            </a:r>
          </a:p>
          <a:p>
            <a:pPr marL="457200" indent="-457200">
              <a:buAutoNum type="arabicPeriod"/>
            </a:pPr>
            <a:r>
              <a:rPr lang="en-US" sz="2400" dirty="0" smtClean="0"/>
              <a:t>So the origins of everything derive from something that is neither existence nor non-existence.  </a:t>
            </a:r>
            <a:endParaRPr lang="en-US" sz="2400" dirty="0"/>
          </a:p>
        </p:txBody>
      </p:sp>
    </p:spTree>
    <p:extLst>
      <p:ext uri="{BB962C8B-B14F-4D97-AF65-F5344CB8AC3E}">
        <p14:creationId xmlns:p14="http://schemas.microsoft.com/office/powerpoint/2010/main" val="308679666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Origins of Existence</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r>
              <a:rPr lang="en-US" sz="2400" dirty="0" smtClean="0"/>
              <a:t>Verse 1: Critical Questions</a:t>
            </a:r>
          </a:p>
          <a:p>
            <a:pPr marL="0" indent="0">
              <a:buNone/>
            </a:pPr>
            <a:endParaRPr lang="en-US" sz="2400" dirty="0" smtClean="0"/>
          </a:p>
          <a:p>
            <a:pPr marL="457200" indent="-457200">
              <a:buAutoNum type="alphaLcParenBoth"/>
            </a:pPr>
            <a:r>
              <a:rPr lang="en-US" sz="2400" dirty="0" smtClean="0"/>
              <a:t>Is it possible for something to be neither F nor non-F? For example, my shirt can be neither blue nor green, because it is red, but can my shirt be neither blue nor non-blue?</a:t>
            </a:r>
          </a:p>
          <a:p>
            <a:pPr marL="457200" indent="-457200">
              <a:buAutoNum type="alphaLcParenBoth"/>
            </a:pPr>
            <a:endParaRPr lang="en-US" sz="2400" dirty="0" smtClean="0"/>
          </a:p>
          <a:p>
            <a:pPr marL="457200" indent="-457200">
              <a:buAutoNum type="alphaLcParenBoth"/>
            </a:pPr>
            <a:r>
              <a:rPr lang="en-US" sz="2400" dirty="0" smtClean="0"/>
              <a:t>Why can’t there be a first existing thing?</a:t>
            </a:r>
          </a:p>
          <a:p>
            <a:pPr marL="457200" indent="-457200">
              <a:buAutoNum type="alphaLcParenBoth"/>
            </a:pPr>
            <a:endParaRPr lang="en-US" sz="2400" dirty="0"/>
          </a:p>
          <a:p>
            <a:pPr marL="457200" indent="-457200">
              <a:buAutoNum type="alphaLcParenBoth"/>
            </a:pPr>
            <a:r>
              <a:rPr lang="en-US" sz="2400" dirty="0" smtClean="0"/>
              <a:t>Why can’t something come from nothing?</a:t>
            </a:r>
          </a:p>
          <a:p>
            <a:pPr marL="457200" indent="-457200">
              <a:buAutoNum type="alphaLcParenBoth"/>
            </a:pPr>
            <a:endParaRPr lang="en-US" sz="2400" dirty="0"/>
          </a:p>
          <a:p>
            <a:pPr marL="457200" indent="-457200">
              <a:buAutoNum type="alphaLcParenBoth"/>
            </a:pPr>
            <a:r>
              <a:rPr lang="en-US" sz="2400" dirty="0" smtClean="0"/>
              <a:t>Can thought about origins go beyond the dualistic options we are given for thinking about it?  </a:t>
            </a:r>
            <a:endParaRPr lang="en-US" sz="2400" dirty="0"/>
          </a:p>
        </p:txBody>
      </p:sp>
    </p:spTree>
    <p:extLst>
      <p:ext uri="{BB962C8B-B14F-4D97-AF65-F5344CB8AC3E}">
        <p14:creationId xmlns:p14="http://schemas.microsoft.com/office/powerpoint/2010/main" val="24391047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Origins of Existence</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r>
              <a:rPr lang="en-US" sz="2400" dirty="0"/>
              <a:t>Rig Veda:</a:t>
            </a:r>
          </a:p>
          <a:p>
            <a:pPr marL="0" indent="0">
              <a:buNone/>
            </a:pPr>
            <a:endParaRPr lang="en-US" sz="2400" dirty="0"/>
          </a:p>
          <a:p>
            <a:pPr marL="0" indent="0">
              <a:buNone/>
            </a:pPr>
            <a:r>
              <a:rPr lang="en-US" sz="2400" dirty="0"/>
              <a:t>Verse </a:t>
            </a:r>
            <a:r>
              <a:rPr lang="en-US" sz="2400" dirty="0" smtClean="0"/>
              <a:t>2:</a:t>
            </a:r>
          </a:p>
          <a:p>
            <a:pPr marL="0" indent="0">
              <a:buNone/>
            </a:pPr>
            <a:endParaRPr lang="en-US" sz="2400" dirty="0"/>
          </a:p>
          <a:p>
            <a:pPr marL="0" indent="0">
              <a:buNone/>
            </a:pPr>
            <a:r>
              <a:rPr lang="en-US" sz="2400" dirty="0" smtClean="0"/>
              <a:t>Then there was neither death nor immortality,</a:t>
            </a:r>
          </a:p>
          <a:p>
            <a:pPr marL="0" indent="0">
              <a:buNone/>
            </a:pPr>
            <a:r>
              <a:rPr lang="en-US" sz="2400" dirty="0" smtClean="0"/>
              <a:t>Nor any sign of night or day.</a:t>
            </a:r>
          </a:p>
          <a:p>
            <a:pPr marL="0" indent="0">
              <a:buNone/>
            </a:pPr>
            <a:r>
              <a:rPr lang="en-US" sz="2400" dirty="0" smtClean="0"/>
              <a:t>THAT ONE breathed, without breath, by its own impulse; Other than that, there was nothing at all. </a:t>
            </a:r>
            <a:endParaRPr lang="en-US" sz="2400" dirty="0"/>
          </a:p>
        </p:txBody>
      </p:sp>
    </p:spTree>
    <p:extLst>
      <p:ext uri="{BB962C8B-B14F-4D97-AF65-F5344CB8AC3E}">
        <p14:creationId xmlns:p14="http://schemas.microsoft.com/office/powerpoint/2010/main" val="217930401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Origins of Existence</a:t>
            </a:r>
            <a:endParaRPr lang="en-US" sz="2800" dirty="0"/>
          </a:p>
        </p:txBody>
      </p:sp>
      <p:sp>
        <p:nvSpPr>
          <p:cNvPr id="3" name="Content Placeholder 2"/>
          <p:cNvSpPr>
            <a:spLocks noGrp="1"/>
          </p:cNvSpPr>
          <p:nvPr>
            <p:ph idx="1"/>
          </p:nvPr>
        </p:nvSpPr>
        <p:spPr>
          <a:xfrm>
            <a:off x="196564" y="1179221"/>
            <a:ext cx="8648810" cy="5397202"/>
          </a:xfrm>
        </p:spPr>
        <p:txBody>
          <a:bodyPr>
            <a:normAutofit/>
          </a:bodyPr>
          <a:lstStyle/>
          <a:p>
            <a:pPr marL="0" indent="0">
              <a:buNone/>
            </a:pPr>
            <a:r>
              <a:rPr lang="en-US" sz="2400" dirty="0"/>
              <a:t>Verse </a:t>
            </a:r>
            <a:r>
              <a:rPr lang="en-US" sz="2400" dirty="0" smtClean="0"/>
              <a:t>2: </a:t>
            </a:r>
            <a:r>
              <a:rPr lang="en-US" sz="2400" dirty="0" smtClean="0"/>
              <a:t>Argument for oneness as a source</a:t>
            </a:r>
            <a:endParaRPr lang="en-US" sz="2400" dirty="0"/>
          </a:p>
          <a:p>
            <a:pPr marL="0" indent="0">
              <a:buNone/>
            </a:pPr>
            <a:endParaRPr lang="en-US" sz="2400" dirty="0"/>
          </a:p>
          <a:p>
            <a:pPr marL="457200" indent="-457200">
              <a:buAutoNum type="arabicPeriod"/>
            </a:pPr>
            <a:r>
              <a:rPr lang="en-US" sz="2400" dirty="0" smtClean="0"/>
              <a:t>There are oppositions in our reality, such as death vs. immortality, night vs. day, and existence vs. non-existence.</a:t>
            </a:r>
          </a:p>
          <a:p>
            <a:pPr marL="457200" indent="-457200">
              <a:buAutoNum type="arabicPeriod"/>
            </a:pPr>
            <a:r>
              <a:rPr lang="en-US" sz="2400" dirty="0" smtClean="0"/>
              <a:t>Dualistic oppositions are derived from something that has no opposition. For example, through a whole from which the opposites can be derived. </a:t>
            </a:r>
          </a:p>
          <a:p>
            <a:pPr marL="457200" indent="-457200">
              <a:buAutoNum type="arabicPeriod"/>
            </a:pPr>
            <a:r>
              <a:rPr lang="en-US" sz="2400" dirty="0" smtClean="0"/>
              <a:t>So, what is beyond reality is oneness. Something that is a whole that is unified and from which oppositions, such as existence and non-existence, can be derived. </a:t>
            </a:r>
            <a:endParaRPr lang="en-US" sz="2400" dirty="0"/>
          </a:p>
        </p:txBody>
      </p:sp>
    </p:spTree>
    <p:extLst>
      <p:ext uri="{BB962C8B-B14F-4D97-AF65-F5344CB8AC3E}">
        <p14:creationId xmlns:p14="http://schemas.microsoft.com/office/powerpoint/2010/main" val="256013320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229600" cy="766762"/>
          </a:xfrm>
        </p:spPr>
        <p:txBody>
          <a:bodyPr>
            <a:normAutofit/>
          </a:bodyPr>
          <a:lstStyle/>
          <a:p>
            <a:r>
              <a:rPr lang="en-US" sz="2800" dirty="0" smtClean="0"/>
              <a:t>The Origins of Existence</a:t>
            </a:r>
            <a:endParaRPr lang="en-US" sz="2800" dirty="0"/>
          </a:p>
        </p:txBody>
      </p:sp>
      <p:sp>
        <p:nvSpPr>
          <p:cNvPr id="3" name="Content Placeholder 2"/>
          <p:cNvSpPr>
            <a:spLocks noGrp="1"/>
          </p:cNvSpPr>
          <p:nvPr>
            <p:ph idx="1"/>
          </p:nvPr>
        </p:nvSpPr>
        <p:spPr>
          <a:xfrm>
            <a:off x="196564" y="1041400"/>
            <a:ext cx="8648810" cy="5816599"/>
          </a:xfrm>
        </p:spPr>
        <p:txBody>
          <a:bodyPr>
            <a:normAutofit/>
          </a:bodyPr>
          <a:lstStyle/>
          <a:p>
            <a:pPr marL="0" indent="0">
              <a:buNone/>
            </a:pPr>
            <a:r>
              <a:rPr lang="en-US" sz="2400" dirty="0"/>
              <a:t>Verse </a:t>
            </a:r>
            <a:r>
              <a:rPr lang="en-US" sz="2400" dirty="0" smtClean="0"/>
              <a:t>2: Critical Questions</a:t>
            </a:r>
          </a:p>
          <a:p>
            <a:pPr marL="0" indent="0">
              <a:buNone/>
            </a:pPr>
            <a:endParaRPr lang="en-US" sz="2400" dirty="0" smtClean="0"/>
          </a:p>
          <a:p>
            <a:pPr marL="457200" indent="-457200">
              <a:buAutoNum type="alphaLcParenBoth"/>
            </a:pPr>
            <a:r>
              <a:rPr lang="en-US" sz="2400" dirty="0" smtClean="0"/>
              <a:t>Is there another way to account for oppositions other than the positing of a unified whole?</a:t>
            </a:r>
          </a:p>
          <a:p>
            <a:pPr marL="457200" indent="-457200">
              <a:buAutoNum type="alphaLcParenBoth"/>
            </a:pPr>
            <a:endParaRPr lang="en-US" sz="2400" dirty="0"/>
          </a:p>
          <a:p>
            <a:pPr marL="457200" indent="-457200">
              <a:buAutoNum type="alphaLcParenBoth"/>
            </a:pPr>
            <a:r>
              <a:rPr lang="en-US" sz="2400" dirty="0" smtClean="0"/>
              <a:t>How can something breathe without breath?</a:t>
            </a:r>
          </a:p>
          <a:p>
            <a:pPr marL="457200" indent="-457200">
              <a:buAutoNum type="alphaLcParenBoth"/>
            </a:pPr>
            <a:endParaRPr lang="en-US" sz="2400" dirty="0"/>
          </a:p>
          <a:p>
            <a:pPr marL="457200" indent="-457200">
              <a:buAutoNum type="alphaLcParenBoth"/>
            </a:pPr>
            <a:r>
              <a:rPr lang="en-US" sz="2400" dirty="0" smtClean="0"/>
              <a:t>What does the use of the paradoxical language suggest?</a:t>
            </a:r>
          </a:p>
          <a:p>
            <a:pPr marL="457200" indent="-457200">
              <a:buAutoNum type="alphaLcParenBoth"/>
            </a:pPr>
            <a:endParaRPr lang="en-US" sz="2400" dirty="0"/>
          </a:p>
          <a:p>
            <a:pPr marL="457200" indent="-457200">
              <a:buAutoNum type="alphaLcParenBoth"/>
            </a:pPr>
            <a:r>
              <a:rPr lang="en-US" sz="2400" dirty="0" smtClean="0"/>
              <a:t>Is paradoxical language the only way to point to what is beyond dualistic oppositions?</a:t>
            </a:r>
          </a:p>
          <a:p>
            <a:pPr marL="457200" indent="-457200">
              <a:buAutoNum type="alphaLcParenBoth"/>
            </a:pPr>
            <a:endParaRPr lang="en-US" sz="2400" dirty="0" smtClean="0"/>
          </a:p>
          <a:p>
            <a:pPr marL="457200" indent="-457200">
              <a:buAutoNum type="alphaLcParenBoth"/>
            </a:pPr>
            <a:r>
              <a:rPr lang="en-US" sz="2400" dirty="0" smtClean="0"/>
              <a:t>What kind of understanding does paradoxical language provide?</a:t>
            </a:r>
          </a:p>
          <a:p>
            <a:pPr marL="457200" indent="-457200">
              <a:buAutoNum type="alphaLcParenBoth"/>
            </a:pPr>
            <a:endParaRPr lang="en-US" sz="2400" dirty="0"/>
          </a:p>
        </p:txBody>
      </p:sp>
    </p:spTree>
    <p:extLst>
      <p:ext uri="{BB962C8B-B14F-4D97-AF65-F5344CB8AC3E}">
        <p14:creationId xmlns:p14="http://schemas.microsoft.com/office/powerpoint/2010/main" val="39630796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284</TotalTime>
  <Words>1790</Words>
  <Application>Microsoft Macintosh PowerPoint</Application>
  <PresentationFormat>On-screen Show (4:3)</PresentationFormat>
  <Paragraphs>228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Black</vt:lpstr>
      <vt:lpstr>Asian Philosophy</vt:lpstr>
      <vt:lpstr>PowerPoint Presentation</vt:lpstr>
      <vt:lpstr>The Vedas</vt:lpstr>
      <vt:lpstr>Rig Veda and The Origins of Existence</vt:lpstr>
      <vt:lpstr>The Origins of Existence</vt:lpstr>
      <vt:lpstr>The Origins of Existence</vt:lpstr>
      <vt:lpstr>The Origins of Existence</vt:lpstr>
      <vt:lpstr>The Origins of Existence</vt:lpstr>
      <vt:lpstr>The Origins of Existence</vt:lpstr>
      <vt:lpstr>The Origins of Existence</vt:lpstr>
      <vt:lpstr>The Origins of Existence</vt:lpstr>
      <vt:lpstr>The Origins of Existence</vt:lpstr>
      <vt:lpstr>PowerPoint Presentation</vt:lpstr>
      <vt:lpstr>PowerPoint Presentation</vt:lpstr>
      <vt:lpstr>The Quest for Brahman</vt:lpstr>
      <vt:lpstr>Argument for method of negation</vt:lpstr>
      <vt:lpstr>The Quest for the Self</vt:lpstr>
      <vt:lpstr>The Distinction Between Subject and Object</vt:lpstr>
      <vt:lpstr>PowerPoint Presentation</vt:lpstr>
      <vt:lpstr>Atman is Brahman</vt:lpstr>
      <vt:lpstr>Tat Tvam Asi</vt:lpstr>
      <vt:lpstr>Critical Questions</vt:lpstr>
      <vt:lpstr>Vedic View     Upanishadic View</vt:lpstr>
      <vt:lpstr>Orthodox vs. Unorthodox Traditions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Asian Philosophy</dc:title>
  <dc:creator>Anand Vaidya</dc:creator>
  <cp:lastModifiedBy>Anand Vaidya</cp:lastModifiedBy>
  <cp:revision>27</cp:revision>
  <dcterms:created xsi:type="dcterms:W3CDTF">2014-01-27T18:34:26Z</dcterms:created>
  <dcterms:modified xsi:type="dcterms:W3CDTF">2014-01-30T00:40:49Z</dcterms:modified>
</cp:coreProperties>
</file>