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1" r:id="rId5"/>
    <p:sldId id="260" r:id="rId6"/>
    <p:sldId id="265" r:id="rId7"/>
    <p:sldId id="264" r:id="rId8"/>
    <p:sldId id="263" r:id="rId9"/>
    <p:sldId id="262"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38" autoAdjust="0"/>
  </p:normalViewPr>
  <p:slideViewPr>
    <p:cSldViewPr snapToGrid="0" snapToObjects="1">
      <p:cViewPr varScale="1">
        <p:scale>
          <a:sx n="89" d="100"/>
          <a:sy n="89" d="100"/>
        </p:scale>
        <p:origin x="-6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39D624-C02D-4545-A782-BFD00BEC3600}" type="datetimeFigureOut">
              <a:rPr lang="en-US" smtClean="0"/>
              <a:t>2/3/14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9D624-C02D-4545-A782-BFD00BEC3600}" type="datetimeFigureOut">
              <a:rPr lang="en-US" smtClean="0"/>
              <a:t>2/3/14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9D624-C02D-4545-A782-BFD00BEC3600}" type="datetimeFigureOut">
              <a:rPr lang="en-US" smtClean="0"/>
              <a:t>2/3/14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9D624-C02D-4545-A782-BFD00BEC3600}" type="datetimeFigureOut">
              <a:rPr lang="en-US" smtClean="0"/>
              <a:t>2/3/14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39D624-C02D-4545-A782-BFD00BEC3600}" type="datetimeFigureOut">
              <a:rPr lang="en-US" smtClean="0"/>
              <a:t>2/3/14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39D624-C02D-4545-A782-BFD00BEC3600}" type="datetimeFigureOut">
              <a:rPr lang="en-US" smtClean="0"/>
              <a:t>2/3/14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39D624-C02D-4545-A782-BFD00BEC3600}" type="datetimeFigureOut">
              <a:rPr lang="en-US" smtClean="0"/>
              <a:t>2/3/14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39D624-C02D-4545-A782-BFD00BEC3600}" type="datetimeFigureOut">
              <a:rPr lang="en-US" smtClean="0"/>
              <a:t>2/3/14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9D624-C02D-4545-A782-BFD00BEC3600}" type="datetimeFigureOut">
              <a:rPr lang="en-US" smtClean="0"/>
              <a:t>2/3/14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9D624-C02D-4545-A782-BFD00BEC3600}" type="datetimeFigureOut">
              <a:rPr lang="en-US" smtClean="0"/>
              <a:t>2/3/14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9D624-C02D-4545-A782-BFD00BEC3600}" type="datetimeFigureOut">
              <a:rPr lang="en-US" smtClean="0"/>
              <a:t>2/3/14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84F151-C630-B34B-8751-F308C654E453}"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9D624-C02D-4545-A782-BFD00BEC3600}" type="datetimeFigureOut">
              <a:rPr lang="en-US" smtClean="0"/>
              <a:t>2/3/14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4F151-C630-B34B-8751-F308C654E453}"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Lecture 3</a:t>
            </a:r>
            <a:endParaRPr lang="en-US" dirty="0"/>
          </a:p>
        </p:txBody>
      </p:sp>
    </p:spTree>
    <p:extLst>
      <p:ext uri="{BB962C8B-B14F-4D97-AF65-F5344CB8AC3E}">
        <p14:creationId xmlns:p14="http://schemas.microsoft.com/office/powerpoint/2010/main" val="619127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Naya vs. Pramana</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Naya = provide an ordinary human with knowledge from a given standpoint or point of view. Perspectival knowledge is acquired.</a:t>
            </a:r>
          </a:p>
          <a:p>
            <a:pPr marL="0" indent="0">
              <a:buNone/>
            </a:pPr>
            <a:endParaRPr lang="en-US" sz="2400" dirty="0"/>
          </a:p>
          <a:p>
            <a:pPr marL="0" indent="0">
              <a:buNone/>
            </a:pPr>
            <a:r>
              <a:rPr lang="en-US" sz="2400" dirty="0" smtClean="0"/>
              <a:t>Pramāna = total knowledge of a thing.</a:t>
            </a:r>
          </a:p>
          <a:p>
            <a:pPr marL="0" indent="0">
              <a:buNone/>
            </a:pPr>
            <a:endParaRPr lang="en-US" sz="2400" dirty="0"/>
          </a:p>
          <a:p>
            <a:pPr marL="0" indent="0">
              <a:buNone/>
            </a:pPr>
            <a:r>
              <a:rPr lang="en-US" sz="2400" dirty="0" smtClean="0"/>
              <a:t>The underlying self that is omniscient is the subject of pramāna because the underlying self is omniscient and can know everything.</a:t>
            </a:r>
          </a:p>
          <a:p>
            <a:pPr marL="0" indent="0">
              <a:buNone/>
            </a:pPr>
            <a:endParaRPr lang="en-US" sz="2400" dirty="0"/>
          </a:p>
          <a:p>
            <a:pPr marL="0" indent="0">
              <a:buNone/>
            </a:pPr>
            <a:r>
              <a:rPr lang="en-US" sz="2400" dirty="0" smtClean="0"/>
              <a:t>The ordinary self is subject only to naya, perspectival knowledge, since there are infinite aspects that cannot be grasped all at once through the senses that one uses in acquiring ordinary human knowledge. </a:t>
            </a:r>
            <a:endParaRPr lang="en-US" sz="2400" dirty="0"/>
          </a:p>
          <a:p>
            <a:pPr marL="0" indent="0">
              <a:buNone/>
            </a:pPr>
            <a:endParaRPr lang="en-US" sz="2400" dirty="0"/>
          </a:p>
        </p:txBody>
      </p:sp>
    </p:spTree>
    <p:extLst>
      <p:ext uri="{BB962C8B-B14F-4D97-AF65-F5344CB8AC3E}">
        <p14:creationId xmlns:p14="http://schemas.microsoft.com/office/powerpoint/2010/main" val="38343329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Jain Ethics</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Five Principles:</a:t>
            </a:r>
          </a:p>
          <a:p>
            <a:pPr marL="0" indent="0">
              <a:buNone/>
            </a:pPr>
            <a:endParaRPr lang="en-US" sz="2400" dirty="0"/>
          </a:p>
          <a:p>
            <a:pPr marL="0" indent="0">
              <a:buNone/>
            </a:pPr>
            <a:r>
              <a:rPr lang="en-US" sz="2400" dirty="0" smtClean="0"/>
              <a:t>Ahimsa: non-violence or non-hurting through speech, thought, and action.</a:t>
            </a:r>
          </a:p>
          <a:p>
            <a:pPr marL="0" indent="0">
              <a:buNone/>
            </a:pPr>
            <a:endParaRPr lang="en-US" sz="2400" dirty="0"/>
          </a:p>
          <a:p>
            <a:pPr marL="0" indent="0">
              <a:buNone/>
            </a:pPr>
            <a:r>
              <a:rPr lang="en-US" sz="2400" dirty="0" smtClean="0"/>
              <a:t>Satya: truthfulness in speech.</a:t>
            </a:r>
          </a:p>
          <a:p>
            <a:pPr marL="0" indent="0">
              <a:buNone/>
            </a:pPr>
            <a:endParaRPr lang="en-US" sz="2400" dirty="0"/>
          </a:p>
          <a:p>
            <a:pPr marL="0" indent="0">
              <a:buNone/>
            </a:pPr>
            <a:r>
              <a:rPr lang="en-US" sz="2400" dirty="0" smtClean="0"/>
              <a:t>Asteyam: not taking what is not given.</a:t>
            </a:r>
          </a:p>
          <a:p>
            <a:pPr marL="0" indent="0">
              <a:buNone/>
            </a:pPr>
            <a:endParaRPr lang="en-US" sz="2400" dirty="0"/>
          </a:p>
          <a:p>
            <a:pPr marL="0" indent="0">
              <a:buNone/>
            </a:pPr>
            <a:r>
              <a:rPr lang="en-US" sz="2400" dirty="0" smtClean="0"/>
              <a:t>Brahmacaryam: sexual purity.</a:t>
            </a:r>
          </a:p>
          <a:p>
            <a:pPr marL="0" indent="0">
              <a:buNone/>
            </a:pPr>
            <a:endParaRPr lang="en-US" sz="2400" dirty="0"/>
          </a:p>
          <a:p>
            <a:pPr marL="0" indent="0">
              <a:buNone/>
            </a:pPr>
            <a:r>
              <a:rPr lang="en-US" sz="2400" dirty="0" smtClean="0"/>
              <a:t>Aparigraha: abstinence from all attachment.</a:t>
            </a:r>
            <a:endParaRPr lang="en-US" sz="2400" dirty="0"/>
          </a:p>
        </p:txBody>
      </p:sp>
    </p:spTree>
    <p:extLst>
      <p:ext uri="{BB962C8B-B14F-4D97-AF65-F5344CB8AC3E}">
        <p14:creationId xmlns:p14="http://schemas.microsoft.com/office/powerpoint/2010/main" val="19275996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Ahimsa as a fundamental principle</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Buddhist and Hindus also accept Ahimsa as an important ethical idea. However, for Jains it is fundamental. </a:t>
            </a:r>
          </a:p>
          <a:p>
            <a:pPr marL="0" indent="0">
              <a:buNone/>
            </a:pPr>
            <a:endParaRPr lang="en-US" sz="2400" dirty="0"/>
          </a:p>
          <a:p>
            <a:pPr marL="0" indent="0" algn="ctr">
              <a:buNone/>
            </a:pPr>
            <a:r>
              <a:rPr lang="en-US" sz="2400" dirty="0" smtClean="0"/>
              <a:t>Ahimsa</a:t>
            </a:r>
          </a:p>
          <a:p>
            <a:pPr marL="0" indent="0" algn="ctr">
              <a:buNone/>
            </a:pPr>
            <a:endParaRPr lang="en-US" sz="2400" dirty="0"/>
          </a:p>
          <a:p>
            <a:pPr marL="0" indent="0" algn="ctr">
              <a:buNone/>
            </a:pPr>
            <a:endParaRPr lang="en-US" sz="2400" dirty="0" smtClean="0"/>
          </a:p>
          <a:p>
            <a:pPr marL="0" indent="0">
              <a:buNone/>
            </a:pPr>
            <a:r>
              <a:rPr lang="en-US" sz="2400" dirty="0" smtClean="0"/>
              <a:t>Negative aspect:					Positive </a:t>
            </a:r>
            <a:r>
              <a:rPr lang="en-US" sz="2400" dirty="0" smtClean="0"/>
              <a:t>aspect:</a:t>
            </a:r>
            <a:endParaRPr lang="en-US" sz="2400" dirty="0" smtClean="0"/>
          </a:p>
          <a:p>
            <a:pPr marL="0" indent="0">
              <a:buNone/>
            </a:pPr>
            <a:r>
              <a:rPr lang="en-US" sz="2400" dirty="0" smtClean="0"/>
              <a:t>Don’t be the cause of harm.			  Provide aid to others.</a:t>
            </a:r>
          </a:p>
          <a:p>
            <a:pPr marL="0" indent="0">
              <a:buNone/>
            </a:pPr>
            <a:r>
              <a:rPr lang="en-US" sz="2400" dirty="0" smtClean="0"/>
              <a:t>Avoid harm in speech and thought.		                 Serve others.</a:t>
            </a:r>
            <a:endParaRPr lang="en-US" sz="2400" dirty="0"/>
          </a:p>
        </p:txBody>
      </p:sp>
      <p:cxnSp>
        <p:nvCxnSpPr>
          <p:cNvPr id="5" name="Straight Arrow Connector 4"/>
          <p:cNvCxnSpPr/>
          <p:nvPr/>
        </p:nvCxnSpPr>
        <p:spPr>
          <a:xfrm flipH="1">
            <a:off x="1569785" y="2696826"/>
            <a:ext cx="2911239" cy="10130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4481024" y="2696826"/>
            <a:ext cx="2725718" cy="10130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964181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Jainism and Sallekhana</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000" dirty="0" smtClean="0"/>
              <a:t>Sallekhana is the Jain religious practice of producing death by fasting. The goal of fasting is to help produce the lowest amount of negative karma. Although many other religions do not allow for one to take their own life, Jainism does allow it.</a:t>
            </a:r>
          </a:p>
          <a:p>
            <a:pPr marL="0" indent="0">
              <a:buNone/>
            </a:pPr>
            <a:endParaRPr lang="en-US" sz="2000" dirty="0"/>
          </a:p>
          <a:p>
            <a:pPr marL="0" indent="0">
              <a:buNone/>
            </a:pPr>
            <a:r>
              <a:rPr lang="en-US" sz="2000" i="1" dirty="0" smtClean="0"/>
              <a:t>Conditions</a:t>
            </a:r>
            <a:r>
              <a:rPr lang="en-US" sz="2000" dirty="0" smtClean="0"/>
              <a:t>:</a:t>
            </a:r>
          </a:p>
          <a:p>
            <a:pPr marL="457200" indent="-457200">
              <a:buAutoNum type="alphaLcParenBoth"/>
            </a:pPr>
            <a:r>
              <a:rPr lang="en-US" sz="2000" dirty="0" smtClean="0"/>
              <a:t>Must be voluntary. </a:t>
            </a:r>
          </a:p>
          <a:p>
            <a:pPr marL="457200" indent="-457200">
              <a:buAutoNum type="alphaLcParenBoth"/>
            </a:pPr>
            <a:r>
              <a:rPr lang="en-US" sz="2000" dirty="0" smtClean="0"/>
              <a:t>Must have no responsibilities remaining in life. </a:t>
            </a:r>
          </a:p>
          <a:p>
            <a:pPr marL="457200" indent="-457200">
              <a:buAutoNum type="alphaLcParenBoth"/>
            </a:pPr>
            <a:r>
              <a:rPr lang="en-US" sz="2000" dirty="0" smtClean="0"/>
              <a:t>Done under community supervision.</a:t>
            </a:r>
          </a:p>
          <a:p>
            <a:pPr marL="457200" indent="-457200">
              <a:buAutoNum type="arabicPeriod"/>
            </a:pPr>
            <a:r>
              <a:rPr lang="en-US" sz="2000" dirty="0" smtClean="0"/>
              <a:t>Old age or terminal disease. </a:t>
            </a:r>
          </a:p>
          <a:p>
            <a:pPr marL="457200" indent="-457200">
              <a:buAutoNum type="arabicPeriod"/>
            </a:pPr>
            <a:r>
              <a:rPr lang="en-US" sz="2000" dirty="0" smtClean="0"/>
              <a:t>One’s inability to perform normal bodily functions.</a:t>
            </a:r>
          </a:p>
          <a:p>
            <a:pPr marL="457200" indent="-457200">
              <a:buAutoNum type="arabicPeriod"/>
            </a:pPr>
            <a:r>
              <a:rPr lang="en-US" sz="2000" dirty="0" smtClean="0"/>
              <a:t>The condition is so bad that life’s pleasures are non-existent.</a:t>
            </a:r>
          </a:p>
          <a:p>
            <a:pPr marL="457200" indent="-457200">
              <a:buAutoNum type="arabicPeriod"/>
            </a:pPr>
            <a:r>
              <a:rPr lang="en-US" sz="2000" dirty="0" smtClean="0"/>
              <a:t>The person must be fully conscious and in good mental and emotional health.</a:t>
            </a:r>
          </a:p>
          <a:p>
            <a:pPr marL="457200" indent="-457200">
              <a:buAutoNum type="arabicPeriod"/>
            </a:pPr>
            <a:r>
              <a:rPr lang="en-US" sz="2000" dirty="0" smtClean="0"/>
              <a:t>Strong desire to burn karmas by fasting.</a:t>
            </a:r>
          </a:p>
          <a:p>
            <a:pPr marL="457200" indent="-457200">
              <a:buAutoNum type="arabicPeriod"/>
            </a:pPr>
            <a:r>
              <a:rPr lang="en-US" sz="2000" dirty="0" smtClean="0"/>
              <a:t>Permission from family members. </a:t>
            </a:r>
          </a:p>
          <a:p>
            <a:pPr marL="457200" indent="-457200">
              <a:buAutoNum type="arabicPeriod"/>
            </a:pPr>
            <a:r>
              <a:rPr lang="en-US" sz="2000" dirty="0" smtClean="0"/>
              <a:t>Strong desire for release from the cycle of rebirth. </a:t>
            </a:r>
            <a:endParaRPr lang="en-US" sz="2000" dirty="0"/>
          </a:p>
        </p:txBody>
      </p:sp>
    </p:spTree>
    <p:extLst>
      <p:ext uri="{BB962C8B-B14F-4D97-AF65-F5344CB8AC3E}">
        <p14:creationId xmlns:p14="http://schemas.microsoft.com/office/powerpoint/2010/main" val="1622018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768581"/>
          </a:xfrm>
        </p:spPr>
        <p:txBody>
          <a:bodyPr/>
          <a:lstStyle/>
          <a:p>
            <a:r>
              <a:rPr lang="en-US" dirty="0" smtClean="0"/>
              <a:t>Mahatma Gandhi </a:t>
            </a:r>
            <a:endParaRPr lang="en-US" dirty="0"/>
          </a:p>
        </p:txBody>
      </p:sp>
      <p:sp>
        <p:nvSpPr>
          <p:cNvPr id="6" name="Text Placeholder 5"/>
          <p:cNvSpPr>
            <a:spLocks noGrp="1"/>
          </p:cNvSpPr>
          <p:nvPr>
            <p:ph type="body" sz="half" idx="2"/>
          </p:nvPr>
        </p:nvSpPr>
        <p:spPr>
          <a:xfrm>
            <a:off x="457200" y="1212857"/>
            <a:ext cx="3008313" cy="5308039"/>
          </a:xfrm>
        </p:spPr>
        <p:txBody>
          <a:bodyPr>
            <a:normAutofit/>
          </a:bodyPr>
          <a:lstStyle/>
          <a:p>
            <a:r>
              <a:rPr lang="en-US" sz="2000" dirty="0" smtClean="0"/>
              <a:t>Born October 2, 1869</a:t>
            </a:r>
          </a:p>
          <a:p>
            <a:r>
              <a:rPr lang="en-US" sz="2000" dirty="0" smtClean="0"/>
              <a:t>Died January 30, 1948</a:t>
            </a:r>
          </a:p>
          <a:p>
            <a:r>
              <a:rPr lang="en-US" sz="2000" dirty="0" smtClean="0"/>
              <a:t>Educated in England</a:t>
            </a:r>
          </a:p>
          <a:p>
            <a:endParaRPr lang="en-US" sz="2000" dirty="0"/>
          </a:p>
          <a:p>
            <a:r>
              <a:rPr lang="en-US" sz="2000" dirty="0" smtClean="0"/>
              <a:t>Fought for the independence of India from the British empire.</a:t>
            </a:r>
          </a:p>
          <a:p>
            <a:endParaRPr lang="en-US" sz="2000" dirty="0"/>
          </a:p>
          <a:p>
            <a:r>
              <a:rPr lang="en-US" sz="2000" dirty="0" smtClean="0"/>
              <a:t>Used non-violent civil disobedience as a way to fight unjust rule.</a:t>
            </a:r>
          </a:p>
          <a:p>
            <a:endParaRPr lang="en-US" sz="2000" dirty="0"/>
          </a:p>
          <a:p>
            <a:r>
              <a:rPr lang="en-US" sz="2000" dirty="0" smtClean="0"/>
              <a:t>The Jain theory of Ahimsa is a foundation for his philosophy. </a:t>
            </a:r>
            <a:endParaRPr lang="en-US" sz="2000" dirty="0"/>
          </a:p>
        </p:txBody>
      </p:sp>
      <p:pic>
        <p:nvPicPr>
          <p:cNvPr id="24" name="Content Placeholder 23"/>
          <p:cNvPicPr>
            <a:picLocks noGrp="1" noChangeAspect="1"/>
          </p:cNvPicPr>
          <p:nvPr>
            <p:ph idx="1"/>
          </p:nvPr>
        </p:nvPicPr>
        <p:blipFill>
          <a:blip r:embed="rId2"/>
          <a:srcRect t="8045" b="8045"/>
          <a:stretch>
            <a:fillRect/>
          </a:stretch>
        </p:blipFill>
        <p:spPr>
          <a:xfrm>
            <a:off x="3575050" y="258781"/>
            <a:ext cx="5111750" cy="5853113"/>
          </a:xfrm>
        </p:spPr>
      </p:pic>
    </p:spTree>
    <p:extLst>
      <p:ext uri="{BB962C8B-B14F-4D97-AF65-F5344CB8AC3E}">
        <p14:creationId xmlns:p14="http://schemas.microsoft.com/office/powerpoint/2010/main" val="16717993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Jain Vision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Jains do not look to a God to understand how to conquer suffering.</a:t>
            </a:r>
          </a:p>
          <a:p>
            <a:pPr marL="0" indent="0">
              <a:buNone/>
            </a:pPr>
            <a:endParaRPr lang="en-US" sz="2400" dirty="0"/>
          </a:p>
          <a:p>
            <a:pPr marL="0" indent="0">
              <a:buNone/>
            </a:pPr>
            <a:r>
              <a:rPr lang="en-US" sz="2400" dirty="0" smtClean="0"/>
              <a:t>Jains look to humans that have conquered human suffering.</a:t>
            </a:r>
          </a:p>
          <a:p>
            <a:pPr marL="0" indent="0">
              <a:buNone/>
            </a:pPr>
            <a:endParaRPr lang="en-US" sz="2400" dirty="0"/>
          </a:p>
          <a:p>
            <a:pPr marL="0" indent="0">
              <a:buNone/>
            </a:pPr>
            <a:r>
              <a:rPr lang="en-US" sz="2400" dirty="0" smtClean="0"/>
              <a:t>Those that have conquered human suffering are called Ford-Makers, because they show others how to cross over the river of human suffering caused by bondage.</a:t>
            </a:r>
          </a:p>
          <a:p>
            <a:pPr marL="0" indent="0">
              <a:buNone/>
            </a:pPr>
            <a:endParaRPr lang="en-US" sz="2400" dirty="0"/>
          </a:p>
          <a:p>
            <a:pPr marL="0" indent="0">
              <a:buNone/>
            </a:pPr>
            <a:r>
              <a:rPr lang="en-US" sz="2400" dirty="0" smtClean="0"/>
              <a:t>The fundamental cause of human suffering is bondage of the soul by karmic matter. </a:t>
            </a:r>
          </a:p>
          <a:p>
            <a:pPr marL="0" indent="0">
              <a:buNone/>
            </a:pPr>
            <a:endParaRPr lang="en-US" sz="2400" dirty="0"/>
          </a:p>
          <a:p>
            <a:pPr marL="0" indent="0">
              <a:buNone/>
            </a:pPr>
            <a:r>
              <a:rPr lang="en-US" sz="2400" dirty="0" smtClean="0"/>
              <a:t>Escape from human suffering comes through releasing built up karmic matter and blocking the attainment of more </a:t>
            </a:r>
            <a:r>
              <a:rPr lang="en-US" sz="2400" dirty="0" smtClean="0"/>
              <a:t>karmic matter</a:t>
            </a:r>
            <a:r>
              <a:rPr lang="en-US" sz="2400" dirty="0" smtClean="0"/>
              <a:t>.</a:t>
            </a:r>
            <a:endParaRPr lang="en-US" sz="2400" dirty="0"/>
          </a:p>
        </p:txBody>
      </p:sp>
    </p:spTree>
    <p:extLst>
      <p:ext uri="{BB962C8B-B14F-4D97-AF65-F5344CB8AC3E}">
        <p14:creationId xmlns:p14="http://schemas.microsoft.com/office/powerpoint/2010/main" val="9705445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064"/>
            <a:ext cx="3008313" cy="634965"/>
          </a:xfrm>
        </p:spPr>
        <p:txBody>
          <a:bodyPr>
            <a:normAutofit/>
          </a:bodyPr>
          <a:lstStyle/>
          <a:p>
            <a:r>
              <a:rPr lang="en-US" sz="2800" dirty="0" smtClean="0"/>
              <a:t>The Mahavira</a:t>
            </a:r>
            <a:endParaRPr lang="en-US" sz="2800" dirty="0"/>
          </a:p>
        </p:txBody>
      </p:sp>
      <p:sp>
        <p:nvSpPr>
          <p:cNvPr id="5" name="Text Placeholder 4"/>
          <p:cNvSpPr>
            <a:spLocks noGrp="1"/>
          </p:cNvSpPr>
          <p:nvPr>
            <p:ph type="body" sz="half" idx="2"/>
          </p:nvPr>
        </p:nvSpPr>
        <p:spPr>
          <a:xfrm>
            <a:off x="151204" y="922212"/>
            <a:ext cx="3314310" cy="5729802"/>
          </a:xfrm>
        </p:spPr>
        <p:txBody>
          <a:bodyPr>
            <a:normAutofit/>
          </a:bodyPr>
          <a:lstStyle/>
          <a:p>
            <a:r>
              <a:rPr lang="en-US" sz="2000" dirty="0" smtClean="0"/>
              <a:t>Is the 24</a:t>
            </a:r>
            <a:r>
              <a:rPr lang="en-US" sz="2000" baseline="30000" dirty="0" smtClean="0"/>
              <a:t>th</a:t>
            </a:r>
            <a:r>
              <a:rPr lang="en-US" sz="2000" dirty="0" smtClean="0"/>
              <a:t> ford-maker.</a:t>
            </a:r>
          </a:p>
          <a:p>
            <a:endParaRPr lang="en-US" sz="2000" dirty="0"/>
          </a:p>
          <a:p>
            <a:r>
              <a:rPr lang="en-US" sz="2000" dirty="0" smtClean="0"/>
              <a:t>Born 599BCE.</a:t>
            </a:r>
          </a:p>
          <a:p>
            <a:endParaRPr lang="en-US" sz="2000" dirty="0"/>
          </a:p>
          <a:p>
            <a:r>
              <a:rPr lang="en-US" sz="2000" dirty="0" smtClean="0"/>
              <a:t>Renounced all worldly ties by age 30.</a:t>
            </a:r>
          </a:p>
          <a:p>
            <a:endParaRPr lang="en-US" sz="2000" dirty="0"/>
          </a:p>
          <a:p>
            <a:r>
              <a:rPr lang="en-US" sz="2000" dirty="0" smtClean="0"/>
              <a:t>12 years of austere life.</a:t>
            </a:r>
          </a:p>
          <a:p>
            <a:endParaRPr lang="en-US" sz="2000" dirty="0"/>
          </a:p>
          <a:p>
            <a:r>
              <a:rPr lang="en-US" sz="2000" dirty="0" smtClean="0"/>
              <a:t>Age 40 became omniscient. </a:t>
            </a:r>
          </a:p>
          <a:p>
            <a:endParaRPr lang="en-US" sz="2000" dirty="0"/>
          </a:p>
          <a:p>
            <a:r>
              <a:rPr lang="en-US" sz="2000" dirty="0" smtClean="0"/>
              <a:t>For 30 years after he led his people through teachings</a:t>
            </a:r>
          </a:p>
          <a:p>
            <a:endParaRPr lang="en-US" sz="2000" dirty="0"/>
          </a:p>
          <a:p>
            <a:r>
              <a:rPr lang="en-US" sz="2000" dirty="0" smtClean="0"/>
              <a:t>His teachings are present in the Angas, Jain scriptures. </a:t>
            </a:r>
            <a:endParaRPr lang="en-US" sz="2000" dirty="0"/>
          </a:p>
        </p:txBody>
      </p:sp>
      <p:pic>
        <p:nvPicPr>
          <p:cNvPr id="8" name="Content Placeholder 7"/>
          <p:cNvPicPr>
            <a:picLocks noGrp="1" noChangeAspect="1"/>
          </p:cNvPicPr>
          <p:nvPr>
            <p:ph idx="1"/>
          </p:nvPr>
        </p:nvPicPr>
        <p:blipFill>
          <a:blip r:embed="rId2"/>
          <a:srcRect l="7377" r="7377"/>
          <a:stretch>
            <a:fillRect/>
          </a:stretch>
        </p:blipFill>
        <p:spPr>
          <a:xfrm>
            <a:off x="3613150" y="273050"/>
            <a:ext cx="5270500" cy="6378575"/>
          </a:xfrm>
        </p:spPr>
      </p:pic>
    </p:spTree>
    <p:extLst>
      <p:ext uri="{BB962C8B-B14F-4D97-AF65-F5344CB8AC3E}">
        <p14:creationId xmlns:p14="http://schemas.microsoft.com/office/powerpoint/2010/main" val="42357842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Uniqueness of the Jain Vision</a:t>
            </a:r>
            <a:endParaRPr lang="en-US" sz="2800" dirty="0"/>
          </a:p>
        </p:txBody>
      </p:sp>
      <p:sp>
        <p:nvSpPr>
          <p:cNvPr id="3" name="Content Placeholder 2"/>
          <p:cNvSpPr>
            <a:spLocks noGrp="1"/>
          </p:cNvSpPr>
          <p:nvPr>
            <p:ph idx="1"/>
          </p:nvPr>
        </p:nvSpPr>
        <p:spPr>
          <a:xfrm>
            <a:off x="196564" y="1041400"/>
            <a:ext cx="8648810" cy="5535023"/>
          </a:xfrm>
        </p:spPr>
        <p:txBody>
          <a:bodyPr>
            <a:normAutofit lnSpcReduction="10000"/>
          </a:bodyPr>
          <a:lstStyle/>
          <a:p>
            <a:pPr marL="0" indent="0">
              <a:buNone/>
            </a:pPr>
            <a:r>
              <a:rPr lang="en-US" sz="2400" dirty="0" smtClean="0"/>
              <a:t>Jains </a:t>
            </a:r>
            <a:r>
              <a:rPr lang="en-US" sz="2400" b="1" dirty="0" smtClean="0"/>
              <a:t>accept</a:t>
            </a:r>
            <a:r>
              <a:rPr lang="en-US" sz="2400" dirty="0" smtClean="0"/>
              <a:t> the moral, psychological, and metaphysical dimensions of </a:t>
            </a:r>
            <a:r>
              <a:rPr lang="en-US" sz="2400" i="1" dirty="0" smtClean="0"/>
              <a:t>karma</a:t>
            </a:r>
            <a:r>
              <a:rPr lang="en-US" sz="2400" dirty="0" smtClean="0"/>
              <a:t>.</a:t>
            </a:r>
          </a:p>
          <a:p>
            <a:pPr marL="0" indent="0">
              <a:buNone/>
            </a:pPr>
            <a:endParaRPr lang="en-US" sz="2400" dirty="0"/>
          </a:p>
          <a:p>
            <a:pPr marL="0" indent="0">
              <a:buNone/>
            </a:pPr>
            <a:r>
              <a:rPr lang="en-US" sz="2400" dirty="0" smtClean="0"/>
              <a:t>Jains </a:t>
            </a:r>
            <a:r>
              <a:rPr lang="en-US" sz="2400" b="1" dirty="0" smtClean="0"/>
              <a:t>go further</a:t>
            </a:r>
            <a:r>
              <a:rPr lang="en-US" sz="2400" dirty="0" smtClean="0"/>
              <a:t> by claiming that karma has a material force dimension. </a:t>
            </a:r>
          </a:p>
          <a:p>
            <a:pPr marL="0" indent="0">
              <a:buNone/>
            </a:pPr>
            <a:endParaRPr lang="en-US" sz="2400" dirty="0"/>
          </a:p>
          <a:p>
            <a:pPr marL="0" indent="0">
              <a:buNone/>
            </a:pPr>
            <a:r>
              <a:rPr lang="en-US" sz="2400" dirty="0" smtClean="0"/>
              <a:t>Jainism holds that there are tiny bits of karmic matter floating around everywhere. </a:t>
            </a:r>
          </a:p>
          <a:p>
            <a:pPr marL="0" indent="0">
              <a:buNone/>
            </a:pPr>
            <a:endParaRPr lang="en-US" sz="2400" dirty="0"/>
          </a:p>
          <a:p>
            <a:pPr marL="0" indent="0">
              <a:buNone/>
            </a:pPr>
            <a:r>
              <a:rPr lang="en-US" sz="2400" dirty="0" smtClean="0"/>
              <a:t>Soul ≠ Mind</a:t>
            </a:r>
          </a:p>
          <a:p>
            <a:pPr marL="0" indent="0">
              <a:buNone/>
            </a:pPr>
            <a:endParaRPr lang="en-US" sz="2400" dirty="0"/>
          </a:p>
          <a:p>
            <a:pPr marL="0" indent="0">
              <a:buNone/>
            </a:pPr>
            <a:r>
              <a:rPr lang="en-US" sz="2400" dirty="0" smtClean="0"/>
              <a:t>Mind is constituted by karmic matter that blocks the soul from its natural state of being in pure bliss with omniscience and unlimited energy. </a:t>
            </a:r>
            <a:endParaRPr lang="en-US" sz="2400" dirty="0"/>
          </a:p>
        </p:txBody>
      </p:sp>
    </p:spTree>
    <p:extLst>
      <p:ext uri="{BB962C8B-B14F-4D97-AF65-F5344CB8AC3E}">
        <p14:creationId xmlns:p14="http://schemas.microsoft.com/office/powerpoint/2010/main" val="92987987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6564" y="274638"/>
            <a:ext cx="8784892" cy="602218"/>
          </a:xfrm>
        </p:spPr>
        <p:txBody>
          <a:bodyPr>
            <a:normAutofit fontScale="90000"/>
          </a:bodyPr>
          <a:lstStyle/>
          <a:p>
            <a:r>
              <a:rPr lang="en-US" dirty="0" smtClean="0"/>
              <a:t>Jain Dualism</a:t>
            </a:r>
            <a:endParaRPr lang="en-US" dirty="0"/>
          </a:p>
        </p:txBody>
      </p:sp>
      <p:sp>
        <p:nvSpPr>
          <p:cNvPr id="5" name="Content Placeholder 4"/>
          <p:cNvSpPr>
            <a:spLocks noGrp="1"/>
          </p:cNvSpPr>
          <p:nvPr>
            <p:ph sz="half" idx="1"/>
          </p:nvPr>
        </p:nvSpPr>
        <p:spPr>
          <a:xfrm>
            <a:off x="196564" y="1043157"/>
            <a:ext cx="4299236" cy="5606159"/>
          </a:xfrm>
        </p:spPr>
        <p:txBody>
          <a:bodyPr>
            <a:normAutofit fontScale="92500"/>
          </a:bodyPr>
          <a:lstStyle/>
          <a:p>
            <a:pPr marL="0" indent="0">
              <a:buNone/>
            </a:pPr>
            <a:r>
              <a:rPr lang="en-US" sz="2400" dirty="0" smtClean="0"/>
              <a:t>The essence of the soul (jiva) is life. </a:t>
            </a:r>
          </a:p>
          <a:p>
            <a:pPr marL="0" indent="0">
              <a:buNone/>
            </a:pPr>
            <a:r>
              <a:rPr lang="en-US" sz="2400" dirty="0" smtClean="0"/>
              <a:t>Characteristics:</a:t>
            </a:r>
          </a:p>
          <a:p>
            <a:pPr marL="0" indent="0">
              <a:buNone/>
            </a:pPr>
            <a:r>
              <a:rPr lang="en-US" sz="2400" dirty="0" smtClean="0"/>
              <a:t>Perception</a:t>
            </a:r>
          </a:p>
          <a:p>
            <a:pPr marL="0" indent="0">
              <a:buNone/>
            </a:pPr>
            <a:r>
              <a:rPr lang="en-US" sz="2400" dirty="0" smtClean="0"/>
              <a:t>Knowledge</a:t>
            </a:r>
          </a:p>
          <a:p>
            <a:pPr marL="0" indent="0">
              <a:buNone/>
            </a:pPr>
            <a:r>
              <a:rPr lang="en-US" sz="2400" dirty="0" smtClean="0"/>
              <a:t>Bliss</a:t>
            </a:r>
          </a:p>
          <a:p>
            <a:pPr marL="0" indent="0">
              <a:buNone/>
            </a:pPr>
            <a:r>
              <a:rPr lang="en-US" sz="2400" dirty="0" smtClean="0"/>
              <a:t>Energy</a:t>
            </a:r>
          </a:p>
          <a:p>
            <a:pPr marL="0" indent="0">
              <a:buNone/>
            </a:pPr>
            <a:endParaRPr lang="en-US" sz="2400" dirty="0"/>
          </a:p>
          <a:p>
            <a:pPr marL="0" indent="0">
              <a:buNone/>
            </a:pPr>
            <a:r>
              <a:rPr lang="en-US" sz="2400" dirty="0" smtClean="0"/>
              <a:t>In the pure state: knowledge is omniscience, energy is unlimited, and bliss is pure.</a:t>
            </a:r>
            <a:endParaRPr lang="en-US" sz="2400" dirty="0"/>
          </a:p>
          <a:p>
            <a:pPr marL="0" indent="0">
              <a:buNone/>
            </a:pPr>
            <a:endParaRPr lang="en-US" sz="2400" dirty="0" smtClean="0"/>
          </a:p>
          <a:p>
            <a:pPr marL="0" indent="0">
              <a:buNone/>
            </a:pPr>
            <a:r>
              <a:rPr lang="en-US" sz="2400" dirty="0" smtClean="0"/>
              <a:t>The soul can expand and contract depending on the size of the body it </a:t>
            </a:r>
            <a:r>
              <a:rPr lang="en-US" sz="2400" dirty="0" smtClean="0"/>
              <a:t>occupies</a:t>
            </a:r>
            <a:r>
              <a:rPr lang="en-US" sz="2400" dirty="0" smtClean="0"/>
              <a:t>. </a:t>
            </a:r>
          </a:p>
          <a:p>
            <a:pPr marL="0" indent="0">
              <a:buNone/>
            </a:pPr>
            <a:endParaRPr lang="en-US" sz="2400" dirty="0"/>
          </a:p>
        </p:txBody>
      </p:sp>
      <p:sp>
        <p:nvSpPr>
          <p:cNvPr id="6" name="Content Placeholder 5"/>
          <p:cNvSpPr>
            <a:spLocks noGrp="1"/>
          </p:cNvSpPr>
          <p:nvPr>
            <p:ph sz="half" idx="2"/>
          </p:nvPr>
        </p:nvSpPr>
        <p:spPr>
          <a:xfrm>
            <a:off x="4648199" y="1043158"/>
            <a:ext cx="4333257" cy="5606158"/>
          </a:xfrm>
        </p:spPr>
        <p:txBody>
          <a:bodyPr>
            <a:normAutofit fontScale="92500"/>
          </a:bodyPr>
          <a:lstStyle/>
          <a:p>
            <a:pPr marL="0" indent="0">
              <a:buNone/>
            </a:pPr>
            <a:r>
              <a:rPr lang="en-US" sz="2400" dirty="0" smtClean="0"/>
              <a:t>The Essence of Matter (pudgala)</a:t>
            </a:r>
          </a:p>
          <a:p>
            <a:pPr marL="0" indent="0">
              <a:buNone/>
            </a:pPr>
            <a:endParaRPr lang="en-US" sz="2400" dirty="0" smtClean="0"/>
          </a:p>
          <a:p>
            <a:pPr marL="0" indent="0">
              <a:buNone/>
            </a:pPr>
            <a:r>
              <a:rPr lang="en-US" sz="2400" dirty="0" smtClean="0"/>
              <a:t>Smallest matter is </a:t>
            </a:r>
            <a:r>
              <a:rPr lang="en-US" sz="2400" i="1" dirty="0" smtClean="0"/>
              <a:t>anu</a:t>
            </a:r>
            <a:endParaRPr lang="en-US" sz="2400" dirty="0" smtClean="0"/>
          </a:p>
          <a:p>
            <a:pPr marL="0" indent="0">
              <a:buNone/>
            </a:pPr>
            <a:r>
              <a:rPr lang="en-US" sz="2400" dirty="0" smtClean="0"/>
              <a:t>Aggregates are </a:t>
            </a:r>
            <a:r>
              <a:rPr lang="en-US" sz="2400" i="1" dirty="0" smtClean="0"/>
              <a:t>skandha</a:t>
            </a:r>
          </a:p>
          <a:p>
            <a:pPr marL="0" indent="0">
              <a:buNone/>
            </a:pPr>
            <a:endParaRPr lang="en-US" sz="2400" dirty="0"/>
          </a:p>
          <a:p>
            <a:pPr marL="0" indent="0">
              <a:buNone/>
            </a:pPr>
            <a:r>
              <a:rPr lang="en-US" sz="2400" dirty="0" smtClean="0"/>
              <a:t>Atoms can come together.</a:t>
            </a:r>
          </a:p>
          <a:p>
            <a:pPr marL="0" indent="0">
              <a:buNone/>
            </a:pPr>
            <a:r>
              <a:rPr lang="en-US" sz="2400" dirty="0" smtClean="0"/>
              <a:t>Atoms can come apart. </a:t>
            </a:r>
          </a:p>
          <a:p>
            <a:pPr marL="0" indent="0">
              <a:buNone/>
            </a:pPr>
            <a:endParaRPr lang="en-US" sz="2400" dirty="0" smtClean="0"/>
          </a:p>
          <a:p>
            <a:pPr marL="0" indent="0">
              <a:buNone/>
            </a:pPr>
            <a:r>
              <a:rPr lang="en-US" sz="2400" dirty="0" smtClean="0"/>
              <a:t>Space is infinite</a:t>
            </a:r>
          </a:p>
          <a:p>
            <a:pPr marL="514350" indent="-514350">
              <a:buAutoNum type="romanLcParenBoth"/>
            </a:pPr>
            <a:r>
              <a:rPr lang="en-US" sz="2400" dirty="0" smtClean="0"/>
              <a:t>There is a space for lived things.</a:t>
            </a:r>
          </a:p>
          <a:p>
            <a:pPr marL="514350" indent="-514350">
              <a:buAutoNum type="romanLcParenBoth"/>
            </a:pPr>
            <a:r>
              <a:rPr lang="en-US" sz="2400" dirty="0" smtClean="0"/>
              <a:t>There is a space that is beyond this world.</a:t>
            </a:r>
          </a:p>
          <a:p>
            <a:pPr marL="514350" indent="-514350">
              <a:buAutoNum type="romanLcParenBoth"/>
            </a:pPr>
            <a:r>
              <a:rPr lang="en-US" sz="2400" dirty="0" smtClean="0"/>
              <a:t>Space provides room for extended things.</a:t>
            </a:r>
            <a:endParaRPr lang="en-US" sz="2400" dirty="0"/>
          </a:p>
        </p:txBody>
      </p:sp>
    </p:spTree>
    <p:extLst>
      <p:ext uri="{BB962C8B-B14F-4D97-AF65-F5344CB8AC3E}">
        <p14:creationId xmlns:p14="http://schemas.microsoft.com/office/powerpoint/2010/main" val="18602003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Jains on the Organization of Matter</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Thesis: There must be forces or </a:t>
            </a:r>
            <a:r>
              <a:rPr lang="en-US" sz="2400" dirty="0" smtClean="0"/>
              <a:t>principles </a:t>
            </a:r>
            <a:r>
              <a:rPr lang="en-US" sz="2400" dirty="0" smtClean="0"/>
              <a:t>governing matter.</a:t>
            </a:r>
          </a:p>
          <a:p>
            <a:pPr marL="0" indent="0">
              <a:buNone/>
            </a:pPr>
            <a:endParaRPr lang="en-US" sz="2400" dirty="0"/>
          </a:p>
          <a:p>
            <a:pPr marL="457200" indent="-457200">
              <a:buAutoNum type="arabicPeriod"/>
            </a:pPr>
            <a:r>
              <a:rPr lang="en-US" sz="2400" dirty="0" smtClean="0"/>
              <a:t>There are atoms and there is space that atoms occupy.</a:t>
            </a:r>
          </a:p>
          <a:p>
            <a:pPr marL="457200" indent="-457200">
              <a:buAutoNum type="arabicPeriod"/>
            </a:pPr>
            <a:r>
              <a:rPr lang="en-US" sz="2400" dirty="0" smtClean="0"/>
              <a:t>If there were no principles governing atoms in space, then they would always scatter to fill the space.</a:t>
            </a:r>
          </a:p>
          <a:p>
            <a:pPr marL="457200" indent="-457200">
              <a:buAutoNum type="arabicPeriod"/>
            </a:pPr>
            <a:r>
              <a:rPr lang="en-US" sz="2400" dirty="0" smtClean="0"/>
              <a:t>There are stable objects that are aggregates of atoms.</a:t>
            </a:r>
          </a:p>
          <a:p>
            <a:pPr marL="457200" indent="-457200">
              <a:buAutoNum type="arabicPeriod"/>
            </a:pPr>
            <a:r>
              <a:rPr lang="en-US" sz="2400" dirty="0" smtClean="0"/>
              <a:t>So, there must be principles governing the atoms. </a:t>
            </a:r>
          </a:p>
          <a:p>
            <a:pPr marL="457200" indent="-457200">
              <a:buAutoNum type="arabicPeriod"/>
            </a:pPr>
            <a:endParaRPr lang="en-US" sz="2400" dirty="0"/>
          </a:p>
          <a:p>
            <a:pPr marL="0" indent="0">
              <a:buNone/>
            </a:pPr>
            <a:r>
              <a:rPr lang="en-US" sz="2400" dirty="0" smtClean="0"/>
              <a:t>Dharma = the principle that governs </a:t>
            </a:r>
            <a:r>
              <a:rPr lang="en-US" sz="2400" dirty="0" smtClean="0"/>
              <a:t>the movement </a:t>
            </a:r>
            <a:r>
              <a:rPr lang="en-US" sz="2400" dirty="0" smtClean="0"/>
              <a:t>of atoms.</a:t>
            </a:r>
          </a:p>
          <a:p>
            <a:pPr marL="0" indent="0">
              <a:buNone/>
            </a:pPr>
            <a:r>
              <a:rPr lang="en-US" sz="2400" dirty="0" smtClean="0"/>
              <a:t>Adharma = the principle that governs stability of aggregate matter. </a:t>
            </a:r>
            <a:endParaRPr lang="en-US" sz="2400" dirty="0"/>
          </a:p>
        </p:txBody>
      </p:sp>
    </p:spTree>
    <p:extLst>
      <p:ext uri="{BB962C8B-B14F-4D97-AF65-F5344CB8AC3E}">
        <p14:creationId xmlns:p14="http://schemas.microsoft.com/office/powerpoint/2010/main" val="1622018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Jain Metaphysics</a:t>
            </a:r>
            <a:endParaRPr lang="en-US" sz="2800" dirty="0"/>
          </a:p>
        </p:txBody>
      </p:sp>
      <p:sp>
        <p:nvSpPr>
          <p:cNvPr id="3" name="Content Placeholder 2"/>
          <p:cNvSpPr>
            <a:spLocks noGrp="1"/>
          </p:cNvSpPr>
          <p:nvPr>
            <p:ph idx="1"/>
          </p:nvPr>
        </p:nvSpPr>
        <p:spPr>
          <a:xfrm>
            <a:off x="196564" y="1041400"/>
            <a:ext cx="3840555" cy="5535023"/>
          </a:xfrm>
        </p:spPr>
        <p:txBody>
          <a:bodyPr>
            <a:normAutofit fontScale="85000" lnSpcReduction="20000"/>
          </a:bodyPr>
          <a:lstStyle/>
          <a:p>
            <a:pPr marL="0" indent="0">
              <a:buNone/>
            </a:pPr>
            <a:r>
              <a:rPr lang="en-US" sz="2400" b="1" dirty="0" smtClean="0"/>
              <a:t>Realism</a:t>
            </a:r>
            <a:r>
              <a:rPr lang="en-US" sz="2400" dirty="0" smtClean="0"/>
              <a:t> – There is an external reality that exists independently of the human mind. </a:t>
            </a:r>
          </a:p>
          <a:p>
            <a:pPr marL="0" indent="0">
              <a:buNone/>
            </a:pPr>
            <a:endParaRPr lang="en-US" sz="2400" b="1" dirty="0"/>
          </a:p>
          <a:p>
            <a:pPr marL="0" indent="0">
              <a:buNone/>
            </a:pPr>
            <a:r>
              <a:rPr lang="en-US" sz="2400" b="1" dirty="0" smtClean="0"/>
              <a:t>Pluralism – </a:t>
            </a:r>
            <a:r>
              <a:rPr lang="en-US" sz="2400" dirty="0" smtClean="0"/>
              <a:t>There is a plurality of fundamental entities. </a:t>
            </a:r>
            <a:endParaRPr lang="en-US" sz="2400" b="1" dirty="0" smtClean="0"/>
          </a:p>
          <a:p>
            <a:pPr marL="0" indent="0">
              <a:buNone/>
            </a:pPr>
            <a:endParaRPr lang="en-US" sz="2400" b="1" dirty="0"/>
          </a:p>
          <a:p>
            <a:pPr marL="0" indent="0">
              <a:buNone/>
            </a:pPr>
            <a:r>
              <a:rPr lang="en-US" sz="2400" b="1" dirty="0" smtClean="0"/>
              <a:t>Reality</a:t>
            </a:r>
            <a:r>
              <a:rPr lang="en-US" sz="2400" dirty="0" smtClean="0"/>
              <a:t> is constituted by innumerable material and spiritual substances.</a:t>
            </a:r>
          </a:p>
          <a:p>
            <a:pPr marL="0" indent="0">
              <a:buNone/>
            </a:pPr>
            <a:endParaRPr lang="en-US" sz="2400" dirty="0"/>
          </a:p>
          <a:p>
            <a:pPr marL="0" indent="0">
              <a:buNone/>
            </a:pPr>
            <a:r>
              <a:rPr lang="en-US" sz="2400" dirty="0" smtClean="0"/>
              <a:t>Each </a:t>
            </a:r>
            <a:r>
              <a:rPr lang="en-US" sz="2400" b="1" dirty="0" smtClean="0"/>
              <a:t>substance</a:t>
            </a:r>
            <a:r>
              <a:rPr lang="en-US" sz="2400" dirty="0" smtClean="0"/>
              <a:t> is constituted by innumerable qualities.</a:t>
            </a:r>
          </a:p>
          <a:p>
            <a:pPr marL="0" indent="0">
              <a:buNone/>
            </a:pPr>
            <a:endParaRPr lang="en-US" sz="2400" dirty="0"/>
          </a:p>
          <a:p>
            <a:pPr marL="0" indent="0">
              <a:buNone/>
            </a:pPr>
            <a:r>
              <a:rPr lang="en-US" sz="2400" dirty="0" smtClean="0"/>
              <a:t>Each </a:t>
            </a:r>
            <a:r>
              <a:rPr lang="en-US" sz="2400" b="1" dirty="0" smtClean="0"/>
              <a:t>quality</a:t>
            </a:r>
            <a:r>
              <a:rPr lang="en-US" sz="2400" dirty="0" smtClean="0"/>
              <a:t> can undergo an infinite number of modifications.</a:t>
            </a:r>
          </a:p>
          <a:p>
            <a:pPr marL="0" indent="0">
              <a:buNone/>
            </a:pPr>
            <a:endParaRPr lang="en-US" sz="2400" dirty="0" smtClean="0"/>
          </a:p>
          <a:p>
            <a:pPr marL="0" indent="0">
              <a:buNone/>
            </a:pPr>
            <a:r>
              <a:rPr lang="en-US" sz="2400" dirty="0" smtClean="0"/>
              <a:t>Nature is </a:t>
            </a:r>
            <a:r>
              <a:rPr lang="en-US" sz="2400" i="1" dirty="0" smtClean="0"/>
              <a:t>many-sided</a:t>
            </a:r>
            <a:r>
              <a:rPr lang="en-US" sz="2400" dirty="0" smtClean="0"/>
              <a:t>. Anekānta. </a:t>
            </a:r>
            <a:r>
              <a:rPr lang="en-US" sz="2400" i="1" dirty="0" smtClean="0"/>
              <a:t>There are infinite aspects</a:t>
            </a:r>
          </a:p>
          <a:p>
            <a:pPr marL="0" indent="0">
              <a:buNone/>
            </a:pPr>
            <a:endParaRPr lang="en-US" sz="2400" dirty="0"/>
          </a:p>
          <a:p>
            <a:pPr marL="0" indent="0">
              <a:buNone/>
            </a:pPr>
            <a:endParaRPr lang="en-US" sz="2400" dirty="0"/>
          </a:p>
          <a:p>
            <a:pPr marL="0" indent="0">
              <a:buNone/>
            </a:pP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406288311"/>
              </p:ext>
            </p:extLst>
          </p:nvPr>
        </p:nvGraphicFramePr>
        <p:xfrm>
          <a:off x="4452481" y="1583850"/>
          <a:ext cx="4395399" cy="1168241"/>
        </p:xfrm>
        <a:graphic>
          <a:graphicData uri="http://schemas.openxmlformats.org/drawingml/2006/table">
            <a:tbl>
              <a:tblPr firstRow="1" bandRow="1">
                <a:tableStyleId>{69C7853C-536D-4A76-A0AE-DD22124D55A5}</a:tableStyleId>
              </a:tblPr>
              <a:tblGrid>
                <a:gridCol w="1465133"/>
                <a:gridCol w="1517461"/>
                <a:gridCol w="1412805"/>
              </a:tblGrid>
              <a:tr h="426561">
                <a:tc>
                  <a:txBody>
                    <a:bodyPr/>
                    <a:lstStyle/>
                    <a:p>
                      <a:r>
                        <a:rPr lang="en-US" dirty="0" smtClean="0"/>
                        <a:t>Jain</a:t>
                      </a:r>
                      <a:endParaRPr lang="en-US" dirty="0"/>
                    </a:p>
                  </a:txBody>
                  <a:tcPr/>
                </a:tc>
                <a:tc>
                  <a:txBody>
                    <a:bodyPr/>
                    <a:lstStyle/>
                    <a:p>
                      <a:r>
                        <a:rPr lang="en-US" dirty="0" smtClean="0"/>
                        <a:t>Many-Sided</a:t>
                      </a:r>
                      <a:endParaRPr lang="en-US" dirty="0"/>
                    </a:p>
                  </a:txBody>
                  <a:tcPr/>
                </a:tc>
                <a:tc>
                  <a:txBody>
                    <a:bodyPr/>
                    <a:lstStyle/>
                    <a:p>
                      <a:r>
                        <a:rPr lang="en-US" dirty="0" smtClean="0"/>
                        <a:t>Perspectival</a:t>
                      </a:r>
                      <a:endParaRPr lang="en-US" dirty="0"/>
                    </a:p>
                  </a:txBody>
                  <a:tcPr/>
                </a:tc>
              </a:tr>
              <a:tr h="370840">
                <a:tc>
                  <a:txBody>
                    <a:bodyPr/>
                    <a:lstStyle/>
                    <a:p>
                      <a:r>
                        <a:rPr lang="en-US" dirty="0" smtClean="0"/>
                        <a:t>Buddhist</a:t>
                      </a:r>
                      <a:endParaRPr lang="en-US" dirty="0"/>
                    </a:p>
                  </a:txBody>
                  <a:tcPr/>
                </a:tc>
                <a:tc>
                  <a:txBody>
                    <a:bodyPr/>
                    <a:lstStyle/>
                    <a:p>
                      <a:r>
                        <a:rPr lang="en-US" dirty="0" smtClean="0"/>
                        <a:t>Impermanent</a:t>
                      </a:r>
                      <a:endParaRPr lang="en-US" dirty="0"/>
                    </a:p>
                  </a:txBody>
                  <a:tcPr/>
                </a:tc>
                <a:tc>
                  <a:txBody>
                    <a:bodyPr/>
                    <a:lstStyle/>
                    <a:p>
                      <a:r>
                        <a:rPr lang="en-US" dirty="0" smtClean="0"/>
                        <a:t>Process</a:t>
                      </a:r>
                      <a:endParaRPr lang="en-US" dirty="0"/>
                    </a:p>
                  </a:txBody>
                  <a:tcPr/>
                </a:tc>
              </a:tr>
              <a:tr h="370840">
                <a:tc>
                  <a:txBody>
                    <a:bodyPr/>
                    <a:lstStyle/>
                    <a:p>
                      <a:r>
                        <a:rPr lang="en-US" dirty="0" smtClean="0"/>
                        <a:t>Vedanta</a:t>
                      </a:r>
                      <a:endParaRPr lang="en-US" dirty="0"/>
                    </a:p>
                  </a:txBody>
                  <a:tcPr/>
                </a:tc>
                <a:tc>
                  <a:txBody>
                    <a:bodyPr/>
                    <a:lstStyle/>
                    <a:p>
                      <a:r>
                        <a:rPr lang="en-US" dirty="0" smtClean="0"/>
                        <a:t>Permanent</a:t>
                      </a:r>
                      <a:endParaRPr lang="en-US" dirty="0"/>
                    </a:p>
                  </a:txBody>
                  <a:tcPr/>
                </a:tc>
                <a:tc>
                  <a:txBody>
                    <a:bodyPr/>
                    <a:lstStyle/>
                    <a:p>
                      <a:r>
                        <a:rPr lang="en-US" dirty="0" smtClean="0"/>
                        <a:t>Substance</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940153453"/>
              </p:ext>
            </p:extLst>
          </p:nvPr>
        </p:nvGraphicFramePr>
        <p:xfrm>
          <a:off x="4866334" y="3045278"/>
          <a:ext cx="2753666" cy="2562500"/>
        </p:xfrm>
        <a:graphic>
          <a:graphicData uri="http://schemas.openxmlformats.org/drawingml/2006/table">
            <a:tbl>
              <a:tblPr firstRow="1" bandRow="1">
                <a:tableStyleId>{3C2FFA5D-87B4-456A-9821-1D502468CF0F}</a:tableStyleId>
              </a:tblPr>
              <a:tblGrid>
                <a:gridCol w="1355725"/>
                <a:gridCol w="1397941"/>
              </a:tblGrid>
              <a:tr h="527950">
                <a:tc gridSpan="2">
                  <a:txBody>
                    <a:bodyPr/>
                    <a:lstStyle/>
                    <a:p>
                      <a:r>
                        <a:rPr lang="en-US" dirty="0" smtClean="0"/>
                        <a:t>Characteristics</a:t>
                      </a:r>
                      <a:endParaRPr lang="en-US" dirty="0"/>
                    </a:p>
                  </a:txBody>
                  <a:tcPr/>
                </a:tc>
                <a:tc hMerge="1">
                  <a:txBody>
                    <a:bodyPr/>
                    <a:lstStyle/>
                    <a:p>
                      <a:endParaRPr lang="en-US" dirty="0"/>
                    </a:p>
                  </a:txBody>
                  <a:tcPr/>
                </a:tc>
              </a:tr>
              <a:tr h="479145">
                <a:tc>
                  <a:txBody>
                    <a:bodyPr/>
                    <a:lstStyle/>
                    <a:p>
                      <a:r>
                        <a:rPr lang="en-US" dirty="0" smtClean="0"/>
                        <a:t>+</a:t>
                      </a:r>
                      <a:endParaRPr lang="en-US" dirty="0"/>
                    </a:p>
                  </a:txBody>
                  <a:tcPr/>
                </a:tc>
                <a:tc>
                  <a:txBody>
                    <a:bodyPr/>
                    <a:lstStyle/>
                    <a:p>
                      <a:r>
                        <a:rPr lang="en-US" dirty="0" smtClean="0"/>
                        <a:t>_</a:t>
                      </a:r>
                      <a:endParaRPr lang="en-US" dirty="0"/>
                    </a:p>
                  </a:txBody>
                  <a:tcPr/>
                </a:tc>
              </a:tr>
              <a:tr h="458125">
                <a:tc>
                  <a:txBody>
                    <a:bodyPr/>
                    <a:lstStyle/>
                    <a:p>
                      <a:r>
                        <a:rPr lang="en-US" dirty="0" smtClean="0"/>
                        <a:t>Shape</a:t>
                      </a:r>
                      <a:endParaRPr lang="en-US" dirty="0"/>
                    </a:p>
                  </a:txBody>
                  <a:tcPr/>
                </a:tc>
                <a:tc>
                  <a:txBody>
                    <a:bodyPr/>
                    <a:lstStyle/>
                    <a:p>
                      <a:r>
                        <a:rPr lang="en-US" i="1" dirty="0" smtClean="0"/>
                        <a:t>Being</a:t>
                      </a:r>
                      <a:r>
                        <a:rPr lang="en-US" i="1" baseline="0" dirty="0" smtClean="0"/>
                        <a:t> a table</a:t>
                      </a:r>
                      <a:endParaRPr lang="en-US" i="1" dirty="0"/>
                    </a:p>
                  </a:txBody>
                  <a:tcPr/>
                </a:tc>
              </a:tr>
              <a:tr h="328951">
                <a:tc>
                  <a:txBody>
                    <a:bodyPr/>
                    <a:lstStyle/>
                    <a:p>
                      <a:r>
                        <a:rPr lang="en-US" dirty="0" smtClean="0"/>
                        <a:t>Weight</a:t>
                      </a:r>
                      <a:endParaRPr lang="en-US" dirty="0"/>
                    </a:p>
                  </a:txBody>
                  <a:tcPr/>
                </a:tc>
                <a:tc>
                  <a:txBody>
                    <a:bodyPr/>
                    <a:lstStyle/>
                    <a:p>
                      <a:r>
                        <a:rPr lang="en-US" i="1" dirty="0" smtClean="0"/>
                        <a:t>Being</a:t>
                      </a:r>
                      <a:r>
                        <a:rPr lang="en-US" i="1" baseline="0" dirty="0" smtClean="0"/>
                        <a:t> a chair</a:t>
                      </a:r>
                      <a:endParaRPr lang="en-US" i="1" dirty="0"/>
                    </a:p>
                  </a:txBody>
                  <a:tcPr/>
                </a:tc>
              </a:tr>
              <a:tr h="328951">
                <a:tc>
                  <a:txBody>
                    <a:bodyPr/>
                    <a:lstStyle/>
                    <a:p>
                      <a:r>
                        <a:rPr lang="en-US" dirty="0" smtClean="0"/>
                        <a:t>Color</a:t>
                      </a:r>
                      <a:endParaRPr lang="en-US" dirty="0"/>
                    </a:p>
                  </a:txBody>
                  <a:tcPr/>
                </a:tc>
                <a:tc>
                  <a:txBody>
                    <a:bodyPr/>
                    <a:lstStyle/>
                    <a:p>
                      <a:r>
                        <a:rPr lang="en-US" i="1" dirty="0" smtClean="0"/>
                        <a:t>Being a clock</a:t>
                      </a:r>
                      <a:endParaRPr lang="en-US" i="1" dirty="0"/>
                    </a:p>
                  </a:txBody>
                  <a:tcPr/>
                </a:tc>
              </a:tr>
              <a:tr h="328951">
                <a:tc gridSpan="2">
                  <a:txBody>
                    <a:bodyPr/>
                    <a:lstStyle/>
                    <a:p>
                      <a:pPr algn="ctr"/>
                      <a:r>
                        <a:rPr lang="en-US" dirty="0" smtClean="0"/>
                        <a:t>Some essential</a:t>
                      </a:r>
                      <a:endParaRPr lang="en-US" dirty="0"/>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val="75300629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Jain Epistemology</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Ordinary human cognition </a:t>
            </a:r>
            <a:r>
              <a:rPr lang="en-US" sz="2400" b="1" dirty="0" smtClean="0"/>
              <a:t>cannot</a:t>
            </a:r>
            <a:r>
              <a:rPr lang="en-US" sz="2400" dirty="0" smtClean="0"/>
              <a:t> grasp reality, since it is too complex. Because reality is many-sided and complex our ordinary human knowledge of reality is always </a:t>
            </a:r>
            <a:r>
              <a:rPr lang="en-US" sz="2400" b="1" i="1" dirty="0" smtClean="0"/>
              <a:t>perspectival</a:t>
            </a:r>
            <a:r>
              <a:rPr lang="en-US" sz="2400" dirty="0" smtClean="0"/>
              <a:t>.</a:t>
            </a:r>
          </a:p>
          <a:p>
            <a:pPr marL="0" indent="0">
              <a:buNone/>
            </a:pPr>
            <a:endParaRPr lang="en-US" sz="2400" dirty="0" smtClean="0"/>
          </a:p>
          <a:p>
            <a:pPr marL="0" indent="0">
              <a:buNone/>
            </a:pPr>
            <a:r>
              <a:rPr lang="en-US" sz="2400" dirty="0" smtClean="0"/>
              <a:t>The Parable of the Five Blind Men: A king asks five blind men to touch an elephant and tell him what it is. </a:t>
            </a:r>
          </a:p>
          <a:p>
            <a:pPr marL="0" indent="0">
              <a:buNone/>
            </a:pPr>
            <a:endParaRPr lang="en-US" sz="2400" dirty="0" smtClean="0"/>
          </a:p>
          <a:p>
            <a:pPr marL="0" indent="0">
              <a:buNone/>
            </a:pPr>
            <a:r>
              <a:rPr lang="en-US" sz="2400" dirty="0" smtClean="0"/>
              <a:t>First touches the trunk, thinks it is a snake.</a:t>
            </a:r>
          </a:p>
          <a:p>
            <a:pPr marL="0" indent="0">
              <a:buNone/>
            </a:pPr>
            <a:r>
              <a:rPr lang="en-US" sz="2400" dirty="0" smtClean="0"/>
              <a:t>Second touches the tail, thinks it is a rope.</a:t>
            </a:r>
          </a:p>
          <a:p>
            <a:pPr marL="0" indent="0">
              <a:buNone/>
            </a:pPr>
            <a:r>
              <a:rPr lang="en-US" sz="2400" dirty="0" smtClean="0"/>
              <a:t>Third touches the leg, thinks it is a tree trunk. </a:t>
            </a:r>
          </a:p>
          <a:p>
            <a:pPr marL="0" indent="0">
              <a:buNone/>
            </a:pPr>
            <a:r>
              <a:rPr lang="en-US" sz="2400" dirty="0" smtClean="0"/>
              <a:t>Fourth touches the ear, thinks it is a fan. </a:t>
            </a:r>
          </a:p>
          <a:p>
            <a:pPr marL="0" indent="0">
              <a:buNone/>
            </a:pPr>
            <a:r>
              <a:rPr lang="en-US" sz="2400" dirty="0" smtClean="0"/>
              <a:t>Fifth touches the side, thinks it is a wall.</a:t>
            </a:r>
            <a:endParaRPr lang="en-US" sz="2400" dirty="0"/>
          </a:p>
          <a:p>
            <a:pPr marL="0" indent="0">
              <a:buNone/>
            </a:pPr>
            <a:endParaRPr lang="en-US" sz="2400" dirty="0"/>
          </a:p>
        </p:txBody>
      </p:sp>
    </p:spTree>
    <p:extLst>
      <p:ext uri="{BB962C8B-B14F-4D97-AF65-F5344CB8AC3E}">
        <p14:creationId xmlns:p14="http://schemas.microsoft.com/office/powerpoint/2010/main" val="15664285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Jain Theory of Seven Fold Judgment (Syadvāda)</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Given a judgment P, the Jains hold that</a:t>
            </a:r>
          </a:p>
          <a:p>
            <a:pPr marL="0" indent="0">
              <a:buNone/>
            </a:pPr>
            <a:endParaRPr lang="en-US" sz="2400" dirty="0"/>
          </a:p>
          <a:p>
            <a:pPr marL="457200" indent="-457200">
              <a:buAutoNum type="arabicPeriod"/>
            </a:pPr>
            <a:r>
              <a:rPr lang="en-US" sz="2400" dirty="0" smtClean="0"/>
              <a:t>There is a perspective from which P is </a:t>
            </a:r>
            <a:r>
              <a:rPr lang="en-US" sz="2400" b="1" dirty="0" smtClean="0"/>
              <a:t>true</a:t>
            </a:r>
            <a:r>
              <a:rPr lang="en-US" sz="2400" dirty="0" smtClean="0"/>
              <a:t>.</a:t>
            </a:r>
            <a:endParaRPr lang="en-US" sz="2400" dirty="0" smtClean="0"/>
          </a:p>
          <a:p>
            <a:pPr marL="457200" indent="-457200">
              <a:buAutoNum type="arabicPeriod"/>
            </a:pPr>
            <a:r>
              <a:rPr lang="en-US" sz="2400" dirty="0" smtClean="0"/>
              <a:t>There is a perspective from which P is </a:t>
            </a:r>
            <a:r>
              <a:rPr lang="en-US" sz="2400" b="1" dirty="0" smtClean="0"/>
              <a:t>false</a:t>
            </a:r>
            <a:r>
              <a:rPr lang="en-US" sz="2400" dirty="0" smtClean="0"/>
              <a:t>.</a:t>
            </a:r>
            <a:endParaRPr lang="en-US" sz="2400" dirty="0" smtClean="0"/>
          </a:p>
          <a:p>
            <a:pPr marL="457200" indent="-457200">
              <a:buAutoNum type="arabicPeriod"/>
            </a:pPr>
            <a:r>
              <a:rPr lang="en-US" sz="2400" dirty="0" smtClean="0"/>
              <a:t>There is a perspective from which P </a:t>
            </a:r>
            <a:r>
              <a:rPr lang="en-US" sz="2400" dirty="0" smtClean="0"/>
              <a:t>is both </a:t>
            </a:r>
            <a:r>
              <a:rPr lang="en-US" sz="2400" b="1" dirty="0" smtClean="0"/>
              <a:t>true and </a:t>
            </a:r>
            <a:r>
              <a:rPr lang="en-US" sz="2400" b="1" dirty="0" smtClean="0"/>
              <a:t>false</a:t>
            </a:r>
            <a:r>
              <a:rPr lang="en-US" sz="2400" dirty="0" smtClean="0"/>
              <a:t>.</a:t>
            </a:r>
            <a:endParaRPr lang="en-US" sz="2400" dirty="0" smtClean="0"/>
          </a:p>
          <a:p>
            <a:pPr marL="457200" indent="-457200">
              <a:buAutoNum type="arabicPeriod"/>
            </a:pPr>
            <a:r>
              <a:rPr lang="en-US" sz="2400" dirty="0" smtClean="0"/>
              <a:t>There is a perspective from which P is </a:t>
            </a:r>
            <a:r>
              <a:rPr lang="en-US" sz="2400" b="1" dirty="0" smtClean="0"/>
              <a:t>inexpressible, indescribable</a:t>
            </a:r>
            <a:r>
              <a:rPr lang="en-US" sz="2400" dirty="0" smtClean="0"/>
              <a:t>.</a:t>
            </a:r>
          </a:p>
          <a:p>
            <a:pPr marL="457200" indent="-457200">
              <a:buAutoNum type="arabicPeriod"/>
            </a:pPr>
            <a:r>
              <a:rPr lang="en-US" sz="2400" dirty="0" smtClean="0"/>
              <a:t>There is a perspective from which P is </a:t>
            </a:r>
            <a:r>
              <a:rPr lang="en-US" sz="2400" b="1" dirty="0" smtClean="0"/>
              <a:t>true</a:t>
            </a:r>
            <a:r>
              <a:rPr lang="en-US" sz="2400" dirty="0" smtClean="0"/>
              <a:t>, and is also </a:t>
            </a:r>
            <a:r>
              <a:rPr lang="en-US" sz="2400" b="1" dirty="0" smtClean="0"/>
              <a:t>inexpressible / indescribable</a:t>
            </a:r>
            <a:r>
              <a:rPr lang="en-US" sz="2400" dirty="0" smtClean="0"/>
              <a:t>.</a:t>
            </a:r>
          </a:p>
          <a:p>
            <a:pPr marL="457200" indent="-457200">
              <a:buAutoNum type="arabicPeriod"/>
            </a:pPr>
            <a:r>
              <a:rPr lang="en-US" sz="2400" dirty="0" smtClean="0"/>
              <a:t>There is a perspective from which P is </a:t>
            </a:r>
            <a:r>
              <a:rPr lang="en-US" sz="2400" b="1" dirty="0" smtClean="0"/>
              <a:t>false</a:t>
            </a:r>
            <a:r>
              <a:rPr lang="en-US" sz="2400" dirty="0" smtClean="0"/>
              <a:t>, and is also </a:t>
            </a:r>
            <a:r>
              <a:rPr lang="en-US" sz="2400" b="1" dirty="0" smtClean="0"/>
              <a:t>in expressible / indescribable</a:t>
            </a:r>
            <a:r>
              <a:rPr lang="en-US" sz="2400" dirty="0" smtClean="0"/>
              <a:t>.</a:t>
            </a:r>
          </a:p>
          <a:p>
            <a:pPr marL="457200" indent="-457200">
              <a:buAutoNum type="arabicPeriod"/>
            </a:pPr>
            <a:r>
              <a:rPr lang="en-US" sz="2400" dirty="0" smtClean="0"/>
              <a:t>There is a perspective from which P is both </a:t>
            </a:r>
            <a:r>
              <a:rPr lang="en-US" sz="2400" b="1" dirty="0" smtClean="0"/>
              <a:t>true and false</a:t>
            </a:r>
            <a:r>
              <a:rPr lang="en-US" sz="2400" dirty="0" smtClean="0"/>
              <a:t>, and </a:t>
            </a:r>
            <a:r>
              <a:rPr lang="en-US" sz="2400" b="1" dirty="0" smtClean="0"/>
              <a:t>inexpressible / indescribable</a:t>
            </a:r>
            <a:r>
              <a:rPr lang="en-US" sz="2400" dirty="0" smtClean="0"/>
              <a:t>.</a:t>
            </a:r>
            <a:endParaRPr lang="en-US" sz="2400" dirty="0"/>
          </a:p>
        </p:txBody>
      </p:sp>
    </p:spTree>
    <p:extLst>
      <p:ext uri="{BB962C8B-B14F-4D97-AF65-F5344CB8AC3E}">
        <p14:creationId xmlns:p14="http://schemas.microsoft.com/office/powerpoint/2010/main" val="23450600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267</TotalTime>
  <Words>1097</Words>
  <Application>Microsoft Macintosh PowerPoint</Application>
  <PresentationFormat>On-screen Show (4:3)</PresentationFormat>
  <Paragraphs>174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Black</vt:lpstr>
      <vt:lpstr>Asian Philosophy</vt:lpstr>
      <vt:lpstr>The Jain Vision</vt:lpstr>
      <vt:lpstr>The Mahavira</vt:lpstr>
      <vt:lpstr>The Uniqueness of the Jain Vision</vt:lpstr>
      <vt:lpstr>Jain Dualism</vt:lpstr>
      <vt:lpstr>Jains on the Organization of Matter</vt:lpstr>
      <vt:lpstr>Jain Metaphysics</vt:lpstr>
      <vt:lpstr>The Jain Epistemology</vt:lpstr>
      <vt:lpstr>Jain Theory of Seven Fold Judgment (Syadvāda)</vt:lpstr>
      <vt:lpstr>Naya vs. Pramana</vt:lpstr>
      <vt:lpstr>Jain Ethics</vt:lpstr>
      <vt:lpstr>Ahimsa as a fundamental principle</vt:lpstr>
      <vt:lpstr>Jainism and Sallekhana</vt:lpstr>
      <vt:lpstr>Mahatma Gandhi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19</cp:revision>
  <dcterms:created xsi:type="dcterms:W3CDTF">2014-01-29T18:33:28Z</dcterms:created>
  <dcterms:modified xsi:type="dcterms:W3CDTF">2014-02-04T00:17:02Z</dcterms:modified>
</cp:coreProperties>
</file>