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8" r:id="rId3"/>
    <p:sldId id="276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-8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58390-9D05-1F4F-8D3E-997D64E0C89D}" type="datetimeFigureOut">
              <a:rPr lang="en-US" smtClean="0"/>
              <a:t>2/10/14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84D3B-92F9-784B-B3FB-4746796B8D6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58390-9D05-1F4F-8D3E-997D64E0C89D}" type="datetimeFigureOut">
              <a:rPr lang="en-US" smtClean="0"/>
              <a:t>2/10/14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84D3B-92F9-784B-B3FB-4746796B8D6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58390-9D05-1F4F-8D3E-997D64E0C89D}" type="datetimeFigureOut">
              <a:rPr lang="en-US" smtClean="0"/>
              <a:t>2/10/14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84D3B-92F9-784B-B3FB-4746796B8D6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58390-9D05-1F4F-8D3E-997D64E0C89D}" type="datetimeFigureOut">
              <a:rPr lang="en-US" smtClean="0"/>
              <a:t>2/10/14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84D3B-92F9-784B-B3FB-4746796B8D6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58390-9D05-1F4F-8D3E-997D64E0C89D}" type="datetimeFigureOut">
              <a:rPr lang="en-US" smtClean="0"/>
              <a:t>2/10/14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84D3B-92F9-784B-B3FB-4746796B8D6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58390-9D05-1F4F-8D3E-997D64E0C89D}" type="datetimeFigureOut">
              <a:rPr lang="en-US" smtClean="0"/>
              <a:t>2/10/14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84D3B-92F9-784B-B3FB-4746796B8D6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58390-9D05-1F4F-8D3E-997D64E0C89D}" type="datetimeFigureOut">
              <a:rPr lang="en-US" smtClean="0"/>
              <a:t>2/10/14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84D3B-92F9-784B-B3FB-4746796B8D6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58390-9D05-1F4F-8D3E-997D64E0C89D}" type="datetimeFigureOut">
              <a:rPr lang="en-US" smtClean="0"/>
              <a:t>2/10/14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84D3B-92F9-784B-B3FB-4746796B8D6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58390-9D05-1F4F-8D3E-997D64E0C89D}" type="datetimeFigureOut">
              <a:rPr lang="en-US" smtClean="0"/>
              <a:t>2/10/14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84D3B-92F9-784B-B3FB-4746796B8D6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58390-9D05-1F4F-8D3E-997D64E0C89D}" type="datetimeFigureOut">
              <a:rPr lang="en-US" smtClean="0"/>
              <a:t>2/10/14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84D3B-92F9-784B-B3FB-4746796B8D6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58390-9D05-1F4F-8D3E-997D64E0C89D}" type="datetimeFigureOut">
              <a:rPr lang="en-US" smtClean="0"/>
              <a:t>2/10/14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84D3B-92F9-784B-B3FB-4746796B8D6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A58390-9D05-1F4F-8D3E-997D64E0C89D}" type="datetimeFigureOut">
              <a:rPr lang="en-US" smtClean="0"/>
              <a:t>2/10/14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84D3B-92F9-784B-B3FB-4746796B8D6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Asian Philosophy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6997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229600" cy="76676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Third Noble Truth: Freedom from Suffering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564" y="1041400"/>
            <a:ext cx="8808296" cy="55350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The Noble Truth of the Cessation of Suffering is this: it is the complete cessation of that very craving, giving it up, renouncing it, emancipating oneself from it, detaching oneself from it.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The elimination of suffering caused by craving is called </a:t>
            </a:r>
            <a:r>
              <a:rPr lang="en-US" sz="2400" i="1" dirty="0" smtClean="0"/>
              <a:t>nirvana</a:t>
            </a:r>
            <a:r>
              <a:rPr lang="en-US" sz="2400" dirty="0" smtClean="0"/>
              <a:t> –extinguished.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There is the possibility of nirvana with life –attaining the extinguishing of suffering within one’s lifetime.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There is the possibility of nirvana without life – attaining the extinguishing of suffering by ending the cycle of rebirth.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3465972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229600" cy="76676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Fourth Noble Truth: The Eightfold Path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564" y="1041400"/>
            <a:ext cx="8808296" cy="553502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0042596"/>
              </p:ext>
            </p:extLst>
          </p:nvPr>
        </p:nvGraphicFramePr>
        <p:xfrm>
          <a:off x="798286" y="1542147"/>
          <a:ext cx="6821714" cy="41131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0285"/>
                <a:gridCol w="3991429"/>
              </a:tblGrid>
              <a:tr h="457018">
                <a:tc>
                  <a:txBody>
                    <a:bodyPr/>
                    <a:lstStyle/>
                    <a:p>
                      <a:r>
                        <a:rPr lang="en-US" dirty="0" smtClean="0"/>
                        <a:t>Path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Type</a:t>
                      </a:r>
                      <a:endParaRPr lang="en-US" dirty="0"/>
                    </a:p>
                  </a:txBody>
                  <a:tcPr/>
                </a:tc>
              </a:tr>
              <a:tr h="457018">
                <a:tc>
                  <a:txBody>
                    <a:bodyPr/>
                    <a:lstStyle/>
                    <a:p>
                      <a:r>
                        <a:rPr lang="en-US" dirty="0" smtClean="0"/>
                        <a:t>Right 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Wisdom</a:t>
                      </a:r>
                      <a:endParaRPr lang="en-US" dirty="0"/>
                    </a:p>
                  </a:txBody>
                  <a:tcPr/>
                </a:tc>
              </a:tr>
              <a:tr h="457018">
                <a:tc>
                  <a:txBody>
                    <a:bodyPr/>
                    <a:lstStyle/>
                    <a:p>
                      <a:r>
                        <a:rPr lang="en-US" dirty="0" smtClean="0"/>
                        <a:t>Right Intention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Wisdom</a:t>
                      </a:r>
                      <a:endParaRPr lang="en-US" dirty="0"/>
                    </a:p>
                  </a:txBody>
                  <a:tcPr/>
                </a:tc>
              </a:tr>
              <a:tr h="457018">
                <a:tc>
                  <a:txBody>
                    <a:bodyPr/>
                    <a:lstStyle/>
                    <a:p>
                      <a:r>
                        <a:rPr lang="en-US" dirty="0" smtClean="0"/>
                        <a:t>Right</a:t>
                      </a:r>
                      <a:r>
                        <a:rPr lang="en-US" baseline="0" dirty="0" smtClean="0"/>
                        <a:t> Speech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Moral Conduct</a:t>
                      </a:r>
                      <a:endParaRPr lang="en-US" dirty="0"/>
                    </a:p>
                  </a:txBody>
                  <a:tcPr/>
                </a:tc>
              </a:tr>
              <a:tr h="457018">
                <a:tc>
                  <a:txBody>
                    <a:bodyPr/>
                    <a:lstStyle/>
                    <a:p>
                      <a:r>
                        <a:rPr lang="en-US" dirty="0" smtClean="0"/>
                        <a:t>Right</a:t>
                      </a:r>
                      <a:r>
                        <a:rPr lang="en-US" baseline="0" dirty="0" smtClean="0"/>
                        <a:t> Action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Moral</a:t>
                      </a:r>
                      <a:r>
                        <a:rPr lang="en-US" baseline="0" dirty="0" smtClean="0"/>
                        <a:t> Conduct</a:t>
                      </a:r>
                      <a:endParaRPr lang="en-US" dirty="0"/>
                    </a:p>
                  </a:txBody>
                  <a:tcPr/>
                </a:tc>
              </a:tr>
              <a:tr h="457018">
                <a:tc>
                  <a:txBody>
                    <a:bodyPr/>
                    <a:lstStyle/>
                    <a:p>
                      <a:r>
                        <a:rPr lang="en-US" dirty="0" smtClean="0"/>
                        <a:t>Right Livelihood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Moral Conduct</a:t>
                      </a:r>
                      <a:endParaRPr lang="en-US" dirty="0"/>
                    </a:p>
                  </a:txBody>
                  <a:tcPr/>
                </a:tc>
              </a:tr>
              <a:tr h="457018">
                <a:tc>
                  <a:txBody>
                    <a:bodyPr/>
                    <a:lstStyle/>
                    <a:p>
                      <a:r>
                        <a:rPr lang="en-US" dirty="0" smtClean="0"/>
                        <a:t>Right Effort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Mental Discipline</a:t>
                      </a:r>
                      <a:endParaRPr lang="en-US" dirty="0"/>
                    </a:p>
                  </a:txBody>
                  <a:tcPr/>
                </a:tc>
              </a:tr>
              <a:tr h="457018">
                <a:tc>
                  <a:txBody>
                    <a:bodyPr/>
                    <a:lstStyle/>
                    <a:p>
                      <a:r>
                        <a:rPr lang="en-US" dirty="0" smtClean="0"/>
                        <a:t>Right Mindfulness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Mental Discipline</a:t>
                      </a:r>
                      <a:endParaRPr lang="en-US" dirty="0"/>
                    </a:p>
                  </a:txBody>
                  <a:tcPr/>
                </a:tc>
              </a:tr>
              <a:tr h="457018">
                <a:tc>
                  <a:txBody>
                    <a:bodyPr/>
                    <a:lstStyle/>
                    <a:p>
                      <a:r>
                        <a:rPr lang="en-US" dirty="0" smtClean="0"/>
                        <a:t>Right</a:t>
                      </a:r>
                      <a:r>
                        <a:rPr lang="en-US" baseline="0" dirty="0" smtClean="0"/>
                        <a:t> Concentration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Mental Discipline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54376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229600" cy="76676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Eightfold Path: Right View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564" y="1041400"/>
            <a:ext cx="8808296" cy="553502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b="1" dirty="0" smtClean="0"/>
              <a:t>Right view </a:t>
            </a:r>
            <a:r>
              <a:rPr lang="en-US" sz="2400" dirty="0" smtClean="0"/>
              <a:t>requires seeing things as they are. </a:t>
            </a:r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r>
              <a:rPr lang="en-US" sz="2400" b="1" dirty="0" smtClean="0"/>
              <a:t>Wisdom </a:t>
            </a:r>
            <a:r>
              <a:rPr lang="en-US" sz="2400" dirty="0" smtClean="0"/>
              <a:t>requires understanding things as they are and acting in accord with right understanding. </a:t>
            </a:r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r>
              <a:rPr lang="en-US" sz="2400" b="1" dirty="0" smtClean="0"/>
              <a:t>Intellectual</a:t>
            </a:r>
            <a:r>
              <a:rPr lang="en-US" sz="2400" dirty="0" smtClean="0"/>
              <a:t> understanding is a lower form of understanding than that achieved through direct insight</a:t>
            </a:r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r>
              <a:rPr lang="en-US" sz="2400" b="1" dirty="0" smtClean="0"/>
              <a:t>Direct seeing</a:t>
            </a:r>
            <a:r>
              <a:rPr lang="en-US" sz="2400" dirty="0" smtClean="0"/>
              <a:t> and insight require a complete illumination of things just as they are in themselves and not as limited by concepts and theories. </a:t>
            </a:r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r>
              <a:rPr lang="en-US" sz="2400" b="1" dirty="0" smtClean="0"/>
              <a:t>Direct insight</a:t>
            </a:r>
            <a:r>
              <a:rPr lang="en-US" sz="2400" dirty="0" smtClean="0"/>
              <a:t> allows one to see dependent arising and the nature of dukkha. </a:t>
            </a:r>
            <a:endParaRPr lang="en-US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12608164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229600" cy="76676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Eightfold Path: Right Intention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564" y="1041400"/>
            <a:ext cx="8808296" cy="55350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/>
              <a:t>Right Intention</a:t>
            </a:r>
            <a:r>
              <a:rPr lang="en-US" sz="2400" dirty="0" smtClean="0"/>
              <a:t> requires acting always from love and compassion.</a:t>
            </a:r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r>
              <a:rPr lang="en-US" sz="2400" b="1" dirty="0" smtClean="0"/>
              <a:t>To understand</a:t>
            </a:r>
            <a:r>
              <a:rPr lang="en-US" sz="2400" b="1" i="1" dirty="0" smtClean="0"/>
              <a:t> </a:t>
            </a:r>
            <a:r>
              <a:rPr lang="en-US" sz="2400" i="1" dirty="0" smtClean="0"/>
              <a:t>right intention</a:t>
            </a:r>
            <a:r>
              <a:rPr lang="en-US" sz="2400" b="1" dirty="0" smtClean="0"/>
              <a:t> </a:t>
            </a:r>
            <a:r>
              <a:rPr lang="en-US" sz="2400" dirty="0" smtClean="0"/>
              <a:t>one must have the right view of what they ultimately are and how what they and others ultimately are requires one to act in a certain way.</a:t>
            </a:r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r>
              <a:rPr lang="en-US" sz="2400" b="1" dirty="0" smtClean="0"/>
              <a:t>Because</a:t>
            </a:r>
            <a:r>
              <a:rPr lang="en-US" sz="2400" dirty="0" smtClean="0"/>
              <a:t> we are interdependent and there is no individual permanent self we must all act toward one another with compassion and love.</a:t>
            </a:r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r>
              <a:rPr lang="en-US" sz="2400" b="1" dirty="0" smtClean="0"/>
              <a:t>Acting </a:t>
            </a:r>
            <a:r>
              <a:rPr lang="en-US" sz="2400" dirty="0" smtClean="0"/>
              <a:t>from compassion and love would allow us to bring about greater happiness and the elimination </a:t>
            </a:r>
            <a:r>
              <a:rPr lang="en-US" sz="2400" dirty="0" smtClean="0"/>
              <a:t>of</a:t>
            </a:r>
            <a:r>
              <a:rPr lang="en-US" sz="2400" dirty="0" smtClean="0"/>
              <a:t> </a:t>
            </a:r>
            <a:r>
              <a:rPr lang="en-US" sz="2400" dirty="0" smtClean="0"/>
              <a:t>suffering. </a:t>
            </a:r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7169448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229600" cy="76676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Eightfold Path: Right Speech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564" y="1041400"/>
            <a:ext cx="8808296" cy="55350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/>
              <a:t>Right Speech</a:t>
            </a:r>
            <a:r>
              <a:rPr lang="en-US" sz="2400" dirty="0" smtClean="0"/>
              <a:t>  requires that we avoid </a:t>
            </a:r>
            <a:r>
              <a:rPr lang="en-US" sz="2400" dirty="0" smtClean="0"/>
              <a:t>all </a:t>
            </a:r>
            <a:r>
              <a:rPr lang="en-US" sz="2400" dirty="0" smtClean="0"/>
              <a:t>talk that will hurt either oneself or others, and to speak pleasantly in ways that will help overcome suffering. </a:t>
            </a:r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r>
              <a:rPr lang="en-US" sz="2400" b="1" dirty="0" smtClean="0"/>
              <a:t>Prohibits: </a:t>
            </a:r>
          </a:p>
          <a:p>
            <a:pPr marL="0" indent="0">
              <a:buNone/>
            </a:pPr>
            <a:r>
              <a:rPr lang="en-US" sz="2400" dirty="0" smtClean="0"/>
              <a:t>Lying and slander;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Attacking a person’s character;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T</a:t>
            </a:r>
            <a:r>
              <a:rPr lang="en-US" sz="2400" dirty="0" smtClean="0"/>
              <a:t>alking in a way that brings about hatred or jealousy;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H</a:t>
            </a:r>
            <a:r>
              <a:rPr lang="en-US" sz="2400" dirty="0" smtClean="0"/>
              <a:t>arsh or rude talk, abusive language, gossip.</a:t>
            </a:r>
            <a:endParaRPr lang="en-US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32979757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229600" cy="76676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Eightfold Path: Right Action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564" y="1041400"/>
            <a:ext cx="8808296" cy="55350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/>
              <a:t>Right action</a:t>
            </a:r>
            <a:r>
              <a:rPr lang="en-US" sz="2400" dirty="0" smtClean="0"/>
              <a:t> requires:</a:t>
            </a:r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r>
              <a:rPr lang="en-US" sz="2400" b="1" dirty="0" smtClean="0"/>
              <a:t>Not killing</a:t>
            </a:r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r>
              <a:rPr lang="en-US" sz="2400" b="1" dirty="0" smtClean="0"/>
              <a:t>Not hurting</a:t>
            </a:r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r>
              <a:rPr lang="en-US" sz="2400" b="1" dirty="0" smtClean="0"/>
              <a:t>Not stealing</a:t>
            </a:r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r>
              <a:rPr lang="en-US" sz="2400" b="1" dirty="0" smtClean="0"/>
              <a:t>Not cheating</a:t>
            </a:r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r>
              <a:rPr lang="en-US" sz="2400" b="1" dirty="0" smtClean="0"/>
              <a:t>Positively one should aim to promote peace and happiness</a:t>
            </a:r>
          </a:p>
        </p:txBody>
      </p:sp>
    </p:spTree>
    <p:extLst>
      <p:ext uri="{BB962C8B-B14F-4D97-AF65-F5344CB8AC3E}">
        <p14:creationId xmlns:p14="http://schemas.microsoft.com/office/powerpoint/2010/main" val="29029674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229600" cy="76676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Eightfold Path: Right Livelihood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564" y="1041400"/>
            <a:ext cx="8808296" cy="55350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/>
              <a:t>Right livelihood </a:t>
            </a:r>
            <a:r>
              <a:rPr lang="en-US" sz="2400" dirty="0" smtClean="0"/>
              <a:t>extends right speech and action to one’s mode of making a living or earning income. </a:t>
            </a:r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r>
              <a:rPr lang="en-US" sz="2400" b="1" dirty="0" smtClean="0"/>
              <a:t>One must avoid: </a:t>
            </a:r>
            <a:r>
              <a:rPr lang="en-US" sz="2400" dirty="0" smtClean="0"/>
              <a:t>(</a:t>
            </a:r>
            <a:r>
              <a:rPr lang="en-US" sz="2400" dirty="0" err="1" smtClean="0"/>
              <a:t>i</a:t>
            </a:r>
            <a:r>
              <a:rPr lang="en-US" sz="2400" dirty="0" smtClean="0"/>
              <a:t>) drug dealing, (ii) using or dealing in weapons, (iii) making and using poisons, (iv) killing animals; and (v) prostitution and slavery.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b="1" dirty="0" smtClean="0"/>
              <a:t>One must promote:</a:t>
            </a:r>
            <a:r>
              <a:rPr lang="en-US" sz="2400" dirty="0" smtClean="0"/>
              <a:t> (</a:t>
            </a:r>
            <a:r>
              <a:rPr lang="en-US" sz="2400" dirty="0" err="1" smtClean="0"/>
              <a:t>i</a:t>
            </a:r>
            <a:r>
              <a:rPr lang="en-US" sz="2400" dirty="0" smtClean="0"/>
              <a:t>) attaining a sufficient means of life through one’s own efforts without engaging in fraud, trickery, or other kinds of wrongdoing; (ii) enjoying one’s rightfully acquired wealth; (iii) enjoying freedom from debt; (iv) enjoying the happiness that comes from being free of blame. </a:t>
            </a:r>
          </a:p>
        </p:txBody>
      </p:sp>
    </p:spTree>
    <p:extLst>
      <p:ext uri="{BB962C8B-B14F-4D97-AF65-F5344CB8AC3E}">
        <p14:creationId xmlns:p14="http://schemas.microsoft.com/office/powerpoint/2010/main" val="37925181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229600" cy="76676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Eightfold Path: Right Effort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564" y="1041400"/>
            <a:ext cx="8808296" cy="55350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/>
              <a:t>Right effort</a:t>
            </a:r>
            <a:r>
              <a:rPr lang="en-US" sz="2400" dirty="0" smtClean="0"/>
              <a:t> requires </a:t>
            </a:r>
          </a:p>
          <a:p>
            <a:pPr marL="0" indent="0">
              <a:buNone/>
            </a:pPr>
            <a:endParaRPr lang="en-US" sz="2400" dirty="0"/>
          </a:p>
          <a:p>
            <a:pPr marL="457200" indent="-457200">
              <a:buAutoNum type="arabicPeriod"/>
            </a:pPr>
            <a:r>
              <a:rPr lang="en-US" sz="2400" dirty="0" smtClean="0"/>
              <a:t>Preventing evil and unwholesome sates of mind from arising.</a:t>
            </a:r>
          </a:p>
          <a:p>
            <a:pPr marL="457200" indent="-457200">
              <a:buAutoNum type="arabicPeriod"/>
            </a:pPr>
            <a:endParaRPr lang="en-US" sz="2400" dirty="0"/>
          </a:p>
          <a:p>
            <a:pPr marL="457200" indent="-457200">
              <a:buAutoNum type="arabicPeriod"/>
            </a:pPr>
            <a:r>
              <a:rPr lang="en-US" sz="2400" dirty="0" smtClean="0"/>
              <a:t>Getting rid of evil and unwholesome states of mind that already exist. </a:t>
            </a:r>
          </a:p>
          <a:p>
            <a:pPr marL="457200" indent="-457200">
              <a:buAutoNum type="arabicPeriod"/>
            </a:pPr>
            <a:endParaRPr lang="en-US" sz="2400" dirty="0"/>
          </a:p>
          <a:p>
            <a:pPr marL="457200" indent="-457200">
              <a:buAutoNum type="arabicPeriod"/>
            </a:pPr>
            <a:r>
              <a:rPr lang="en-US" sz="2400" dirty="0" smtClean="0"/>
              <a:t>Bringing about good and wholesome sates of mind. </a:t>
            </a:r>
          </a:p>
          <a:p>
            <a:pPr marL="457200" indent="-457200">
              <a:buAutoNum type="arabicPeriod"/>
            </a:pPr>
            <a:endParaRPr lang="en-US" sz="2400" dirty="0"/>
          </a:p>
          <a:p>
            <a:pPr marL="457200" indent="-457200">
              <a:buAutoNum type="arabicPeriod"/>
            </a:pPr>
            <a:r>
              <a:rPr lang="en-US" sz="2400" dirty="0" smtClean="0"/>
              <a:t>Developing and perfecting good wholesome states of mind. </a:t>
            </a:r>
          </a:p>
        </p:txBody>
      </p:sp>
    </p:spTree>
    <p:extLst>
      <p:ext uri="{BB962C8B-B14F-4D97-AF65-F5344CB8AC3E}">
        <p14:creationId xmlns:p14="http://schemas.microsoft.com/office/powerpoint/2010/main" val="11975470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229600" cy="76676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Eightfold Path: Right Mindfulness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564" y="1041400"/>
            <a:ext cx="8808296" cy="55350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/>
              <a:t>Right mindfulness</a:t>
            </a:r>
            <a:r>
              <a:rPr lang="en-US" sz="2400" dirty="0" smtClean="0"/>
              <a:t> requires being attentive to all of one’s activities.</a:t>
            </a:r>
          </a:p>
          <a:p>
            <a:pPr marL="0" indent="0">
              <a:buNone/>
            </a:pPr>
            <a:endParaRPr lang="en-US" sz="2400" dirty="0"/>
          </a:p>
          <a:p>
            <a:pPr marL="457200" indent="-457200">
              <a:buAutoNum type="arabicPeriod"/>
            </a:pPr>
            <a:r>
              <a:rPr lang="en-US" sz="2400" dirty="0" smtClean="0"/>
              <a:t>Activities of the body.</a:t>
            </a:r>
          </a:p>
          <a:p>
            <a:pPr marL="457200" indent="-457200">
              <a:buAutoNum type="arabicPeriod"/>
            </a:pPr>
            <a:endParaRPr lang="en-US" sz="2400" dirty="0"/>
          </a:p>
          <a:p>
            <a:pPr marL="457200" indent="-457200">
              <a:buAutoNum type="arabicPeriod"/>
            </a:pPr>
            <a:r>
              <a:rPr lang="en-US" sz="2400" dirty="0" smtClean="0"/>
              <a:t>Sensing and feeling.</a:t>
            </a:r>
          </a:p>
          <a:p>
            <a:pPr marL="457200" indent="-457200">
              <a:buAutoNum type="arabicPeriod"/>
            </a:pPr>
            <a:endParaRPr lang="en-US" sz="2400" dirty="0"/>
          </a:p>
          <a:p>
            <a:pPr marL="457200" indent="-457200">
              <a:buAutoNum type="arabicPeriod"/>
            </a:pPr>
            <a:r>
              <a:rPr lang="en-US" sz="2400" dirty="0" smtClean="0"/>
              <a:t>Perceiving. </a:t>
            </a:r>
          </a:p>
          <a:p>
            <a:pPr marL="457200" indent="-457200">
              <a:buAutoNum type="arabicPeriod"/>
            </a:pPr>
            <a:endParaRPr lang="en-US" sz="2400" dirty="0"/>
          </a:p>
          <a:p>
            <a:pPr marL="457200" indent="-457200">
              <a:buAutoNum type="arabicPeriod"/>
            </a:pPr>
            <a:r>
              <a:rPr lang="en-US" sz="2400" dirty="0" smtClean="0"/>
              <a:t>Thinking and consciousness. 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One must understand how their own mental states arise and what their content and character is like. 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252955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229600" cy="76676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Eightfold Path: Right Concentration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564" y="1041400"/>
            <a:ext cx="8808296" cy="55350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/>
              <a:t>Right concentration</a:t>
            </a:r>
            <a:r>
              <a:rPr lang="en-US" sz="2400" dirty="0" smtClean="0"/>
              <a:t> requires focusing one’s consciousness.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The idea is that right concentration allows one to deeply understand something.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Ignorance can be eliminated through right concentration.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Enlightenment can be achieved through right concentration.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Right concentration allows one to understand their mental activities.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One must purify their mental states through concentration. </a:t>
            </a:r>
          </a:p>
        </p:txBody>
      </p:sp>
    </p:spTree>
    <p:extLst>
      <p:ext uri="{BB962C8B-B14F-4D97-AF65-F5344CB8AC3E}">
        <p14:creationId xmlns:p14="http://schemas.microsoft.com/office/powerpoint/2010/main" val="4873907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>
          <a:xfrm>
            <a:off x="457200" y="273050"/>
            <a:ext cx="3008313" cy="6330950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Siddhartha Gautama</a:t>
            </a:r>
          </a:p>
          <a:p>
            <a:endParaRPr lang="en-US" sz="2000" dirty="0"/>
          </a:p>
          <a:p>
            <a:r>
              <a:rPr lang="en-US" sz="2400" dirty="0" smtClean="0"/>
              <a:t>563- 483 BCE</a:t>
            </a:r>
          </a:p>
          <a:p>
            <a:endParaRPr lang="en-US" sz="2400" dirty="0"/>
          </a:p>
          <a:p>
            <a:r>
              <a:rPr lang="en-US" sz="2400" dirty="0" smtClean="0"/>
              <a:t>Buddha = The Enlightened One</a:t>
            </a:r>
          </a:p>
          <a:p>
            <a:endParaRPr lang="en-US" sz="2400" dirty="0"/>
          </a:p>
          <a:p>
            <a:r>
              <a:rPr lang="en-US" sz="2400" dirty="0" smtClean="0"/>
              <a:t>Buddhism began in India and spread from there to other parts of Asia and the rest of the world eventually.</a:t>
            </a:r>
          </a:p>
          <a:p>
            <a:endParaRPr lang="en-US" sz="2400" dirty="0" smtClean="0"/>
          </a:p>
          <a:p>
            <a:r>
              <a:rPr lang="en-US" sz="2400" dirty="0" smtClean="0"/>
              <a:t>Current world population = 350 Million</a:t>
            </a:r>
            <a:endParaRPr lang="en-US" sz="2400" dirty="0"/>
          </a:p>
          <a:p>
            <a:endParaRPr lang="en-US" sz="2000" dirty="0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>
          <a:blip r:embed="rId2"/>
          <a:srcRect t="6663" b="6663"/>
          <a:stretch>
            <a:fillRect/>
          </a:stretch>
        </p:blipFill>
        <p:spPr>
          <a:xfrm>
            <a:off x="3575050" y="273050"/>
            <a:ext cx="5332413" cy="6330950"/>
          </a:xfrm>
        </p:spPr>
      </p:pic>
    </p:spTree>
    <p:extLst>
      <p:ext uri="{BB962C8B-B14F-4D97-AF65-F5344CB8AC3E}">
        <p14:creationId xmlns:p14="http://schemas.microsoft.com/office/powerpoint/2010/main" val="37489214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229600" cy="76676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Buddhism, Mind, and Well-Being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564" y="1041400"/>
            <a:ext cx="8808296" cy="55350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i="1" dirty="0" smtClean="0"/>
              <a:t>On the negative</a:t>
            </a:r>
          </a:p>
          <a:p>
            <a:pPr marL="0" indent="0">
              <a:buNone/>
            </a:pPr>
            <a:r>
              <a:rPr lang="en-US" sz="2400" dirty="0" smtClean="0"/>
              <a:t>Mind is the forerunner of all actions.</a:t>
            </a:r>
          </a:p>
          <a:p>
            <a:pPr marL="0" indent="0">
              <a:buNone/>
            </a:pPr>
            <a:r>
              <a:rPr lang="en-US" sz="2400" dirty="0" smtClean="0"/>
              <a:t>All deeds are led by mind, created by mind. </a:t>
            </a:r>
          </a:p>
          <a:p>
            <a:pPr marL="0" indent="0">
              <a:buNone/>
            </a:pPr>
            <a:r>
              <a:rPr lang="en-US" sz="2400" dirty="0" smtClean="0"/>
              <a:t>If one speaks or acts with a corrupt mind, suffering follows,</a:t>
            </a:r>
          </a:p>
          <a:p>
            <a:pPr marL="0" indent="0">
              <a:buNone/>
            </a:pPr>
            <a:r>
              <a:rPr lang="en-US" sz="2400" dirty="0" smtClean="0"/>
              <a:t>As the wheel follows the hoof of an ox pulling a cart. 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i="1" dirty="0" smtClean="0"/>
              <a:t>On the positive</a:t>
            </a:r>
            <a:endParaRPr lang="en-US" sz="2400" i="1" dirty="0"/>
          </a:p>
          <a:p>
            <a:pPr marL="0" indent="0">
              <a:buNone/>
            </a:pPr>
            <a:r>
              <a:rPr lang="en-US" sz="2400" dirty="0" smtClean="0"/>
              <a:t>Mind is the </a:t>
            </a:r>
            <a:r>
              <a:rPr lang="en-US" sz="2400" dirty="0" err="1" smtClean="0"/>
              <a:t>forefunner</a:t>
            </a:r>
            <a:r>
              <a:rPr lang="en-US" sz="2400" dirty="0" smtClean="0"/>
              <a:t> of all actions.</a:t>
            </a:r>
          </a:p>
          <a:p>
            <a:pPr marL="0" indent="0">
              <a:buNone/>
            </a:pPr>
            <a:r>
              <a:rPr lang="en-US" sz="2400" dirty="0" smtClean="0"/>
              <a:t>All deeds are led by mind, created by mind.</a:t>
            </a:r>
          </a:p>
          <a:p>
            <a:pPr marL="0" indent="0">
              <a:buNone/>
            </a:pPr>
            <a:r>
              <a:rPr lang="en-US" sz="2400" dirty="0" smtClean="0"/>
              <a:t>If one speaks or acts with a serene mind, happiness follows</a:t>
            </a:r>
          </a:p>
          <a:p>
            <a:pPr marL="0" indent="0">
              <a:buNone/>
            </a:pPr>
            <a:r>
              <a:rPr lang="en-US" sz="2400" dirty="0" smtClean="0"/>
              <a:t>As surely as one’s shadow.  </a:t>
            </a:r>
          </a:p>
        </p:txBody>
      </p:sp>
    </p:spTree>
    <p:extLst>
      <p:ext uri="{BB962C8B-B14F-4D97-AF65-F5344CB8AC3E}">
        <p14:creationId xmlns:p14="http://schemas.microsoft.com/office/powerpoint/2010/main" val="31460349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229600" cy="76676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Three </a:t>
            </a:r>
            <a:r>
              <a:rPr lang="en-US" sz="2800" dirty="0" smtClean="0"/>
              <a:t>Buddhist Insights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564" y="1041400"/>
            <a:ext cx="8808296" cy="5535023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endParaRPr lang="en-US" sz="2400" dirty="0" smtClean="0"/>
          </a:p>
          <a:p>
            <a:pPr marL="457200" indent="-457200">
              <a:buAutoNum type="arabicPeriod"/>
            </a:pPr>
            <a:endParaRPr lang="en-US" sz="2400" dirty="0"/>
          </a:p>
          <a:p>
            <a:pPr marL="457200" indent="-457200">
              <a:buAutoNum type="arabicPeriod"/>
            </a:pPr>
            <a:r>
              <a:rPr lang="en-US" sz="2400" dirty="0" smtClean="0"/>
              <a:t>Everything is dependently co-originated. Nothing exists independently of everything else</a:t>
            </a:r>
            <a:r>
              <a:rPr lang="en-US" sz="2400" dirty="0" smtClean="0"/>
              <a:t>.</a:t>
            </a:r>
          </a:p>
          <a:p>
            <a:pPr marL="457200" indent="-457200">
              <a:buAutoNum type="arabicPeriod"/>
            </a:pPr>
            <a:endParaRPr lang="en-US" sz="2400" dirty="0"/>
          </a:p>
          <a:p>
            <a:pPr marL="457200" indent="-457200">
              <a:buFont typeface="Arial" pitchFamily="34" charset="0"/>
              <a:buAutoNum type="arabicPeriod"/>
            </a:pPr>
            <a:r>
              <a:rPr lang="en-US" sz="2400" dirty="0"/>
              <a:t>Reality is a constant flux of change. What we perceive as being our external reality is in fact an illusion. The real nature of things is not disclosed to us in our experience</a:t>
            </a:r>
            <a:r>
              <a:rPr lang="en-US" sz="2400" dirty="0" smtClean="0"/>
              <a:t>.</a:t>
            </a:r>
            <a:endParaRPr lang="en-US" sz="2400" dirty="0" smtClean="0"/>
          </a:p>
          <a:p>
            <a:pPr marL="457200" indent="-457200">
              <a:buAutoNum type="arabicPeriod"/>
            </a:pPr>
            <a:endParaRPr lang="en-US" sz="2400" dirty="0"/>
          </a:p>
          <a:p>
            <a:pPr marL="457200" indent="-457200">
              <a:buAutoNum type="arabicPeriod"/>
            </a:pPr>
            <a:r>
              <a:rPr lang="en-US" sz="2400" dirty="0" smtClean="0"/>
              <a:t>There is no self. What appears to us as a permanent substantial self that persists over time is actually an illusion. </a:t>
            </a:r>
          </a:p>
          <a:p>
            <a:pPr marL="457200" indent="-457200">
              <a:buAutoNum type="arabicPeriod"/>
            </a:pPr>
            <a:endParaRPr lang="en-US" sz="2400" dirty="0"/>
          </a:p>
          <a:p>
            <a:pPr marL="457200" indent="-457200">
              <a:buAutoNum type="arabicPeriod"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5223821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229600" cy="76676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Buddhism and the Four Noble Truths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564" y="1041400"/>
            <a:ext cx="8808296" cy="5535023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endParaRPr lang="en-US" sz="2400" dirty="0" smtClean="0"/>
          </a:p>
          <a:p>
            <a:pPr marL="457200" indent="-457200">
              <a:buAutoNum type="arabicPeriod"/>
            </a:pPr>
            <a:r>
              <a:rPr lang="en-US" sz="2400" dirty="0" smtClean="0"/>
              <a:t>The truth of what suffering is. Dukkha</a:t>
            </a:r>
          </a:p>
          <a:p>
            <a:pPr marL="457200" indent="-457200">
              <a:buAutoNum type="arabicPeriod"/>
            </a:pPr>
            <a:endParaRPr lang="en-US" sz="2400" dirty="0"/>
          </a:p>
          <a:p>
            <a:pPr marL="457200" indent="-457200">
              <a:buAutoNum type="arabicPeriod"/>
            </a:pPr>
            <a:r>
              <a:rPr lang="en-US" sz="2400" dirty="0" smtClean="0"/>
              <a:t>The truth of the conditioned arising of suffering.</a:t>
            </a:r>
          </a:p>
          <a:p>
            <a:pPr marL="457200" indent="-457200">
              <a:buAutoNum type="arabicPeriod"/>
            </a:pPr>
            <a:endParaRPr lang="en-US" sz="2400" dirty="0"/>
          </a:p>
          <a:p>
            <a:pPr marL="457200" indent="-457200">
              <a:buAutoNum type="arabicPeriod"/>
            </a:pPr>
            <a:r>
              <a:rPr lang="en-US" sz="2400" dirty="0" smtClean="0"/>
              <a:t>The truth that suffering can be eliminated by eliminating that which brings about the conditioned arising of suffering. </a:t>
            </a:r>
          </a:p>
          <a:p>
            <a:pPr marL="457200" indent="-457200">
              <a:buAutoNum type="arabicPeriod"/>
            </a:pPr>
            <a:endParaRPr lang="en-US" sz="2400" dirty="0"/>
          </a:p>
          <a:p>
            <a:pPr marL="457200" indent="-457200">
              <a:buAutoNum type="arabicPeriod"/>
            </a:pPr>
            <a:r>
              <a:rPr lang="en-US" sz="2400" dirty="0" smtClean="0"/>
              <a:t>The truth that the way to remove the conditions that give rise to suffering is to follow the Middle Way, constituted by the Noble Eightfold Path.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489214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229600" cy="76676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The First Noble Truth: Suffering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564" y="1041400"/>
            <a:ext cx="8808296" cy="55350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The Noble Truth of Suffering (dukkha) is this: birth is suffering; aging is suffering, sickness is suffering; death is suffering; sorrow and lamentation, pain, grief and the pleasant is suffering; not to get what one wants is suffering – in brief the five aggregates of attachment are suffering.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Dukkha ≠ mere bodily pain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Dukkha </a:t>
            </a:r>
            <a:r>
              <a:rPr lang="en-US" sz="2400" dirty="0" smtClean="0"/>
              <a:t>= suffering from the human condition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Dukkha </a:t>
            </a:r>
            <a:r>
              <a:rPr lang="en-US" sz="2400" dirty="0" smtClean="0"/>
              <a:t>= unsatisfactory life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Dukkha = not functioning well </a:t>
            </a: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7582769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229600" cy="76676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Personhood and Selfhood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564" y="1041400"/>
            <a:ext cx="8808296" cy="553502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 smtClean="0"/>
              <a:t>When we look inside we only find:</a:t>
            </a:r>
          </a:p>
          <a:p>
            <a:pPr marL="0" indent="0">
              <a:buNone/>
            </a:pPr>
            <a:endParaRPr lang="en-US" sz="2400" dirty="0"/>
          </a:p>
          <a:p>
            <a:pPr marL="457200" indent="-457200">
              <a:buAutoNum type="arabicPeriod"/>
            </a:pPr>
            <a:r>
              <a:rPr lang="en-US" sz="2400" dirty="0" smtClean="0"/>
              <a:t>Physical processes, which give all kinds of bodies their solidity, liquidity, their ability to transform various kinds of energy, and their ability to move and act. 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Processes of sensation, which produce pleasant, unpleasant, and neutral feelings.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Perceptual processes, which produce perceptions of material and mental objects through the sense of the mind.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Volitional processes, which produce impulses to action that enable a person to act in the world.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The processes of consciousness, which enable one to be aware of the presence of various objects and of consciousness itself.</a:t>
            </a:r>
          </a:p>
          <a:p>
            <a:pPr marL="457200" indent="-457200">
              <a:buAutoNum type="arabicPeriod"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Person = the interrelated functioning of the constantly changing 5 processes.  There is no permanent self!!!</a:t>
            </a:r>
          </a:p>
        </p:txBody>
      </p:sp>
    </p:spTree>
    <p:extLst>
      <p:ext uri="{BB962C8B-B14F-4D97-AF65-F5344CB8AC3E}">
        <p14:creationId xmlns:p14="http://schemas.microsoft.com/office/powerpoint/2010/main" val="2950582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229600" cy="76676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Three Levels of Dukkha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564" y="1041400"/>
            <a:ext cx="8808296" cy="553502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 smtClean="0"/>
          </a:p>
          <a:p>
            <a:pPr marL="457200" indent="-457200">
              <a:buAutoNum type="arabicPeriod"/>
            </a:pPr>
            <a:r>
              <a:rPr lang="en-US" sz="2400" dirty="0" smtClean="0"/>
              <a:t>Ordinary suffering of pain that comes from birth, death, and unpleasant things.</a:t>
            </a:r>
          </a:p>
          <a:p>
            <a:pPr marL="457200" indent="-457200">
              <a:buAutoNum type="arabicPeriod"/>
            </a:pPr>
            <a:endParaRPr lang="en-US" sz="2400" dirty="0"/>
          </a:p>
          <a:p>
            <a:pPr marL="457200" indent="-457200">
              <a:buAutoNum type="arabicPeriod"/>
            </a:pPr>
            <a:r>
              <a:rPr lang="en-US" sz="2400" dirty="0" smtClean="0"/>
              <a:t>The suffering of change that comes from recognizing that things that are good can turn bad. </a:t>
            </a:r>
          </a:p>
          <a:p>
            <a:pPr marL="457200" indent="-457200">
              <a:buAutoNum type="arabicPeriod"/>
            </a:pPr>
            <a:endParaRPr lang="en-US" sz="2400" dirty="0"/>
          </a:p>
          <a:p>
            <a:pPr marL="457200" indent="-457200">
              <a:buAutoNum type="arabicPeriod"/>
            </a:pPr>
            <a:r>
              <a:rPr lang="en-US" sz="2400" dirty="0" smtClean="0"/>
              <a:t>Attachment of the self to the processes of existence that gives rise to ordinary suffering and the suffering due to change.  </a:t>
            </a:r>
          </a:p>
        </p:txBody>
      </p:sp>
    </p:spTree>
    <p:extLst>
      <p:ext uri="{BB962C8B-B14F-4D97-AF65-F5344CB8AC3E}">
        <p14:creationId xmlns:p14="http://schemas.microsoft.com/office/powerpoint/2010/main" val="21239695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229600" cy="76676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Second Noble Truth: The Conditions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564" y="1041400"/>
            <a:ext cx="8808296" cy="55350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The Noble Truth of the origin of suffering is this: It is this craving (trishna) which produces re-existence and re-becoming, bound up with passionate greed. It finds fresh delight now here and now there, namely, craving for sense-pleasures; craving for existence and becoming; and craving for nonexistence (self-annihilation).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The origin of suffering is craving and desire and attachment!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Not all  </a:t>
            </a:r>
            <a:r>
              <a:rPr lang="en-US" sz="2400" dirty="0"/>
              <a:t>d</a:t>
            </a:r>
            <a:r>
              <a:rPr lang="en-US" sz="2400" dirty="0" smtClean="0"/>
              <a:t>esire is bad!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Desire that is a function of greed and selfishness is bad!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Desire for a separate permanent self causes bad craving!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9102578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229600" cy="76676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Second Noble Truth: The Conditions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564" y="1041400"/>
            <a:ext cx="8808296" cy="55350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What is the primary cause of craving?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b="1" dirty="0" smtClean="0"/>
              <a:t>The desire for a permanent self that is separate from everything else and not dependent on anything else. </a:t>
            </a:r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r>
              <a:rPr lang="en-US" sz="2400" dirty="0" smtClean="0"/>
              <a:t>The source of this desire is </a:t>
            </a:r>
            <a:r>
              <a:rPr lang="en-US" sz="2400" b="1" dirty="0" smtClean="0"/>
              <a:t>ignorance</a:t>
            </a:r>
            <a:r>
              <a:rPr lang="en-US" sz="2400" dirty="0"/>
              <a:t> </a:t>
            </a:r>
            <a:r>
              <a:rPr lang="en-US" sz="2400" dirty="0" smtClean="0"/>
              <a:t>or </a:t>
            </a:r>
            <a:r>
              <a:rPr lang="en-US" sz="2400" b="1" dirty="0" smtClean="0"/>
              <a:t>primal confusion</a:t>
            </a:r>
            <a:r>
              <a:rPr lang="en-US" sz="2400" dirty="0" smtClean="0"/>
              <a:t>.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It is because we are ignorant or confused about what we really are that we fall into craving for a separate and permanent self. </a:t>
            </a: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3129671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108</TotalTime>
  <Words>1425</Words>
  <Application>Microsoft Macintosh PowerPoint</Application>
  <PresentationFormat>On-screen Show (4:3)</PresentationFormat>
  <Paragraphs>196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Black</vt:lpstr>
      <vt:lpstr>Asian Philosophy</vt:lpstr>
      <vt:lpstr>PowerPoint Presentation</vt:lpstr>
      <vt:lpstr>Three Buddhist Insights</vt:lpstr>
      <vt:lpstr>Buddhism and the Four Noble Truths</vt:lpstr>
      <vt:lpstr>The First Noble Truth: Suffering</vt:lpstr>
      <vt:lpstr>Personhood and Selfhood</vt:lpstr>
      <vt:lpstr>Three Levels of Dukkha</vt:lpstr>
      <vt:lpstr>Second Noble Truth: The Conditions</vt:lpstr>
      <vt:lpstr>Second Noble Truth: The Conditions</vt:lpstr>
      <vt:lpstr>Third Noble Truth: Freedom from Suffering</vt:lpstr>
      <vt:lpstr>Fourth Noble Truth: The Eightfold Path</vt:lpstr>
      <vt:lpstr>Eightfold Path: Right View</vt:lpstr>
      <vt:lpstr>Eightfold Path: Right Intention</vt:lpstr>
      <vt:lpstr>Eightfold Path: Right Speech</vt:lpstr>
      <vt:lpstr>Eightfold Path: Right Action</vt:lpstr>
      <vt:lpstr>Eightfold Path: Right Livelihood</vt:lpstr>
      <vt:lpstr>Eightfold Path: Right Effort</vt:lpstr>
      <vt:lpstr>Eightfold Path: Right Mindfulness</vt:lpstr>
      <vt:lpstr>Eightfold Path: Right Concentration</vt:lpstr>
      <vt:lpstr>Buddhism, Mind, and Well-Being</vt:lpstr>
    </vt:vector>
  </TitlesOfParts>
  <Company>San Jose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Asian Philosophy</dc:title>
  <dc:creator>Anand Vaidya</dc:creator>
  <cp:lastModifiedBy>Anand Vaidya</cp:lastModifiedBy>
  <cp:revision>13</cp:revision>
  <dcterms:created xsi:type="dcterms:W3CDTF">2014-02-10T17:27:36Z</dcterms:created>
  <dcterms:modified xsi:type="dcterms:W3CDTF">2014-02-11T01:23:10Z</dcterms:modified>
</cp:coreProperties>
</file>