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5" r:id="rId18"/>
    <p:sldId id="276"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80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D3FF62-4BBD-8E47-8AA2-089B06F890C3}" type="datetimeFigureOut">
              <a:rPr lang="en-US" smtClean="0"/>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D3FF62-4BBD-8E47-8AA2-089B06F890C3}" type="datetimeFigureOut">
              <a:rPr lang="en-US" smtClean="0"/>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D3FF62-4BBD-8E47-8AA2-089B06F890C3}" type="datetimeFigureOut">
              <a:rPr lang="en-US" smtClean="0"/>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D3FF62-4BBD-8E47-8AA2-089B06F890C3}" type="datetimeFigureOut">
              <a:rPr lang="en-US" smtClean="0"/>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D3FF62-4BBD-8E47-8AA2-089B06F890C3}" type="datetimeFigureOut">
              <a:rPr lang="en-US" smtClean="0"/>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D3FF62-4BBD-8E47-8AA2-089B06F890C3}" type="datetimeFigureOut">
              <a:rPr lang="en-US" smtClean="0"/>
              <a:t>2/16/14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D3FF62-4BBD-8E47-8AA2-089B06F890C3}" type="datetimeFigureOut">
              <a:rPr lang="en-US" smtClean="0"/>
              <a:t>2/16/14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D3FF62-4BBD-8E47-8AA2-089B06F890C3}" type="datetimeFigureOut">
              <a:rPr lang="en-US" smtClean="0"/>
              <a:t>2/16/14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D3FF62-4BBD-8E47-8AA2-089B06F890C3}" type="datetimeFigureOut">
              <a:rPr lang="en-US" smtClean="0"/>
              <a:t>2/16/14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D3FF62-4BBD-8E47-8AA2-089B06F890C3}" type="datetimeFigureOut">
              <a:rPr lang="en-US" smtClean="0"/>
              <a:t>2/16/14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D3FF62-4BBD-8E47-8AA2-089B06F890C3}" type="datetimeFigureOut">
              <a:rPr lang="en-US" smtClean="0"/>
              <a:t>2/16/14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43048C-20FA-5344-B212-BFCBD9819666}"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D3FF62-4BBD-8E47-8AA2-089B06F890C3}" type="datetimeFigureOut">
              <a:rPr lang="en-US" smtClean="0"/>
              <a:t>2/16/14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3048C-20FA-5344-B212-BFCBD9819666}"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a:t>
            </a:r>
            <a:r>
              <a:rPr lang="en-US" dirty="0"/>
              <a:t>6</a:t>
            </a:r>
          </a:p>
        </p:txBody>
      </p:sp>
    </p:spTree>
    <p:extLst>
      <p:ext uri="{BB962C8B-B14F-4D97-AF65-F5344CB8AC3E}">
        <p14:creationId xmlns:p14="http://schemas.microsoft.com/office/powerpoint/2010/main" val="1238086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Body-Mind Conditions Six Senses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The Body-Mind operates and conditions the six senses:</a:t>
            </a:r>
          </a:p>
          <a:p>
            <a:pPr marL="0" indent="0">
              <a:buNone/>
            </a:pPr>
            <a:endParaRPr lang="en-US" sz="2400" dirty="0"/>
          </a:p>
          <a:p>
            <a:pPr marL="0" indent="0">
              <a:buNone/>
            </a:pPr>
            <a:r>
              <a:rPr lang="en-US" sz="2400" dirty="0" smtClean="0"/>
              <a:t>Seeing</a:t>
            </a:r>
          </a:p>
          <a:p>
            <a:pPr marL="0" indent="0">
              <a:buNone/>
            </a:pPr>
            <a:r>
              <a:rPr lang="en-US" sz="2400" dirty="0" smtClean="0"/>
              <a:t>Hearing</a:t>
            </a:r>
          </a:p>
          <a:p>
            <a:pPr marL="0" indent="0">
              <a:buNone/>
            </a:pPr>
            <a:r>
              <a:rPr lang="en-US" sz="2400" dirty="0" smtClean="0"/>
              <a:t>Tasting</a:t>
            </a:r>
          </a:p>
          <a:p>
            <a:pPr marL="0" indent="0">
              <a:buNone/>
            </a:pPr>
            <a:r>
              <a:rPr lang="en-US" sz="2400" dirty="0" smtClean="0"/>
              <a:t>Smelling</a:t>
            </a:r>
          </a:p>
          <a:p>
            <a:pPr marL="0" indent="0">
              <a:buNone/>
            </a:pPr>
            <a:r>
              <a:rPr lang="en-US" sz="2400" dirty="0" smtClean="0"/>
              <a:t>Touching</a:t>
            </a:r>
          </a:p>
          <a:p>
            <a:pPr marL="0" indent="0">
              <a:buNone/>
            </a:pPr>
            <a:r>
              <a:rPr lang="en-US" sz="2400" dirty="0" smtClean="0"/>
              <a:t>Thinking</a:t>
            </a:r>
          </a:p>
          <a:p>
            <a:pPr marL="0" indent="0">
              <a:buNone/>
            </a:pPr>
            <a:endParaRPr lang="en-US" sz="2400" dirty="0"/>
          </a:p>
          <a:p>
            <a:pPr marL="0" indent="0">
              <a:buNone/>
            </a:pPr>
            <a:r>
              <a:rPr lang="en-US" sz="2400" dirty="0" smtClean="0"/>
              <a:t>The senses apprehend their objects as separate and permanent. </a:t>
            </a:r>
          </a:p>
        </p:txBody>
      </p:sp>
    </p:spTree>
    <p:extLst>
      <p:ext uri="{BB962C8B-B14F-4D97-AF65-F5344CB8AC3E}">
        <p14:creationId xmlns:p14="http://schemas.microsoft.com/office/powerpoint/2010/main" val="13740307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Six Senses Condition Contact</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The six senses condition contact.</a:t>
            </a:r>
          </a:p>
          <a:p>
            <a:pPr marL="0" indent="0">
              <a:buNone/>
            </a:pPr>
            <a:endParaRPr lang="en-US" sz="2400" dirty="0"/>
          </a:p>
          <a:p>
            <a:pPr marL="0" indent="0">
              <a:buNone/>
            </a:pPr>
            <a:r>
              <a:rPr lang="en-US" sz="2400" dirty="0" smtClean="0"/>
              <a:t>Because we see things as being separate and to be avoided or craved</a:t>
            </a:r>
          </a:p>
          <a:p>
            <a:pPr marL="0" indent="0">
              <a:buNone/>
            </a:pPr>
            <a:endParaRPr lang="en-US" sz="2400" dirty="0"/>
          </a:p>
          <a:p>
            <a:pPr marL="0" indent="0">
              <a:buNone/>
            </a:pPr>
            <a:r>
              <a:rPr lang="en-US" sz="2400" dirty="0" smtClean="0"/>
              <a:t>Our contact with things is represented as being reunited with things we long for.</a:t>
            </a:r>
          </a:p>
          <a:p>
            <a:pPr marL="0" indent="0">
              <a:buNone/>
            </a:pPr>
            <a:endParaRPr lang="en-US" sz="2400" dirty="0"/>
          </a:p>
          <a:p>
            <a:pPr marL="0" indent="0">
              <a:buNone/>
            </a:pPr>
            <a:r>
              <a:rPr lang="en-US" sz="2400" dirty="0" smtClean="0"/>
              <a:t>Things we crave are things we hope to be reunited with. We long for them.</a:t>
            </a:r>
          </a:p>
          <a:p>
            <a:pPr marL="0" indent="0">
              <a:buNone/>
            </a:pPr>
            <a:endParaRPr lang="en-US" sz="2400" dirty="0"/>
          </a:p>
          <a:p>
            <a:pPr marL="0" indent="0">
              <a:buNone/>
            </a:pPr>
            <a:r>
              <a:rPr lang="en-US" sz="2400" dirty="0" smtClean="0"/>
              <a:t>We don’t hope for contact with those things that are to be avoided. </a:t>
            </a:r>
          </a:p>
        </p:txBody>
      </p:sp>
    </p:spTree>
    <p:extLst>
      <p:ext uri="{BB962C8B-B14F-4D97-AF65-F5344CB8AC3E}">
        <p14:creationId xmlns:p14="http://schemas.microsoft.com/office/powerpoint/2010/main" val="31476623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Contact Conditions Feeling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b="1" dirty="0" smtClean="0"/>
          </a:p>
          <a:p>
            <a:pPr marL="0" indent="0">
              <a:buNone/>
            </a:pPr>
            <a:r>
              <a:rPr lang="en-US" sz="2400" b="1" dirty="0" smtClean="0"/>
              <a:t>Feeling</a:t>
            </a:r>
            <a:r>
              <a:rPr lang="en-US" sz="2400" dirty="0" smtClean="0"/>
              <a:t> is the result of sense contact. </a:t>
            </a:r>
          </a:p>
          <a:p>
            <a:pPr marL="0" indent="0">
              <a:buNone/>
            </a:pPr>
            <a:endParaRPr lang="en-US" sz="2400" dirty="0"/>
          </a:p>
          <a:p>
            <a:pPr marL="0" indent="0">
              <a:buNone/>
            </a:pPr>
            <a:r>
              <a:rPr lang="en-US" sz="2400" dirty="0" smtClean="0"/>
              <a:t>Feelings are either pleasant or painful. </a:t>
            </a:r>
          </a:p>
          <a:p>
            <a:pPr marL="0" indent="0">
              <a:buNone/>
            </a:pPr>
            <a:endParaRPr lang="en-US" sz="2400" dirty="0"/>
          </a:p>
          <a:p>
            <a:pPr marL="0" indent="0">
              <a:buNone/>
            </a:pPr>
            <a:r>
              <a:rPr lang="en-US" sz="2400" dirty="0" smtClean="0"/>
              <a:t>They are conditioned by contact. Because of our prior experiences with objects our contact conditions our feelings. </a:t>
            </a:r>
          </a:p>
          <a:p>
            <a:pPr marL="0" indent="0">
              <a:buNone/>
            </a:pPr>
            <a:endParaRPr lang="en-US" sz="2400" dirty="0"/>
          </a:p>
          <a:p>
            <a:pPr marL="0" indent="0">
              <a:buNone/>
            </a:pPr>
            <a:r>
              <a:rPr lang="en-US" sz="2400" dirty="0" smtClean="0"/>
              <a:t>A person moves toward or away from an object based on the feelings they derived in the past from being in contact with the object. </a:t>
            </a:r>
          </a:p>
        </p:txBody>
      </p:sp>
    </p:spTree>
    <p:extLst>
      <p:ext uri="{BB962C8B-B14F-4D97-AF65-F5344CB8AC3E}">
        <p14:creationId xmlns:p14="http://schemas.microsoft.com/office/powerpoint/2010/main" val="21889417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Feeling Conditions Craving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b="1" dirty="0" smtClean="0"/>
          </a:p>
          <a:p>
            <a:pPr marL="0" indent="0">
              <a:buNone/>
            </a:pPr>
            <a:r>
              <a:rPr lang="en-US" sz="2400" b="1" dirty="0" smtClean="0"/>
              <a:t>Craving </a:t>
            </a:r>
            <a:r>
              <a:rPr lang="en-US" sz="2400" dirty="0" smtClean="0"/>
              <a:t>is conditioned by contact. Feelings give rise to craving and aversion. </a:t>
            </a:r>
          </a:p>
          <a:p>
            <a:pPr marL="0" indent="0">
              <a:buNone/>
            </a:pPr>
            <a:endParaRPr lang="en-US" sz="2400" b="1" dirty="0"/>
          </a:p>
          <a:p>
            <a:pPr marL="0" indent="0">
              <a:buNone/>
            </a:pPr>
            <a:r>
              <a:rPr lang="en-US" sz="2400" b="1" dirty="0" smtClean="0"/>
              <a:t>Pleasant contact yields to craving.</a:t>
            </a:r>
          </a:p>
          <a:p>
            <a:pPr marL="0" indent="0">
              <a:buNone/>
            </a:pPr>
            <a:endParaRPr lang="en-US" sz="2400" b="1" dirty="0"/>
          </a:p>
          <a:p>
            <a:pPr marL="0" indent="0">
              <a:buNone/>
            </a:pPr>
            <a:r>
              <a:rPr lang="en-US" sz="2400" b="1" dirty="0" smtClean="0"/>
              <a:t>Unpleasant contact yields to aversion.</a:t>
            </a:r>
          </a:p>
          <a:p>
            <a:pPr marL="0" indent="0">
              <a:buNone/>
            </a:pPr>
            <a:endParaRPr lang="en-US" sz="2400" b="1" dirty="0" smtClean="0"/>
          </a:p>
          <a:p>
            <a:pPr marL="0" indent="0">
              <a:buNone/>
            </a:pPr>
            <a:endParaRPr lang="en-US" sz="2400" b="1" dirty="0"/>
          </a:p>
          <a:p>
            <a:pPr marL="0" indent="0">
              <a:buNone/>
            </a:pPr>
            <a:r>
              <a:rPr lang="en-US" sz="2400" b="1" dirty="0" smtClean="0"/>
              <a:t>Craving cannot be satisfied. </a:t>
            </a:r>
          </a:p>
        </p:txBody>
      </p:sp>
    </p:spTree>
    <p:extLst>
      <p:ext uri="{BB962C8B-B14F-4D97-AF65-F5344CB8AC3E}">
        <p14:creationId xmlns:p14="http://schemas.microsoft.com/office/powerpoint/2010/main" val="24321841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Craving Conditions Clinging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b="1" dirty="0"/>
          </a:p>
          <a:p>
            <a:pPr marL="0" indent="0">
              <a:buNone/>
            </a:pPr>
            <a:r>
              <a:rPr lang="en-US" sz="2400" b="1" dirty="0" smtClean="0"/>
              <a:t>Clinging is </a:t>
            </a:r>
            <a:r>
              <a:rPr lang="en-US" sz="2400" dirty="0" smtClean="0"/>
              <a:t>conditioned by craving. Because we carve things we attempt to attain them time and time again. </a:t>
            </a:r>
          </a:p>
          <a:p>
            <a:pPr marL="0" indent="0">
              <a:buNone/>
            </a:pPr>
            <a:endParaRPr lang="en-US" sz="2400" b="1" dirty="0"/>
          </a:p>
          <a:p>
            <a:pPr marL="0" indent="0">
              <a:buNone/>
            </a:pPr>
            <a:r>
              <a:rPr lang="en-US" sz="2400" b="1" dirty="0" smtClean="0"/>
              <a:t>Clinging is also caused</a:t>
            </a:r>
            <a:r>
              <a:rPr lang="en-US" sz="2400" dirty="0" smtClean="0"/>
              <a:t> by the fact that we are often ignorant of our dependent arising. Since there are no independent things and all individuals are dependent on one another.</a:t>
            </a:r>
          </a:p>
          <a:p>
            <a:pPr marL="0" indent="0">
              <a:buNone/>
            </a:pPr>
            <a:endParaRPr lang="en-US" sz="2400" dirty="0"/>
          </a:p>
          <a:p>
            <a:pPr marL="0" indent="0">
              <a:buNone/>
            </a:pPr>
            <a:r>
              <a:rPr lang="en-US" sz="2400" b="1" dirty="0" smtClean="0"/>
              <a:t>Clinging is often aimed </a:t>
            </a:r>
            <a:r>
              <a:rPr lang="en-US" sz="2400" dirty="0" smtClean="0"/>
              <a:t>at what we need in order to be an independent self that is permanent. We cling to those things that can bring about and preserve the self as an independent entity.</a:t>
            </a:r>
          </a:p>
        </p:txBody>
      </p:sp>
    </p:spTree>
    <p:extLst>
      <p:ext uri="{BB962C8B-B14F-4D97-AF65-F5344CB8AC3E}">
        <p14:creationId xmlns:p14="http://schemas.microsoft.com/office/powerpoint/2010/main" val="39695725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Clinging Conditions Grasping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b="1" dirty="0"/>
          </a:p>
          <a:p>
            <a:pPr marL="0" indent="0">
              <a:buNone/>
            </a:pPr>
            <a:r>
              <a:rPr lang="en-US" sz="2400" b="1" dirty="0" smtClean="0"/>
              <a:t>Grasping</a:t>
            </a:r>
            <a:r>
              <a:rPr lang="en-US" sz="2400" dirty="0" smtClean="0"/>
              <a:t> occurs because we cling to those things that we crave.</a:t>
            </a:r>
          </a:p>
          <a:p>
            <a:pPr marL="0" indent="0">
              <a:buNone/>
            </a:pPr>
            <a:endParaRPr lang="en-US" sz="2400" dirty="0"/>
          </a:p>
          <a:p>
            <a:pPr marL="0" indent="0">
              <a:buNone/>
            </a:pPr>
            <a:r>
              <a:rPr lang="en-US" sz="2400" b="1" dirty="0" smtClean="0"/>
              <a:t>Grasping</a:t>
            </a:r>
            <a:r>
              <a:rPr lang="en-US" sz="2400" dirty="0" smtClean="0"/>
              <a:t> forces us to strive for those things that we desire. </a:t>
            </a:r>
          </a:p>
          <a:p>
            <a:pPr marL="0" indent="0">
              <a:buNone/>
            </a:pPr>
            <a:endParaRPr lang="en-US" sz="2400" dirty="0"/>
          </a:p>
          <a:p>
            <a:pPr marL="0" indent="0">
              <a:buNone/>
            </a:pPr>
            <a:r>
              <a:rPr lang="en-US" sz="2400" dirty="0" smtClean="0"/>
              <a:t>It forces us to find a way to solve our craving and clinging.</a:t>
            </a:r>
          </a:p>
          <a:p>
            <a:pPr marL="0" indent="0">
              <a:buNone/>
            </a:pPr>
            <a:endParaRPr lang="en-US" sz="2400" dirty="0"/>
          </a:p>
          <a:p>
            <a:pPr marL="0" indent="0">
              <a:buNone/>
            </a:pPr>
            <a:r>
              <a:rPr lang="en-US" sz="2400" dirty="0" smtClean="0"/>
              <a:t>It often forces us to go to extreme measures to satisfy our desires.</a:t>
            </a:r>
          </a:p>
          <a:p>
            <a:pPr marL="0" indent="0">
              <a:buNone/>
            </a:pPr>
            <a:endParaRPr lang="en-US" sz="2400" dirty="0"/>
          </a:p>
          <a:p>
            <a:pPr marL="0" indent="0">
              <a:buNone/>
            </a:pPr>
            <a:r>
              <a:rPr lang="en-US" sz="2400" dirty="0" smtClean="0"/>
              <a:t>Grasping leads to becoming</a:t>
            </a:r>
          </a:p>
        </p:txBody>
      </p:sp>
    </p:spTree>
    <p:extLst>
      <p:ext uri="{BB962C8B-B14F-4D97-AF65-F5344CB8AC3E}">
        <p14:creationId xmlns:p14="http://schemas.microsoft.com/office/powerpoint/2010/main" val="13344782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Grasping Conditions Becoming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Grasping </a:t>
            </a:r>
            <a:r>
              <a:rPr lang="en-US" sz="2400" dirty="0" smtClean="0"/>
              <a:t>conditions new pain.</a:t>
            </a:r>
          </a:p>
          <a:p>
            <a:pPr marL="0" indent="0">
              <a:buNone/>
            </a:pPr>
            <a:endParaRPr lang="en-US" sz="2400" b="1" dirty="0"/>
          </a:p>
          <a:p>
            <a:pPr marL="0" indent="0">
              <a:buNone/>
            </a:pPr>
            <a:r>
              <a:rPr lang="en-US" sz="2400" b="1" dirty="0" smtClean="0"/>
              <a:t>By grasping at things we crave and cling to we create new pains.</a:t>
            </a:r>
          </a:p>
          <a:p>
            <a:pPr marL="0" indent="0">
              <a:buNone/>
            </a:pPr>
            <a:endParaRPr lang="en-US" sz="2400" dirty="0"/>
          </a:p>
          <a:p>
            <a:pPr marL="0" indent="0">
              <a:buNone/>
            </a:pPr>
            <a:r>
              <a:rPr lang="en-US" sz="2400" dirty="0" smtClean="0"/>
              <a:t>Pains enter our life because we cannot always satisfy our craving and clinging.</a:t>
            </a:r>
          </a:p>
          <a:p>
            <a:pPr marL="0" indent="0">
              <a:buNone/>
            </a:pPr>
            <a:endParaRPr lang="en-US" sz="2400" dirty="0"/>
          </a:p>
          <a:p>
            <a:pPr marL="0" indent="0">
              <a:buNone/>
            </a:pPr>
            <a:r>
              <a:rPr lang="en-US" sz="2400" dirty="0" smtClean="0"/>
              <a:t>In addition to the pain of not having what we want, we have the pain of the continual cycle of failing to have what we want,</a:t>
            </a:r>
            <a:r>
              <a:rPr lang="en-US" sz="2400" dirty="0"/>
              <a:t> </a:t>
            </a:r>
            <a:r>
              <a:rPr lang="en-US" sz="2400" dirty="0" smtClean="0"/>
              <a:t>and our recognition that we may not get it. </a:t>
            </a:r>
            <a:endParaRPr lang="en-US" sz="2400" dirty="0"/>
          </a:p>
        </p:txBody>
      </p:sp>
    </p:spTree>
    <p:extLst>
      <p:ext uri="{BB962C8B-B14F-4D97-AF65-F5344CB8AC3E}">
        <p14:creationId xmlns:p14="http://schemas.microsoft.com/office/powerpoint/2010/main" val="288035648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Becoming Conditions Birth</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Becoming </a:t>
            </a:r>
            <a:r>
              <a:rPr lang="en-US" sz="2400" dirty="0" smtClean="0"/>
              <a:t>conditions birth</a:t>
            </a:r>
          </a:p>
          <a:p>
            <a:pPr marL="0" indent="0">
              <a:buNone/>
            </a:pPr>
            <a:endParaRPr lang="en-US" sz="2400" b="1" dirty="0"/>
          </a:p>
          <a:p>
            <a:pPr marL="0" indent="0">
              <a:buNone/>
            </a:pPr>
            <a:r>
              <a:rPr lang="en-US" sz="2400" b="1" dirty="0" smtClean="0"/>
              <a:t>The birth is the birth of new pains.</a:t>
            </a:r>
          </a:p>
          <a:p>
            <a:pPr marL="0" indent="0">
              <a:buNone/>
            </a:pPr>
            <a:endParaRPr lang="en-US" sz="2400" b="1" dirty="0"/>
          </a:p>
          <a:p>
            <a:pPr marL="0" indent="0">
              <a:buNone/>
            </a:pPr>
            <a:r>
              <a:rPr lang="en-US" sz="2400" dirty="0" smtClean="0"/>
              <a:t>Pains </a:t>
            </a:r>
            <a:r>
              <a:rPr lang="en-US" sz="2400" dirty="0"/>
              <a:t>enter our life because we cannot always satisfy our craving and clinging.</a:t>
            </a:r>
          </a:p>
          <a:p>
            <a:pPr marL="0" indent="0">
              <a:buNone/>
            </a:pPr>
            <a:endParaRPr lang="en-US" sz="2400" dirty="0"/>
          </a:p>
          <a:p>
            <a:pPr marL="0" indent="0">
              <a:buNone/>
            </a:pPr>
            <a:r>
              <a:rPr lang="en-US" sz="2400" dirty="0"/>
              <a:t>In addition to the pain of not having what we want, we have the pain of the continual cycle of failing to have what we want, and our recognition that we may not get it. </a:t>
            </a:r>
          </a:p>
          <a:p>
            <a:pPr marL="0" indent="0">
              <a:buNone/>
            </a:pPr>
            <a:endParaRPr lang="en-US" sz="2400" b="1" dirty="0"/>
          </a:p>
        </p:txBody>
      </p:sp>
    </p:spTree>
    <p:extLst>
      <p:ext uri="{BB962C8B-B14F-4D97-AF65-F5344CB8AC3E}">
        <p14:creationId xmlns:p14="http://schemas.microsoft.com/office/powerpoint/2010/main" val="15504734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Birth Conditions Aging and Death</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b="1" smtClean="0"/>
          </a:p>
          <a:p>
            <a:pPr marL="0" indent="0">
              <a:buNone/>
            </a:pPr>
            <a:r>
              <a:rPr lang="en-US" sz="2400" b="1" smtClean="0"/>
              <a:t>Birth </a:t>
            </a:r>
            <a:r>
              <a:rPr lang="en-US" sz="2400" dirty="0" smtClean="0"/>
              <a:t>of new pains and the recycling of old pains conditions how we live.</a:t>
            </a:r>
          </a:p>
          <a:p>
            <a:pPr marL="0" indent="0">
              <a:buNone/>
            </a:pPr>
            <a:endParaRPr lang="en-US" sz="2400" dirty="0"/>
          </a:p>
          <a:p>
            <a:pPr marL="0" indent="0">
              <a:buNone/>
            </a:pPr>
            <a:r>
              <a:rPr lang="en-US" sz="2400" dirty="0" smtClean="0"/>
              <a:t>Our pains condition our aging.</a:t>
            </a:r>
          </a:p>
          <a:p>
            <a:pPr marL="0" indent="0">
              <a:buNone/>
            </a:pPr>
            <a:endParaRPr lang="en-US" sz="2400" dirty="0"/>
          </a:p>
          <a:p>
            <a:pPr marL="0" indent="0">
              <a:buNone/>
            </a:pPr>
            <a:r>
              <a:rPr lang="en-US" sz="2400" dirty="0" smtClean="0"/>
              <a:t>Our pains condition when we die.</a:t>
            </a:r>
          </a:p>
          <a:p>
            <a:pPr marL="0" indent="0">
              <a:buNone/>
            </a:pPr>
            <a:endParaRPr lang="en-US" sz="2400" dirty="0"/>
          </a:p>
          <a:p>
            <a:pPr marL="0" indent="0">
              <a:buNone/>
            </a:pPr>
            <a:r>
              <a:rPr lang="en-US" sz="2400" dirty="0" smtClean="0"/>
              <a:t>How we look at the failure of our cravings to be satisfied conditions how we go through life. </a:t>
            </a:r>
          </a:p>
        </p:txBody>
      </p:sp>
    </p:spTree>
    <p:extLst>
      <p:ext uri="{BB962C8B-B14F-4D97-AF65-F5344CB8AC3E}">
        <p14:creationId xmlns:p14="http://schemas.microsoft.com/office/powerpoint/2010/main" val="34723508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Using the Wheel to Escape Suffering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The wheel tells us how suffering comes about</a:t>
            </a:r>
          </a:p>
          <a:p>
            <a:pPr marL="0" indent="0">
              <a:buNone/>
            </a:pPr>
            <a:endParaRPr lang="en-US" sz="2400" b="1" dirty="0"/>
          </a:p>
          <a:p>
            <a:pPr marL="0" indent="0">
              <a:buNone/>
            </a:pPr>
            <a:r>
              <a:rPr lang="en-US" sz="2400" dirty="0" smtClean="0"/>
              <a:t>but</a:t>
            </a:r>
          </a:p>
          <a:p>
            <a:pPr marL="0" indent="0">
              <a:buNone/>
            </a:pPr>
            <a:endParaRPr lang="en-US" sz="2400" dirty="0"/>
          </a:p>
          <a:p>
            <a:pPr marL="0" indent="0">
              <a:buNone/>
            </a:pPr>
            <a:r>
              <a:rPr lang="en-US" sz="2400" dirty="0" smtClean="0"/>
              <a:t>The wheel can also tell us how to eliminate suffering by giving us knowledge of how suffering arises from ignorance and conditions and causes. </a:t>
            </a:r>
          </a:p>
          <a:p>
            <a:pPr marL="0" indent="0">
              <a:buNone/>
            </a:pPr>
            <a:endParaRPr lang="en-US" sz="2400" dirty="0"/>
          </a:p>
          <a:p>
            <a:pPr marL="0" indent="0">
              <a:buNone/>
            </a:pPr>
            <a:r>
              <a:rPr lang="en-US" sz="2400" dirty="0" smtClean="0"/>
              <a:t>If we use wisdom rather than ignorance, then we can avoid suffering caused by conditions stemming from ignorance. </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32867557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Three Buddhist Insights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endParaRPr lang="en-US" sz="2400" dirty="0" smtClean="0"/>
          </a:p>
          <a:p>
            <a:pPr marL="0" indent="0">
              <a:buNone/>
            </a:pPr>
            <a:endParaRPr lang="en-US" sz="2400" dirty="0"/>
          </a:p>
          <a:p>
            <a:pPr marL="457200" indent="-457200">
              <a:buAutoNum type="arabicPeriod"/>
            </a:pPr>
            <a:r>
              <a:rPr lang="en-US" sz="2400" dirty="0" smtClean="0"/>
              <a:t>Everything is dependently co-originated. Nothing exists independently of everything else.</a:t>
            </a:r>
          </a:p>
          <a:p>
            <a:pPr marL="457200" indent="-457200">
              <a:buAutoNum type="arabicPeriod"/>
            </a:pPr>
            <a:endParaRPr lang="en-US" sz="2400" dirty="0" smtClean="0"/>
          </a:p>
          <a:p>
            <a:pPr marL="457200" indent="-457200">
              <a:buAutoNum type="arabicPeriod"/>
            </a:pPr>
            <a:r>
              <a:rPr lang="en-US" sz="2400" dirty="0" smtClean="0"/>
              <a:t>Reality is a constant flux of change. What we perceive as being our external reality is in fact an illusion. The real nature of things is not disclosed to us in our experience.</a:t>
            </a:r>
          </a:p>
          <a:p>
            <a:pPr marL="0" indent="0">
              <a:buNone/>
            </a:pPr>
            <a:endParaRPr lang="en-US" sz="2400" dirty="0"/>
          </a:p>
          <a:p>
            <a:pPr marL="457200" indent="-457200">
              <a:buAutoNum type="arabicPeriod"/>
            </a:pPr>
            <a:r>
              <a:rPr lang="en-US" sz="2400" dirty="0" smtClean="0"/>
              <a:t>There is no self. What appears to us as a permanent substantial self that persists over time is actually an illusion. </a:t>
            </a:r>
          </a:p>
          <a:p>
            <a:pPr marL="457200" indent="-457200">
              <a:buAutoNum type="arabicPeriod"/>
            </a:pPr>
            <a:endParaRPr lang="en-US" sz="2400" dirty="0"/>
          </a:p>
          <a:p>
            <a:pPr marL="457200" indent="-457200">
              <a:buAutoNum type="arabicPeriod"/>
            </a:pPr>
            <a:endParaRPr lang="en-US" sz="2400" dirty="0" smtClean="0"/>
          </a:p>
        </p:txBody>
      </p:sp>
    </p:spTree>
    <p:extLst>
      <p:ext uri="{BB962C8B-B14F-4D97-AF65-F5344CB8AC3E}">
        <p14:creationId xmlns:p14="http://schemas.microsoft.com/office/powerpoint/2010/main" val="137679775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Consequences of Interdependent Arising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Nothing is simply the effect of a </a:t>
            </a:r>
            <a:r>
              <a:rPr lang="en-US" sz="2400" b="1" dirty="0" smtClean="0"/>
              <a:t>single</a:t>
            </a:r>
            <a:r>
              <a:rPr lang="en-US" sz="2400" dirty="0" smtClean="0"/>
              <a:t> cause. </a:t>
            </a:r>
          </a:p>
          <a:p>
            <a:pPr marL="0" indent="0">
              <a:buNone/>
            </a:pPr>
            <a:endParaRPr lang="en-US" sz="2400" dirty="0"/>
          </a:p>
          <a:p>
            <a:pPr marL="0" indent="0">
              <a:buNone/>
            </a:pPr>
            <a:r>
              <a:rPr lang="en-US" sz="2400" dirty="0" smtClean="0"/>
              <a:t>Nothing is </a:t>
            </a:r>
            <a:r>
              <a:rPr lang="en-US" sz="2400" b="1" dirty="0" smtClean="0"/>
              <a:t>solely other c</a:t>
            </a:r>
            <a:r>
              <a:rPr lang="en-US" sz="2400" dirty="0" smtClean="0"/>
              <a:t>reated. Everything participates in mutual self-creation.</a:t>
            </a:r>
          </a:p>
          <a:p>
            <a:pPr marL="0" indent="0">
              <a:buNone/>
            </a:pPr>
            <a:endParaRPr lang="en-US" sz="2400" dirty="0"/>
          </a:p>
          <a:p>
            <a:pPr marL="0" indent="0">
              <a:buNone/>
            </a:pPr>
            <a:r>
              <a:rPr lang="en-US" sz="2400" dirty="0" smtClean="0"/>
              <a:t>Space and Time are </a:t>
            </a:r>
            <a:r>
              <a:rPr lang="en-US" sz="2400" b="1" dirty="0" smtClean="0"/>
              <a:t>not</a:t>
            </a:r>
            <a:r>
              <a:rPr lang="en-US" sz="2400" dirty="0" smtClean="0"/>
              <a:t> </a:t>
            </a:r>
            <a:r>
              <a:rPr lang="en-US" sz="2400" b="1" dirty="0" smtClean="0"/>
              <a:t>absolute</a:t>
            </a:r>
            <a:r>
              <a:rPr lang="en-US" sz="2400" dirty="0" smtClean="0"/>
              <a:t> containers of objective reality. They are derived.</a:t>
            </a:r>
          </a:p>
          <a:p>
            <a:pPr marL="0" indent="0">
              <a:buNone/>
            </a:pPr>
            <a:endParaRPr lang="en-US" sz="2400" dirty="0"/>
          </a:p>
          <a:p>
            <a:pPr marL="0" indent="0">
              <a:buNone/>
            </a:pPr>
            <a:r>
              <a:rPr lang="en-US" sz="2400" b="1" dirty="0" smtClean="0"/>
              <a:t>Conceptual constructions </a:t>
            </a:r>
            <a:r>
              <a:rPr lang="en-US" sz="2400" dirty="0" smtClean="0"/>
              <a:t>are our access point to reality. But in actuality they do not describe reality actually. </a:t>
            </a:r>
          </a:p>
        </p:txBody>
      </p:sp>
    </p:spTree>
    <p:extLst>
      <p:ext uri="{BB962C8B-B14F-4D97-AF65-F5344CB8AC3E}">
        <p14:creationId xmlns:p14="http://schemas.microsoft.com/office/powerpoint/2010/main" val="160040208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Why Concepts Cannot Mirror Reality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Concepts cannot mirror reality because:</a:t>
            </a:r>
          </a:p>
          <a:p>
            <a:pPr marL="0" indent="0">
              <a:buNone/>
            </a:pPr>
            <a:endParaRPr lang="en-US" sz="2400" dirty="0"/>
          </a:p>
          <a:p>
            <a:pPr marL="457200" indent="-457200">
              <a:buAutoNum type="alphaLcParenBoth"/>
            </a:pPr>
            <a:r>
              <a:rPr lang="en-US" sz="2400" dirty="0" smtClean="0"/>
              <a:t>Concepts necessarily </a:t>
            </a:r>
            <a:r>
              <a:rPr lang="en-US" sz="2400" b="1" dirty="0" smtClean="0"/>
              <a:t>distinguish</a:t>
            </a:r>
            <a:r>
              <a:rPr lang="en-US" sz="2400" dirty="0" smtClean="0"/>
              <a:t> objects from one another, when in fact they are not distinguishable as separate and permanent. </a:t>
            </a:r>
          </a:p>
          <a:p>
            <a:pPr marL="457200" indent="-457200">
              <a:buAutoNum type="alphaLcParenBoth"/>
            </a:pPr>
            <a:endParaRPr lang="en-US" sz="2400" dirty="0"/>
          </a:p>
          <a:p>
            <a:pPr marL="457200" indent="-457200">
              <a:buAutoNum type="alphaLcParenBoth"/>
            </a:pPr>
            <a:r>
              <a:rPr lang="en-US" sz="2400" dirty="0" smtClean="0"/>
              <a:t>Concepts are </a:t>
            </a:r>
            <a:r>
              <a:rPr lang="en-US" sz="2400" b="1" dirty="0" smtClean="0"/>
              <a:t>static</a:t>
            </a:r>
            <a:r>
              <a:rPr lang="en-US" sz="2400" dirty="0" smtClean="0"/>
              <a:t>, but reality is </a:t>
            </a:r>
            <a:r>
              <a:rPr lang="en-US" sz="2400" b="1" dirty="0" smtClean="0"/>
              <a:t>dynamic</a:t>
            </a:r>
            <a:r>
              <a:rPr lang="en-US" sz="2400" dirty="0" smtClean="0"/>
              <a:t> and changing. A concept is like a photo, when reality is more like a movie. </a:t>
            </a:r>
          </a:p>
        </p:txBody>
      </p:sp>
    </p:spTree>
    <p:extLst>
      <p:ext uri="{BB962C8B-B14F-4D97-AF65-F5344CB8AC3E}">
        <p14:creationId xmlns:p14="http://schemas.microsoft.com/office/powerpoint/2010/main" val="84424439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Mindfulness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Two Central Questions:</a:t>
            </a:r>
          </a:p>
          <a:p>
            <a:pPr marL="0" indent="0">
              <a:buNone/>
            </a:pPr>
            <a:endParaRPr lang="en-US" sz="2400" dirty="0"/>
          </a:p>
          <a:p>
            <a:pPr marL="0" indent="0">
              <a:buNone/>
            </a:pPr>
            <a:r>
              <a:rPr lang="en-US" sz="2400" b="1" dirty="0" smtClean="0"/>
              <a:t>What should one be mindful of?</a:t>
            </a:r>
          </a:p>
          <a:p>
            <a:pPr marL="0" indent="0">
              <a:buNone/>
            </a:pPr>
            <a:endParaRPr lang="en-US" sz="2400" dirty="0" smtClean="0"/>
          </a:p>
          <a:p>
            <a:pPr marL="0" indent="0">
              <a:buNone/>
            </a:pPr>
            <a:r>
              <a:rPr lang="en-US" sz="2400" dirty="0" smtClean="0"/>
              <a:t>Answer: The interdependent arising of everything.</a:t>
            </a:r>
            <a:endParaRPr lang="en-US" sz="2400" dirty="0"/>
          </a:p>
          <a:p>
            <a:pPr marL="0" indent="0">
              <a:buNone/>
            </a:pPr>
            <a:endParaRPr lang="en-US" sz="2400" dirty="0"/>
          </a:p>
          <a:p>
            <a:pPr marL="0" indent="0">
              <a:buNone/>
            </a:pPr>
            <a:r>
              <a:rPr lang="en-US" sz="2400" b="1" dirty="0" smtClean="0"/>
              <a:t>How does one practice mindfulness?</a:t>
            </a:r>
          </a:p>
          <a:p>
            <a:pPr marL="0" indent="0">
              <a:buNone/>
            </a:pPr>
            <a:endParaRPr lang="en-US" sz="2400" b="1" dirty="0" smtClean="0"/>
          </a:p>
          <a:p>
            <a:pPr marL="0" indent="0">
              <a:buNone/>
            </a:pPr>
            <a:r>
              <a:rPr lang="en-US" sz="2400" dirty="0" smtClean="0"/>
              <a:t>Answer: Calming the mind and seeing directly into reality?</a:t>
            </a:r>
            <a:endParaRPr lang="en-US" sz="2400" dirty="0"/>
          </a:p>
          <a:p>
            <a:pPr marL="0" indent="0">
              <a:buNone/>
            </a:pPr>
            <a:endParaRPr lang="en-US" sz="2400" dirty="0" smtClean="0"/>
          </a:p>
        </p:txBody>
      </p:sp>
    </p:spTree>
    <p:extLst>
      <p:ext uri="{BB962C8B-B14F-4D97-AF65-F5344CB8AC3E}">
        <p14:creationId xmlns:p14="http://schemas.microsoft.com/office/powerpoint/2010/main" val="337268475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Fourfold Establishment of Mindfulness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endParaRPr lang="en-US" sz="2400" dirty="0" smtClean="0"/>
          </a:p>
          <a:p>
            <a:pPr marL="457200" indent="-457200">
              <a:buAutoNum type="arabicPeriod"/>
            </a:pPr>
            <a:endParaRPr lang="en-US" sz="2400" dirty="0"/>
          </a:p>
          <a:p>
            <a:pPr marL="457200" indent="-457200">
              <a:buAutoNum type="arabicPeriod"/>
            </a:pPr>
            <a:r>
              <a:rPr lang="en-US" sz="2400" dirty="0" smtClean="0"/>
              <a:t>Observation of the body.</a:t>
            </a:r>
          </a:p>
          <a:p>
            <a:pPr marL="457200" indent="-457200">
              <a:buAutoNum type="arabicPeriod"/>
            </a:pPr>
            <a:endParaRPr lang="en-US" sz="2400" dirty="0"/>
          </a:p>
          <a:p>
            <a:pPr marL="457200" indent="-457200">
              <a:buAutoNum type="arabicPeriod"/>
            </a:pPr>
            <a:r>
              <a:rPr lang="en-US" sz="2400" dirty="0" smtClean="0"/>
              <a:t>Observation of feelings.</a:t>
            </a:r>
          </a:p>
          <a:p>
            <a:pPr marL="457200" indent="-457200">
              <a:buAutoNum type="arabicPeriod"/>
            </a:pPr>
            <a:endParaRPr lang="en-US" sz="2400" dirty="0"/>
          </a:p>
          <a:p>
            <a:pPr marL="457200" indent="-457200">
              <a:buAutoNum type="arabicPeriod"/>
            </a:pPr>
            <a:r>
              <a:rPr lang="en-US" sz="2400" dirty="0" smtClean="0"/>
              <a:t>Observation of the mind.</a:t>
            </a:r>
          </a:p>
          <a:p>
            <a:pPr marL="457200" indent="-457200">
              <a:buAutoNum type="arabicPeriod"/>
            </a:pPr>
            <a:endParaRPr lang="en-US" sz="2400" dirty="0"/>
          </a:p>
          <a:p>
            <a:pPr marL="457200" indent="-457200">
              <a:buAutoNum type="arabicPeriod"/>
            </a:pPr>
            <a:r>
              <a:rPr lang="en-US" sz="2400" dirty="0" smtClean="0"/>
              <a:t>Observation of the objects of mind.</a:t>
            </a:r>
          </a:p>
        </p:txBody>
      </p:sp>
    </p:spTree>
    <p:extLst>
      <p:ext uri="{BB962C8B-B14F-4D97-AF65-F5344CB8AC3E}">
        <p14:creationId xmlns:p14="http://schemas.microsoft.com/office/powerpoint/2010/main" val="39947250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Letting Go</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endParaRPr lang="en-US" sz="2400" dirty="0" smtClean="0"/>
          </a:p>
          <a:p>
            <a:pPr marL="0" indent="0">
              <a:buNone/>
            </a:pPr>
            <a:r>
              <a:rPr lang="en-US" sz="2400" dirty="0" smtClean="0"/>
              <a:t>A core component of mindfulness requires putting one in a state where they can </a:t>
            </a:r>
            <a:r>
              <a:rPr lang="en-US" sz="2400" b="1" i="1" dirty="0" smtClean="0"/>
              <a:t>observe </a:t>
            </a:r>
            <a:r>
              <a:rPr lang="en-US" sz="2400" dirty="0" smtClean="0"/>
              <a:t>things.</a:t>
            </a:r>
          </a:p>
          <a:p>
            <a:pPr marL="0" indent="0">
              <a:buNone/>
            </a:pPr>
            <a:endParaRPr lang="en-US" sz="2400" dirty="0"/>
          </a:p>
          <a:p>
            <a:pPr marL="0" indent="0">
              <a:buNone/>
            </a:pPr>
            <a:r>
              <a:rPr lang="en-US" sz="2400" dirty="0" smtClean="0"/>
              <a:t>Observation </a:t>
            </a:r>
            <a:r>
              <a:rPr lang="en-US" sz="2400" b="1" dirty="0" smtClean="0"/>
              <a:t>requires</a:t>
            </a:r>
            <a:r>
              <a:rPr lang="en-US" sz="2400" b="1" i="1" dirty="0" smtClean="0"/>
              <a:t> </a:t>
            </a:r>
            <a:r>
              <a:rPr lang="en-US" sz="2400" dirty="0" smtClean="0"/>
              <a:t>letting go of what may arise. </a:t>
            </a:r>
          </a:p>
          <a:p>
            <a:pPr marL="0" indent="0">
              <a:buNone/>
            </a:pPr>
            <a:endParaRPr lang="en-US" sz="2400" dirty="0"/>
          </a:p>
          <a:p>
            <a:pPr marL="0" indent="0">
              <a:buNone/>
            </a:pPr>
            <a:r>
              <a:rPr lang="en-US" sz="2400" dirty="0" smtClean="0"/>
              <a:t>Observation </a:t>
            </a:r>
            <a:r>
              <a:rPr lang="en-US" sz="2400" b="1" dirty="0" smtClean="0"/>
              <a:t>requires</a:t>
            </a:r>
            <a:r>
              <a:rPr lang="en-US" sz="2400" dirty="0" smtClean="0"/>
              <a:t> recognizing the mental state.</a:t>
            </a:r>
          </a:p>
          <a:p>
            <a:pPr marL="0" indent="0">
              <a:buNone/>
            </a:pPr>
            <a:endParaRPr lang="en-US" sz="2400" dirty="0"/>
          </a:p>
          <a:p>
            <a:pPr marL="0" indent="0">
              <a:buNone/>
            </a:pPr>
            <a:r>
              <a:rPr lang="en-US" sz="2400" dirty="0" smtClean="0"/>
              <a:t>Observation </a:t>
            </a:r>
            <a:r>
              <a:rPr lang="en-US" sz="2400" b="1" dirty="0" smtClean="0"/>
              <a:t>requires</a:t>
            </a:r>
            <a:r>
              <a:rPr lang="en-US" sz="2400" dirty="0" smtClean="0"/>
              <a:t> examining the mental state.</a:t>
            </a:r>
          </a:p>
          <a:p>
            <a:pPr marL="0" indent="0">
              <a:buNone/>
            </a:pPr>
            <a:endParaRPr lang="en-US" sz="2400" dirty="0"/>
          </a:p>
          <a:p>
            <a:pPr marL="0" indent="0">
              <a:buNone/>
            </a:pPr>
            <a:r>
              <a:rPr lang="en-US" sz="2400" dirty="0" smtClean="0"/>
              <a:t>Observation </a:t>
            </a:r>
            <a:r>
              <a:rPr lang="en-US" sz="2400" b="1" dirty="0" smtClean="0"/>
              <a:t>requires </a:t>
            </a:r>
            <a:r>
              <a:rPr lang="en-US" sz="2400" dirty="0" smtClean="0"/>
              <a:t>looking for how the mental state came about.</a:t>
            </a:r>
            <a:endParaRPr lang="en-US" sz="2400" dirty="0"/>
          </a:p>
        </p:txBody>
      </p:sp>
    </p:spTree>
    <p:extLst>
      <p:ext uri="{BB962C8B-B14F-4D97-AF65-F5344CB8AC3E}">
        <p14:creationId xmlns:p14="http://schemas.microsoft.com/office/powerpoint/2010/main" val="29554110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Mindfulness in Observing the Body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Body awareness requires attending to</a:t>
            </a:r>
          </a:p>
          <a:p>
            <a:pPr marL="0" indent="0">
              <a:buNone/>
            </a:pPr>
            <a:endParaRPr lang="en-US" sz="2400" dirty="0"/>
          </a:p>
          <a:p>
            <a:pPr marL="457200" indent="-457200">
              <a:buAutoNum type="arabicPeriod"/>
            </a:pPr>
            <a:r>
              <a:rPr lang="en-US" sz="2400" dirty="0" smtClean="0"/>
              <a:t>One’s breathing.</a:t>
            </a:r>
          </a:p>
          <a:p>
            <a:pPr marL="457200" indent="-457200">
              <a:buAutoNum type="arabicPeriod"/>
            </a:pPr>
            <a:r>
              <a:rPr lang="en-US" sz="2400" dirty="0" smtClean="0"/>
              <a:t>One’s bodily processes.</a:t>
            </a:r>
          </a:p>
          <a:p>
            <a:pPr marL="457200" indent="-457200">
              <a:buAutoNum type="arabicPeriod"/>
            </a:pPr>
            <a:r>
              <a:rPr lang="en-US" sz="2400" dirty="0" smtClean="0"/>
              <a:t>Activities of the body.</a:t>
            </a:r>
          </a:p>
          <a:p>
            <a:pPr marL="457200" indent="-457200">
              <a:buAutoNum type="arabicPeriod"/>
            </a:pPr>
            <a:r>
              <a:rPr lang="en-US" sz="2400" dirty="0" smtClean="0"/>
              <a:t>Parts of the body.</a:t>
            </a:r>
          </a:p>
          <a:p>
            <a:pPr marL="457200" indent="-457200">
              <a:buAutoNum type="arabicPeriod"/>
            </a:pPr>
            <a:r>
              <a:rPr lang="en-US" sz="2400" dirty="0" smtClean="0"/>
              <a:t>Elemental components of the body.</a:t>
            </a:r>
          </a:p>
          <a:p>
            <a:pPr marL="457200" indent="-457200">
              <a:buAutoNum type="arabicPeriod"/>
            </a:pPr>
            <a:r>
              <a:rPr lang="en-US" sz="2400" dirty="0" smtClean="0"/>
              <a:t>The decomposing of one’s body.</a:t>
            </a:r>
          </a:p>
        </p:txBody>
      </p:sp>
    </p:spTree>
    <p:extLst>
      <p:ext uri="{BB962C8B-B14F-4D97-AF65-F5344CB8AC3E}">
        <p14:creationId xmlns:p14="http://schemas.microsoft.com/office/powerpoint/2010/main" val="196383220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Mindfulness in Observing Feelings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Feeling awareness requires</a:t>
            </a:r>
          </a:p>
          <a:p>
            <a:pPr marL="0" indent="0">
              <a:buNone/>
            </a:pPr>
            <a:endParaRPr lang="en-US" sz="2400" dirty="0"/>
          </a:p>
          <a:p>
            <a:pPr marL="457200" indent="-457200">
              <a:buAutoNum type="arabicPeriod"/>
            </a:pPr>
            <a:r>
              <a:rPr lang="en-US" sz="2400" dirty="0" smtClean="0"/>
              <a:t>Becoming aware of one’s feelings.</a:t>
            </a:r>
          </a:p>
          <a:p>
            <a:pPr marL="457200" indent="-457200">
              <a:buAutoNum type="arabicPeriod"/>
            </a:pPr>
            <a:r>
              <a:rPr lang="en-US" sz="2400" dirty="0" smtClean="0"/>
              <a:t>How they arise.</a:t>
            </a:r>
          </a:p>
          <a:p>
            <a:pPr marL="457200" indent="-457200">
              <a:buAutoNum type="arabicPeriod"/>
            </a:pPr>
            <a:r>
              <a:rPr lang="en-US" sz="2400" dirty="0" smtClean="0"/>
              <a:t>How they transform.</a:t>
            </a:r>
          </a:p>
          <a:p>
            <a:pPr marL="457200" indent="-457200">
              <a:buAutoNum type="arabicPeriod"/>
            </a:pPr>
            <a:r>
              <a:rPr lang="en-US" sz="2400" dirty="0" smtClean="0"/>
              <a:t>What their nature is.</a:t>
            </a:r>
          </a:p>
          <a:p>
            <a:pPr marL="457200" indent="-457200">
              <a:buAutoNum type="arabicPeriod"/>
            </a:pPr>
            <a:r>
              <a:rPr lang="en-US" sz="2400" dirty="0" smtClean="0"/>
              <a:t>What they cause us to do.</a:t>
            </a:r>
          </a:p>
          <a:p>
            <a:pPr marL="457200" indent="-457200">
              <a:buAutoNum type="arabicPeriod"/>
            </a:pPr>
            <a:r>
              <a:rPr lang="en-US" sz="2400" dirty="0" smtClean="0"/>
              <a:t>What they cause us to think. </a:t>
            </a:r>
          </a:p>
          <a:p>
            <a:pPr marL="457200" indent="-457200">
              <a:buAutoNum type="arabicPeriod"/>
            </a:pPr>
            <a:endParaRPr lang="en-US" sz="2400" dirty="0"/>
          </a:p>
          <a:p>
            <a:pPr marL="0" indent="0">
              <a:buNone/>
            </a:pPr>
            <a:r>
              <a:rPr lang="en-US" sz="2400" dirty="0" smtClean="0"/>
              <a:t>Awareness of feelings through deep insight allows us to understand our motivations. </a:t>
            </a:r>
          </a:p>
        </p:txBody>
      </p:sp>
    </p:spTree>
    <p:extLst>
      <p:ext uri="{BB962C8B-B14F-4D97-AF65-F5344CB8AC3E}">
        <p14:creationId xmlns:p14="http://schemas.microsoft.com/office/powerpoint/2010/main" val="232828994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Mindfulness in Observing Mind</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Mind awareness requires that we be aware of certain states that the mind can be in, such as</a:t>
            </a:r>
          </a:p>
          <a:p>
            <a:pPr marL="0" indent="0">
              <a:buNone/>
            </a:pPr>
            <a:endParaRPr lang="en-US" sz="2400" dirty="0" smtClean="0"/>
          </a:p>
          <a:p>
            <a:pPr marL="0" indent="0">
              <a:buNone/>
            </a:pPr>
            <a:r>
              <a:rPr lang="en-US" sz="2400" dirty="0" smtClean="0"/>
              <a:t>desiring </a:t>
            </a:r>
          </a:p>
          <a:p>
            <a:pPr marL="0" indent="0">
              <a:buNone/>
            </a:pPr>
            <a:r>
              <a:rPr lang="en-US" sz="2400" dirty="0" smtClean="0"/>
              <a:t>hating</a:t>
            </a:r>
          </a:p>
          <a:p>
            <a:pPr marL="0" indent="0">
              <a:buNone/>
            </a:pPr>
            <a:r>
              <a:rPr lang="en-US" sz="2400" dirty="0"/>
              <a:t>b</a:t>
            </a:r>
            <a:r>
              <a:rPr lang="en-US" sz="2400" dirty="0" smtClean="0"/>
              <a:t>eing  tense </a:t>
            </a:r>
          </a:p>
          <a:p>
            <a:pPr marL="0" indent="0">
              <a:buNone/>
            </a:pPr>
            <a:r>
              <a:rPr lang="en-US" sz="2400" dirty="0" smtClean="0"/>
              <a:t>distracted</a:t>
            </a:r>
          </a:p>
          <a:p>
            <a:pPr marL="0" indent="0">
              <a:buNone/>
            </a:pPr>
            <a:r>
              <a:rPr lang="en-US" sz="2400" dirty="0" smtClean="0"/>
              <a:t>capable of reaching a higher state </a:t>
            </a:r>
          </a:p>
          <a:p>
            <a:pPr marL="0" indent="0">
              <a:buNone/>
            </a:pPr>
            <a:r>
              <a:rPr lang="en-US" sz="2400" dirty="0" smtClean="0"/>
              <a:t>being free</a:t>
            </a:r>
          </a:p>
        </p:txBody>
      </p:sp>
    </p:spTree>
    <p:extLst>
      <p:ext uri="{BB962C8B-B14F-4D97-AF65-F5344CB8AC3E}">
        <p14:creationId xmlns:p14="http://schemas.microsoft.com/office/powerpoint/2010/main" val="2888227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Observing Objects of the Mind</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There are many objects of the mind. They fall under five groupings.</a:t>
            </a:r>
          </a:p>
          <a:p>
            <a:pPr marL="0" indent="0">
              <a:buNone/>
            </a:pPr>
            <a:endParaRPr lang="en-US" sz="2400" dirty="0"/>
          </a:p>
          <a:p>
            <a:pPr marL="457200" indent="-457200">
              <a:buAutoNum type="arabicPeriod"/>
            </a:pPr>
            <a:r>
              <a:rPr lang="en-US" sz="2400" dirty="0" smtClean="0"/>
              <a:t>Things </a:t>
            </a:r>
            <a:r>
              <a:rPr lang="en-US" sz="2400" b="1" dirty="0" smtClean="0"/>
              <a:t>that hinder practice </a:t>
            </a:r>
            <a:r>
              <a:rPr lang="en-US" sz="2400" dirty="0" smtClean="0"/>
              <a:t>(desire, anger, dullness, remorse, and doubt. )</a:t>
            </a:r>
          </a:p>
          <a:p>
            <a:pPr marL="457200" indent="-457200">
              <a:buAutoNum type="arabicPeriod"/>
            </a:pPr>
            <a:r>
              <a:rPr lang="en-US" sz="2400" dirty="0" smtClean="0"/>
              <a:t>The </a:t>
            </a:r>
            <a:r>
              <a:rPr lang="en-US" sz="2400" b="1" dirty="0" smtClean="0"/>
              <a:t>five attachment </a:t>
            </a:r>
            <a:r>
              <a:rPr lang="en-US" sz="2400" dirty="0" smtClean="0"/>
              <a:t>groups (body, feelings, perceptions, dispositions, and consciousness. </a:t>
            </a:r>
          </a:p>
          <a:p>
            <a:pPr marL="457200" indent="-457200">
              <a:buAutoNum type="arabicPeriod"/>
            </a:pPr>
            <a:r>
              <a:rPr lang="en-US" sz="2400" dirty="0" smtClean="0"/>
              <a:t>The </a:t>
            </a:r>
            <a:r>
              <a:rPr lang="en-US" sz="2400" b="1" dirty="0" smtClean="0"/>
              <a:t>six senses</a:t>
            </a:r>
            <a:r>
              <a:rPr lang="en-US" sz="2400" dirty="0" smtClean="0"/>
              <a:t>: eye/form, ear/sound, nose/smell, tongue/taste, body/ touch, mind/object of the mind.</a:t>
            </a:r>
          </a:p>
          <a:p>
            <a:pPr marL="457200" indent="-457200">
              <a:buAutoNum type="arabicPeriod"/>
            </a:pPr>
            <a:r>
              <a:rPr lang="en-US" sz="2400" dirty="0" smtClean="0"/>
              <a:t>The </a:t>
            </a:r>
            <a:r>
              <a:rPr lang="en-US" sz="2400" b="1" dirty="0" smtClean="0"/>
              <a:t>seven factors </a:t>
            </a:r>
            <a:r>
              <a:rPr lang="en-US" sz="2400" dirty="0" smtClean="0"/>
              <a:t>of awakening: mindfulness, investigation of phenomena, energy, joy, ease, concentration, and letting go.</a:t>
            </a:r>
          </a:p>
          <a:p>
            <a:pPr marL="457200" indent="-457200">
              <a:buAutoNum type="arabicPeriod"/>
            </a:pPr>
            <a:r>
              <a:rPr lang="en-US" sz="2400" b="1" dirty="0" smtClean="0"/>
              <a:t>The Noble Fourfold Truth</a:t>
            </a:r>
            <a:r>
              <a:rPr lang="en-US" sz="2400" dirty="0" smtClean="0"/>
              <a:t>. </a:t>
            </a:r>
          </a:p>
        </p:txBody>
      </p:sp>
    </p:spTree>
    <p:extLst>
      <p:ext uri="{BB962C8B-B14F-4D97-AF65-F5344CB8AC3E}">
        <p14:creationId xmlns:p14="http://schemas.microsoft.com/office/powerpoint/2010/main" val="70059425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Mindfulness as Practice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The mind moves from item to item. To calm it takes practice.</a:t>
            </a:r>
          </a:p>
          <a:p>
            <a:pPr marL="0" indent="0">
              <a:buNone/>
            </a:pPr>
            <a:endParaRPr lang="en-US" sz="2400" dirty="0"/>
          </a:p>
          <a:p>
            <a:pPr marL="0" indent="0">
              <a:buNone/>
            </a:pPr>
            <a:r>
              <a:rPr lang="en-US" sz="2400" dirty="0" smtClean="0"/>
              <a:t>One needs to be aware of the object of awareness in the very object. </a:t>
            </a:r>
          </a:p>
          <a:p>
            <a:pPr marL="0" indent="0">
              <a:buNone/>
            </a:pPr>
            <a:endParaRPr lang="en-US" sz="2400" dirty="0"/>
          </a:p>
          <a:p>
            <a:pPr marL="0" indent="0">
              <a:buNone/>
            </a:pPr>
            <a:r>
              <a:rPr lang="en-US" sz="2400" dirty="0" smtClean="0"/>
              <a:t>The idea is that in </a:t>
            </a:r>
            <a:r>
              <a:rPr lang="en-US" sz="2400" b="1" dirty="0" smtClean="0"/>
              <a:t>ordinary knowledge </a:t>
            </a:r>
            <a:r>
              <a:rPr lang="en-US" sz="2400" dirty="0" smtClean="0"/>
              <a:t> we know indirectly. We are the subject and there is an object of knowledge that is known.</a:t>
            </a:r>
          </a:p>
          <a:p>
            <a:pPr marL="0" indent="0">
              <a:buNone/>
            </a:pPr>
            <a:endParaRPr lang="en-US" sz="2400" b="1" dirty="0"/>
          </a:p>
          <a:p>
            <a:pPr marL="0" indent="0">
              <a:buNone/>
            </a:pPr>
            <a:r>
              <a:rPr lang="en-US" sz="2400" dirty="0" smtClean="0"/>
              <a:t>In clear understanding of an object the mind through mindfulness gives one direct access to the entity.</a:t>
            </a:r>
          </a:p>
          <a:p>
            <a:pPr marL="0" indent="0">
              <a:buNone/>
            </a:pPr>
            <a:endParaRPr lang="en-US" sz="2400" dirty="0"/>
          </a:p>
          <a:p>
            <a:pPr marL="0" indent="0">
              <a:buNone/>
            </a:pPr>
            <a:r>
              <a:rPr lang="en-US" sz="2400" dirty="0" smtClean="0"/>
              <a:t>In true mindfulness there is no subject-object distinction. </a:t>
            </a:r>
          </a:p>
        </p:txBody>
      </p:sp>
    </p:spTree>
    <p:extLst>
      <p:ext uri="{BB962C8B-B14F-4D97-AF65-F5344CB8AC3E}">
        <p14:creationId xmlns:p14="http://schemas.microsoft.com/office/powerpoint/2010/main" val="1358529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Dependent Arising</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endParaRPr lang="en-US" sz="2400" dirty="0" smtClean="0"/>
          </a:p>
          <a:p>
            <a:pPr marL="0" indent="0">
              <a:buNone/>
            </a:pPr>
            <a:endParaRPr lang="en-US" sz="2400" dirty="0"/>
          </a:p>
          <a:p>
            <a:pPr marL="457200" indent="-457200">
              <a:buAutoNum type="arabicPeriod"/>
            </a:pPr>
            <a:r>
              <a:rPr lang="en-US" sz="2400" dirty="0" smtClean="0"/>
              <a:t>When this is, that is. (presence of cause followed by presence of effect)</a:t>
            </a:r>
          </a:p>
          <a:p>
            <a:pPr marL="457200" indent="-457200">
              <a:buAutoNum type="arabicPeriod"/>
            </a:pPr>
            <a:endParaRPr lang="en-US" sz="2400" dirty="0"/>
          </a:p>
          <a:p>
            <a:pPr marL="457200" indent="-457200">
              <a:buAutoNum type="arabicPeriod"/>
            </a:pPr>
            <a:r>
              <a:rPr lang="en-US" sz="2400" dirty="0" smtClean="0"/>
              <a:t>This arising, that arises.</a:t>
            </a:r>
          </a:p>
          <a:p>
            <a:pPr marL="457200" indent="-457200">
              <a:buAutoNum type="arabicPeriod"/>
            </a:pPr>
            <a:endParaRPr lang="en-US" sz="2400" dirty="0"/>
          </a:p>
          <a:p>
            <a:pPr marL="457200" indent="-457200">
              <a:buAutoNum type="arabicPeriod"/>
            </a:pPr>
            <a:r>
              <a:rPr lang="en-US" sz="2400" dirty="0" smtClean="0"/>
              <a:t>When this is not, that is not. (absence of cause followed by absence of effect)</a:t>
            </a:r>
          </a:p>
          <a:p>
            <a:pPr marL="457200" indent="-457200">
              <a:buAutoNum type="arabicPeriod"/>
            </a:pPr>
            <a:endParaRPr lang="en-US" sz="2400" dirty="0"/>
          </a:p>
          <a:p>
            <a:pPr marL="457200" indent="-457200">
              <a:buAutoNum type="arabicPeriod"/>
            </a:pPr>
            <a:r>
              <a:rPr lang="en-US" sz="2400" dirty="0" smtClean="0"/>
              <a:t>This ceasing, that ceases. </a:t>
            </a:r>
            <a:endParaRPr lang="en-US" sz="2400" dirty="0"/>
          </a:p>
          <a:p>
            <a:pPr marL="457200" indent="-457200">
              <a:buAutoNum type="arabicPeriod"/>
            </a:pPr>
            <a:endParaRPr lang="en-US" sz="2400" dirty="0" smtClean="0"/>
          </a:p>
        </p:txBody>
      </p:sp>
    </p:spTree>
    <p:extLst>
      <p:ext uri="{BB962C8B-B14F-4D97-AF65-F5344CB8AC3E}">
        <p14:creationId xmlns:p14="http://schemas.microsoft.com/office/powerpoint/2010/main" val="300308252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Emptiness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A core component of Buddhism is the idea that everything is </a:t>
            </a:r>
            <a:r>
              <a:rPr lang="en-US" sz="2400" i="1" dirty="0" smtClean="0"/>
              <a:t>Empty</a:t>
            </a:r>
            <a:r>
              <a:rPr lang="en-US" sz="2400" dirty="0" smtClean="0"/>
              <a:t> of self-existence.</a:t>
            </a:r>
          </a:p>
          <a:p>
            <a:pPr marL="0" indent="0">
              <a:buNone/>
            </a:pPr>
            <a:endParaRPr lang="en-US" sz="2400" dirty="0"/>
          </a:p>
          <a:p>
            <a:pPr marL="0" indent="0">
              <a:buNone/>
            </a:pPr>
            <a:r>
              <a:rPr lang="en-US" sz="2400" dirty="0" smtClean="0"/>
              <a:t>Emptiness is related to interdependent arising.</a:t>
            </a:r>
          </a:p>
          <a:p>
            <a:pPr marL="0" indent="0">
              <a:buNone/>
            </a:pPr>
            <a:endParaRPr lang="en-US" sz="2400" dirty="0"/>
          </a:p>
          <a:p>
            <a:pPr marL="0" indent="0">
              <a:buNone/>
            </a:pPr>
            <a:r>
              <a:rPr lang="en-US" sz="2400" dirty="0" smtClean="0"/>
              <a:t>Everything is empty of self-existence, because everything depends on multiple causes and conditions for its existence. </a:t>
            </a:r>
          </a:p>
          <a:p>
            <a:pPr marL="0" indent="0">
              <a:buNone/>
            </a:pPr>
            <a:endParaRPr lang="en-US" sz="2400" dirty="0"/>
          </a:p>
          <a:p>
            <a:pPr marL="0" indent="0">
              <a:buNone/>
            </a:pPr>
            <a:r>
              <a:rPr lang="en-US" sz="2400" dirty="0" smtClean="0"/>
              <a:t>Emptiness does not mean no-existence, it means without self-existence </a:t>
            </a:r>
            <a:r>
              <a:rPr lang="en-US" sz="2400" smtClean="0"/>
              <a:t>and permanence. </a:t>
            </a:r>
            <a:endParaRPr lang="en-US" sz="2400" dirty="0" smtClean="0"/>
          </a:p>
        </p:txBody>
      </p:sp>
    </p:spTree>
    <p:extLst>
      <p:ext uri="{BB962C8B-B14F-4D97-AF65-F5344CB8AC3E}">
        <p14:creationId xmlns:p14="http://schemas.microsoft.com/office/powerpoint/2010/main" val="41181726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Twelve Conditions of Suffering– Buddhist Psychology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r>
              <a:rPr lang="en-US" sz="2400" dirty="0" smtClean="0"/>
              <a:t>Ignorance conditions volition.</a:t>
            </a:r>
          </a:p>
          <a:p>
            <a:pPr marL="457200" indent="-457200">
              <a:buAutoNum type="arabicPeriod"/>
            </a:pPr>
            <a:endParaRPr lang="en-US" sz="2400" dirty="0"/>
          </a:p>
          <a:p>
            <a:pPr marL="457200" indent="-457200">
              <a:buAutoNum type="arabicPeriod"/>
            </a:pPr>
            <a:r>
              <a:rPr lang="en-US" sz="2400" dirty="0" smtClean="0"/>
              <a:t>Volition conditions consciousness.</a:t>
            </a:r>
          </a:p>
          <a:p>
            <a:pPr marL="457200" indent="-457200">
              <a:buAutoNum type="arabicPeriod"/>
            </a:pPr>
            <a:endParaRPr lang="en-US" sz="2400" dirty="0"/>
          </a:p>
          <a:p>
            <a:pPr marL="457200" indent="-457200">
              <a:buAutoNum type="arabicPeriod"/>
            </a:pPr>
            <a:r>
              <a:rPr lang="en-US" sz="2400" dirty="0" smtClean="0"/>
              <a:t>Consciousness conditions the mind-body.</a:t>
            </a:r>
          </a:p>
          <a:p>
            <a:pPr marL="457200" indent="-457200">
              <a:buAutoNum type="arabicPeriod"/>
            </a:pPr>
            <a:endParaRPr lang="en-US" sz="2400" dirty="0"/>
          </a:p>
          <a:p>
            <a:pPr marL="457200" indent="-457200">
              <a:buAutoNum type="arabicPeriod"/>
            </a:pPr>
            <a:r>
              <a:rPr lang="en-US" sz="2400" dirty="0" smtClean="0"/>
              <a:t>The mind-body conditions the six-senses.</a:t>
            </a:r>
          </a:p>
          <a:p>
            <a:pPr marL="457200" indent="-457200">
              <a:buAutoNum type="arabicPeriod"/>
            </a:pPr>
            <a:endParaRPr lang="en-US" sz="2400" dirty="0"/>
          </a:p>
          <a:p>
            <a:pPr marL="457200" indent="-457200">
              <a:buAutoNum type="arabicPeriod"/>
            </a:pPr>
            <a:r>
              <a:rPr lang="en-US" sz="2400" dirty="0" smtClean="0"/>
              <a:t>The six senses condition contact.</a:t>
            </a:r>
          </a:p>
          <a:p>
            <a:pPr marL="457200" indent="-457200">
              <a:buAutoNum type="arabicPeriod"/>
            </a:pPr>
            <a:endParaRPr lang="en-US" sz="2400" dirty="0"/>
          </a:p>
          <a:p>
            <a:pPr marL="457200" indent="-457200">
              <a:buAutoNum type="arabicPeriod"/>
            </a:pPr>
            <a:r>
              <a:rPr lang="en-US" sz="2400" dirty="0" smtClean="0"/>
              <a:t>Contact conditions feeling. </a:t>
            </a:r>
          </a:p>
          <a:p>
            <a:pPr marL="0" indent="0">
              <a:buNone/>
            </a:pPr>
            <a:endParaRPr lang="en-US" sz="2400" dirty="0"/>
          </a:p>
        </p:txBody>
      </p:sp>
    </p:spTree>
    <p:extLst>
      <p:ext uri="{BB962C8B-B14F-4D97-AF65-F5344CB8AC3E}">
        <p14:creationId xmlns:p14="http://schemas.microsoft.com/office/powerpoint/2010/main" val="29840901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Twelve Conditions of Suffering: Buddhist Psychology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Font typeface="+mj-lt"/>
              <a:buAutoNum type="arabicPeriod" startAt="7"/>
            </a:pPr>
            <a:r>
              <a:rPr lang="en-US" sz="2400" dirty="0" smtClean="0"/>
              <a:t>Feeling conditions craving.</a:t>
            </a:r>
          </a:p>
          <a:p>
            <a:pPr marL="457200" indent="-457200">
              <a:buFont typeface="+mj-lt"/>
              <a:buAutoNum type="arabicPeriod" startAt="7"/>
            </a:pPr>
            <a:endParaRPr lang="en-US" sz="2400" dirty="0"/>
          </a:p>
          <a:p>
            <a:pPr marL="457200" indent="-457200">
              <a:buFont typeface="+mj-lt"/>
              <a:buAutoNum type="arabicPeriod" startAt="7"/>
            </a:pPr>
            <a:r>
              <a:rPr lang="en-US" sz="2400" dirty="0" smtClean="0"/>
              <a:t>Craving conditions grasping. </a:t>
            </a:r>
          </a:p>
          <a:p>
            <a:pPr marL="457200" indent="-457200">
              <a:buFont typeface="+mj-lt"/>
              <a:buAutoNum type="arabicPeriod" startAt="7"/>
            </a:pPr>
            <a:endParaRPr lang="en-US" sz="2400" dirty="0"/>
          </a:p>
          <a:p>
            <a:pPr marL="457200" indent="-457200">
              <a:buFont typeface="+mj-lt"/>
              <a:buAutoNum type="arabicPeriod" startAt="7"/>
            </a:pPr>
            <a:r>
              <a:rPr lang="en-US" sz="2400" dirty="0" smtClean="0"/>
              <a:t>Grasping conditions becoming. </a:t>
            </a:r>
          </a:p>
          <a:p>
            <a:pPr marL="457200" indent="-457200">
              <a:buFont typeface="+mj-lt"/>
              <a:buAutoNum type="arabicPeriod" startAt="7"/>
            </a:pPr>
            <a:endParaRPr lang="en-US" sz="2400" dirty="0"/>
          </a:p>
          <a:p>
            <a:pPr marL="457200" indent="-457200">
              <a:buFont typeface="+mj-lt"/>
              <a:buAutoNum type="arabicPeriod" startAt="7"/>
            </a:pPr>
            <a:r>
              <a:rPr lang="en-US" sz="2400" dirty="0" smtClean="0"/>
              <a:t>Becoming conditions birth.</a:t>
            </a:r>
          </a:p>
          <a:p>
            <a:pPr marL="457200" indent="-457200">
              <a:buFont typeface="+mj-lt"/>
              <a:buAutoNum type="arabicPeriod" startAt="7"/>
            </a:pPr>
            <a:endParaRPr lang="en-US" sz="2400" dirty="0"/>
          </a:p>
          <a:p>
            <a:pPr marL="457200" indent="-457200">
              <a:buFont typeface="+mj-lt"/>
              <a:buAutoNum type="arabicPeriod" startAt="7"/>
            </a:pPr>
            <a:r>
              <a:rPr lang="en-US" sz="2400" dirty="0" smtClean="0"/>
              <a:t>Birth conditions aging and death. </a:t>
            </a:r>
          </a:p>
          <a:p>
            <a:pPr marL="457200" indent="-457200">
              <a:buFont typeface="+mj-lt"/>
              <a:buAutoNum type="arabicPeriod" startAt="7"/>
            </a:pPr>
            <a:endParaRPr lang="en-US" sz="2400" dirty="0"/>
          </a:p>
          <a:p>
            <a:pPr marL="457200" indent="-457200">
              <a:buFont typeface="+mj-lt"/>
              <a:buAutoNum type="arabicPeriod" startAt="7"/>
            </a:pPr>
            <a:r>
              <a:rPr lang="en-US" sz="2400" dirty="0" smtClean="0"/>
              <a:t>In this way all of dukkha arises. </a:t>
            </a:r>
            <a:endParaRPr lang="en-US" sz="2400" dirty="0"/>
          </a:p>
        </p:txBody>
      </p:sp>
    </p:spTree>
    <p:extLst>
      <p:ext uri="{BB962C8B-B14F-4D97-AF65-F5344CB8AC3E}">
        <p14:creationId xmlns:p14="http://schemas.microsoft.com/office/powerpoint/2010/main" val="30723661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Ignorance is the Root of all Suffering</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400" dirty="0" smtClean="0"/>
              <a:t>Two aspects of ignorance:</a:t>
            </a:r>
          </a:p>
          <a:p>
            <a:pPr marL="0" indent="0">
              <a:buNone/>
            </a:pPr>
            <a:endParaRPr lang="en-US" sz="2400" dirty="0"/>
          </a:p>
          <a:p>
            <a:pPr marL="457200" indent="-457200">
              <a:buAutoNum type="alphaLcParenBoth"/>
            </a:pPr>
            <a:r>
              <a:rPr lang="en-US" sz="2400" dirty="0" smtClean="0"/>
              <a:t>Not seeing things as they are.</a:t>
            </a:r>
          </a:p>
          <a:p>
            <a:pPr marL="400050" lvl="1" indent="0">
              <a:buNone/>
            </a:pPr>
            <a:r>
              <a:rPr lang="en-US" sz="2400" dirty="0" smtClean="0"/>
              <a:t>Failing to see the rope as a rope.</a:t>
            </a:r>
            <a:endParaRPr lang="en-US" sz="2000" dirty="0" smtClean="0"/>
          </a:p>
          <a:p>
            <a:pPr marL="457200" indent="-457200">
              <a:buAutoNum type="alphaLcParenBoth"/>
            </a:pPr>
            <a:endParaRPr lang="en-US" sz="2400" dirty="0"/>
          </a:p>
          <a:p>
            <a:pPr marL="457200" indent="-457200">
              <a:buAutoNum type="alphaLcParenBoth"/>
            </a:pPr>
            <a:r>
              <a:rPr lang="en-US" sz="2400" dirty="0" smtClean="0"/>
              <a:t>Imputing something into the experience that is not a representation of how things are. Seeing the rope as a snake. </a:t>
            </a:r>
          </a:p>
          <a:p>
            <a:pPr marL="457200" indent="-457200">
              <a:buAutoNum type="alphaLcParenBoth"/>
            </a:pPr>
            <a:endParaRPr lang="en-US" sz="2400" dirty="0"/>
          </a:p>
          <a:p>
            <a:pPr marL="457200" indent="-457200">
              <a:buAutoNum type="alphaLcParenBoth"/>
            </a:pPr>
            <a:r>
              <a:rPr lang="en-US" sz="2400" dirty="0" smtClean="0"/>
              <a:t>Ignorance of the fundamental nature of reality: interdependent arising. </a:t>
            </a:r>
          </a:p>
          <a:p>
            <a:pPr marL="0" indent="0">
              <a:buNone/>
            </a:pPr>
            <a:endParaRPr lang="en-US" sz="2400" dirty="0"/>
          </a:p>
          <a:p>
            <a:pPr marL="0" indent="0">
              <a:buNone/>
            </a:pPr>
            <a:r>
              <a:rPr lang="en-US" sz="2400" dirty="0" smtClean="0"/>
              <a:t>Ignorance is the root condition of all suffering</a:t>
            </a:r>
          </a:p>
          <a:p>
            <a:pPr marL="0" indent="0">
              <a:buNone/>
            </a:pPr>
            <a:r>
              <a:rPr lang="en-US" sz="2400" dirty="0" smtClean="0"/>
              <a:t>  </a:t>
            </a:r>
            <a:endParaRPr lang="en-US" sz="2400" dirty="0"/>
          </a:p>
        </p:txBody>
      </p:sp>
    </p:spTree>
    <p:extLst>
      <p:ext uri="{BB962C8B-B14F-4D97-AF65-F5344CB8AC3E}">
        <p14:creationId xmlns:p14="http://schemas.microsoft.com/office/powerpoint/2010/main" val="8329488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Ignorance Conditions Volition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Because things are presented to us as being </a:t>
            </a:r>
          </a:p>
          <a:p>
            <a:pPr marL="0" indent="0">
              <a:buNone/>
            </a:pPr>
            <a:endParaRPr lang="en-US" sz="2400" dirty="0"/>
          </a:p>
          <a:p>
            <a:pPr marL="0" indent="0">
              <a:buNone/>
            </a:pPr>
            <a:r>
              <a:rPr lang="en-US" sz="2400" b="1" dirty="0" smtClean="0"/>
              <a:t>Separate and Permanent </a:t>
            </a:r>
          </a:p>
          <a:p>
            <a:pPr marL="0" indent="0">
              <a:buNone/>
            </a:pPr>
            <a:endParaRPr lang="en-US" sz="2400" dirty="0"/>
          </a:p>
          <a:p>
            <a:pPr marL="0" indent="0">
              <a:buNone/>
            </a:pPr>
            <a:r>
              <a:rPr lang="en-US" sz="2400" dirty="0" smtClean="0"/>
              <a:t>We choose with volition to live lives that are separate and permanent. </a:t>
            </a:r>
          </a:p>
          <a:p>
            <a:pPr marL="0" indent="0">
              <a:buNone/>
            </a:pPr>
            <a:endParaRPr lang="en-US" sz="2400" dirty="0"/>
          </a:p>
          <a:p>
            <a:pPr marL="0" indent="0">
              <a:buNone/>
            </a:pPr>
            <a:r>
              <a:rPr lang="en-US" sz="2400" dirty="0" smtClean="0"/>
              <a:t>We seek things that will make us valuable in our independence as well as permanent in our being.</a:t>
            </a:r>
            <a:endParaRPr lang="en-US" sz="2400" dirty="0"/>
          </a:p>
        </p:txBody>
      </p:sp>
    </p:spTree>
    <p:extLst>
      <p:ext uri="{BB962C8B-B14F-4D97-AF65-F5344CB8AC3E}">
        <p14:creationId xmlns:p14="http://schemas.microsoft.com/office/powerpoint/2010/main" val="12167575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Volition Conditions Consciousness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Because we want to live in an illusory world of </a:t>
            </a:r>
          </a:p>
          <a:p>
            <a:pPr marL="0" indent="0">
              <a:buNone/>
            </a:pPr>
            <a:endParaRPr lang="en-US" sz="2400" dirty="0"/>
          </a:p>
          <a:p>
            <a:pPr marL="0" indent="0">
              <a:buNone/>
            </a:pPr>
            <a:r>
              <a:rPr lang="en-US" sz="2400" b="1" dirty="0" smtClean="0"/>
              <a:t>Separate and Permanent Beings</a:t>
            </a:r>
          </a:p>
          <a:p>
            <a:pPr marL="0" indent="0">
              <a:buNone/>
            </a:pPr>
            <a:endParaRPr lang="en-US" sz="2400" b="1" dirty="0"/>
          </a:p>
          <a:p>
            <a:pPr marL="0" indent="0">
              <a:buNone/>
            </a:pPr>
            <a:r>
              <a:rPr lang="en-US" sz="2400" dirty="0" smtClean="0"/>
              <a:t>We tend to see the world as consisting of separate and permanent entities. </a:t>
            </a:r>
            <a:endParaRPr lang="en-US" sz="2400" dirty="0"/>
          </a:p>
          <a:p>
            <a:pPr marL="0" indent="0">
              <a:buNone/>
            </a:pPr>
            <a:endParaRPr lang="en-US" sz="2400" dirty="0" smtClean="0"/>
          </a:p>
          <a:p>
            <a:pPr marL="0" indent="0">
              <a:buNone/>
            </a:pPr>
            <a:r>
              <a:rPr lang="en-US" sz="2400" dirty="0" smtClean="0"/>
              <a:t>We further tend to mark things as either </a:t>
            </a:r>
            <a:r>
              <a:rPr lang="en-US" sz="2400" i="1" dirty="0" smtClean="0"/>
              <a:t>something to be avoided </a:t>
            </a:r>
            <a:r>
              <a:rPr lang="en-US" sz="2400" dirty="0" smtClean="0"/>
              <a:t>or </a:t>
            </a:r>
            <a:r>
              <a:rPr lang="en-US" sz="2400" i="1" dirty="0" smtClean="0"/>
              <a:t>something to be craved</a:t>
            </a:r>
            <a:r>
              <a:rPr lang="en-US" sz="2400" dirty="0" smtClean="0"/>
              <a:t>. </a:t>
            </a:r>
          </a:p>
          <a:p>
            <a:pPr marL="0" indent="0">
              <a:buNone/>
            </a:pPr>
            <a:endParaRPr lang="en-US" sz="2400" i="1" dirty="0"/>
          </a:p>
          <a:p>
            <a:pPr marL="0" indent="0">
              <a:buNone/>
            </a:pPr>
            <a:r>
              <a:rPr lang="en-US" sz="2400" dirty="0" smtClean="0"/>
              <a:t>Our consciousness thus jumps from thing to thing driven by either aversion or craving. </a:t>
            </a:r>
          </a:p>
        </p:txBody>
      </p:sp>
    </p:spTree>
    <p:extLst>
      <p:ext uri="{BB962C8B-B14F-4D97-AF65-F5344CB8AC3E}">
        <p14:creationId xmlns:p14="http://schemas.microsoft.com/office/powerpoint/2010/main" val="1959916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Consciousness Conditions Body-Mind</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The Body-Mind complex is driven by one’s consciousness.</a:t>
            </a:r>
          </a:p>
          <a:p>
            <a:pPr marL="0" indent="0">
              <a:buNone/>
            </a:pPr>
            <a:endParaRPr lang="en-US" sz="2400" dirty="0"/>
          </a:p>
          <a:p>
            <a:pPr marL="0" indent="0">
              <a:buNone/>
            </a:pPr>
            <a:r>
              <a:rPr lang="en-US" sz="2400" dirty="0" smtClean="0"/>
              <a:t>When the Body-Mind complex is driven by consciousness of objects as things which should be avoided or grasped at, the body-mind complex follows.</a:t>
            </a:r>
          </a:p>
          <a:p>
            <a:pPr marL="0" indent="0">
              <a:buNone/>
            </a:pPr>
            <a:endParaRPr lang="en-US" sz="2400" b="1" dirty="0"/>
          </a:p>
          <a:p>
            <a:pPr marL="0" indent="0">
              <a:buNone/>
            </a:pPr>
            <a:r>
              <a:rPr lang="en-US" sz="2400" b="1" dirty="0" smtClean="0"/>
              <a:t>A person grasps at or avoids </a:t>
            </a:r>
            <a:r>
              <a:rPr lang="en-US" sz="2400" dirty="0" smtClean="0"/>
              <a:t>things based on what they are conscious of and how they are conscious of those things. </a:t>
            </a:r>
          </a:p>
          <a:p>
            <a:pPr marL="0" indent="0">
              <a:buNone/>
            </a:pPr>
            <a:endParaRPr lang="en-US" sz="2400" dirty="0"/>
          </a:p>
          <a:p>
            <a:pPr marL="0" indent="0">
              <a:buNone/>
            </a:pPr>
            <a:r>
              <a:rPr lang="en-US" sz="2400" dirty="0" smtClean="0"/>
              <a:t>Seeing things as those which are to be avoided or attained leads one to act so as to avoid or attain a certain good. </a:t>
            </a:r>
          </a:p>
        </p:txBody>
      </p:sp>
    </p:spTree>
    <p:extLst>
      <p:ext uri="{BB962C8B-B14F-4D97-AF65-F5344CB8AC3E}">
        <p14:creationId xmlns:p14="http://schemas.microsoft.com/office/powerpoint/2010/main" val="29276321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182</TotalTime>
  <Words>1717</Words>
  <Application>Microsoft Macintosh PowerPoint</Application>
  <PresentationFormat>On-screen Show (4:3)</PresentationFormat>
  <Paragraphs>279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Black</vt:lpstr>
      <vt:lpstr>Asian Philosophy</vt:lpstr>
      <vt:lpstr>Three Buddhist Insights</vt:lpstr>
      <vt:lpstr>Dependent Arising</vt:lpstr>
      <vt:lpstr>Twelve Conditions of Suffering– Buddhist Psychology</vt:lpstr>
      <vt:lpstr>Twelve Conditions of Suffering: Buddhist Psychology</vt:lpstr>
      <vt:lpstr>Ignorance is the Root of all Suffering</vt:lpstr>
      <vt:lpstr>Ignorance Conditions Volition</vt:lpstr>
      <vt:lpstr>Volition Conditions Consciousness</vt:lpstr>
      <vt:lpstr>Consciousness Conditions Body-Mind</vt:lpstr>
      <vt:lpstr> Body-Mind Conditions Six Senses</vt:lpstr>
      <vt:lpstr> Six Senses Condition Contact</vt:lpstr>
      <vt:lpstr> Contact Conditions Feeling</vt:lpstr>
      <vt:lpstr> Feeling Conditions Craving</vt:lpstr>
      <vt:lpstr> Craving Conditions Clinging</vt:lpstr>
      <vt:lpstr> Clinging Conditions Grasping</vt:lpstr>
      <vt:lpstr> Grasping Conditions Becoming</vt:lpstr>
      <vt:lpstr> Becoming Conditions Birth</vt:lpstr>
      <vt:lpstr> Birth Conditions Aging and Death</vt:lpstr>
      <vt:lpstr>Using the Wheel to Escape Suffering</vt:lpstr>
      <vt:lpstr>Consequences of Interdependent Arising</vt:lpstr>
      <vt:lpstr>Why Concepts Cannot Mirror Reality</vt:lpstr>
      <vt:lpstr>Mindfulness</vt:lpstr>
      <vt:lpstr>Fourfold Establishment of Mindfulness</vt:lpstr>
      <vt:lpstr>Letting Go</vt:lpstr>
      <vt:lpstr>Mindfulness in Observing the Body</vt:lpstr>
      <vt:lpstr>Mindfulness in Observing Feelings</vt:lpstr>
      <vt:lpstr>Mindfulness in Observing Mind</vt:lpstr>
      <vt:lpstr>Observing Objects of the Mind</vt:lpstr>
      <vt:lpstr>Mindfulness as Practice</vt:lpstr>
      <vt:lpstr>Emptiness</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19</cp:revision>
  <dcterms:created xsi:type="dcterms:W3CDTF">2014-02-10T19:11:44Z</dcterms:created>
  <dcterms:modified xsi:type="dcterms:W3CDTF">2014-02-16T20:34:41Z</dcterms:modified>
</cp:coreProperties>
</file>