
<file path=[Content_Types].xml><?xml version="1.0" encoding="utf-8"?>
<Types xmlns="http://schemas.openxmlformats.org/package/2006/content-types">
  <Default Extension="xml" ContentType="application/xml"/>
  <Default Extension="jpeg" ContentType="image/jpeg"/>
  <Default Extension="png" ContentType="image/pn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58" r:id="rId3"/>
    <p:sldId id="260"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8" d="100"/>
          <a:sy n="108" d="100"/>
        </p:scale>
        <p:origin x="-704"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5" Type="http://schemas.openxmlformats.org/officeDocument/2006/relationships/slide" Target="slides/slide34.xml"/><Relationship Id="rId31" Type="http://schemas.openxmlformats.org/officeDocument/2006/relationships/slide" Target="slides/slide30.xml"/><Relationship Id="rId34" Type="http://schemas.openxmlformats.org/officeDocument/2006/relationships/slide" Target="slides/slide33.xml"/><Relationship Id="rId39" Type="http://schemas.openxmlformats.org/officeDocument/2006/relationships/viewProps" Target="viewProps.xml"/><Relationship Id="rId40" Type="http://schemas.openxmlformats.org/officeDocument/2006/relationships/theme" Target="theme/theme1.xml"/><Relationship Id="rId7" Type="http://schemas.openxmlformats.org/officeDocument/2006/relationships/slide" Target="slides/slide6.xml"/><Relationship Id="rId36" Type="http://schemas.openxmlformats.org/officeDocument/2006/relationships/slide" Target="slides/slide35.xml"/><Relationship Id="rId1" Type="http://schemas.openxmlformats.org/officeDocument/2006/relationships/slideMaster" Target="slideMasters/slideMaster1.xml"/><Relationship Id="rId24" Type="http://schemas.openxmlformats.org/officeDocument/2006/relationships/slide" Target="slides/slide23.xml"/><Relationship Id="rId25" Type="http://schemas.openxmlformats.org/officeDocument/2006/relationships/slide" Target="slides/slide24.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32" Type="http://schemas.openxmlformats.org/officeDocument/2006/relationships/slide" Target="slides/slide31.xml"/><Relationship Id="rId37" Type="http://schemas.openxmlformats.org/officeDocument/2006/relationships/printerSettings" Target="printerSettings/printerSettings1.bin"/><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27" Type="http://schemas.openxmlformats.org/officeDocument/2006/relationships/slide" Target="slides/slide26.xml"/><Relationship Id="rId14" Type="http://schemas.openxmlformats.org/officeDocument/2006/relationships/slide" Target="slides/slide13.xml"/><Relationship Id="rId23" Type="http://schemas.openxmlformats.org/officeDocument/2006/relationships/slide" Target="slides/slide22.xml"/><Relationship Id="rId4" Type="http://schemas.openxmlformats.org/officeDocument/2006/relationships/slide" Target="slides/slide3.xml"/><Relationship Id="rId28" Type="http://schemas.openxmlformats.org/officeDocument/2006/relationships/slide" Target="slides/slide27.xml"/><Relationship Id="rId26" Type="http://schemas.openxmlformats.org/officeDocument/2006/relationships/slide" Target="slides/slide25.xml"/><Relationship Id="rId30" Type="http://schemas.openxmlformats.org/officeDocument/2006/relationships/slide" Target="slides/slide29.xml"/><Relationship Id="rId11" Type="http://schemas.openxmlformats.org/officeDocument/2006/relationships/slide" Target="slides/slide10.xml"/><Relationship Id="rId29" Type="http://schemas.openxmlformats.org/officeDocument/2006/relationships/slide" Target="slides/slide28.xml"/><Relationship Id="rId6" Type="http://schemas.openxmlformats.org/officeDocument/2006/relationships/slide" Target="slides/slide5.xml"/><Relationship Id="rId16" Type="http://schemas.openxmlformats.org/officeDocument/2006/relationships/slide" Target="slides/slide15.xml"/><Relationship Id="rId33" Type="http://schemas.openxmlformats.org/officeDocument/2006/relationships/slide" Target="slides/slide32.xml"/><Relationship Id="rId41"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slide" Target="slides/slide18.xml"/><Relationship Id="rId38" Type="http://schemas.openxmlformats.org/officeDocument/2006/relationships/presProps" Target="presProps.xml"/><Relationship Id="rId20" Type="http://schemas.openxmlformats.org/officeDocument/2006/relationships/slide" Target="slides/slide19.xml"/><Relationship Id="rId22" Type="http://schemas.openxmlformats.org/officeDocument/2006/relationships/slide" Target="slides/slide21.xml"/><Relationship Id="rId21" Type="http://schemas.openxmlformats.org/officeDocument/2006/relationships/slide" Target="slides/slide20.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0FC5E91-1955-604C-B193-B9D73BA494A4}" type="datetimeFigureOut">
              <a:rPr lang="en-US" smtClean="0"/>
              <a:t>2/18/14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73FA00-5B44-C84A-BA88-4C1CFEC077F0}" type="slidenum">
              <a:rPr lang="en-US" smtClean="0"/>
              <a:t>‹#›</a:t>
            </a:fld>
            <a:endParaRPr lang="en-US" dirty="0"/>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FC5E91-1955-604C-B193-B9D73BA494A4}" type="datetimeFigureOut">
              <a:rPr lang="en-US" smtClean="0"/>
              <a:t>2/18/14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73FA00-5B44-C84A-BA88-4C1CFEC077F0}" type="slidenum">
              <a:rPr lang="en-US" smtClean="0"/>
              <a:t>‹#›</a:t>
            </a:fld>
            <a:endParaRPr lang="en-US" dirty="0"/>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FC5E91-1955-604C-B193-B9D73BA494A4}" type="datetimeFigureOut">
              <a:rPr lang="en-US" smtClean="0"/>
              <a:t>2/18/14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73FA00-5B44-C84A-BA88-4C1CFEC077F0}" type="slidenum">
              <a:rPr lang="en-US" smtClean="0"/>
              <a:t>‹#›</a:t>
            </a:fld>
            <a:endParaRPr lang="en-US" dirty="0"/>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FC5E91-1955-604C-B193-B9D73BA494A4}" type="datetimeFigureOut">
              <a:rPr lang="en-US" smtClean="0"/>
              <a:t>2/18/14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73FA00-5B44-C84A-BA88-4C1CFEC077F0}" type="slidenum">
              <a:rPr lang="en-US" smtClean="0"/>
              <a:t>‹#›</a:t>
            </a:fld>
            <a:endParaRPr lang="en-US" dirty="0"/>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FC5E91-1955-604C-B193-B9D73BA494A4}" type="datetimeFigureOut">
              <a:rPr lang="en-US" smtClean="0"/>
              <a:t>2/18/14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73FA00-5B44-C84A-BA88-4C1CFEC077F0}" type="slidenum">
              <a:rPr lang="en-US" smtClean="0"/>
              <a:t>‹#›</a:t>
            </a:fld>
            <a:endParaRPr lang="en-US" dirty="0"/>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0FC5E91-1955-604C-B193-B9D73BA494A4}" type="datetimeFigureOut">
              <a:rPr lang="en-US" smtClean="0"/>
              <a:t>2/18/14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73FA00-5B44-C84A-BA88-4C1CFEC077F0}" type="slidenum">
              <a:rPr lang="en-US" smtClean="0"/>
              <a:t>‹#›</a:t>
            </a:fld>
            <a:endParaRPr lang="en-US" dirty="0"/>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FC5E91-1955-604C-B193-B9D73BA494A4}" type="datetimeFigureOut">
              <a:rPr lang="en-US" smtClean="0"/>
              <a:t>2/18/14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973FA00-5B44-C84A-BA88-4C1CFEC077F0}" type="slidenum">
              <a:rPr lang="en-US" smtClean="0"/>
              <a:t>‹#›</a:t>
            </a:fld>
            <a:endParaRPr lang="en-US" dirty="0"/>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FC5E91-1955-604C-B193-B9D73BA494A4}" type="datetimeFigureOut">
              <a:rPr lang="en-US" smtClean="0"/>
              <a:t>2/18/14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973FA00-5B44-C84A-BA88-4C1CFEC077F0}" type="slidenum">
              <a:rPr lang="en-US" smtClean="0"/>
              <a:t>‹#›</a:t>
            </a:fld>
            <a:endParaRPr lang="en-US" dirty="0"/>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FC5E91-1955-604C-B193-B9D73BA494A4}" type="datetimeFigureOut">
              <a:rPr lang="en-US" smtClean="0"/>
              <a:t>2/18/14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973FA00-5B44-C84A-BA88-4C1CFEC077F0}" type="slidenum">
              <a:rPr lang="en-US" smtClean="0"/>
              <a:t>‹#›</a:t>
            </a:fld>
            <a:endParaRPr lang="en-US" dirty="0"/>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FC5E91-1955-604C-B193-B9D73BA494A4}" type="datetimeFigureOut">
              <a:rPr lang="en-US" smtClean="0"/>
              <a:t>2/18/14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73FA00-5B44-C84A-BA88-4C1CFEC077F0}" type="slidenum">
              <a:rPr lang="en-US" smtClean="0"/>
              <a:t>‹#›</a:t>
            </a:fld>
            <a:endParaRPr lang="en-US" dirty="0"/>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FC5E91-1955-604C-B193-B9D73BA494A4}" type="datetimeFigureOut">
              <a:rPr lang="en-US" smtClean="0"/>
              <a:t>2/18/14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73FA00-5B44-C84A-BA88-4C1CFEC077F0}" type="slidenum">
              <a:rPr lang="en-US" smtClean="0"/>
              <a:t>‹#›</a:t>
            </a:fld>
            <a:endParaRPr lang="en-US" dirty="0"/>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FC5E91-1955-604C-B193-B9D73BA494A4}" type="datetimeFigureOut">
              <a:rPr lang="en-US" smtClean="0"/>
              <a:t>2/18/14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73FA00-5B44-C84A-BA88-4C1CFEC077F0}" type="slidenum">
              <a:rPr lang="en-US" smtClean="0"/>
              <a:t>‹#›</a:t>
            </a:fld>
            <a:endParaRPr lang="en-US" dirty="0"/>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Asian Philosophy</a:t>
            </a:r>
            <a:endParaRPr lang="en-US" dirty="0"/>
          </a:p>
        </p:txBody>
      </p:sp>
      <p:sp>
        <p:nvSpPr>
          <p:cNvPr id="3" name="Subtitle 2"/>
          <p:cNvSpPr>
            <a:spLocks noGrp="1"/>
          </p:cNvSpPr>
          <p:nvPr>
            <p:ph type="subTitle" idx="1"/>
          </p:nvPr>
        </p:nvSpPr>
        <p:spPr/>
        <p:txBody>
          <a:bodyPr/>
          <a:lstStyle/>
          <a:p>
            <a:r>
              <a:rPr lang="en-US" dirty="0" smtClean="0"/>
              <a:t>Lecture </a:t>
            </a:r>
            <a:r>
              <a:rPr lang="en-US" dirty="0"/>
              <a:t>7</a:t>
            </a:r>
          </a:p>
        </p:txBody>
      </p:sp>
    </p:spTree>
    <p:extLst>
      <p:ext uri="{BB962C8B-B14F-4D97-AF65-F5344CB8AC3E}">
        <p14:creationId xmlns:p14="http://schemas.microsoft.com/office/powerpoint/2010/main" val="26206095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Nagarjuna Against Causality</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400" b="1" dirty="0" smtClean="0"/>
              <a:t>Either</a:t>
            </a:r>
            <a:r>
              <a:rPr lang="en-US" sz="2400" dirty="0" smtClean="0"/>
              <a:t> </a:t>
            </a:r>
          </a:p>
          <a:p>
            <a:pPr marL="0" indent="0">
              <a:buNone/>
            </a:pPr>
            <a:endParaRPr lang="en-US" sz="2400" dirty="0" smtClean="0"/>
          </a:p>
          <a:p>
            <a:pPr marL="457200" indent="-457200">
              <a:buAutoNum type="alphaLcParenBoth"/>
            </a:pPr>
            <a:r>
              <a:rPr lang="en-US" sz="2400" dirty="0" smtClean="0"/>
              <a:t>an effect produces itself. </a:t>
            </a:r>
            <a:r>
              <a:rPr lang="en-US" sz="2400" b="1" dirty="0" smtClean="0"/>
              <a:t>A</a:t>
            </a:r>
            <a:endParaRPr lang="en-US" sz="2400" dirty="0" smtClean="0"/>
          </a:p>
          <a:p>
            <a:pPr marL="457200" indent="-457200">
              <a:buAutoNum type="alphaLcParenBoth"/>
            </a:pPr>
            <a:endParaRPr lang="en-US" sz="2400" dirty="0" smtClean="0"/>
          </a:p>
          <a:p>
            <a:pPr marL="0" indent="0">
              <a:buNone/>
            </a:pPr>
            <a:r>
              <a:rPr lang="en-US" sz="2400" dirty="0" smtClean="0"/>
              <a:t>(b) an effect is produced by something other than itself. </a:t>
            </a:r>
            <a:r>
              <a:rPr lang="en-US" sz="2400" b="1" dirty="0"/>
              <a:t>n</a:t>
            </a:r>
            <a:r>
              <a:rPr lang="en-US" sz="2400" b="1" dirty="0" smtClean="0"/>
              <a:t>ot-A</a:t>
            </a:r>
            <a:endParaRPr lang="en-US" sz="2400" dirty="0" smtClean="0"/>
          </a:p>
          <a:p>
            <a:pPr marL="0" indent="0">
              <a:buNone/>
            </a:pPr>
            <a:endParaRPr lang="en-US" sz="2400" dirty="0" smtClean="0"/>
          </a:p>
          <a:p>
            <a:pPr marL="0" indent="0">
              <a:buNone/>
            </a:pPr>
            <a:r>
              <a:rPr lang="en-US" sz="2400" dirty="0" smtClean="0"/>
              <a:t>(c) an effect both produces itself and is produced by something other than itself. </a:t>
            </a:r>
            <a:r>
              <a:rPr lang="en-US" sz="2400" b="1" dirty="0" smtClean="0"/>
              <a:t>Both</a:t>
            </a:r>
            <a:r>
              <a:rPr lang="en-US" sz="2400" dirty="0" smtClean="0"/>
              <a:t> </a:t>
            </a:r>
            <a:r>
              <a:rPr lang="en-US" sz="2400" b="1" dirty="0" smtClean="0"/>
              <a:t>A a</a:t>
            </a:r>
            <a:r>
              <a:rPr lang="en-US" sz="2400" b="1" dirty="0"/>
              <a:t>n</a:t>
            </a:r>
            <a:r>
              <a:rPr lang="en-US" sz="2400" b="1" dirty="0" smtClean="0"/>
              <a:t>d not-A</a:t>
            </a:r>
            <a:endParaRPr lang="en-US" sz="2400" dirty="0" smtClean="0"/>
          </a:p>
          <a:p>
            <a:pPr marL="0" indent="0">
              <a:buNone/>
            </a:pPr>
            <a:endParaRPr lang="en-US" sz="2400" dirty="0" smtClean="0"/>
          </a:p>
          <a:p>
            <a:pPr marL="0" indent="0">
              <a:buNone/>
            </a:pPr>
            <a:r>
              <a:rPr lang="en-US" sz="2400" dirty="0" smtClean="0"/>
              <a:t>(d) an effect is neither produced by itself nor is it produced by something other than itself. </a:t>
            </a:r>
            <a:r>
              <a:rPr lang="en-US" sz="2400" b="1" dirty="0" smtClean="0"/>
              <a:t>Neither A nor not-A.</a:t>
            </a:r>
            <a:endParaRPr lang="en-US" sz="2400" dirty="0" smtClean="0"/>
          </a:p>
        </p:txBody>
      </p:sp>
    </p:spTree>
    <p:extLst>
      <p:ext uri="{BB962C8B-B14F-4D97-AF65-F5344CB8AC3E}">
        <p14:creationId xmlns:p14="http://schemas.microsoft.com/office/powerpoint/2010/main" val="7746157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Nagarjuna Against Causality</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400" dirty="0" smtClean="0"/>
              <a:t>If an effect </a:t>
            </a:r>
            <a:r>
              <a:rPr lang="en-US" sz="2400" i="1" dirty="0" smtClean="0"/>
              <a:t>produces itself</a:t>
            </a:r>
            <a:r>
              <a:rPr lang="en-US" sz="2400" dirty="0" smtClean="0"/>
              <a:t>, then it is identical to the cause, and thus there is only one thing. Since causation requires two things this is not a possible option.</a:t>
            </a:r>
          </a:p>
          <a:p>
            <a:pPr marL="457200" indent="-457200">
              <a:buAutoNum type="alphaLcParenBoth"/>
            </a:pPr>
            <a:endParaRPr lang="en-US" sz="2400" dirty="0" smtClean="0"/>
          </a:p>
          <a:p>
            <a:pPr marL="0" indent="0">
              <a:buNone/>
            </a:pPr>
            <a:r>
              <a:rPr lang="en-US" sz="2400" dirty="0" smtClean="0"/>
              <a:t>If an effect is </a:t>
            </a:r>
            <a:r>
              <a:rPr lang="en-US" sz="2400" i="1" dirty="0" smtClean="0"/>
              <a:t>produced</a:t>
            </a:r>
            <a:r>
              <a:rPr lang="en-US" sz="2400" dirty="0" smtClean="0"/>
              <a:t> by something </a:t>
            </a:r>
            <a:r>
              <a:rPr lang="en-US" sz="2400" i="1" dirty="0" smtClean="0"/>
              <a:t>other</a:t>
            </a:r>
            <a:r>
              <a:rPr lang="en-US" sz="2400" dirty="0" smtClean="0"/>
              <a:t> than </a:t>
            </a:r>
            <a:r>
              <a:rPr lang="en-US" sz="2400" i="1" dirty="0" smtClean="0"/>
              <a:t>itself</a:t>
            </a:r>
            <a:r>
              <a:rPr lang="en-US" sz="2400" dirty="0" smtClean="0"/>
              <a:t>, then the two things are essentially different things. Two things that are essentially </a:t>
            </a:r>
            <a:r>
              <a:rPr lang="en-US" sz="2400" smtClean="0"/>
              <a:t>different </a:t>
            </a:r>
            <a:r>
              <a:rPr lang="en-US" sz="2400" smtClean="0"/>
              <a:t>cannot </a:t>
            </a:r>
            <a:r>
              <a:rPr lang="en-US" sz="2400" dirty="0" smtClean="0"/>
              <a:t>bear a causal relation to one another. </a:t>
            </a:r>
          </a:p>
          <a:p>
            <a:pPr marL="0" indent="0">
              <a:buNone/>
            </a:pPr>
            <a:endParaRPr lang="en-US" sz="2400" dirty="0" smtClean="0"/>
          </a:p>
          <a:p>
            <a:pPr marL="0" indent="0">
              <a:buNone/>
            </a:pPr>
            <a:r>
              <a:rPr lang="en-US" sz="2400" dirty="0" smtClean="0"/>
              <a:t>Examples: </a:t>
            </a:r>
          </a:p>
          <a:p>
            <a:pPr marL="0" indent="0">
              <a:buNone/>
            </a:pPr>
            <a:r>
              <a:rPr lang="en-US" sz="2400" dirty="0" smtClean="0"/>
              <a:t>A </a:t>
            </a:r>
            <a:r>
              <a:rPr lang="en-US" sz="2400" dirty="0"/>
              <a:t>s</a:t>
            </a:r>
            <a:r>
              <a:rPr lang="en-US" sz="2400" dirty="0" smtClean="0"/>
              <a:t>eed can cause a sprout </a:t>
            </a:r>
            <a:r>
              <a:rPr lang="en-US" sz="2400" i="1" dirty="0" smtClean="0"/>
              <a:t>because they are not essentially different</a:t>
            </a:r>
            <a:r>
              <a:rPr lang="en-US" sz="2400" dirty="0" smtClean="0"/>
              <a:t>.</a:t>
            </a:r>
          </a:p>
          <a:p>
            <a:pPr marL="0" indent="0">
              <a:buNone/>
            </a:pPr>
            <a:endParaRPr lang="en-US" sz="2400" dirty="0"/>
          </a:p>
          <a:p>
            <a:pPr marL="0" indent="0">
              <a:buNone/>
            </a:pPr>
            <a:r>
              <a:rPr lang="en-US" sz="2400" dirty="0" smtClean="0"/>
              <a:t>A stone cannot cause a sprout </a:t>
            </a:r>
            <a:r>
              <a:rPr lang="en-US" sz="2400" i="1" dirty="0" smtClean="0"/>
              <a:t>because they are essentially different</a:t>
            </a:r>
            <a:r>
              <a:rPr lang="en-US" sz="2400" dirty="0" smtClean="0"/>
              <a:t>. </a:t>
            </a:r>
          </a:p>
        </p:txBody>
      </p:sp>
    </p:spTree>
    <p:extLst>
      <p:ext uri="{BB962C8B-B14F-4D97-AF65-F5344CB8AC3E}">
        <p14:creationId xmlns:p14="http://schemas.microsoft.com/office/powerpoint/2010/main" val="416294084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Nagarjuna Against Causality</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400" dirty="0" smtClean="0"/>
              <a:t>Could an </a:t>
            </a:r>
            <a:r>
              <a:rPr lang="en-US" sz="2400" dirty="0"/>
              <a:t>effect both </a:t>
            </a:r>
            <a:r>
              <a:rPr lang="en-US" sz="2400" dirty="0" smtClean="0"/>
              <a:t>produce </a:t>
            </a:r>
            <a:r>
              <a:rPr lang="en-US" sz="2400" dirty="0"/>
              <a:t>itself and </a:t>
            </a:r>
            <a:r>
              <a:rPr lang="en-US" sz="2400" dirty="0" smtClean="0"/>
              <a:t>be </a:t>
            </a:r>
            <a:r>
              <a:rPr lang="en-US" sz="2400" dirty="0"/>
              <a:t>produced by something other than </a:t>
            </a:r>
            <a:r>
              <a:rPr lang="en-US" sz="2400" dirty="0" smtClean="0"/>
              <a:t>itself?</a:t>
            </a:r>
          </a:p>
          <a:p>
            <a:pPr marL="0" indent="0">
              <a:buNone/>
            </a:pPr>
            <a:endParaRPr lang="en-US" sz="2400" dirty="0"/>
          </a:p>
          <a:p>
            <a:pPr marL="0" indent="0">
              <a:buNone/>
            </a:pPr>
            <a:r>
              <a:rPr lang="en-US" sz="2400" dirty="0" smtClean="0"/>
              <a:t>N argues that it cannot, since an effect cannot be produced by itself and an effect cannot be produced by something other than itself.   </a:t>
            </a:r>
            <a:endParaRPr lang="en-US" sz="2400" dirty="0"/>
          </a:p>
          <a:p>
            <a:pPr marL="0" indent="0">
              <a:buNone/>
            </a:pPr>
            <a:endParaRPr lang="en-US" sz="2400" dirty="0" smtClean="0"/>
          </a:p>
          <a:p>
            <a:pPr marL="0" indent="0">
              <a:buNone/>
            </a:pPr>
            <a:r>
              <a:rPr lang="en-US" sz="2400" dirty="0" smtClean="0"/>
              <a:t>So, we are left with:</a:t>
            </a:r>
          </a:p>
          <a:p>
            <a:pPr marL="0" indent="0">
              <a:buNone/>
            </a:pPr>
            <a:endParaRPr lang="en-US" sz="2400" dirty="0"/>
          </a:p>
          <a:p>
            <a:pPr marL="0" indent="0">
              <a:buNone/>
            </a:pPr>
            <a:r>
              <a:rPr lang="en-US" sz="2400" dirty="0"/>
              <a:t>A</a:t>
            </a:r>
            <a:r>
              <a:rPr lang="en-US" sz="2400" dirty="0" smtClean="0"/>
              <a:t>n </a:t>
            </a:r>
            <a:r>
              <a:rPr lang="en-US" sz="2400" dirty="0"/>
              <a:t>effect is neither produced by itself nor is it produced by something other than itself. </a:t>
            </a:r>
            <a:endParaRPr lang="en-US" sz="2400" dirty="0" smtClean="0"/>
          </a:p>
          <a:p>
            <a:pPr marL="0" indent="0">
              <a:buNone/>
            </a:pPr>
            <a:endParaRPr lang="en-US" sz="2400" dirty="0"/>
          </a:p>
          <a:p>
            <a:pPr marL="0" indent="0">
              <a:buNone/>
            </a:pPr>
            <a:r>
              <a:rPr lang="en-US" sz="2400" dirty="0" smtClean="0"/>
              <a:t>But this just abandons causation. Since we need causation to understand the order in the world, we must reject this option.</a:t>
            </a:r>
            <a:endParaRPr lang="en-US" sz="2400" dirty="0"/>
          </a:p>
          <a:p>
            <a:pPr marL="0" indent="0">
              <a:buNone/>
            </a:pPr>
            <a:endParaRPr lang="en-US" sz="2400" dirty="0" smtClean="0"/>
          </a:p>
        </p:txBody>
      </p:sp>
    </p:spTree>
    <p:extLst>
      <p:ext uri="{BB962C8B-B14F-4D97-AF65-F5344CB8AC3E}">
        <p14:creationId xmlns:p14="http://schemas.microsoft.com/office/powerpoint/2010/main" val="278511926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Nagarjuna on Causal Conditions</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400" dirty="0" smtClean="0"/>
              <a:t>Things arise, exist, and cease in  dependence on conditions, but none of these conditions are self-existent causes. </a:t>
            </a:r>
          </a:p>
          <a:p>
            <a:pPr marL="0" indent="0">
              <a:buNone/>
            </a:pPr>
            <a:endParaRPr lang="en-US" sz="2400" dirty="0"/>
          </a:p>
          <a:p>
            <a:pPr marL="0" indent="0">
              <a:buNone/>
            </a:pPr>
            <a:r>
              <a:rPr lang="en-US" sz="2400" dirty="0" smtClean="0"/>
              <a:t>Four conditions of arising, existing, and ceasing:</a:t>
            </a:r>
          </a:p>
          <a:p>
            <a:pPr marL="0" indent="0">
              <a:buNone/>
            </a:pPr>
            <a:endParaRPr lang="en-US" sz="2400" dirty="0"/>
          </a:p>
          <a:p>
            <a:pPr marL="0" indent="0">
              <a:buNone/>
            </a:pPr>
            <a:r>
              <a:rPr lang="en-US" sz="2400" dirty="0" smtClean="0"/>
              <a:t>(i) Efficient conditions.</a:t>
            </a:r>
          </a:p>
          <a:p>
            <a:pPr marL="0" indent="0">
              <a:buNone/>
            </a:pPr>
            <a:endParaRPr lang="en-US" sz="2400" dirty="0"/>
          </a:p>
          <a:p>
            <a:pPr marL="0" indent="0">
              <a:buNone/>
            </a:pPr>
            <a:r>
              <a:rPr lang="en-US" sz="2400" dirty="0" smtClean="0"/>
              <a:t>(ii) percept-object conditions.</a:t>
            </a:r>
          </a:p>
          <a:p>
            <a:pPr marL="0" indent="0">
              <a:buNone/>
            </a:pPr>
            <a:endParaRPr lang="en-US" sz="2400" dirty="0"/>
          </a:p>
          <a:p>
            <a:pPr marL="0" indent="0">
              <a:buNone/>
            </a:pPr>
            <a:r>
              <a:rPr lang="en-US" sz="2400" dirty="0" smtClean="0"/>
              <a:t>(iii) Immediate conditions.</a:t>
            </a:r>
          </a:p>
          <a:p>
            <a:pPr marL="0" indent="0">
              <a:buNone/>
            </a:pPr>
            <a:endParaRPr lang="en-US" sz="2400" dirty="0"/>
          </a:p>
          <a:p>
            <a:pPr marL="0" indent="0">
              <a:buNone/>
            </a:pPr>
            <a:r>
              <a:rPr lang="en-US" sz="2400" dirty="0" smtClean="0"/>
              <a:t>(iv) Dominant conditions. </a:t>
            </a:r>
          </a:p>
        </p:txBody>
      </p:sp>
    </p:spTree>
    <p:extLst>
      <p:ext uri="{BB962C8B-B14F-4D97-AF65-F5344CB8AC3E}">
        <p14:creationId xmlns:p14="http://schemas.microsoft.com/office/powerpoint/2010/main" val="32372837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Efficient Conditions</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400" dirty="0" smtClean="0"/>
              <a:t>Efficient conditions account for change by </a:t>
            </a:r>
            <a:r>
              <a:rPr lang="en-US" sz="2400" b="1" dirty="0" smtClean="0"/>
              <a:t>identifying </a:t>
            </a:r>
            <a:r>
              <a:rPr lang="en-US" sz="2400" dirty="0" smtClean="0"/>
              <a:t>the appropriate prior changes. </a:t>
            </a:r>
          </a:p>
          <a:p>
            <a:pPr marL="0" indent="0">
              <a:buNone/>
            </a:pPr>
            <a:endParaRPr lang="en-US" sz="2400" dirty="0"/>
          </a:p>
          <a:p>
            <a:pPr marL="0" indent="0">
              <a:buNone/>
            </a:pPr>
            <a:r>
              <a:rPr lang="en-US" sz="2400" dirty="0" smtClean="0"/>
              <a:t>For example: why are there letters on this screen?</a:t>
            </a:r>
          </a:p>
          <a:p>
            <a:pPr marL="0" indent="0">
              <a:buNone/>
            </a:pPr>
            <a:endParaRPr lang="en-US" sz="2400" dirty="0" smtClean="0"/>
          </a:p>
          <a:p>
            <a:pPr marL="457200" indent="-457200">
              <a:buAutoNum type="arabicPeriod"/>
            </a:pPr>
            <a:r>
              <a:rPr lang="en-US" sz="2400" dirty="0" smtClean="0"/>
              <a:t>Because Anand wanted to write a lecture.</a:t>
            </a:r>
          </a:p>
          <a:p>
            <a:pPr marL="0" indent="0">
              <a:buNone/>
            </a:pPr>
            <a:endParaRPr lang="en-US" sz="2400" dirty="0"/>
          </a:p>
          <a:p>
            <a:pPr marL="457200" indent="-457200">
              <a:buAutoNum type="arabicPeriod"/>
            </a:pPr>
            <a:r>
              <a:rPr lang="en-US" sz="2400" dirty="0" smtClean="0"/>
              <a:t>Because Anand moved his fingers on the keyboard.</a:t>
            </a:r>
          </a:p>
          <a:p>
            <a:pPr marL="457200" indent="-457200">
              <a:buAutoNum type="arabicPeriod"/>
            </a:pPr>
            <a:endParaRPr lang="en-US" sz="2400" dirty="0"/>
          </a:p>
          <a:p>
            <a:pPr marL="0" indent="0">
              <a:buNone/>
            </a:pPr>
            <a:r>
              <a:rPr lang="en-US" sz="2400" dirty="0" smtClean="0"/>
              <a:t>The efficient condition is (2) not (1). Even though (1) is also necessary. </a:t>
            </a:r>
          </a:p>
        </p:txBody>
      </p:sp>
    </p:spTree>
    <p:extLst>
      <p:ext uri="{BB962C8B-B14F-4D97-AF65-F5344CB8AC3E}">
        <p14:creationId xmlns:p14="http://schemas.microsoft.com/office/powerpoint/2010/main" val="270061227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Precept-Object Conditions</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400" dirty="0" smtClean="0"/>
              <a:t>Precept-object conditions account for the </a:t>
            </a:r>
            <a:r>
              <a:rPr lang="en-US" sz="2400" b="1" dirty="0" smtClean="0"/>
              <a:t>arising</a:t>
            </a:r>
            <a:r>
              <a:rPr lang="en-US" sz="2400" dirty="0" smtClean="0"/>
              <a:t> of perceptions.</a:t>
            </a:r>
          </a:p>
          <a:p>
            <a:pPr marL="0" indent="0">
              <a:buNone/>
            </a:pPr>
            <a:endParaRPr lang="en-US" sz="2400" dirty="0"/>
          </a:p>
          <a:p>
            <a:pPr marL="0" indent="0">
              <a:buNone/>
            </a:pPr>
            <a:r>
              <a:rPr lang="en-US" sz="2400" dirty="0" smtClean="0"/>
              <a:t>The </a:t>
            </a:r>
            <a:r>
              <a:rPr lang="en-US" sz="2400" b="1" dirty="0" smtClean="0"/>
              <a:t>physical</a:t>
            </a:r>
            <a:r>
              <a:rPr lang="en-US" sz="2400" dirty="0" smtClean="0"/>
              <a:t> computer in front of me is the percept-object condition for me seeing a computer.</a:t>
            </a:r>
          </a:p>
          <a:p>
            <a:pPr marL="0" indent="0">
              <a:buNone/>
            </a:pPr>
            <a:endParaRPr lang="en-US" sz="2400" dirty="0"/>
          </a:p>
          <a:p>
            <a:pPr marL="0" indent="0">
              <a:buNone/>
            </a:pPr>
            <a:r>
              <a:rPr lang="en-US" sz="2400" dirty="0" smtClean="0"/>
              <a:t>The </a:t>
            </a:r>
            <a:r>
              <a:rPr lang="en-US" sz="2400" b="1" dirty="0" smtClean="0"/>
              <a:t>idea</a:t>
            </a:r>
            <a:r>
              <a:rPr lang="en-US" sz="2400" dirty="0" smtClean="0"/>
              <a:t> of conditions in my mind is the precept-object condition for my thinking about conditions. </a:t>
            </a:r>
          </a:p>
          <a:p>
            <a:pPr marL="0" indent="0">
              <a:buNone/>
            </a:pPr>
            <a:endParaRPr lang="en-US" sz="2400" dirty="0"/>
          </a:p>
          <a:p>
            <a:pPr marL="0" indent="0">
              <a:buNone/>
            </a:pPr>
            <a:endParaRPr lang="en-US" sz="2400" dirty="0" smtClean="0"/>
          </a:p>
        </p:txBody>
      </p:sp>
    </p:spTree>
    <p:extLst>
      <p:ext uri="{BB962C8B-B14F-4D97-AF65-F5344CB8AC3E}">
        <p14:creationId xmlns:p14="http://schemas.microsoft.com/office/powerpoint/2010/main" val="294171865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Immediate Conditions</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400" dirty="0" smtClean="0"/>
              <a:t>Immediate conditions account for </a:t>
            </a:r>
            <a:r>
              <a:rPr lang="en-US" sz="2400" b="1" dirty="0" smtClean="0"/>
              <a:t>change</a:t>
            </a:r>
            <a:r>
              <a:rPr lang="en-US" sz="2400" b="1" i="1" dirty="0" smtClean="0"/>
              <a:t> </a:t>
            </a:r>
            <a:r>
              <a:rPr lang="en-US" sz="2400" dirty="0" smtClean="0"/>
              <a:t>in activities triggered by the efficient conditions. </a:t>
            </a:r>
          </a:p>
          <a:p>
            <a:pPr marL="0" indent="0">
              <a:buNone/>
            </a:pPr>
            <a:endParaRPr lang="en-US" sz="2400" dirty="0"/>
          </a:p>
          <a:p>
            <a:pPr marL="0" indent="0">
              <a:buNone/>
            </a:pPr>
            <a:r>
              <a:rPr lang="en-US" sz="2400" dirty="0" smtClean="0"/>
              <a:t>The immediate conditions for moving my fingers on the key board are changes in:</a:t>
            </a:r>
          </a:p>
          <a:p>
            <a:pPr marL="0" indent="0">
              <a:buNone/>
            </a:pPr>
            <a:endParaRPr lang="en-US" sz="2400" dirty="0"/>
          </a:p>
          <a:p>
            <a:pPr marL="0" indent="0">
              <a:buNone/>
            </a:pPr>
            <a:r>
              <a:rPr lang="en-US" sz="2400" dirty="0" smtClean="0"/>
              <a:t>Neuron firings in my brain.</a:t>
            </a:r>
          </a:p>
          <a:p>
            <a:pPr marL="0" indent="0">
              <a:buNone/>
            </a:pPr>
            <a:endParaRPr lang="en-US" sz="2400" dirty="0"/>
          </a:p>
          <a:p>
            <a:pPr marL="0" indent="0">
              <a:buNone/>
            </a:pPr>
            <a:r>
              <a:rPr lang="en-US" sz="2400" dirty="0" smtClean="0"/>
              <a:t>Signals to my muscular system to move my fingers thus and so. </a:t>
            </a:r>
            <a:endParaRPr lang="en-US" sz="2400" dirty="0"/>
          </a:p>
          <a:p>
            <a:pPr marL="0" indent="0">
              <a:buNone/>
            </a:pPr>
            <a:endParaRPr lang="en-US" sz="2400" dirty="0" smtClean="0"/>
          </a:p>
          <a:p>
            <a:pPr marL="0" indent="0">
              <a:buNone/>
            </a:pPr>
            <a:endParaRPr lang="en-US" sz="2400" dirty="0"/>
          </a:p>
          <a:p>
            <a:pPr marL="0" indent="0">
              <a:buNone/>
            </a:pPr>
            <a:endParaRPr lang="en-US" sz="2400" dirty="0" smtClean="0"/>
          </a:p>
        </p:txBody>
      </p:sp>
    </p:spTree>
    <p:extLst>
      <p:ext uri="{BB962C8B-B14F-4D97-AF65-F5344CB8AC3E}">
        <p14:creationId xmlns:p14="http://schemas.microsoft.com/office/powerpoint/2010/main" val="53395432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Dominant conditions</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400" dirty="0" smtClean="0"/>
              <a:t>Dominant conditions account for </a:t>
            </a:r>
            <a:r>
              <a:rPr lang="en-US" sz="2400" b="1" dirty="0" smtClean="0"/>
              <a:t>change </a:t>
            </a:r>
            <a:r>
              <a:rPr lang="en-US" sz="2400" dirty="0" smtClean="0"/>
              <a:t>in terms of </a:t>
            </a:r>
            <a:r>
              <a:rPr lang="en-US" sz="2400" b="1" dirty="0" smtClean="0"/>
              <a:t>ends</a:t>
            </a:r>
            <a:r>
              <a:rPr lang="en-US" sz="2400" dirty="0" smtClean="0"/>
              <a:t> or </a:t>
            </a:r>
            <a:r>
              <a:rPr lang="en-US" sz="2400" b="1" dirty="0" smtClean="0"/>
              <a:t>goals</a:t>
            </a:r>
            <a:r>
              <a:rPr lang="en-US" sz="2400" dirty="0" smtClean="0"/>
              <a:t>. </a:t>
            </a:r>
            <a:endParaRPr lang="en-US" sz="2400" dirty="0"/>
          </a:p>
          <a:p>
            <a:pPr marL="0" indent="0">
              <a:buNone/>
            </a:pPr>
            <a:endParaRPr lang="en-US" sz="2400" dirty="0" smtClean="0"/>
          </a:p>
          <a:p>
            <a:pPr marL="0" indent="0">
              <a:buNone/>
            </a:pPr>
            <a:r>
              <a:rPr lang="en-US" sz="2400" dirty="0" smtClean="0"/>
              <a:t>The dominant condition can be understood as the purpose for which certain actions take place.</a:t>
            </a:r>
          </a:p>
          <a:p>
            <a:pPr marL="0" indent="0">
              <a:buNone/>
            </a:pPr>
            <a:endParaRPr lang="en-US" sz="2400" dirty="0"/>
          </a:p>
          <a:p>
            <a:pPr marL="0" indent="0">
              <a:buNone/>
            </a:pPr>
            <a:r>
              <a:rPr lang="en-US" sz="2400" dirty="0" smtClean="0"/>
              <a:t>For example, the dominant condition for typing these notes is simply to produce an explanatory lecture. </a:t>
            </a:r>
          </a:p>
          <a:p>
            <a:pPr marL="0" indent="0">
              <a:buNone/>
            </a:pPr>
            <a:endParaRPr lang="en-US" sz="2400" dirty="0"/>
          </a:p>
          <a:p>
            <a:pPr marL="0" indent="0">
              <a:buNone/>
            </a:pPr>
            <a:r>
              <a:rPr lang="en-US" sz="2400" dirty="0" smtClean="0"/>
              <a:t>The dominant condition pertains to why a thing is done or comes about.</a:t>
            </a:r>
          </a:p>
          <a:p>
            <a:pPr marL="0" indent="0">
              <a:buNone/>
            </a:pPr>
            <a:endParaRPr lang="en-US" sz="2400" dirty="0"/>
          </a:p>
          <a:p>
            <a:pPr marL="0" indent="0">
              <a:buNone/>
            </a:pPr>
            <a:endParaRPr lang="en-US" sz="2400" dirty="0" smtClean="0"/>
          </a:p>
        </p:txBody>
      </p:sp>
    </p:spTree>
    <p:extLst>
      <p:ext uri="{BB962C8B-B14F-4D97-AF65-F5344CB8AC3E}">
        <p14:creationId xmlns:p14="http://schemas.microsoft.com/office/powerpoint/2010/main" val="1734513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Nagarjuna’s View</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400" i="1" dirty="0" smtClean="0"/>
              <a:t>Only if causes are seen as empty of self-existence and causal power can they produce effects. But this very emptiness means that they are not causes in the usual sense, but simply conditions of change.</a:t>
            </a:r>
          </a:p>
          <a:p>
            <a:pPr marL="0" indent="0">
              <a:buNone/>
            </a:pPr>
            <a:endParaRPr lang="en-US" sz="2400" i="1" dirty="0"/>
          </a:p>
          <a:p>
            <a:pPr marL="0" indent="0">
              <a:buNone/>
            </a:pPr>
            <a:r>
              <a:rPr lang="en-US" sz="2400" i="1" dirty="0" smtClean="0"/>
              <a:t>Things arise and cease interdependently due to conditions without independent, self-existing entities.</a:t>
            </a:r>
          </a:p>
          <a:p>
            <a:pPr marL="0" indent="0">
              <a:buNone/>
            </a:pPr>
            <a:endParaRPr lang="en-US" sz="2400" i="1" dirty="0"/>
          </a:p>
          <a:p>
            <a:pPr marL="0" indent="0">
              <a:buNone/>
            </a:pPr>
            <a:r>
              <a:rPr lang="en-US" sz="2400" i="1" dirty="0" smtClean="0"/>
              <a:t>We do not need independent absolutes with essences to explain the central doctrines of the Buddha.</a:t>
            </a:r>
          </a:p>
          <a:p>
            <a:pPr marL="0" indent="0">
              <a:buNone/>
            </a:pPr>
            <a:endParaRPr lang="en-US" sz="2400" i="1" dirty="0"/>
          </a:p>
          <a:p>
            <a:pPr marL="0" indent="0">
              <a:buNone/>
            </a:pPr>
            <a:r>
              <a:rPr lang="en-US" sz="2400" i="1" dirty="0" smtClean="0"/>
              <a:t>We need to understand the emptiness of everything</a:t>
            </a:r>
            <a:r>
              <a:rPr lang="en-US" sz="2400" dirty="0" smtClean="0"/>
              <a:t>.</a:t>
            </a:r>
            <a:endParaRPr lang="en-US" sz="2400" i="1" dirty="0" smtClean="0"/>
          </a:p>
        </p:txBody>
      </p:sp>
    </p:spTree>
    <p:extLst>
      <p:ext uri="{BB962C8B-B14F-4D97-AF65-F5344CB8AC3E}">
        <p14:creationId xmlns:p14="http://schemas.microsoft.com/office/powerpoint/2010/main" val="418707586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Nagarjuna on Motion</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400" dirty="0" smtClean="0"/>
              <a:t>N argues against the intelligibility of motion:</a:t>
            </a:r>
          </a:p>
          <a:p>
            <a:pPr marL="0" indent="0">
              <a:buNone/>
            </a:pPr>
            <a:endParaRPr lang="en-US" sz="2400" dirty="0"/>
          </a:p>
          <a:p>
            <a:pPr marL="457200" indent="-457200">
              <a:buAutoNum type="arabicPeriod"/>
            </a:pPr>
            <a:r>
              <a:rPr lang="en-US" sz="2400" dirty="0" smtClean="0"/>
              <a:t>If motion is an </a:t>
            </a:r>
            <a:r>
              <a:rPr lang="en-US" sz="2400" i="1" dirty="0" smtClean="0"/>
              <a:t>entity</a:t>
            </a:r>
            <a:r>
              <a:rPr lang="en-US" sz="2400" dirty="0" smtClean="0"/>
              <a:t>, then either it is identical to the mover or different from the mover.</a:t>
            </a:r>
          </a:p>
          <a:p>
            <a:pPr marL="457200" indent="-457200">
              <a:buAutoNum type="arabicPeriod"/>
            </a:pPr>
            <a:r>
              <a:rPr lang="en-US" sz="2400" dirty="0" smtClean="0"/>
              <a:t>If motion is identical to the mover, then each time the mover moved, she would be different from that which she was. </a:t>
            </a:r>
          </a:p>
          <a:p>
            <a:pPr marL="457200" indent="-457200">
              <a:buAutoNum type="arabicPeriod"/>
            </a:pPr>
            <a:r>
              <a:rPr lang="en-US" sz="2400" dirty="0" smtClean="0"/>
              <a:t>If the motion is different from the mover, then it would be possible for there to be motion without a mover.</a:t>
            </a:r>
          </a:p>
          <a:p>
            <a:pPr marL="457200" indent="-457200">
              <a:buAutoNum type="arabicPeriod"/>
            </a:pPr>
            <a:r>
              <a:rPr lang="en-US" sz="2400" dirty="0" smtClean="0"/>
              <a:t>So, motion is </a:t>
            </a:r>
            <a:r>
              <a:rPr lang="en-US" sz="2400" b="1" dirty="0" smtClean="0"/>
              <a:t>not</a:t>
            </a:r>
            <a:r>
              <a:rPr lang="en-US" sz="2400" dirty="0" smtClean="0"/>
              <a:t> an entity. </a:t>
            </a:r>
          </a:p>
          <a:p>
            <a:pPr marL="457200" indent="-457200">
              <a:buAutoNum type="arabicPeriod"/>
            </a:pPr>
            <a:endParaRPr lang="en-US" sz="2400" dirty="0"/>
          </a:p>
          <a:p>
            <a:pPr marL="0" indent="0">
              <a:buNone/>
            </a:pPr>
            <a:r>
              <a:rPr lang="en-US" sz="2400" dirty="0" smtClean="0"/>
              <a:t>Rather it is a continuous process over time!</a:t>
            </a:r>
          </a:p>
        </p:txBody>
      </p:sp>
    </p:spTree>
    <p:extLst>
      <p:ext uri="{BB962C8B-B14F-4D97-AF65-F5344CB8AC3E}">
        <p14:creationId xmlns:p14="http://schemas.microsoft.com/office/powerpoint/2010/main" val="4763647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Three Buddhist Insights</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457200" indent="-457200">
              <a:buAutoNum type="arabicPeriod"/>
            </a:pPr>
            <a:endParaRPr lang="en-US" sz="2400" dirty="0" smtClean="0"/>
          </a:p>
          <a:p>
            <a:pPr marL="0" indent="0">
              <a:buNone/>
            </a:pPr>
            <a:endParaRPr lang="en-US" sz="2400" dirty="0"/>
          </a:p>
          <a:p>
            <a:pPr marL="457200" indent="-457200">
              <a:buAutoNum type="arabicPeriod"/>
            </a:pPr>
            <a:r>
              <a:rPr lang="en-US" sz="2400" dirty="0" smtClean="0"/>
              <a:t>Everything is dependently co-originated. Nothing exists independently of everything else.</a:t>
            </a:r>
          </a:p>
          <a:p>
            <a:pPr marL="457200" indent="-457200">
              <a:buAutoNum type="arabicPeriod"/>
            </a:pPr>
            <a:endParaRPr lang="en-US" sz="2400" dirty="0" smtClean="0"/>
          </a:p>
          <a:p>
            <a:pPr marL="457200" indent="-457200">
              <a:buAutoNum type="arabicPeriod"/>
            </a:pPr>
            <a:r>
              <a:rPr lang="en-US" sz="2400" dirty="0" smtClean="0"/>
              <a:t>Reality is a constant flux of change. What we perceive as being our external reality is in fact an illusion. The real nature of things is not disclosed to us in our experience.</a:t>
            </a:r>
          </a:p>
          <a:p>
            <a:pPr marL="0" indent="0">
              <a:buNone/>
            </a:pPr>
            <a:endParaRPr lang="en-US" sz="2400" dirty="0"/>
          </a:p>
          <a:p>
            <a:pPr marL="457200" indent="-457200">
              <a:buAutoNum type="arabicPeriod"/>
            </a:pPr>
            <a:r>
              <a:rPr lang="en-US" sz="2400" dirty="0" smtClean="0"/>
              <a:t>There is no self. What appears to us as a permanent substantial self that persists over time is actually an illusion. </a:t>
            </a:r>
          </a:p>
          <a:p>
            <a:pPr marL="457200" indent="-457200">
              <a:buAutoNum type="arabicPeriod"/>
            </a:pPr>
            <a:endParaRPr lang="en-US" sz="2400" dirty="0"/>
          </a:p>
          <a:p>
            <a:pPr marL="457200" indent="-457200">
              <a:buAutoNum type="arabicPeriod"/>
            </a:pPr>
            <a:endParaRPr lang="en-US" sz="2400" dirty="0" smtClean="0"/>
          </a:p>
        </p:txBody>
      </p:sp>
    </p:spTree>
    <p:extLst>
      <p:ext uri="{BB962C8B-B14F-4D97-AF65-F5344CB8AC3E}">
        <p14:creationId xmlns:p14="http://schemas.microsoft.com/office/powerpoint/2010/main" val="1885592368"/>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Nagarjuna on the Self</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457200" indent="-457200">
              <a:buFont typeface="+mj-lt"/>
              <a:buAutoNum type="arabicPeriod"/>
            </a:pPr>
            <a:endParaRPr lang="en-US" sz="2400" dirty="0" smtClean="0"/>
          </a:p>
          <a:p>
            <a:pPr marL="457200" indent="-457200">
              <a:buFont typeface="+mj-lt"/>
              <a:buAutoNum type="arabicPeriod"/>
            </a:pPr>
            <a:r>
              <a:rPr lang="en-US" sz="2400" dirty="0" smtClean="0"/>
              <a:t>Either the self is identical with its components or it is different from them.</a:t>
            </a:r>
          </a:p>
          <a:p>
            <a:pPr marL="457200" indent="-457200">
              <a:buFont typeface="+mj-lt"/>
              <a:buAutoNum type="arabicPeriod"/>
            </a:pPr>
            <a:r>
              <a:rPr lang="en-US" sz="2400" dirty="0" smtClean="0"/>
              <a:t>If the self is identical with its components, then because they change at every moment, the self changes at every moment – so there would be no enduring self. </a:t>
            </a:r>
          </a:p>
          <a:p>
            <a:pPr marL="457200" indent="-457200">
              <a:buFont typeface="+mj-lt"/>
              <a:buAutoNum type="arabicPeriod"/>
            </a:pPr>
            <a:r>
              <a:rPr lang="en-US" sz="2400" dirty="0" smtClean="0"/>
              <a:t>If the self is distinct from its components, then any changes in the components could not effect the self, since it is distinct. </a:t>
            </a:r>
          </a:p>
          <a:p>
            <a:pPr marL="457200" indent="-457200">
              <a:buFont typeface="+mj-lt"/>
              <a:buAutoNum type="arabicPeriod"/>
            </a:pPr>
            <a:r>
              <a:rPr lang="en-US" sz="2400" dirty="0" smtClean="0"/>
              <a:t>So, the self is neither identical nor different from its components. </a:t>
            </a:r>
          </a:p>
          <a:p>
            <a:pPr marL="457200" indent="-457200">
              <a:buFont typeface="+mj-lt"/>
              <a:buAutoNum type="arabicPeriod"/>
            </a:pPr>
            <a:r>
              <a:rPr lang="en-US" sz="2400" dirty="0" smtClean="0"/>
              <a:t>So, there is no self.  </a:t>
            </a:r>
            <a:endParaRPr lang="en-US" sz="2400" dirty="0"/>
          </a:p>
        </p:txBody>
      </p:sp>
    </p:spTree>
    <p:extLst>
      <p:ext uri="{BB962C8B-B14F-4D97-AF65-F5344CB8AC3E}">
        <p14:creationId xmlns:p14="http://schemas.microsoft.com/office/powerpoint/2010/main" val="239813477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Nagarjuna on the two truths</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400" dirty="0" smtClean="0"/>
              <a:t>Nagarjuna, following the Buddha, holds that there are two truths:</a:t>
            </a:r>
          </a:p>
          <a:p>
            <a:pPr marL="0" indent="0">
              <a:buNone/>
            </a:pPr>
            <a:endParaRPr lang="en-US" sz="2400" dirty="0"/>
          </a:p>
          <a:p>
            <a:pPr marL="0" indent="0">
              <a:buNone/>
            </a:pPr>
            <a:r>
              <a:rPr lang="en-US" sz="2400" b="1" dirty="0" smtClean="0"/>
              <a:t>Conventional truths </a:t>
            </a:r>
            <a:r>
              <a:rPr lang="en-US" sz="2400" dirty="0" smtClean="0"/>
              <a:t>help us understand conventional reality. The reality that we stay in throughout most of our lives, and which forms our social fabric.</a:t>
            </a:r>
          </a:p>
          <a:p>
            <a:pPr marL="0" indent="0">
              <a:buNone/>
            </a:pPr>
            <a:endParaRPr lang="en-US" sz="2400" dirty="0"/>
          </a:p>
          <a:p>
            <a:pPr marL="0" indent="0">
              <a:buNone/>
            </a:pPr>
            <a:r>
              <a:rPr lang="en-US" sz="2400" b="1" dirty="0" smtClean="0"/>
              <a:t>Ultimate truths</a:t>
            </a:r>
            <a:r>
              <a:rPr lang="en-US" sz="2400" dirty="0" smtClean="0"/>
              <a:t> reveal the way reality fundamentally is. Ultimate truths are to be realized by transcending conventional reality and seeing the emptiness of everything. </a:t>
            </a:r>
            <a:endParaRPr lang="en-US" sz="2400" b="1" dirty="0" smtClean="0"/>
          </a:p>
          <a:p>
            <a:pPr marL="0" indent="0">
              <a:buNone/>
            </a:pPr>
            <a:endParaRPr lang="en-US" sz="2400" dirty="0"/>
          </a:p>
          <a:p>
            <a:pPr marL="0" indent="0">
              <a:buNone/>
            </a:pPr>
            <a:endParaRPr lang="en-US" sz="2400" dirty="0" smtClean="0"/>
          </a:p>
        </p:txBody>
      </p:sp>
    </p:spTree>
    <p:extLst>
      <p:ext uri="{BB962C8B-B14F-4D97-AF65-F5344CB8AC3E}">
        <p14:creationId xmlns:p14="http://schemas.microsoft.com/office/powerpoint/2010/main" val="3785772712"/>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Nagarjuna on the emptiness of emptiness</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400" dirty="0" smtClean="0"/>
              <a:t>Nagarjuna maintains that </a:t>
            </a:r>
          </a:p>
          <a:p>
            <a:pPr marL="0" indent="0">
              <a:buNone/>
            </a:pPr>
            <a:endParaRPr lang="en-US" sz="2400" dirty="0"/>
          </a:p>
          <a:p>
            <a:pPr marL="0" indent="0">
              <a:buNone/>
            </a:pPr>
            <a:r>
              <a:rPr lang="en-US" sz="2400" dirty="0" smtClean="0"/>
              <a:t>Everything is empty</a:t>
            </a:r>
          </a:p>
          <a:p>
            <a:pPr marL="0" indent="0">
              <a:buNone/>
            </a:pPr>
            <a:endParaRPr lang="en-US" sz="2400" dirty="0"/>
          </a:p>
          <a:p>
            <a:pPr marL="0" indent="0">
              <a:buNone/>
            </a:pPr>
            <a:r>
              <a:rPr lang="en-US" sz="2400" dirty="0" smtClean="0"/>
              <a:t>Emptiness is empty</a:t>
            </a:r>
          </a:p>
          <a:p>
            <a:pPr marL="0" indent="0">
              <a:buNone/>
            </a:pPr>
            <a:endParaRPr lang="en-US" sz="2400" dirty="0"/>
          </a:p>
          <a:p>
            <a:pPr marL="0" indent="0">
              <a:buNone/>
            </a:pPr>
            <a:r>
              <a:rPr lang="en-US" sz="2400" dirty="0" smtClean="0"/>
              <a:t>That the ultimate truth is that there is </a:t>
            </a:r>
            <a:r>
              <a:rPr lang="en-US" sz="2400" b="1" dirty="0" smtClean="0"/>
              <a:t>no</a:t>
            </a:r>
            <a:r>
              <a:rPr lang="en-US" sz="2400" dirty="0" smtClean="0"/>
              <a:t> ultimate truth. </a:t>
            </a:r>
          </a:p>
          <a:p>
            <a:pPr marL="0" indent="0">
              <a:buNone/>
            </a:pPr>
            <a:endParaRPr lang="en-US" sz="2400" dirty="0"/>
          </a:p>
          <a:p>
            <a:pPr marL="0" indent="0">
              <a:buNone/>
            </a:pPr>
            <a:r>
              <a:rPr lang="en-US" sz="2400" dirty="0" smtClean="0"/>
              <a:t>An important question in Buddhist scholarship is how can we understand these seemingly paradoxical claims. </a:t>
            </a:r>
            <a:endParaRPr lang="en-US" sz="2400" dirty="0"/>
          </a:p>
          <a:p>
            <a:pPr marL="0" indent="0">
              <a:buNone/>
            </a:pPr>
            <a:endParaRPr lang="en-US" sz="2400" dirty="0" smtClean="0"/>
          </a:p>
        </p:txBody>
      </p:sp>
    </p:spTree>
    <p:extLst>
      <p:ext uri="{BB962C8B-B14F-4D97-AF65-F5344CB8AC3E}">
        <p14:creationId xmlns:p14="http://schemas.microsoft.com/office/powerpoint/2010/main" val="135177233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457200" y="273050"/>
            <a:ext cx="3008313" cy="6409201"/>
          </a:xfrm>
        </p:spPr>
        <p:txBody>
          <a:bodyPr>
            <a:normAutofit lnSpcReduction="10000"/>
          </a:bodyPr>
          <a:lstStyle/>
          <a:p>
            <a:r>
              <a:rPr lang="en-US" sz="2000" b="1" dirty="0" smtClean="0"/>
              <a:t>Vasubandhu</a:t>
            </a:r>
          </a:p>
          <a:p>
            <a:endParaRPr lang="en-US" sz="2000" b="1" dirty="0"/>
          </a:p>
          <a:p>
            <a:r>
              <a:rPr lang="en-US" sz="2000" dirty="0" smtClean="0"/>
              <a:t>Lived in 4</a:t>
            </a:r>
            <a:r>
              <a:rPr lang="en-US" sz="2000" baseline="30000" dirty="0" smtClean="0"/>
              <a:t>th</a:t>
            </a:r>
            <a:r>
              <a:rPr lang="en-US" sz="2000" dirty="0" smtClean="0"/>
              <a:t> and 5</a:t>
            </a:r>
            <a:r>
              <a:rPr lang="en-US" sz="2000" baseline="30000" dirty="0" smtClean="0"/>
              <a:t>th</a:t>
            </a:r>
            <a:r>
              <a:rPr lang="en-US" sz="2000" dirty="0" smtClean="0"/>
              <a:t> century</a:t>
            </a:r>
          </a:p>
          <a:p>
            <a:endParaRPr lang="en-US" sz="2000" dirty="0"/>
          </a:p>
          <a:p>
            <a:r>
              <a:rPr lang="en-US" sz="2000" dirty="0" smtClean="0"/>
              <a:t>Co-founder of Yogacara school of Buddhism with his half brother Asanga.</a:t>
            </a:r>
          </a:p>
          <a:p>
            <a:endParaRPr lang="en-US" sz="2000" dirty="0"/>
          </a:p>
          <a:p>
            <a:r>
              <a:rPr lang="en-US" sz="2000" dirty="0" smtClean="0"/>
              <a:t>Author of the Abhidharmakosha (treasury of </a:t>
            </a:r>
            <a:r>
              <a:rPr lang="en-US" sz="2000" dirty="0"/>
              <a:t>A</a:t>
            </a:r>
            <a:r>
              <a:rPr lang="en-US" sz="2000" dirty="0" smtClean="0"/>
              <a:t>bhidarma), a pre-</a:t>
            </a:r>
            <a:r>
              <a:rPr lang="en-US" sz="2000" dirty="0"/>
              <a:t>Y</a:t>
            </a:r>
            <a:r>
              <a:rPr lang="en-US" sz="2000" dirty="0" smtClean="0"/>
              <a:t>ogacara work.</a:t>
            </a:r>
          </a:p>
          <a:p>
            <a:endParaRPr lang="en-US" sz="2000" dirty="0" smtClean="0"/>
          </a:p>
          <a:p>
            <a:r>
              <a:rPr lang="en-US" sz="2000" dirty="0" smtClean="0"/>
              <a:t>And</a:t>
            </a:r>
          </a:p>
          <a:p>
            <a:endParaRPr lang="en-US" sz="2000" dirty="0"/>
          </a:p>
          <a:p>
            <a:r>
              <a:rPr lang="en-US" sz="2000" dirty="0" smtClean="0"/>
              <a:t>Author of the Yogacara works </a:t>
            </a:r>
            <a:r>
              <a:rPr lang="en-US" sz="2000" i="1" dirty="0" smtClean="0"/>
              <a:t>Vimshatika</a:t>
            </a:r>
            <a:r>
              <a:rPr lang="en-US" sz="2000" dirty="0" smtClean="0"/>
              <a:t> (20 Verses)</a:t>
            </a:r>
            <a:r>
              <a:rPr lang="en-US" sz="2000" i="1" dirty="0" smtClean="0"/>
              <a:t> </a:t>
            </a:r>
            <a:r>
              <a:rPr lang="en-US" sz="2000" dirty="0" smtClean="0"/>
              <a:t>and </a:t>
            </a:r>
            <a:r>
              <a:rPr lang="en-US" sz="2000" i="1" dirty="0" smtClean="0"/>
              <a:t>Trimshatika</a:t>
            </a:r>
            <a:r>
              <a:rPr lang="en-US" sz="2000" dirty="0" smtClean="0"/>
              <a:t> (30 Verses)</a:t>
            </a:r>
            <a:endParaRPr lang="en-US" sz="2000" i="1" dirty="0"/>
          </a:p>
        </p:txBody>
      </p:sp>
      <p:pic>
        <p:nvPicPr>
          <p:cNvPr id="11" name="Content Placeholder 10"/>
          <p:cNvPicPr>
            <a:picLocks noGrp="1" noChangeAspect="1"/>
          </p:cNvPicPr>
          <p:nvPr>
            <p:ph idx="1"/>
          </p:nvPr>
        </p:nvPicPr>
        <p:blipFill>
          <a:blip r:embed="rId2"/>
          <a:srcRect t="5224" b="5224"/>
          <a:stretch>
            <a:fillRect/>
          </a:stretch>
        </p:blipFill>
        <p:spPr>
          <a:xfrm>
            <a:off x="3575050" y="273050"/>
            <a:ext cx="5111750" cy="6408738"/>
          </a:xfrm>
        </p:spPr>
      </p:pic>
    </p:spTree>
    <p:extLst>
      <p:ext uri="{BB962C8B-B14F-4D97-AF65-F5344CB8AC3E}">
        <p14:creationId xmlns:p14="http://schemas.microsoft.com/office/powerpoint/2010/main" val="19562842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Yogacara Basics</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400" dirty="0" smtClean="0"/>
              <a:t>Important questions:</a:t>
            </a:r>
          </a:p>
          <a:p>
            <a:pPr marL="0" indent="0">
              <a:buNone/>
            </a:pPr>
            <a:endParaRPr lang="en-US" sz="2400" dirty="0"/>
          </a:p>
          <a:p>
            <a:pPr marL="0" indent="0">
              <a:buNone/>
            </a:pPr>
            <a:r>
              <a:rPr lang="en-US" sz="2400" dirty="0" smtClean="0"/>
              <a:t>What is ignorance?</a:t>
            </a:r>
          </a:p>
          <a:p>
            <a:pPr marL="0" indent="0">
              <a:buNone/>
            </a:pPr>
            <a:endParaRPr lang="en-US" sz="2400" dirty="0"/>
          </a:p>
          <a:p>
            <a:pPr marL="0" indent="0">
              <a:buNone/>
            </a:pPr>
            <a:r>
              <a:rPr lang="en-US" sz="2400" dirty="0" smtClean="0"/>
              <a:t>What is enlightenment?</a:t>
            </a:r>
          </a:p>
          <a:p>
            <a:pPr marL="0" indent="0">
              <a:buNone/>
            </a:pPr>
            <a:endParaRPr lang="en-US" sz="2400" dirty="0"/>
          </a:p>
          <a:p>
            <a:pPr marL="0" indent="0">
              <a:buNone/>
            </a:pPr>
            <a:r>
              <a:rPr lang="en-US" sz="2400" dirty="0" smtClean="0"/>
              <a:t>What is the nature of consciousness?</a:t>
            </a:r>
          </a:p>
          <a:p>
            <a:pPr marL="0" indent="0">
              <a:buNone/>
            </a:pPr>
            <a:endParaRPr lang="en-US" sz="2400" dirty="0"/>
          </a:p>
          <a:p>
            <a:pPr marL="0" indent="0">
              <a:buNone/>
            </a:pPr>
            <a:r>
              <a:rPr lang="en-US" sz="2400" dirty="0" smtClean="0"/>
              <a:t>What is knowledge?</a:t>
            </a:r>
          </a:p>
          <a:p>
            <a:pPr marL="0" indent="0">
              <a:buNone/>
            </a:pPr>
            <a:endParaRPr lang="en-US" sz="2400" dirty="0"/>
          </a:p>
          <a:p>
            <a:pPr marL="0" indent="0">
              <a:buNone/>
            </a:pPr>
            <a:r>
              <a:rPr lang="en-US" sz="2400" dirty="0" smtClean="0"/>
              <a:t>What are the processes that produce ignorance and knowledge?</a:t>
            </a:r>
            <a:endParaRPr lang="en-US" sz="2400" dirty="0"/>
          </a:p>
          <a:p>
            <a:pPr marL="0" indent="0">
              <a:buNone/>
            </a:pPr>
            <a:endParaRPr lang="en-US" sz="2400" dirty="0" smtClean="0"/>
          </a:p>
        </p:txBody>
      </p:sp>
    </p:spTree>
    <p:extLst>
      <p:ext uri="{BB962C8B-B14F-4D97-AF65-F5344CB8AC3E}">
        <p14:creationId xmlns:p14="http://schemas.microsoft.com/office/powerpoint/2010/main" val="692687031"/>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Yogacara on Knowledge</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400" dirty="0" smtClean="0"/>
              <a:t>Something can be known</a:t>
            </a:r>
          </a:p>
          <a:p>
            <a:pPr marL="0" indent="0">
              <a:buNone/>
            </a:pPr>
            <a:endParaRPr lang="en-US" sz="2400" dirty="0"/>
          </a:p>
          <a:p>
            <a:pPr marL="457200" indent="-457200">
              <a:buAutoNum type="arabicParenBoth"/>
            </a:pPr>
            <a:r>
              <a:rPr lang="en-US" sz="2400" dirty="0" smtClean="0"/>
              <a:t>As something conceptually constructed. To know it in this way is not to know it for what it really is.</a:t>
            </a:r>
          </a:p>
          <a:p>
            <a:pPr marL="457200" indent="-457200">
              <a:buAutoNum type="arabicParenBoth"/>
            </a:pPr>
            <a:endParaRPr lang="en-US" sz="2400" dirty="0"/>
          </a:p>
          <a:p>
            <a:pPr marL="457200" indent="-457200">
              <a:buAutoNum type="arabicParenBoth"/>
            </a:pPr>
            <a:r>
              <a:rPr lang="en-US" sz="2400" dirty="0" smtClean="0"/>
              <a:t>As something conditioned by other things. To know it in this way is to know it relative to the conditions that bring it about.</a:t>
            </a:r>
          </a:p>
          <a:p>
            <a:pPr marL="457200" indent="-457200">
              <a:buAutoNum type="arabicParenBoth"/>
            </a:pPr>
            <a:endParaRPr lang="en-US" sz="2400" dirty="0"/>
          </a:p>
          <a:p>
            <a:pPr marL="457200" indent="-457200">
              <a:buAutoNum type="arabicParenBoth"/>
            </a:pPr>
            <a:r>
              <a:rPr lang="en-US" sz="2400" dirty="0" smtClean="0"/>
              <a:t>As something free of conceptual constructions. To know it in this way is to know it in mindfulness and free of conceptual constructions. There is no subject – object distinction. </a:t>
            </a:r>
          </a:p>
          <a:p>
            <a:pPr marL="0" indent="0">
              <a:buNone/>
            </a:pPr>
            <a:endParaRPr lang="en-US" sz="2400" dirty="0"/>
          </a:p>
          <a:p>
            <a:pPr marL="0" indent="0">
              <a:buNone/>
            </a:pPr>
            <a:r>
              <a:rPr lang="en-US" sz="2400" dirty="0" smtClean="0"/>
              <a:t>Direct insight free of conceptual constructions gives real knowledge.</a:t>
            </a:r>
          </a:p>
          <a:p>
            <a:pPr marL="457200" indent="-457200">
              <a:buAutoNum type="arabicParenBoth"/>
            </a:pPr>
            <a:endParaRPr lang="en-US" sz="2400" dirty="0"/>
          </a:p>
          <a:p>
            <a:pPr marL="0" indent="0">
              <a:buNone/>
            </a:pPr>
            <a:endParaRPr lang="en-US" sz="2400" dirty="0" smtClean="0"/>
          </a:p>
        </p:txBody>
      </p:sp>
    </p:spTree>
    <p:extLst>
      <p:ext uri="{BB962C8B-B14F-4D97-AF65-F5344CB8AC3E}">
        <p14:creationId xmlns:p14="http://schemas.microsoft.com/office/powerpoint/2010/main" val="199951533"/>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Yogacara on Consciousness</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endParaRPr lang="en-US" sz="2400" dirty="0" smtClean="0"/>
          </a:p>
          <a:p>
            <a:pPr marL="0" indent="0">
              <a:buNone/>
            </a:pPr>
            <a:r>
              <a:rPr lang="en-US" sz="2400" b="1" dirty="0" smtClean="0"/>
              <a:t>Discursive knowledge</a:t>
            </a:r>
            <a:r>
              <a:rPr lang="en-US" sz="2400" dirty="0" smtClean="0"/>
              <a:t> involves a subject and an object. In discursive knowledge something is known by way of it being represented to consciousness. </a:t>
            </a:r>
          </a:p>
          <a:p>
            <a:pPr marL="0" indent="0">
              <a:buNone/>
            </a:pPr>
            <a:endParaRPr lang="en-US" sz="2400" b="1" dirty="0"/>
          </a:p>
          <a:p>
            <a:pPr marL="0" indent="0">
              <a:buNone/>
            </a:pPr>
            <a:r>
              <a:rPr lang="en-US" sz="2400" b="1" dirty="0" smtClean="0"/>
              <a:t>Non-Dualistic Knowledge</a:t>
            </a:r>
            <a:r>
              <a:rPr lang="en-US" sz="2400" dirty="0" smtClean="0"/>
              <a:t> occurs when an individual knows something immediately, directly, and not by way of conceptual representations. </a:t>
            </a:r>
            <a:endParaRPr lang="en-US" sz="2400" b="1" dirty="0"/>
          </a:p>
          <a:p>
            <a:pPr marL="0" indent="0">
              <a:buNone/>
            </a:pPr>
            <a:endParaRPr lang="en-US" sz="2400" dirty="0" smtClean="0"/>
          </a:p>
        </p:txBody>
      </p:sp>
    </p:spTree>
    <p:extLst>
      <p:ext uri="{BB962C8B-B14F-4D97-AF65-F5344CB8AC3E}">
        <p14:creationId xmlns:p14="http://schemas.microsoft.com/office/powerpoint/2010/main" val="4031578640"/>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Yogacara on Store Consciousness</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endParaRPr lang="en-US" sz="2400" dirty="0" smtClean="0"/>
          </a:p>
          <a:p>
            <a:pPr marL="0" indent="0">
              <a:buNone/>
            </a:pPr>
            <a:r>
              <a:rPr lang="en-US" sz="2400" b="1" dirty="0" smtClean="0"/>
              <a:t>Ordinary Consciousness</a:t>
            </a:r>
            <a:r>
              <a:rPr lang="en-US" sz="2400" dirty="0" smtClean="0"/>
              <a:t> is intentional. There is a subject and an object. Consciousness is always </a:t>
            </a:r>
            <a:r>
              <a:rPr lang="en-US" sz="2400" i="1" dirty="0" smtClean="0"/>
              <a:t>for someone</a:t>
            </a:r>
            <a:r>
              <a:rPr lang="en-US" sz="2400" dirty="0" smtClean="0"/>
              <a:t> and </a:t>
            </a:r>
            <a:r>
              <a:rPr lang="en-US" sz="2400" i="1" dirty="0" smtClean="0"/>
              <a:t>of something. </a:t>
            </a:r>
            <a:r>
              <a:rPr lang="en-US" sz="2400" dirty="0" smtClean="0"/>
              <a:t>The intentionality of consciousness pertains to the fact that being conscious is always of something.</a:t>
            </a:r>
          </a:p>
          <a:p>
            <a:pPr marL="0" indent="0">
              <a:buNone/>
            </a:pPr>
            <a:endParaRPr lang="en-US" sz="2400" b="1" dirty="0"/>
          </a:p>
          <a:p>
            <a:pPr marL="0" indent="0">
              <a:buNone/>
            </a:pPr>
            <a:r>
              <a:rPr lang="en-US" sz="2400" b="1" dirty="0" smtClean="0"/>
              <a:t>Store Consciousness </a:t>
            </a:r>
            <a:r>
              <a:rPr lang="en-US" sz="2400" dirty="0" smtClean="0"/>
              <a:t> is non-intentional. It has no subject - object connection, and it is not </a:t>
            </a:r>
            <a:r>
              <a:rPr lang="en-US" sz="2400" i="1" dirty="0" smtClean="0"/>
              <a:t>for someone</a:t>
            </a:r>
            <a:r>
              <a:rPr lang="en-US" sz="2400" dirty="0"/>
              <a:t> </a:t>
            </a:r>
            <a:r>
              <a:rPr lang="en-US" sz="2400" dirty="0" smtClean="0"/>
              <a:t>or </a:t>
            </a:r>
            <a:r>
              <a:rPr lang="en-US" sz="2400" i="1" dirty="0" smtClean="0"/>
              <a:t>of something</a:t>
            </a:r>
            <a:r>
              <a:rPr lang="en-US" sz="2400" dirty="0" smtClean="0"/>
              <a:t>.</a:t>
            </a:r>
          </a:p>
          <a:p>
            <a:pPr marL="0" indent="0">
              <a:buNone/>
            </a:pPr>
            <a:endParaRPr lang="en-US" sz="2400" b="1" dirty="0"/>
          </a:p>
          <a:p>
            <a:pPr marL="0" indent="0">
              <a:buNone/>
            </a:pPr>
            <a:r>
              <a:rPr lang="en-US" sz="2400" dirty="0" smtClean="0"/>
              <a:t>Store consciousness is used to explain the continuity between moments of ordinary consciousness. </a:t>
            </a:r>
          </a:p>
          <a:p>
            <a:pPr marL="0" indent="0">
              <a:buNone/>
            </a:pPr>
            <a:endParaRPr lang="en-US" sz="2400" dirty="0"/>
          </a:p>
          <a:p>
            <a:pPr marL="0" indent="0">
              <a:buNone/>
            </a:pPr>
            <a:r>
              <a:rPr lang="en-US" sz="2400" dirty="0" smtClean="0"/>
              <a:t>It is like the unconscious, but it is not a permanent self. </a:t>
            </a:r>
          </a:p>
        </p:txBody>
      </p:sp>
    </p:spTree>
    <p:extLst>
      <p:ext uri="{BB962C8B-B14F-4D97-AF65-F5344CB8AC3E}">
        <p14:creationId xmlns:p14="http://schemas.microsoft.com/office/powerpoint/2010/main" val="1180971555"/>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The Eight Kind of Consciousness</a:t>
            </a:r>
            <a:endParaRPr lang="en-US" sz="2800" dirty="0"/>
          </a:p>
        </p:txBody>
      </p:sp>
      <p:sp>
        <p:nvSpPr>
          <p:cNvPr id="3" name="Content Placeholder 2"/>
          <p:cNvSpPr>
            <a:spLocks noGrp="1"/>
          </p:cNvSpPr>
          <p:nvPr>
            <p:ph idx="1"/>
          </p:nvPr>
        </p:nvSpPr>
        <p:spPr>
          <a:xfrm>
            <a:off x="196564" y="1041400"/>
            <a:ext cx="8808296" cy="5535023"/>
          </a:xfrm>
        </p:spPr>
        <p:txBody>
          <a:bodyPr>
            <a:normAutofit fontScale="92500"/>
          </a:bodyPr>
          <a:lstStyle/>
          <a:p>
            <a:pPr marL="0" indent="0">
              <a:buNone/>
            </a:pPr>
            <a:r>
              <a:rPr lang="en-US" sz="2400" dirty="0" smtClean="0"/>
              <a:t>Sight produced by eye consciousness.</a:t>
            </a:r>
          </a:p>
          <a:p>
            <a:pPr marL="0" indent="0">
              <a:buNone/>
            </a:pPr>
            <a:endParaRPr lang="en-US" sz="2400" dirty="0"/>
          </a:p>
          <a:p>
            <a:pPr marL="0" indent="0">
              <a:buNone/>
            </a:pPr>
            <a:r>
              <a:rPr lang="en-US" sz="2400" dirty="0" smtClean="0"/>
              <a:t>Sound, produced by ear consciousness.</a:t>
            </a:r>
          </a:p>
          <a:p>
            <a:pPr marL="0" indent="0">
              <a:buNone/>
            </a:pPr>
            <a:endParaRPr lang="en-US" sz="2400" dirty="0"/>
          </a:p>
          <a:p>
            <a:pPr marL="0" indent="0">
              <a:buNone/>
            </a:pPr>
            <a:r>
              <a:rPr lang="en-US" sz="2400" dirty="0" smtClean="0"/>
              <a:t>Smell, produced by nose consciousness. </a:t>
            </a:r>
          </a:p>
          <a:p>
            <a:pPr marL="0" indent="0">
              <a:buNone/>
            </a:pPr>
            <a:endParaRPr lang="en-US" sz="2400" dirty="0"/>
          </a:p>
          <a:p>
            <a:pPr marL="0" indent="0">
              <a:buNone/>
            </a:pPr>
            <a:r>
              <a:rPr lang="en-US" sz="2400" dirty="0" smtClean="0"/>
              <a:t>Taste, produced by tongue consciousness.</a:t>
            </a:r>
          </a:p>
          <a:p>
            <a:pPr marL="0" indent="0">
              <a:buNone/>
            </a:pPr>
            <a:endParaRPr lang="en-US" sz="2400" dirty="0"/>
          </a:p>
          <a:p>
            <a:pPr marL="0" indent="0">
              <a:buNone/>
            </a:pPr>
            <a:r>
              <a:rPr lang="en-US" sz="2400" dirty="0" smtClean="0"/>
              <a:t>Feel, produced by touch consciousness. </a:t>
            </a:r>
          </a:p>
          <a:p>
            <a:pPr marL="0" indent="0">
              <a:buNone/>
            </a:pPr>
            <a:endParaRPr lang="en-US" sz="2400" dirty="0"/>
          </a:p>
          <a:p>
            <a:pPr marL="0" indent="0">
              <a:buNone/>
            </a:pPr>
            <a:r>
              <a:rPr lang="en-US" sz="2400" dirty="0" smtClean="0"/>
              <a:t>Knowledge of store consciousness as a permanent self.</a:t>
            </a:r>
          </a:p>
          <a:p>
            <a:pPr marL="0" indent="0">
              <a:buNone/>
            </a:pPr>
            <a:endParaRPr lang="en-US" sz="2400" dirty="0"/>
          </a:p>
          <a:p>
            <a:pPr marL="0" indent="0">
              <a:buNone/>
            </a:pPr>
            <a:r>
              <a:rPr lang="en-US" sz="2400" dirty="0" smtClean="0"/>
              <a:t>Knowledge of store consciousness as it is itself through direct awareness.</a:t>
            </a:r>
          </a:p>
          <a:p>
            <a:pPr marL="0" indent="0">
              <a:buNone/>
            </a:pPr>
            <a:endParaRPr lang="en-US" sz="2400" b="1" dirty="0" smtClean="0"/>
          </a:p>
        </p:txBody>
      </p:sp>
    </p:spTree>
    <p:extLst>
      <p:ext uri="{BB962C8B-B14F-4D97-AF65-F5344CB8AC3E}">
        <p14:creationId xmlns:p14="http://schemas.microsoft.com/office/powerpoint/2010/main" val="3116082577"/>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Continuity: past-present-future</a:t>
            </a:r>
            <a:endParaRPr lang="en-US" sz="2800" dirty="0"/>
          </a:p>
        </p:txBody>
      </p:sp>
      <p:sp>
        <p:nvSpPr>
          <p:cNvPr id="3" name="Content Placeholder 2"/>
          <p:cNvSpPr>
            <a:spLocks noGrp="1"/>
          </p:cNvSpPr>
          <p:nvPr>
            <p:ph idx="1"/>
          </p:nvPr>
        </p:nvSpPr>
        <p:spPr>
          <a:xfrm>
            <a:off x="196564" y="1041400"/>
            <a:ext cx="8808296" cy="5535023"/>
          </a:xfrm>
        </p:spPr>
        <p:txBody>
          <a:bodyPr>
            <a:normAutofit lnSpcReduction="10000"/>
          </a:bodyPr>
          <a:lstStyle/>
          <a:p>
            <a:pPr marL="0" indent="0">
              <a:buNone/>
            </a:pPr>
            <a:r>
              <a:rPr lang="en-US" sz="2400" b="1" dirty="0" smtClean="0"/>
              <a:t>What does store consciousness do?</a:t>
            </a:r>
          </a:p>
          <a:p>
            <a:pPr marL="0" indent="0">
              <a:buNone/>
            </a:pPr>
            <a:endParaRPr lang="en-US" sz="2400" b="1" dirty="0"/>
          </a:p>
          <a:p>
            <a:pPr marL="0" indent="0">
              <a:buNone/>
            </a:pPr>
            <a:endParaRPr lang="en-US" sz="2400" b="1" dirty="0" smtClean="0"/>
          </a:p>
          <a:p>
            <a:pPr marL="0" indent="0">
              <a:buNone/>
            </a:pPr>
            <a:endParaRPr lang="en-US" sz="2400" b="1" dirty="0"/>
          </a:p>
          <a:p>
            <a:pPr marL="0" indent="0">
              <a:buNone/>
            </a:pPr>
            <a:r>
              <a:rPr lang="en-US" sz="2400" b="1" dirty="0" smtClean="0"/>
              <a:t>Past ----------&gt;   	Present 	------------&gt;	Future</a:t>
            </a:r>
          </a:p>
          <a:p>
            <a:pPr marL="0" indent="0">
              <a:buNone/>
            </a:pPr>
            <a:endParaRPr lang="en-US" sz="2400" b="1" dirty="0"/>
          </a:p>
          <a:p>
            <a:pPr marL="0" indent="0">
              <a:buNone/>
            </a:pPr>
            <a:r>
              <a:rPr lang="en-US" sz="2400" b="1" dirty="0" smtClean="0"/>
              <a:t>	Seeds of			Seeds of </a:t>
            </a:r>
          </a:p>
          <a:p>
            <a:pPr marL="0" indent="0">
              <a:buNone/>
            </a:pPr>
            <a:r>
              <a:rPr lang="en-US" sz="2400" b="1" dirty="0"/>
              <a:t>	</a:t>
            </a:r>
            <a:r>
              <a:rPr lang="en-US" sz="2400" b="1" dirty="0" smtClean="0"/>
              <a:t>Store				Store</a:t>
            </a:r>
          </a:p>
          <a:p>
            <a:pPr marL="0" indent="0">
              <a:buNone/>
            </a:pPr>
            <a:r>
              <a:rPr lang="en-US" sz="2400" b="1" dirty="0" smtClean="0"/>
              <a:t>	Consciousness			Consciousness</a:t>
            </a:r>
          </a:p>
          <a:p>
            <a:pPr marL="0" indent="0">
              <a:buNone/>
            </a:pPr>
            <a:r>
              <a:rPr lang="en-US" sz="2400" b="1" dirty="0"/>
              <a:t>	</a:t>
            </a:r>
            <a:endParaRPr lang="en-US" sz="2400" b="1" dirty="0" smtClean="0"/>
          </a:p>
          <a:p>
            <a:pPr marL="0" indent="0">
              <a:buNone/>
            </a:pPr>
            <a:r>
              <a:rPr lang="en-US" sz="2400" b="1" dirty="0" smtClean="0"/>
              <a:t>Store consciousness explains the continuity of the person that is ignorant with the person that becomes enlightened.</a:t>
            </a:r>
            <a:endParaRPr lang="en-US" sz="2400" b="1" dirty="0"/>
          </a:p>
          <a:p>
            <a:pPr marL="0" indent="0">
              <a:buNone/>
            </a:pPr>
            <a:r>
              <a:rPr lang="en-US" sz="2400" b="1" dirty="0" smtClean="0"/>
              <a:t>		</a:t>
            </a:r>
          </a:p>
        </p:txBody>
      </p:sp>
    </p:spTree>
    <p:extLst>
      <p:ext uri="{BB962C8B-B14F-4D97-AF65-F5344CB8AC3E}">
        <p14:creationId xmlns:p14="http://schemas.microsoft.com/office/powerpoint/2010/main" val="345467003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Two Schools of Thought on the Three Insights</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endParaRPr lang="en-US" sz="2400" dirty="0"/>
          </a:p>
          <a:p>
            <a:pPr marL="0" indent="0">
              <a:buNone/>
            </a:pPr>
            <a:r>
              <a:rPr lang="en-US" sz="2400" dirty="0" smtClean="0"/>
              <a:t>Madhyamaka: The middle school way. </a:t>
            </a:r>
          </a:p>
          <a:p>
            <a:pPr marL="0" indent="0">
              <a:buNone/>
            </a:pPr>
            <a:endParaRPr lang="en-US" sz="2400" dirty="0"/>
          </a:p>
          <a:p>
            <a:pPr marL="0" indent="0">
              <a:buNone/>
            </a:pPr>
            <a:r>
              <a:rPr lang="en-US" sz="2400" dirty="0" smtClean="0"/>
              <a:t>Core Figure: Nagarjuna.</a:t>
            </a:r>
          </a:p>
          <a:p>
            <a:pPr marL="0" indent="0">
              <a:buNone/>
            </a:pPr>
            <a:endParaRPr lang="en-US" sz="2400" dirty="0"/>
          </a:p>
          <a:p>
            <a:pPr marL="0" indent="0">
              <a:buNone/>
            </a:pPr>
            <a:r>
              <a:rPr lang="en-US" sz="2400" dirty="0" smtClean="0"/>
              <a:t>Yogacara: The practice of discipline. </a:t>
            </a:r>
          </a:p>
          <a:p>
            <a:pPr marL="0" indent="0">
              <a:buNone/>
            </a:pPr>
            <a:endParaRPr lang="en-US" sz="2400" dirty="0"/>
          </a:p>
          <a:p>
            <a:pPr marL="0" indent="0">
              <a:buNone/>
            </a:pPr>
            <a:r>
              <a:rPr lang="en-US" sz="2400" dirty="0" smtClean="0"/>
              <a:t>Core Figure: Vasubandu</a:t>
            </a:r>
          </a:p>
        </p:txBody>
      </p:sp>
    </p:spTree>
    <p:extLst>
      <p:ext uri="{BB962C8B-B14F-4D97-AF65-F5344CB8AC3E}">
        <p14:creationId xmlns:p14="http://schemas.microsoft.com/office/powerpoint/2010/main" val="3103261045"/>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Is Yogacara a form of Idealism?</a:t>
            </a:r>
            <a:endParaRPr lang="en-US" sz="2800" dirty="0"/>
          </a:p>
        </p:txBody>
      </p:sp>
      <p:sp>
        <p:nvSpPr>
          <p:cNvPr id="3" name="Content Placeholder 2"/>
          <p:cNvSpPr>
            <a:spLocks noGrp="1"/>
          </p:cNvSpPr>
          <p:nvPr>
            <p:ph idx="1"/>
          </p:nvPr>
        </p:nvSpPr>
        <p:spPr>
          <a:xfrm>
            <a:off x="196564" y="1041400"/>
            <a:ext cx="8808296" cy="5535023"/>
          </a:xfrm>
        </p:spPr>
        <p:txBody>
          <a:bodyPr>
            <a:noAutofit/>
          </a:bodyPr>
          <a:lstStyle/>
          <a:p>
            <a:pPr marL="0" indent="0">
              <a:buNone/>
            </a:pPr>
            <a:r>
              <a:rPr lang="en-US" sz="2400" b="1" dirty="0" smtClean="0"/>
              <a:t>Realism</a:t>
            </a:r>
            <a:r>
              <a:rPr lang="en-US" sz="2400" dirty="0" smtClean="0"/>
              <a:t> is the view that external reality is fundamental, and everything else is </a:t>
            </a:r>
            <a:r>
              <a:rPr lang="en-US" sz="2400" i="1" dirty="0" smtClean="0"/>
              <a:t>real</a:t>
            </a:r>
            <a:r>
              <a:rPr lang="en-US" sz="2400" dirty="0" smtClean="0"/>
              <a:t> relative to external reality.</a:t>
            </a:r>
          </a:p>
          <a:p>
            <a:pPr marL="0" indent="0">
              <a:buNone/>
            </a:pPr>
            <a:endParaRPr lang="en-US" sz="2400" dirty="0"/>
          </a:p>
          <a:p>
            <a:pPr marL="0" indent="0">
              <a:buNone/>
            </a:pPr>
            <a:r>
              <a:rPr lang="en-US" sz="2400" b="1" dirty="0" smtClean="0"/>
              <a:t>Idealism</a:t>
            </a:r>
            <a:r>
              <a:rPr lang="en-US" sz="2400" dirty="0" smtClean="0"/>
              <a:t> is the view that consciousness is fundamental and everything is </a:t>
            </a:r>
            <a:r>
              <a:rPr lang="en-US" sz="2400" i="1" dirty="0" smtClean="0"/>
              <a:t>real</a:t>
            </a:r>
            <a:r>
              <a:rPr lang="en-US" sz="2400" dirty="0" smtClean="0"/>
              <a:t> relative to consciousness. </a:t>
            </a:r>
          </a:p>
          <a:p>
            <a:pPr marL="0" indent="0">
              <a:buNone/>
            </a:pPr>
            <a:endParaRPr lang="en-US" sz="2400" dirty="0"/>
          </a:p>
          <a:p>
            <a:pPr marL="0" indent="0">
              <a:buNone/>
            </a:pPr>
            <a:r>
              <a:rPr lang="en-US" sz="2400" dirty="0" smtClean="0"/>
              <a:t>Yogacara is neither idealistic nor realistic. </a:t>
            </a:r>
          </a:p>
          <a:p>
            <a:pPr marL="0" indent="0">
              <a:buNone/>
            </a:pPr>
            <a:endParaRPr lang="en-US" sz="2400" dirty="0"/>
          </a:p>
          <a:p>
            <a:pPr marL="0" indent="0">
              <a:buNone/>
            </a:pPr>
            <a:r>
              <a:rPr lang="en-US" sz="2400" dirty="0" smtClean="0"/>
              <a:t>Realists make the mistake of thinking there are real permanent self-existent things in reality.</a:t>
            </a:r>
          </a:p>
          <a:p>
            <a:pPr marL="0" indent="0">
              <a:buNone/>
            </a:pPr>
            <a:endParaRPr lang="en-US" sz="2400" dirty="0"/>
          </a:p>
          <a:p>
            <a:pPr marL="0" indent="0">
              <a:buNone/>
            </a:pPr>
            <a:r>
              <a:rPr lang="en-US" sz="2400" dirty="0" smtClean="0"/>
              <a:t>Idealists make the mistake of thinking that everything must exist in the end as an idea in some mind. </a:t>
            </a:r>
          </a:p>
          <a:p>
            <a:pPr marL="0" indent="0">
              <a:buNone/>
            </a:pPr>
            <a:endParaRPr lang="en-US" sz="2400" dirty="0"/>
          </a:p>
          <a:p>
            <a:pPr marL="0" indent="0">
              <a:buNone/>
            </a:pPr>
            <a:endParaRPr lang="en-US" sz="2400" dirty="0" smtClean="0"/>
          </a:p>
          <a:p>
            <a:pPr marL="0" indent="0">
              <a:buNone/>
            </a:pPr>
            <a:endParaRPr lang="en-US" sz="2400" dirty="0"/>
          </a:p>
          <a:p>
            <a:pPr marL="0" indent="0">
              <a:buNone/>
            </a:pPr>
            <a:endParaRPr lang="en-US" sz="2400" dirty="0" smtClean="0"/>
          </a:p>
          <a:p>
            <a:pPr marL="0" indent="0">
              <a:buNone/>
            </a:pPr>
            <a:r>
              <a:rPr lang="en-US" sz="2400" dirty="0" smtClean="0"/>
              <a:t> </a:t>
            </a:r>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3465786826"/>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Yogacara on Knowledge of Reality</a:t>
            </a:r>
            <a:endParaRPr lang="en-US" sz="2800" dirty="0"/>
          </a:p>
        </p:txBody>
      </p:sp>
      <p:sp>
        <p:nvSpPr>
          <p:cNvPr id="3" name="Content Placeholder 2"/>
          <p:cNvSpPr>
            <a:spLocks noGrp="1"/>
          </p:cNvSpPr>
          <p:nvPr>
            <p:ph idx="1"/>
          </p:nvPr>
        </p:nvSpPr>
        <p:spPr>
          <a:xfrm>
            <a:off x="196564" y="1041400"/>
            <a:ext cx="8808296" cy="5535023"/>
          </a:xfrm>
        </p:spPr>
        <p:txBody>
          <a:bodyPr>
            <a:noAutofit/>
          </a:bodyPr>
          <a:lstStyle/>
          <a:p>
            <a:pPr marL="0" indent="0">
              <a:buNone/>
            </a:pPr>
            <a:r>
              <a:rPr lang="en-US" sz="2400" dirty="0" smtClean="0"/>
              <a:t>Asanga on four kinds of knowledge:</a:t>
            </a:r>
          </a:p>
          <a:p>
            <a:pPr marL="0" indent="0">
              <a:buNone/>
            </a:pPr>
            <a:endParaRPr lang="en-US" sz="2400" dirty="0"/>
          </a:p>
          <a:p>
            <a:pPr marL="457200" indent="-457200">
              <a:buAutoNum type="arabicPeriod"/>
            </a:pPr>
            <a:r>
              <a:rPr lang="en-US" sz="2400" dirty="0" smtClean="0"/>
              <a:t>What is universally accepted by ordinary beings.</a:t>
            </a:r>
          </a:p>
          <a:p>
            <a:pPr marL="457200" indent="-457200">
              <a:buAutoNum type="arabicPeriod"/>
            </a:pPr>
            <a:endParaRPr lang="en-US" sz="2400" dirty="0"/>
          </a:p>
          <a:p>
            <a:pPr marL="457200" indent="-457200">
              <a:buAutoNum type="arabicPeriod"/>
            </a:pPr>
            <a:r>
              <a:rPr lang="en-US" sz="2400" dirty="0" smtClean="0"/>
              <a:t>What is universally accepted by reason.</a:t>
            </a:r>
          </a:p>
          <a:p>
            <a:pPr marL="457200" indent="-457200">
              <a:buAutoNum type="arabicPeriod"/>
            </a:pPr>
            <a:endParaRPr lang="en-US" sz="2400" dirty="0"/>
          </a:p>
          <a:p>
            <a:pPr marL="457200" indent="-457200">
              <a:buAutoNum type="arabicPeriod"/>
            </a:pPr>
            <a:r>
              <a:rPr lang="en-US" sz="2400" dirty="0" smtClean="0"/>
              <a:t>Cognition completely purified of obscurations of defilements.</a:t>
            </a:r>
          </a:p>
          <a:p>
            <a:pPr marL="457200" indent="-457200">
              <a:buAutoNum type="arabicPeriod"/>
            </a:pPr>
            <a:endParaRPr lang="en-US" sz="2400" dirty="0"/>
          </a:p>
          <a:p>
            <a:pPr marL="457200" indent="-457200">
              <a:buAutoNum type="arabicPeriod"/>
            </a:pPr>
            <a:r>
              <a:rPr lang="en-US" sz="2400" dirty="0" smtClean="0"/>
              <a:t>Cognition completely purified of obscurations to the knowable.</a:t>
            </a:r>
            <a:endParaRPr lang="en-US" sz="2400" dirty="0"/>
          </a:p>
          <a:p>
            <a:pPr marL="0" indent="0">
              <a:buNone/>
            </a:pPr>
            <a:endParaRPr lang="en-US" sz="2400" dirty="0" smtClean="0"/>
          </a:p>
          <a:p>
            <a:pPr marL="0" indent="0">
              <a:buNone/>
            </a:pPr>
            <a:r>
              <a:rPr lang="en-US" sz="2400" dirty="0" smtClean="0"/>
              <a:t>Knowledge is not for its own sake, nor for the sake of changing the environment. Rather it is for changing oneself. </a:t>
            </a:r>
          </a:p>
          <a:p>
            <a:pPr marL="0" indent="0">
              <a:buNone/>
            </a:pPr>
            <a:endParaRPr lang="en-US" sz="2400" dirty="0"/>
          </a:p>
          <a:p>
            <a:pPr marL="0" indent="0">
              <a:buNone/>
            </a:pPr>
            <a:endParaRPr lang="en-US" sz="2400" dirty="0" smtClean="0"/>
          </a:p>
          <a:p>
            <a:pPr marL="0" indent="0">
              <a:buNone/>
            </a:pPr>
            <a:r>
              <a:rPr lang="en-US" sz="2400" dirty="0" smtClean="0"/>
              <a:t> </a:t>
            </a:r>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3304814368"/>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Ordinary Knowledge</a:t>
            </a:r>
            <a:endParaRPr lang="en-US" sz="2800" dirty="0"/>
          </a:p>
        </p:txBody>
      </p:sp>
      <p:sp>
        <p:nvSpPr>
          <p:cNvPr id="3" name="Content Placeholder 2"/>
          <p:cNvSpPr>
            <a:spLocks noGrp="1"/>
          </p:cNvSpPr>
          <p:nvPr>
            <p:ph idx="1"/>
          </p:nvPr>
        </p:nvSpPr>
        <p:spPr>
          <a:xfrm>
            <a:off x="196564" y="1041400"/>
            <a:ext cx="8808296" cy="5535023"/>
          </a:xfrm>
        </p:spPr>
        <p:txBody>
          <a:bodyPr>
            <a:noAutofit/>
          </a:bodyPr>
          <a:lstStyle/>
          <a:p>
            <a:pPr marL="0" indent="0">
              <a:buNone/>
            </a:pPr>
            <a:r>
              <a:rPr lang="en-US" sz="2400" dirty="0" smtClean="0"/>
              <a:t>The keys to ordinary knowledge are:</a:t>
            </a:r>
          </a:p>
          <a:p>
            <a:pPr marL="0" indent="0">
              <a:buNone/>
            </a:pPr>
            <a:endParaRPr lang="en-US" sz="2400" dirty="0"/>
          </a:p>
          <a:p>
            <a:pPr marL="514350" indent="-514350">
              <a:buAutoNum type="romanLcParenBoth"/>
            </a:pPr>
            <a:r>
              <a:rPr lang="en-US" sz="2400" dirty="0" smtClean="0"/>
              <a:t>That they are shared views about reality common to a group of people. </a:t>
            </a:r>
          </a:p>
          <a:p>
            <a:pPr marL="514350" indent="-514350">
              <a:buAutoNum type="romanLcParenBoth"/>
            </a:pPr>
            <a:endParaRPr lang="en-US" sz="2400" dirty="0"/>
          </a:p>
          <a:p>
            <a:pPr marL="514350" indent="-514350">
              <a:buAutoNum type="romanLcParenBoth"/>
            </a:pPr>
            <a:r>
              <a:rPr lang="en-US" sz="2400" dirty="0" smtClean="0"/>
              <a:t>That the knowledge is linguistic. It comes about because we know a name for a thing, or a way to describe it.</a:t>
            </a:r>
          </a:p>
          <a:p>
            <a:pPr marL="514350" indent="-514350">
              <a:buAutoNum type="romanLcParenBoth"/>
            </a:pPr>
            <a:endParaRPr lang="en-US" sz="2400" dirty="0"/>
          </a:p>
          <a:p>
            <a:pPr marL="0" indent="0">
              <a:buNone/>
            </a:pPr>
            <a:r>
              <a:rPr lang="en-US" sz="2400" dirty="0" smtClean="0"/>
              <a:t>However, since knowing a name for a thing and knowing how to describe it are different, we must say that ordinary knowledge is incomplete. </a:t>
            </a:r>
            <a:endParaRPr lang="en-US" sz="2400" dirty="0"/>
          </a:p>
          <a:p>
            <a:pPr marL="0" indent="0">
              <a:buNone/>
            </a:pPr>
            <a:r>
              <a:rPr lang="en-US" sz="2400" dirty="0" smtClean="0"/>
              <a:t> </a:t>
            </a:r>
          </a:p>
          <a:p>
            <a:pPr marL="0" indent="0">
              <a:buNone/>
            </a:pPr>
            <a:r>
              <a:rPr lang="en-US" sz="2400" dirty="0" smtClean="0"/>
              <a:t> </a:t>
            </a:r>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1005607664"/>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Scientific Knowledge</a:t>
            </a:r>
            <a:endParaRPr lang="en-US" sz="2800" dirty="0"/>
          </a:p>
        </p:txBody>
      </p:sp>
      <p:sp>
        <p:nvSpPr>
          <p:cNvPr id="3" name="Content Placeholder 2"/>
          <p:cNvSpPr>
            <a:spLocks noGrp="1"/>
          </p:cNvSpPr>
          <p:nvPr>
            <p:ph idx="1"/>
          </p:nvPr>
        </p:nvSpPr>
        <p:spPr>
          <a:xfrm>
            <a:off x="196564" y="1041400"/>
            <a:ext cx="8808296" cy="5535023"/>
          </a:xfrm>
        </p:spPr>
        <p:txBody>
          <a:bodyPr>
            <a:noAutofit/>
          </a:bodyPr>
          <a:lstStyle/>
          <a:p>
            <a:pPr marL="0" indent="0">
              <a:buNone/>
            </a:pPr>
            <a:r>
              <a:rPr lang="en-US" sz="2400" dirty="0" smtClean="0"/>
              <a:t>The keys to scientific knowledge</a:t>
            </a:r>
          </a:p>
          <a:p>
            <a:pPr marL="0" indent="0">
              <a:buNone/>
            </a:pPr>
            <a:endParaRPr lang="en-US" sz="2400" dirty="0"/>
          </a:p>
          <a:p>
            <a:pPr marL="514350" indent="-514350">
              <a:buAutoNum type="romanLcParenBoth"/>
            </a:pPr>
            <a:r>
              <a:rPr lang="en-US" sz="2400" dirty="0" smtClean="0"/>
              <a:t>That the thing being investigated is established and proven by demonstration.</a:t>
            </a:r>
          </a:p>
          <a:p>
            <a:pPr marL="514350" indent="-514350">
              <a:buAutoNum type="romanLcParenBoth"/>
            </a:pPr>
            <a:endParaRPr lang="en-US" sz="2400" dirty="0"/>
          </a:p>
          <a:p>
            <a:pPr marL="514350" indent="-514350">
              <a:buAutoNum type="romanLcParenBoth"/>
            </a:pPr>
            <a:r>
              <a:rPr lang="en-US" sz="2400" dirty="0" smtClean="0"/>
              <a:t>It involves rationality, reasoning, logic, deduction and induction, as well as observation.</a:t>
            </a:r>
          </a:p>
          <a:p>
            <a:pPr marL="514350" indent="-514350">
              <a:buAutoNum type="romanLcParenBoth"/>
            </a:pPr>
            <a:endParaRPr lang="en-US" sz="2400" dirty="0"/>
          </a:p>
          <a:p>
            <a:pPr marL="0" indent="0">
              <a:buNone/>
            </a:pPr>
            <a:r>
              <a:rPr lang="en-US" sz="2400" dirty="0" smtClean="0"/>
              <a:t>However, scientific knowledge is inferior to other forms of knowledge. Because it rests on consciousness at the ordinary level where concepts are involved. To know by way of concepts is not to know things as they area. </a:t>
            </a:r>
          </a:p>
          <a:p>
            <a:pPr marL="0" indent="0">
              <a:buNone/>
            </a:pPr>
            <a:r>
              <a:rPr lang="en-US" sz="2400" dirty="0" smtClean="0"/>
              <a:t> </a:t>
            </a:r>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1587338915"/>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Knowledge Free of Personal Defilements</a:t>
            </a:r>
            <a:endParaRPr lang="en-US" sz="2800" dirty="0"/>
          </a:p>
        </p:txBody>
      </p:sp>
      <p:sp>
        <p:nvSpPr>
          <p:cNvPr id="3" name="Content Placeholder 2"/>
          <p:cNvSpPr>
            <a:spLocks noGrp="1"/>
          </p:cNvSpPr>
          <p:nvPr>
            <p:ph idx="1"/>
          </p:nvPr>
        </p:nvSpPr>
        <p:spPr>
          <a:xfrm>
            <a:off x="196564" y="1041400"/>
            <a:ext cx="8808296" cy="5535023"/>
          </a:xfrm>
        </p:spPr>
        <p:txBody>
          <a:bodyPr>
            <a:noAutofit/>
          </a:bodyPr>
          <a:lstStyle/>
          <a:p>
            <a:pPr marL="0" indent="0">
              <a:buNone/>
            </a:pPr>
            <a:r>
              <a:rPr lang="en-US" sz="2400" dirty="0"/>
              <a:t>The keys </a:t>
            </a:r>
            <a:r>
              <a:rPr lang="en-US" sz="2400" dirty="0" smtClean="0"/>
              <a:t>to knowledge free of personal defilements</a:t>
            </a:r>
          </a:p>
          <a:p>
            <a:pPr marL="0" indent="0">
              <a:buNone/>
            </a:pPr>
            <a:endParaRPr lang="en-US" sz="2400" dirty="0"/>
          </a:p>
          <a:p>
            <a:pPr marL="514350" indent="-514350">
              <a:buAutoNum type="romanLcParenBoth"/>
            </a:pPr>
            <a:r>
              <a:rPr lang="en-US" sz="2400" dirty="0" smtClean="0"/>
              <a:t>This kind of knowledge does not involve ignorance, grasping, and hatred. These kinds of states give rise to suffering (duhkha) </a:t>
            </a:r>
          </a:p>
          <a:p>
            <a:pPr marL="514350" indent="-514350">
              <a:buAutoNum type="romanLcParenBoth"/>
            </a:pPr>
            <a:endParaRPr lang="en-US" sz="2400" dirty="0"/>
          </a:p>
          <a:p>
            <a:pPr marL="514350" indent="-514350">
              <a:buAutoNum type="romanLcParenBoth"/>
            </a:pPr>
            <a:r>
              <a:rPr lang="en-US" sz="2400" dirty="0" smtClean="0"/>
              <a:t>It provides knowledge of how and why we are not separate selves existing independently of everything else.</a:t>
            </a:r>
          </a:p>
          <a:p>
            <a:pPr marL="0" indent="0">
              <a:buNone/>
            </a:pPr>
            <a:endParaRPr lang="en-US" sz="2400" dirty="0"/>
          </a:p>
          <a:p>
            <a:pPr marL="0" indent="0">
              <a:buNone/>
            </a:pPr>
            <a:r>
              <a:rPr lang="en-US" sz="2400" dirty="0" smtClean="0"/>
              <a:t>This kind of knowledge is superior to ordinary and scientific knowledge because it does not rest on that which gives rise to suffering. It is free of ignorance. </a:t>
            </a:r>
            <a:endParaRPr lang="en-US" sz="2400" dirty="0"/>
          </a:p>
          <a:p>
            <a:pPr marL="0" indent="0">
              <a:buNone/>
            </a:pPr>
            <a:endParaRPr lang="en-US" sz="2400" dirty="0"/>
          </a:p>
        </p:txBody>
      </p:sp>
    </p:spTree>
    <p:extLst>
      <p:ext uri="{BB962C8B-B14F-4D97-AF65-F5344CB8AC3E}">
        <p14:creationId xmlns:p14="http://schemas.microsoft.com/office/powerpoint/2010/main" val="44337006"/>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Knowledge Free of Discursive Thought</a:t>
            </a:r>
            <a:endParaRPr lang="en-US" sz="2800" dirty="0"/>
          </a:p>
        </p:txBody>
      </p:sp>
      <p:sp>
        <p:nvSpPr>
          <p:cNvPr id="3" name="Content Placeholder 2"/>
          <p:cNvSpPr>
            <a:spLocks noGrp="1"/>
          </p:cNvSpPr>
          <p:nvPr>
            <p:ph idx="1"/>
          </p:nvPr>
        </p:nvSpPr>
        <p:spPr>
          <a:xfrm>
            <a:off x="196564" y="1041400"/>
            <a:ext cx="8808296" cy="5535023"/>
          </a:xfrm>
        </p:spPr>
        <p:txBody>
          <a:bodyPr>
            <a:noAutofit/>
          </a:bodyPr>
          <a:lstStyle/>
          <a:p>
            <a:pPr marL="0" indent="0">
              <a:buNone/>
            </a:pPr>
            <a:r>
              <a:rPr lang="en-US" sz="2400" dirty="0"/>
              <a:t>The keys </a:t>
            </a:r>
            <a:r>
              <a:rPr lang="en-US" sz="2400" dirty="0" smtClean="0"/>
              <a:t>to knowledge free of discursive thought</a:t>
            </a:r>
          </a:p>
          <a:p>
            <a:pPr marL="0" indent="0">
              <a:buNone/>
            </a:pPr>
            <a:endParaRPr lang="en-US" sz="2400" dirty="0"/>
          </a:p>
          <a:p>
            <a:pPr marL="514350" indent="-514350">
              <a:buAutoNum type="romanLcParenBoth"/>
            </a:pPr>
            <a:r>
              <a:rPr lang="en-US" sz="2400" dirty="0" smtClean="0"/>
              <a:t>Knowledge free of discursive thought cannot be explained completely through discursive thought.</a:t>
            </a:r>
          </a:p>
          <a:p>
            <a:pPr marL="0" indent="0">
              <a:buNone/>
            </a:pPr>
            <a:endParaRPr lang="en-US" sz="2400" dirty="0" smtClean="0"/>
          </a:p>
          <a:p>
            <a:pPr marL="0" indent="0">
              <a:buNone/>
            </a:pPr>
            <a:r>
              <a:rPr lang="en-US" sz="2400" dirty="0" smtClean="0"/>
              <a:t>However,</a:t>
            </a:r>
            <a:endParaRPr lang="en-US" sz="2400" dirty="0"/>
          </a:p>
          <a:p>
            <a:pPr marL="514350" indent="-514350">
              <a:buAutoNum type="romanLcParenBoth"/>
            </a:pPr>
            <a:r>
              <a:rPr lang="en-US" sz="2400" dirty="0" smtClean="0"/>
              <a:t>Those that have this kind of knowledge arrive through discursive thought at the truth that things which appear independent and permanent are in fact not independent and permanent.</a:t>
            </a:r>
          </a:p>
          <a:p>
            <a:pPr marL="514350" indent="-514350">
              <a:buAutoNum type="romanLcParenBoth"/>
            </a:pPr>
            <a:endParaRPr lang="en-US" sz="2400" dirty="0"/>
          </a:p>
          <a:p>
            <a:pPr marL="514350" indent="-514350">
              <a:buAutoNum type="romanLcParenBoth"/>
            </a:pPr>
            <a:r>
              <a:rPr lang="en-US" sz="2400" dirty="0" smtClean="0"/>
              <a:t>Those that have this kind of knowledge arrive through direct </a:t>
            </a:r>
            <a:r>
              <a:rPr lang="en-US" sz="2400" smtClean="0"/>
              <a:t>insight at the </a:t>
            </a:r>
            <a:r>
              <a:rPr lang="en-US" sz="2400" dirty="0" smtClean="0"/>
              <a:t>true nature of things and the value of enlightenment.</a:t>
            </a:r>
            <a:endParaRPr lang="en-US" sz="2400" dirty="0"/>
          </a:p>
        </p:txBody>
      </p:sp>
    </p:spTree>
    <p:extLst>
      <p:ext uri="{BB962C8B-B14F-4D97-AF65-F5344CB8AC3E}">
        <p14:creationId xmlns:p14="http://schemas.microsoft.com/office/powerpoint/2010/main" val="395963428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half" idx="2"/>
          </p:nvPr>
        </p:nvSpPr>
        <p:spPr>
          <a:xfrm>
            <a:off x="457200" y="273050"/>
            <a:ext cx="3008313" cy="6363846"/>
          </a:xfrm>
        </p:spPr>
        <p:txBody>
          <a:bodyPr>
            <a:normAutofit/>
          </a:bodyPr>
          <a:lstStyle/>
          <a:p>
            <a:r>
              <a:rPr lang="en-US" sz="2400" dirty="0" smtClean="0"/>
              <a:t>Nagarjuna</a:t>
            </a:r>
          </a:p>
          <a:p>
            <a:endParaRPr lang="en-US" sz="2400" dirty="0"/>
          </a:p>
          <a:p>
            <a:r>
              <a:rPr lang="en-US" sz="2400" dirty="0" smtClean="0"/>
              <a:t>150-250CE</a:t>
            </a:r>
          </a:p>
          <a:p>
            <a:endParaRPr lang="en-US" sz="2400" dirty="0"/>
          </a:p>
          <a:p>
            <a:r>
              <a:rPr lang="en-US" sz="2400" dirty="0" smtClean="0"/>
              <a:t>Born in South India to a Hindu Brahmin family.</a:t>
            </a:r>
          </a:p>
          <a:p>
            <a:endParaRPr lang="en-US" sz="2400" dirty="0"/>
          </a:p>
          <a:p>
            <a:r>
              <a:rPr lang="en-US" sz="2400" dirty="0" smtClean="0"/>
              <a:t>Became a Buddhist</a:t>
            </a:r>
          </a:p>
          <a:p>
            <a:endParaRPr lang="en-US" sz="2400" dirty="0"/>
          </a:p>
          <a:p>
            <a:r>
              <a:rPr lang="en-US" sz="2400" dirty="0" smtClean="0"/>
              <a:t>Famous for his work: Fundamental versus of the middle way.</a:t>
            </a:r>
          </a:p>
          <a:p>
            <a:endParaRPr lang="en-US" sz="2400" dirty="0"/>
          </a:p>
          <a:p>
            <a:r>
              <a:rPr lang="en-US" sz="2400" dirty="0" smtClean="0"/>
              <a:t>Madhyamaka</a:t>
            </a:r>
          </a:p>
          <a:p>
            <a:endParaRPr lang="en-US" sz="2400" dirty="0"/>
          </a:p>
          <a:p>
            <a:endParaRPr lang="en-US" sz="2400" dirty="0"/>
          </a:p>
        </p:txBody>
      </p:sp>
      <p:pic>
        <p:nvPicPr>
          <p:cNvPr id="11" name="Content Placeholder 10"/>
          <p:cNvPicPr>
            <a:picLocks noGrp="1" noChangeAspect="1"/>
          </p:cNvPicPr>
          <p:nvPr>
            <p:ph idx="1"/>
          </p:nvPr>
        </p:nvPicPr>
        <p:blipFill>
          <a:blip r:embed="rId2"/>
          <a:srcRect t="2949" b="2949"/>
          <a:stretch>
            <a:fillRect/>
          </a:stretch>
        </p:blipFill>
        <p:spPr>
          <a:xfrm>
            <a:off x="3575050" y="273050"/>
            <a:ext cx="5111750" cy="6364288"/>
          </a:xfrm>
        </p:spPr>
      </p:pic>
    </p:spTree>
    <p:extLst>
      <p:ext uri="{BB962C8B-B14F-4D97-AF65-F5344CB8AC3E}">
        <p14:creationId xmlns:p14="http://schemas.microsoft.com/office/powerpoint/2010/main" val="3108732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Madhyamaka: Between Two Extremes</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400" b="1" dirty="0" smtClean="0"/>
              <a:t>Substantialism</a:t>
            </a:r>
            <a:r>
              <a:rPr lang="en-US" sz="2400" dirty="0" smtClean="0"/>
              <a:t>: existence is permanent.</a:t>
            </a:r>
          </a:p>
          <a:p>
            <a:pPr marL="0" indent="0">
              <a:buNone/>
            </a:pPr>
            <a:endParaRPr lang="en-US" sz="2400" dirty="0"/>
          </a:p>
          <a:p>
            <a:pPr marL="0" indent="0">
              <a:buNone/>
            </a:pPr>
            <a:r>
              <a:rPr lang="en-US" sz="2400" b="1" dirty="0" smtClean="0"/>
              <a:t>Nihilism</a:t>
            </a:r>
            <a:r>
              <a:rPr lang="en-US" sz="2400" dirty="0" smtClean="0"/>
              <a:t>: nothing really exists. </a:t>
            </a:r>
          </a:p>
          <a:p>
            <a:pPr marL="0" indent="0">
              <a:buNone/>
            </a:pPr>
            <a:endParaRPr lang="en-US" sz="2400" b="1" dirty="0"/>
          </a:p>
          <a:p>
            <a:pPr marL="0" indent="0">
              <a:buNone/>
            </a:pPr>
            <a:r>
              <a:rPr lang="en-US" sz="2400" b="1" dirty="0" smtClean="0"/>
              <a:t>Madhyamaka (Middle Way)</a:t>
            </a:r>
            <a:r>
              <a:rPr lang="en-US" sz="2400" dirty="0" smtClean="0"/>
              <a:t>: things exist as processes, continually arising and ceasing in dependence on each other. </a:t>
            </a:r>
          </a:p>
          <a:p>
            <a:pPr marL="0" indent="0">
              <a:buNone/>
            </a:pPr>
            <a:endParaRPr lang="en-US" sz="2400" b="1" dirty="0"/>
          </a:p>
          <a:p>
            <a:pPr marL="0" indent="0">
              <a:buNone/>
            </a:pPr>
            <a:r>
              <a:rPr lang="en-US" sz="2400" b="1" dirty="0" smtClean="0"/>
              <a:t>Madhyamaka</a:t>
            </a:r>
            <a:r>
              <a:rPr lang="en-US" sz="2400" dirty="0" smtClean="0"/>
              <a:t> takes the Buddhist teaching of dependent origination and teaches it as the idea of</a:t>
            </a:r>
          </a:p>
          <a:p>
            <a:pPr marL="0" indent="0">
              <a:buNone/>
            </a:pPr>
            <a:endParaRPr lang="en-US" sz="2400" b="1" dirty="0"/>
          </a:p>
          <a:p>
            <a:pPr marL="0" indent="0">
              <a:buNone/>
            </a:pPr>
            <a:r>
              <a:rPr lang="en-US" sz="2400" b="1" dirty="0" smtClean="0"/>
              <a:t>EMPTINESS = Shunyata </a:t>
            </a:r>
            <a:endParaRPr lang="en-US" sz="2400" b="1" dirty="0"/>
          </a:p>
        </p:txBody>
      </p:sp>
    </p:spTree>
    <p:extLst>
      <p:ext uri="{BB962C8B-B14F-4D97-AF65-F5344CB8AC3E}">
        <p14:creationId xmlns:p14="http://schemas.microsoft.com/office/powerpoint/2010/main" val="404085570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The Goals of Argumentation</a:t>
            </a:r>
            <a:endParaRPr lang="en-US" sz="2800" dirty="0"/>
          </a:p>
        </p:txBody>
      </p:sp>
      <p:sp>
        <p:nvSpPr>
          <p:cNvPr id="3" name="Content Placeholder 2"/>
          <p:cNvSpPr>
            <a:spLocks noGrp="1"/>
          </p:cNvSpPr>
          <p:nvPr>
            <p:ph idx="1"/>
          </p:nvPr>
        </p:nvSpPr>
        <p:spPr>
          <a:xfrm>
            <a:off x="196564" y="1041400"/>
            <a:ext cx="8808296" cy="5535023"/>
          </a:xfrm>
        </p:spPr>
        <p:txBody>
          <a:bodyPr>
            <a:normAutofit lnSpcReduction="10000"/>
          </a:bodyPr>
          <a:lstStyle/>
          <a:p>
            <a:pPr marL="0" indent="0">
              <a:buNone/>
            </a:pPr>
            <a:r>
              <a:rPr lang="en-US" sz="2400" b="1" dirty="0" smtClean="0"/>
              <a:t>Nagarjuna</a:t>
            </a:r>
            <a:r>
              <a:rPr lang="en-US" sz="2400" dirty="0" smtClean="0"/>
              <a:t> aims to show that</a:t>
            </a:r>
          </a:p>
          <a:p>
            <a:pPr marL="0" indent="0">
              <a:buNone/>
            </a:pPr>
            <a:endParaRPr lang="en-US" sz="2400" b="1" dirty="0"/>
          </a:p>
          <a:p>
            <a:pPr marL="514350" indent="-514350">
              <a:buAutoNum type="romanLcParenBoth"/>
            </a:pPr>
            <a:r>
              <a:rPr lang="en-US" sz="2400" dirty="0" smtClean="0"/>
              <a:t>Dependent arising</a:t>
            </a:r>
          </a:p>
          <a:p>
            <a:pPr marL="514350" indent="-514350">
              <a:buAutoNum type="romanLcParenBoth"/>
            </a:pPr>
            <a:r>
              <a:rPr lang="en-US" sz="2400" dirty="0" smtClean="0"/>
              <a:t>No-Self</a:t>
            </a:r>
          </a:p>
          <a:p>
            <a:pPr marL="514350" indent="-514350">
              <a:buAutoNum type="romanLcParenBoth"/>
            </a:pPr>
            <a:r>
              <a:rPr lang="en-US" sz="2400" dirty="0" smtClean="0"/>
              <a:t>Flux</a:t>
            </a:r>
          </a:p>
          <a:p>
            <a:pPr marL="514350" indent="-514350">
              <a:buAutoNum type="romanLcParenBoth"/>
            </a:pPr>
            <a:endParaRPr lang="en-US" sz="2400" dirty="0"/>
          </a:p>
          <a:p>
            <a:pPr marL="0" indent="0">
              <a:buNone/>
            </a:pPr>
            <a:r>
              <a:rPr lang="en-US" sz="2400" dirty="0" smtClean="0"/>
              <a:t>Do </a:t>
            </a:r>
            <a:r>
              <a:rPr lang="en-US" sz="2400" i="1" dirty="0" smtClean="0"/>
              <a:t>not</a:t>
            </a:r>
            <a:r>
              <a:rPr lang="en-US" sz="2400" dirty="0" smtClean="0"/>
              <a:t> depend on absolutes in anyway. </a:t>
            </a:r>
          </a:p>
          <a:p>
            <a:pPr marL="0" indent="0">
              <a:buNone/>
            </a:pPr>
            <a:endParaRPr lang="en-US" sz="2400" dirty="0"/>
          </a:p>
          <a:p>
            <a:pPr marL="0" indent="0">
              <a:buNone/>
            </a:pPr>
            <a:r>
              <a:rPr lang="en-US" sz="2400" dirty="0" smtClean="0"/>
              <a:t>That is </a:t>
            </a:r>
            <a:r>
              <a:rPr lang="en-US" sz="2400" i="1" dirty="0" smtClean="0"/>
              <a:t>there is no good argument for holding that </a:t>
            </a:r>
            <a:r>
              <a:rPr lang="en-US" sz="2400" dirty="0" smtClean="0"/>
              <a:t>(i)-(iii) require absolutes at the fundamental level. </a:t>
            </a:r>
          </a:p>
          <a:p>
            <a:pPr marL="0" indent="0">
              <a:buNone/>
            </a:pPr>
            <a:endParaRPr lang="en-US" sz="2400" dirty="0"/>
          </a:p>
          <a:p>
            <a:pPr marL="0" indent="0">
              <a:buNone/>
            </a:pPr>
            <a:r>
              <a:rPr lang="en-US" sz="2400" dirty="0" smtClean="0"/>
              <a:t>We can make sense of the these notions through the idea of emptiness.</a:t>
            </a:r>
            <a:endParaRPr lang="en-US" sz="2400" dirty="0"/>
          </a:p>
        </p:txBody>
      </p:sp>
    </p:spTree>
    <p:extLst>
      <p:ext uri="{BB962C8B-B14F-4D97-AF65-F5344CB8AC3E}">
        <p14:creationId xmlns:p14="http://schemas.microsoft.com/office/powerpoint/2010/main" val="256932381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The Method</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400" b="1" dirty="0" smtClean="0"/>
              <a:t>Nagarjuna</a:t>
            </a:r>
            <a:endParaRPr lang="en-US" sz="2400" dirty="0" smtClean="0"/>
          </a:p>
          <a:p>
            <a:pPr marL="0" indent="0">
              <a:buNone/>
            </a:pPr>
            <a:endParaRPr lang="en-US" sz="2400" b="1" dirty="0" smtClean="0"/>
          </a:p>
          <a:p>
            <a:pPr marL="514350" indent="-514350">
              <a:buAutoNum type="romanLcParenBoth"/>
            </a:pPr>
            <a:r>
              <a:rPr lang="en-US" sz="2400" dirty="0" smtClean="0"/>
              <a:t>Aims to show the methods and arguments used by other Buddhists to interpret the central doctrines as requiring absolutes can be used against the very claims for absolutes. That is he </a:t>
            </a:r>
            <a:r>
              <a:rPr lang="en-US" sz="2400" i="1" dirty="0" smtClean="0"/>
              <a:t>aims to show that arguments for absolutes</a:t>
            </a:r>
            <a:r>
              <a:rPr lang="en-US" sz="2400" dirty="0" smtClean="0"/>
              <a:t>, actually</a:t>
            </a:r>
            <a:r>
              <a:rPr lang="en-US" sz="2400" i="1" dirty="0" smtClean="0"/>
              <a:t> undermine the claim that there are absolutes</a:t>
            </a:r>
            <a:r>
              <a:rPr lang="en-US" sz="2400" dirty="0" smtClean="0"/>
              <a:t>. </a:t>
            </a:r>
          </a:p>
          <a:p>
            <a:pPr marL="514350" indent="-514350">
              <a:buAutoNum type="romanLcParenBoth"/>
            </a:pPr>
            <a:endParaRPr lang="en-US" sz="2400" b="1" dirty="0"/>
          </a:p>
          <a:p>
            <a:pPr marL="514350" indent="-514350">
              <a:buAutoNum type="romanLcParenBoth"/>
            </a:pPr>
            <a:r>
              <a:rPr lang="en-US" sz="2400" dirty="0" smtClean="0"/>
              <a:t>His method sometimes involves using the method of argument by reduction to absurdity. </a:t>
            </a:r>
          </a:p>
          <a:p>
            <a:pPr marL="514350" indent="-514350">
              <a:buAutoNum type="romanLcParenBoth"/>
            </a:pPr>
            <a:endParaRPr lang="en-US" sz="2400" dirty="0"/>
          </a:p>
          <a:p>
            <a:pPr marL="514350" indent="-514350">
              <a:buAutoNum type="romanLcParenBoth"/>
            </a:pPr>
            <a:r>
              <a:rPr lang="en-US" sz="2400" dirty="0" smtClean="0"/>
              <a:t>His method sometimes involves using the Buddhist logic of four corners. </a:t>
            </a:r>
            <a:endParaRPr lang="en-US" sz="2400" dirty="0"/>
          </a:p>
        </p:txBody>
      </p:sp>
    </p:spTree>
    <p:extLst>
      <p:ext uri="{BB962C8B-B14F-4D97-AF65-F5344CB8AC3E}">
        <p14:creationId xmlns:p14="http://schemas.microsoft.com/office/powerpoint/2010/main" val="96826720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Argument by Reduction to Absurdity</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400" b="1" dirty="0" smtClean="0"/>
              <a:t>Assume that P is true</a:t>
            </a:r>
            <a:r>
              <a:rPr lang="en-US" sz="2400" dirty="0" smtClean="0"/>
              <a:t>.</a:t>
            </a:r>
          </a:p>
          <a:p>
            <a:pPr marL="0" indent="0">
              <a:buNone/>
            </a:pPr>
            <a:endParaRPr lang="en-US" sz="2400" dirty="0"/>
          </a:p>
          <a:p>
            <a:pPr marL="0" indent="0">
              <a:buNone/>
            </a:pPr>
            <a:r>
              <a:rPr lang="en-US" sz="2400" dirty="0" smtClean="0"/>
              <a:t>Argue that P by standard reasoning leads to a conclusion that no one would accept.</a:t>
            </a:r>
          </a:p>
          <a:p>
            <a:pPr marL="0" indent="0">
              <a:buNone/>
            </a:pPr>
            <a:endParaRPr lang="en-US" sz="2400" dirty="0"/>
          </a:p>
          <a:p>
            <a:pPr marL="0" indent="0">
              <a:buNone/>
            </a:pPr>
            <a:r>
              <a:rPr lang="en-US" sz="2400" dirty="0" smtClean="0"/>
              <a:t>Conclude that not-P is true.</a:t>
            </a:r>
          </a:p>
          <a:p>
            <a:pPr marL="0" indent="0">
              <a:buNone/>
            </a:pPr>
            <a:endParaRPr lang="en-US" sz="2400" dirty="0"/>
          </a:p>
          <a:p>
            <a:pPr marL="0" indent="0">
              <a:buNone/>
            </a:pPr>
            <a:r>
              <a:rPr lang="en-US" sz="2400" dirty="0" smtClean="0"/>
              <a:t>Assumptions: </a:t>
            </a:r>
          </a:p>
          <a:p>
            <a:pPr marL="0" indent="0">
              <a:buNone/>
            </a:pPr>
            <a:endParaRPr lang="en-US" sz="2400" dirty="0"/>
          </a:p>
          <a:p>
            <a:pPr marL="0" indent="0">
              <a:buNone/>
            </a:pPr>
            <a:r>
              <a:rPr lang="en-US" sz="2400" dirty="0" smtClean="0"/>
              <a:t>Argument by reductio is an acceptable means for proving something.</a:t>
            </a:r>
          </a:p>
          <a:p>
            <a:pPr marL="0" indent="0">
              <a:buNone/>
            </a:pPr>
            <a:endParaRPr lang="en-US" sz="2400" dirty="0"/>
          </a:p>
          <a:p>
            <a:pPr marL="0" indent="0">
              <a:buNone/>
            </a:pPr>
            <a:r>
              <a:rPr lang="en-US" sz="2400" dirty="0" smtClean="0"/>
              <a:t>In certain contexts when P is false, not-P is true.  </a:t>
            </a:r>
          </a:p>
        </p:txBody>
      </p:sp>
    </p:spTree>
    <p:extLst>
      <p:ext uri="{BB962C8B-B14F-4D97-AF65-F5344CB8AC3E}">
        <p14:creationId xmlns:p14="http://schemas.microsoft.com/office/powerpoint/2010/main" val="5039783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Buddhist Catuskoti</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400" dirty="0" smtClean="0"/>
              <a:t>The four corners:</a:t>
            </a:r>
          </a:p>
          <a:p>
            <a:pPr marL="0" indent="0">
              <a:buNone/>
            </a:pPr>
            <a:r>
              <a:rPr lang="en-US" sz="2400" dirty="0" smtClean="0"/>
              <a:t>A.</a:t>
            </a:r>
          </a:p>
          <a:p>
            <a:pPr marL="0" indent="0">
              <a:buNone/>
            </a:pPr>
            <a:endParaRPr lang="en-US" sz="2400" dirty="0"/>
          </a:p>
          <a:p>
            <a:pPr marL="0" indent="0">
              <a:buNone/>
            </a:pPr>
            <a:r>
              <a:rPr lang="en-US" sz="2400" dirty="0" smtClean="0"/>
              <a:t>not-A.</a:t>
            </a:r>
          </a:p>
          <a:p>
            <a:pPr marL="0" indent="0">
              <a:buNone/>
            </a:pPr>
            <a:endParaRPr lang="en-US" sz="2400" dirty="0"/>
          </a:p>
          <a:p>
            <a:pPr marL="0" indent="0">
              <a:buNone/>
            </a:pPr>
            <a:r>
              <a:rPr lang="en-US" sz="2400" dirty="0" smtClean="0"/>
              <a:t>Both A and not-A.</a:t>
            </a:r>
          </a:p>
          <a:p>
            <a:pPr marL="0" indent="0">
              <a:buNone/>
            </a:pPr>
            <a:endParaRPr lang="en-US" sz="2400" dirty="0"/>
          </a:p>
          <a:p>
            <a:pPr marL="0" indent="0">
              <a:buNone/>
            </a:pPr>
            <a:r>
              <a:rPr lang="en-US" sz="2400" dirty="0" smtClean="0"/>
              <a:t>Neither A nor not-A.</a:t>
            </a:r>
          </a:p>
          <a:p>
            <a:pPr marL="0" indent="0">
              <a:buNone/>
            </a:pPr>
            <a:endParaRPr lang="en-US" sz="2400" dirty="0"/>
          </a:p>
          <a:p>
            <a:pPr marL="0" indent="0">
              <a:buNone/>
            </a:pPr>
            <a:r>
              <a:rPr lang="en-US" sz="2400" dirty="0" smtClean="0"/>
              <a:t>Assumptions:</a:t>
            </a:r>
          </a:p>
          <a:p>
            <a:pPr marL="0" indent="0">
              <a:buNone/>
            </a:pPr>
            <a:r>
              <a:rPr lang="en-US" sz="2400" dirty="0" smtClean="0"/>
              <a:t>Each option is distinct from the other options.</a:t>
            </a:r>
          </a:p>
          <a:p>
            <a:pPr marL="0" indent="0">
              <a:buNone/>
            </a:pPr>
            <a:r>
              <a:rPr lang="en-US" sz="2400" dirty="0" smtClean="0"/>
              <a:t>Each option can be realized in certain cases. </a:t>
            </a:r>
          </a:p>
        </p:txBody>
      </p:sp>
    </p:spTree>
    <p:extLst>
      <p:ext uri="{BB962C8B-B14F-4D97-AF65-F5344CB8AC3E}">
        <p14:creationId xmlns:p14="http://schemas.microsoft.com/office/powerpoint/2010/main" val="125783314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270</TotalTime>
  <Words>2285</Words>
  <Application>Microsoft Macintosh PowerPoint</Application>
  <PresentationFormat>On-screen Show (4:3)</PresentationFormat>
  <Paragraphs>339</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Black</vt:lpstr>
      <vt:lpstr>Asian Philosophy</vt:lpstr>
      <vt:lpstr>Three Buddhist Insights</vt:lpstr>
      <vt:lpstr>Two Schools of Thought on the Three Insights</vt:lpstr>
      <vt:lpstr>PowerPoint Presentation</vt:lpstr>
      <vt:lpstr>Madhyamaka: Between Two Extremes</vt:lpstr>
      <vt:lpstr>The Goals of Argumentation</vt:lpstr>
      <vt:lpstr>The Method</vt:lpstr>
      <vt:lpstr>Argument by Reduction to Absurdity</vt:lpstr>
      <vt:lpstr>Buddhist Catuskoti</vt:lpstr>
      <vt:lpstr>Nagarjuna Against Causality</vt:lpstr>
      <vt:lpstr>Nagarjuna Against Causality</vt:lpstr>
      <vt:lpstr>Nagarjuna Against Causality</vt:lpstr>
      <vt:lpstr>Nagarjuna on Causal Conditions</vt:lpstr>
      <vt:lpstr>Efficient Conditions</vt:lpstr>
      <vt:lpstr>Precept-Object Conditions</vt:lpstr>
      <vt:lpstr>Immediate Conditions</vt:lpstr>
      <vt:lpstr>Dominant conditions</vt:lpstr>
      <vt:lpstr>Nagarjuna’s View</vt:lpstr>
      <vt:lpstr>Nagarjuna on Motion</vt:lpstr>
      <vt:lpstr>Nagarjuna on the Self</vt:lpstr>
      <vt:lpstr>Nagarjuna on the two truths</vt:lpstr>
      <vt:lpstr>Nagarjuna on the emptiness of emptiness</vt:lpstr>
      <vt:lpstr>PowerPoint Presentation</vt:lpstr>
      <vt:lpstr>Yogacara Basics</vt:lpstr>
      <vt:lpstr>Yogacara on Knowledge</vt:lpstr>
      <vt:lpstr>Yogacara on Consciousness</vt:lpstr>
      <vt:lpstr>Yogacara on Store Consciousness</vt:lpstr>
      <vt:lpstr>The Eight Kind of Consciousness</vt:lpstr>
      <vt:lpstr>Continuity: past-present-future</vt:lpstr>
      <vt:lpstr>Is Yogacara a form of Idealism?</vt:lpstr>
      <vt:lpstr>Yogacara on Knowledge of Reality</vt:lpstr>
      <vt:lpstr>Ordinary Knowledge</vt:lpstr>
      <vt:lpstr>Scientific Knowledge</vt:lpstr>
      <vt:lpstr>Knowledge Free of Personal Defilements</vt:lpstr>
      <vt:lpstr>Knowledge Free of Discursive Thought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Asian Philosophy</dc:title>
  <dc:creator>Anand Vaidya</dc:creator>
  <cp:lastModifiedBy>Anand Vaidya</cp:lastModifiedBy>
  <cp:revision>23</cp:revision>
  <dcterms:created xsi:type="dcterms:W3CDTF">2014-02-16T20:34:51Z</dcterms:created>
  <dcterms:modified xsi:type="dcterms:W3CDTF">2014-02-18T21:43:45Z</dcterms:modified>
</cp:coreProperties>
</file>