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png" ContentType="image/png"/>
  <Default Extension="bin" ContentType="application/vnd.openxmlformats-officedocument.presentationml.printerSettings"/>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86" r:id="rId4"/>
    <p:sldId id="293" r:id="rId5"/>
    <p:sldId id="270" r:id="rId6"/>
    <p:sldId id="290" r:id="rId7"/>
    <p:sldId id="291" r:id="rId8"/>
    <p:sldId id="259" r:id="rId9"/>
    <p:sldId id="292" r:id="rId10"/>
    <p:sldId id="279" r:id="rId11"/>
    <p:sldId id="260" r:id="rId12"/>
    <p:sldId id="262" r:id="rId13"/>
    <p:sldId id="263" r:id="rId14"/>
    <p:sldId id="294" r:id="rId15"/>
    <p:sldId id="295" r:id="rId16"/>
    <p:sldId id="296" r:id="rId17"/>
    <p:sldId id="264" r:id="rId18"/>
    <p:sldId id="281" r:id="rId19"/>
    <p:sldId id="282" r:id="rId20"/>
    <p:sldId id="283" r:id="rId21"/>
    <p:sldId id="284" r:id="rId22"/>
    <p:sldId id="285" r:id="rId23"/>
    <p:sldId id="269" r:id="rId24"/>
    <p:sldId id="272" r:id="rId25"/>
    <p:sldId id="288" r:id="rId26"/>
    <p:sldId id="297" r:id="rId27"/>
    <p:sldId id="273" r:id="rId28"/>
    <p:sldId id="298" r:id="rId29"/>
    <p:sldId id="299" r:id="rId30"/>
    <p:sldId id="300" r:id="rId31"/>
    <p:sldId id="301" r:id="rId32"/>
    <p:sldId id="274" r:id="rId33"/>
    <p:sldId id="275" r:id="rId34"/>
    <p:sldId id="276" r:id="rId35"/>
    <p:sldId id="277" r:id="rId36"/>
    <p:sldId id="278" r:id="rId37"/>
    <p:sldId id="302" r:id="rId38"/>
    <p:sldId id="303"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7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slide" Target="slides/slide38.xml"/><Relationship Id="rId40"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heme" Target="theme/theme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viewProps" Target="viewProps.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tableStyles" Target="tableStyles.xml"/><Relationship Id="rId4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599405-9E91-4149-AF53-5ABB45FC252D}" type="datetimeFigureOut">
              <a:rPr lang="en-US" smtClean="0"/>
              <a:t>2/26/14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99405-9E91-4149-AF53-5ABB45FC252D}" type="datetimeFigureOut">
              <a:rPr lang="en-US" smtClean="0"/>
              <a:t>2/26/14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99405-9E91-4149-AF53-5ABB45FC252D}" type="datetimeFigureOut">
              <a:rPr lang="en-US" smtClean="0"/>
              <a:t>2/26/14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99405-9E91-4149-AF53-5ABB45FC252D}" type="datetimeFigureOut">
              <a:rPr lang="en-US" smtClean="0"/>
              <a:t>2/26/14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599405-9E91-4149-AF53-5ABB45FC252D}" type="datetimeFigureOut">
              <a:rPr lang="en-US" smtClean="0"/>
              <a:t>2/26/14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599405-9E91-4149-AF53-5ABB45FC252D}" type="datetimeFigureOut">
              <a:rPr lang="en-US" smtClean="0"/>
              <a:t>2/26/14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599405-9E91-4149-AF53-5ABB45FC252D}" type="datetimeFigureOut">
              <a:rPr lang="en-US" smtClean="0"/>
              <a:t>2/26/14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599405-9E91-4149-AF53-5ABB45FC252D}" type="datetimeFigureOut">
              <a:rPr lang="en-US" smtClean="0"/>
              <a:t>2/26/14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99405-9E91-4149-AF53-5ABB45FC252D}" type="datetimeFigureOut">
              <a:rPr lang="en-US" smtClean="0"/>
              <a:t>2/26/14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99405-9E91-4149-AF53-5ABB45FC252D}" type="datetimeFigureOut">
              <a:rPr lang="en-US" smtClean="0"/>
              <a:t>2/26/14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599405-9E91-4149-AF53-5ABB45FC252D}" type="datetimeFigureOut">
              <a:rPr lang="en-US" smtClean="0"/>
              <a:t>2/26/14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3F978C5-3E1B-5742-9F20-76EA2430CAED}"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99405-9E91-4149-AF53-5ABB45FC252D}" type="datetimeFigureOut">
              <a:rPr lang="en-US" smtClean="0"/>
              <a:t>2/26/14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978C5-3E1B-5742-9F20-76EA2430CAED}"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a:t>
            </a:r>
            <a:r>
              <a:rPr lang="en-US" dirty="0"/>
              <a:t>8</a:t>
            </a:r>
          </a:p>
        </p:txBody>
      </p:sp>
    </p:spTree>
    <p:extLst>
      <p:ext uri="{BB962C8B-B14F-4D97-AF65-F5344CB8AC3E}">
        <p14:creationId xmlns:p14="http://schemas.microsoft.com/office/powerpoint/2010/main" val="1742011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for Satkaryavada by Arbitrary Effect</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endParaRPr lang="en-US" sz="2400" dirty="0" smtClean="0"/>
          </a:p>
          <a:p>
            <a:pPr marL="457200" indent="-457200">
              <a:buAutoNum type="arabicPeriod"/>
            </a:pPr>
            <a:r>
              <a:rPr lang="en-US" sz="2400" dirty="0" smtClean="0"/>
              <a:t>Suppose A, B and C are numerically distinct and qualitatively similar in some respects.</a:t>
            </a:r>
          </a:p>
          <a:p>
            <a:pPr marL="457200" indent="-457200">
              <a:buAutoNum type="arabicPeriod"/>
            </a:pPr>
            <a:r>
              <a:rPr lang="en-US" sz="2400" dirty="0" smtClean="0"/>
              <a:t>Suppose A always causes B</a:t>
            </a:r>
            <a:r>
              <a:rPr lang="en-US" sz="2400" dirty="0"/>
              <a:t>. A </a:t>
            </a:r>
            <a:r>
              <a:rPr lang="en-US" sz="2400" dirty="0" smtClean="0"/>
              <a:t>never </a:t>
            </a:r>
            <a:r>
              <a:rPr lang="en-US" sz="2400" dirty="0" smtClean="0"/>
              <a:t>causes </a:t>
            </a:r>
            <a:r>
              <a:rPr lang="en-US" sz="2400" dirty="0" smtClean="0"/>
              <a:t>C.</a:t>
            </a:r>
          </a:p>
          <a:p>
            <a:pPr marL="457200" indent="-457200">
              <a:buAutoNum type="arabicPeriod"/>
            </a:pPr>
            <a:r>
              <a:rPr lang="en-US" sz="2400" dirty="0" smtClean="0"/>
              <a:t>Assume A does not already contain part of B in it.</a:t>
            </a:r>
          </a:p>
          <a:p>
            <a:pPr marL="457200" indent="-457200">
              <a:buAutoNum type="arabicPeriod"/>
            </a:pPr>
            <a:r>
              <a:rPr lang="en-US" sz="2400" dirty="0" smtClean="0"/>
              <a:t>Problem: If A does not already contain B in it in some way, it would follow that A would be just as likely to cause C as it would B, since neither is part of A already.</a:t>
            </a:r>
          </a:p>
          <a:p>
            <a:pPr marL="457200" indent="-457200">
              <a:buAutoNum type="arabicPeriod"/>
            </a:pPr>
            <a:r>
              <a:rPr lang="en-US" sz="2400" dirty="0" smtClean="0"/>
              <a:t>So, A causes B because A already contains part of B in it, and does not contain part of C in it. </a:t>
            </a:r>
          </a:p>
          <a:p>
            <a:pPr marL="0" indent="0">
              <a:buNone/>
            </a:pPr>
            <a:r>
              <a:rPr lang="en-US" sz="2400" dirty="0" smtClean="0"/>
              <a:t> </a:t>
            </a:r>
          </a:p>
          <a:p>
            <a:pPr marL="0" indent="0">
              <a:buNone/>
            </a:pPr>
            <a:r>
              <a:rPr lang="en-US" sz="2400" dirty="0" smtClean="0"/>
              <a:t>Is this the only possible explanation of why A causes B, but not C?</a:t>
            </a:r>
          </a:p>
        </p:txBody>
      </p:sp>
    </p:spTree>
    <p:extLst>
      <p:ext uri="{BB962C8B-B14F-4D97-AF65-F5344CB8AC3E}">
        <p14:creationId xmlns:p14="http://schemas.microsoft.com/office/powerpoint/2010/main" val="21897459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Causation: The Non-Productivity of Non-Being</a:t>
            </a:r>
            <a:endParaRPr lang="en-US" sz="2800" dirty="0"/>
          </a:p>
        </p:txBody>
      </p:sp>
      <p:sp>
        <p:nvSpPr>
          <p:cNvPr id="3" name="Content Placeholder 2"/>
          <p:cNvSpPr>
            <a:spLocks noGrp="1"/>
          </p:cNvSpPr>
          <p:nvPr>
            <p:ph idx="1"/>
          </p:nvPr>
        </p:nvSpPr>
        <p:spPr>
          <a:xfrm>
            <a:off x="172140" y="1041400"/>
            <a:ext cx="8808296" cy="5535023"/>
          </a:xfrm>
        </p:spPr>
        <p:txBody>
          <a:bodyPr>
            <a:normAutofit fontScale="92500" lnSpcReduction="10000"/>
          </a:bodyPr>
          <a:lstStyle/>
          <a:p>
            <a:pPr marL="0" indent="0">
              <a:buNone/>
            </a:pPr>
            <a:endParaRPr lang="en-US" sz="2400" dirty="0" smtClean="0"/>
          </a:p>
          <a:p>
            <a:pPr marL="0" indent="0">
              <a:buNone/>
            </a:pPr>
            <a:r>
              <a:rPr lang="en-US" sz="2400" dirty="0" smtClean="0"/>
              <a:t>Argument:</a:t>
            </a:r>
          </a:p>
          <a:p>
            <a:pPr marL="0" indent="0">
              <a:buNone/>
            </a:pPr>
            <a:endParaRPr lang="en-US" sz="2400" dirty="0"/>
          </a:p>
          <a:p>
            <a:pPr marL="457200" indent="-457200">
              <a:buAutoNum type="arabicPeriod"/>
            </a:pPr>
            <a:r>
              <a:rPr lang="en-US" sz="2400" dirty="0" smtClean="0"/>
              <a:t>Nothing can come out </a:t>
            </a:r>
            <a:r>
              <a:rPr lang="en-US" sz="2400" dirty="0" smtClean="0"/>
              <a:t>of nothing</a:t>
            </a:r>
            <a:r>
              <a:rPr lang="en-US" sz="2400" dirty="0" smtClean="0"/>
              <a:t>. </a:t>
            </a:r>
          </a:p>
          <a:p>
            <a:pPr marL="457200" indent="-457200">
              <a:buAutoNum type="arabicPeriod"/>
            </a:pPr>
            <a:r>
              <a:rPr lang="en-US" sz="2400" dirty="0" smtClean="0"/>
              <a:t>So, if nothing was present at the beginning, acting on nothing could only produce nothing. Because what is there to get transformed is nothing.</a:t>
            </a:r>
          </a:p>
          <a:p>
            <a:pPr marL="457200" indent="-457200">
              <a:buAutoNum type="arabicPeriod"/>
            </a:pPr>
            <a:r>
              <a:rPr lang="en-US" sz="2400" dirty="0" smtClean="0"/>
              <a:t>But there is something</a:t>
            </a:r>
            <a:r>
              <a:rPr lang="en-US" sz="2400" dirty="0"/>
              <a:t> </a:t>
            </a:r>
            <a:r>
              <a:rPr lang="en-US" sz="2400" dirty="0" smtClean="0"/>
              <a:t>now.</a:t>
            </a:r>
          </a:p>
          <a:p>
            <a:pPr marL="457200" indent="-457200">
              <a:buAutoNum type="arabicPeriod"/>
            </a:pPr>
            <a:r>
              <a:rPr lang="en-US" sz="2400" dirty="0" smtClean="0"/>
              <a:t>So, the something existing now has to be a transformation of a prior something for which there is a relation of relevant similarity. </a:t>
            </a:r>
            <a:endParaRPr lang="en-US" sz="2400" dirty="0"/>
          </a:p>
          <a:p>
            <a:pPr marL="457200" indent="-457200">
              <a:buAutoNum type="arabicPeriod"/>
            </a:pPr>
            <a:r>
              <a:rPr lang="en-US" sz="2400" dirty="0" smtClean="0"/>
              <a:t>An </a:t>
            </a:r>
            <a:r>
              <a:rPr lang="en-US" sz="2400" dirty="0" smtClean="0"/>
              <a:t>infinite regresses is impossible.</a:t>
            </a:r>
            <a:endParaRPr lang="en-US" sz="2400" dirty="0" smtClean="0"/>
          </a:p>
          <a:p>
            <a:pPr marL="457200" indent="-457200">
              <a:buAutoNum type="arabicPeriod"/>
            </a:pPr>
            <a:r>
              <a:rPr lang="en-US" sz="2400" dirty="0" smtClean="0"/>
              <a:t>So, there must be a first cause. </a:t>
            </a:r>
          </a:p>
          <a:p>
            <a:pPr marL="0" indent="0">
              <a:buNone/>
            </a:pPr>
            <a:endParaRPr lang="en-US" sz="2400" dirty="0"/>
          </a:p>
          <a:p>
            <a:pPr marL="0" indent="0">
              <a:buNone/>
            </a:pPr>
            <a:r>
              <a:rPr lang="en-US" sz="2400" dirty="0" smtClean="0"/>
              <a:t>Upshot: There </a:t>
            </a:r>
            <a:r>
              <a:rPr lang="en-US" sz="2400" dirty="0" smtClean="0"/>
              <a:t>must be something that gets transformed in the beginning in order for there to be anything now. </a:t>
            </a:r>
          </a:p>
        </p:txBody>
      </p:sp>
    </p:spTree>
    <p:extLst>
      <p:ext uri="{BB962C8B-B14F-4D97-AF65-F5344CB8AC3E}">
        <p14:creationId xmlns:p14="http://schemas.microsoft.com/office/powerpoint/2010/main" val="13340351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Evolution of the World from a Single Material Cause</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smtClean="0"/>
              <a:t>Argument for single material cause:</a:t>
            </a:r>
          </a:p>
          <a:p>
            <a:pPr marL="0" indent="0">
              <a:buNone/>
            </a:pPr>
            <a:endParaRPr lang="en-US" sz="2400" dirty="0"/>
          </a:p>
          <a:p>
            <a:pPr marL="457200" indent="-457200">
              <a:buAutoNum type="arabicPeriod"/>
            </a:pPr>
            <a:r>
              <a:rPr lang="en-US" sz="2400" dirty="0" smtClean="0"/>
              <a:t>The present world exists because of previous change. </a:t>
            </a:r>
            <a:endParaRPr lang="en-US" sz="2400" dirty="0"/>
          </a:p>
          <a:p>
            <a:pPr marL="457200" indent="-457200">
              <a:buAutoNum type="arabicPeriod"/>
            </a:pPr>
            <a:r>
              <a:rPr lang="en-US" sz="2400" dirty="0" smtClean="0"/>
              <a:t>Change is not the production of something radically new. But only the transformation of something already present. </a:t>
            </a:r>
            <a:endParaRPr lang="en-US" sz="2400" dirty="0"/>
          </a:p>
          <a:p>
            <a:pPr marL="457200" indent="-457200">
              <a:buAutoNum type="arabicPeriod"/>
            </a:pPr>
            <a:r>
              <a:rPr lang="en-US" sz="2400" dirty="0" smtClean="0"/>
              <a:t>So, the whole present world with all of its diversity came from a single material cause or there is an infinite regress of  causes.</a:t>
            </a:r>
          </a:p>
          <a:p>
            <a:pPr marL="457200" indent="-457200">
              <a:buAutoNum type="arabicPeriod"/>
            </a:pPr>
            <a:r>
              <a:rPr lang="en-US" sz="2400" dirty="0" smtClean="0"/>
              <a:t>There is no infinite regress.</a:t>
            </a:r>
          </a:p>
          <a:p>
            <a:pPr marL="457200" indent="-457200">
              <a:buAutoNum type="arabicPeriod"/>
            </a:pPr>
            <a:r>
              <a:rPr lang="en-US" sz="2400" dirty="0" smtClean="0"/>
              <a:t>So, there is only a single material cause.  </a:t>
            </a:r>
          </a:p>
        </p:txBody>
      </p:sp>
    </p:spTree>
    <p:extLst>
      <p:ext uri="{BB962C8B-B14F-4D97-AF65-F5344CB8AC3E}">
        <p14:creationId xmlns:p14="http://schemas.microsoft.com/office/powerpoint/2010/main" val="4022346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Fundamental Nature and The Manifest Nature</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The fundamental nature of the world is </a:t>
            </a:r>
            <a:r>
              <a:rPr lang="en-US" sz="2400" i="1" dirty="0" smtClean="0"/>
              <a:t>Prakriti</a:t>
            </a:r>
            <a:r>
              <a:rPr lang="en-US" sz="2400" dirty="0" smtClean="0"/>
              <a:t>, which is the fundamental material cause of everything. All entities are a </a:t>
            </a:r>
            <a:r>
              <a:rPr lang="en-US" sz="2400" i="1" dirty="0" smtClean="0"/>
              <a:t>modification</a:t>
            </a:r>
            <a:r>
              <a:rPr lang="en-US" sz="2400" dirty="0" smtClean="0"/>
              <a:t> via transformation of the one single cause. </a:t>
            </a:r>
          </a:p>
          <a:p>
            <a:pPr marL="0" indent="0">
              <a:buNone/>
            </a:pPr>
            <a:endParaRPr lang="en-US" sz="2400" dirty="0"/>
          </a:p>
          <a:p>
            <a:pPr marL="0" indent="0">
              <a:buNone/>
            </a:pPr>
            <a:r>
              <a:rPr lang="en-US" sz="2400" dirty="0" smtClean="0"/>
              <a:t>How can we explain plurality and diversity?</a:t>
            </a:r>
          </a:p>
          <a:p>
            <a:pPr marL="0" indent="0">
              <a:buNone/>
            </a:pPr>
            <a:endParaRPr lang="en-US" sz="2400" dirty="0"/>
          </a:p>
          <a:p>
            <a:pPr marL="0" indent="0">
              <a:buNone/>
            </a:pPr>
            <a:r>
              <a:rPr lang="en-US" sz="2400" dirty="0" smtClean="0"/>
              <a:t>Adopt the view that </a:t>
            </a:r>
            <a:r>
              <a:rPr lang="en-US" sz="2400" i="1" dirty="0" smtClean="0"/>
              <a:t>prakriti </a:t>
            </a:r>
            <a:r>
              <a:rPr lang="en-US" sz="2400" dirty="0" smtClean="0"/>
              <a:t>has three different properties (gunas), </a:t>
            </a:r>
            <a:r>
              <a:rPr lang="en-US" sz="2400" i="1" dirty="0" smtClean="0"/>
              <a:t>sattva</a:t>
            </a:r>
            <a:r>
              <a:rPr lang="en-US" sz="2400" dirty="0" smtClean="0"/>
              <a:t>, </a:t>
            </a:r>
            <a:r>
              <a:rPr lang="en-US" sz="2400" i="1" dirty="0" smtClean="0"/>
              <a:t>rajas, </a:t>
            </a:r>
            <a:r>
              <a:rPr lang="en-US" sz="2400" dirty="0" smtClean="0"/>
              <a:t>and </a:t>
            </a:r>
            <a:r>
              <a:rPr lang="en-US" sz="2400" i="1" dirty="0" smtClean="0"/>
              <a:t>tamas</a:t>
            </a:r>
            <a:r>
              <a:rPr lang="en-US" sz="2400" dirty="0" smtClean="0"/>
              <a:t>. </a:t>
            </a:r>
          </a:p>
          <a:p>
            <a:pPr marL="0" indent="0">
              <a:buNone/>
            </a:pPr>
            <a:endParaRPr lang="en-US" sz="2400" dirty="0"/>
          </a:p>
          <a:p>
            <a:pPr marL="0" indent="0">
              <a:buNone/>
            </a:pPr>
            <a:r>
              <a:rPr lang="en-US" sz="2400" dirty="0" smtClean="0"/>
              <a:t>Everything is distinct because of differences in how these basic elements are put together. All mental and physical phenomena are just different combinations of these three gunas. </a:t>
            </a:r>
          </a:p>
        </p:txBody>
      </p:sp>
    </p:spTree>
    <p:extLst>
      <p:ext uri="{BB962C8B-B14F-4D97-AF65-F5344CB8AC3E}">
        <p14:creationId xmlns:p14="http://schemas.microsoft.com/office/powerpoint/2010/main" val="36031164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Three Gunas: Sattva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b="1" dirty="0" smtClean="0"/>
              <a:t>Sattva: </a:t>
            </a:r>
          </a:p>
          <a:p>
            <a:pPr marL="0" indent="0">
              <a:buNone/>
            </a:pPr>
            <a:endParaRPr lang="en-US" sz="2400" b="1" dirty="0"/>
          </a:p>
          <a:p>
            <a:pPr marL="0" indent="0">
              <a:buNone/>
            </a:pPr>
            <a:r>
              <a:rPr lang="en-US" sz="2400" dirty="0"/>
              <a:t>C</a:t>
            </a:r>
            <a:r>
              <a:rPr lang="en-US" sz="2400" dirty="0" smtClean="0"/>
              <a:t>oncerned with happiness.</a:t>
            </a:r>
          </a:p>
          <a:p>
            <a:pPr marL="0" indent="0">
              <a:buNone/>
            </a:pPr>
            <a:endParaRPr lang="en-US" sz="2400" dirty="0"/>
          </a:p>
          <a:p>
            <a:pPr marL="0" indent="0">
              <a:buNone/>
            </a:pPr>
            <a:r>
              <a:rPr lang="en-US" sz="2400" dirty="0" smtClean="0"/>
              <a:t>Component: lightness, brightness, pleasure.</a:t>
            </a:r>
          </a:p>
          <a:p>
            <a:pPr marL="0" indent="0">
              <a:buNone/>
            </a:pPr>
            <a:endParaRPr lang="en-US" sz="2400" dirty="0"/>
          </a:p>
          <a:p>
            <a:pPr marL="0" indent="0">
              <a:buNone/>
            </a:pPr>
            <a:r>
              <a:rPr lang="en-US" sz="2400" dirty="0" smtClean="0"/>
              <a:t>Associated: ego, mind, and intelligence. </a:t>
            </a:r>
          </a:p>
          <a:p>
            <a:pPr marL="0" indent="0">
              <a:buNone/>
            </a:pPr>
            <a:endParaRPr lang="en-US" sz="2400" dirty="0"/>
          </a:p>
          <a:p>
            <a:pPr marL="0" indent="0">
              <a:buNone/>
            </a:pPr>
            <a:r>
              <a:rPr lang="en-US" sz="2400" dirty="0" smtClean="0"/>
              <a:t>Essence: purity, fineness, and subtlety. </a:t>
            </a:r>
          </a:p>
          <a:p>
            <a:pPr marL="0" indent="0">
              <a:buNone/>
            </a:pPr>
            <a:endParaRPr lang="en-US" sz="2400" dirty="0" smtClean="0"/>
          </a:p>
          <a:p>
            <a:pPr marL="0" indent="0">
              <a:buNone/>
            </a:pPr>
            <a:r>
              <a:rPr lang="en-US" sz="2400" dirty="0" smtClean="0"/>
              <a:t>It is the essential condition for consciousness. </a:t>
            </a:r>
            <a:endParaRPr lang="en-US" sz="2400" dirty="0"/>
          </a:p>
        </p:txBody>
      </p:sp>
    </p:spTree>
    <p:extLst>
      <p:ext uri="{BB962C8B-B14F-4D97-AF65-F5344CB8AC3E}">
        <p14:creationId xmlns:p14="http://schemas.microsoft.com/office/powerpoint/2010/main" val="17919077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Three Gunas: Rajas</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b="1" dirty="0" smtClean="0"/>
              <a:t>Rajas</a:t>
            </a:r>
          </a:p>
          <a:p>
            <a:pPr marL="0" indent="0">
              <a:buNone/>
            </a:pPr>
            <a:endParaRPr lang="en-US" sz="2400" b="1" dirty="0"/>
          </a:p>
          <a:p>
            <a:pPr marL="0" indent="0">
              <a:buNone/>
            </a:pPr>
            <a:r>
              <a:rPr lang="en-US" sz="2400" dirty="0"/>
              <a:t>C</a:t>
            </a:r>
            <a:r>
              <a:rPr lang="en-US" sz="2400" dirty="0" smtClean="0"/>
              <a:t>oncerned with actions of objects.</a:t>
            </a:r>
          </a:p>
          <a:p>
            <a:pPr marL="0" indent="0">
              <a:buNone/>
            </a:pPr>
            <a:endParaRPr lang="en-US" sz="2400" dirty="0"/>
          </a:p>
          <a:p>
            <a:pPr marL="0" indent="0">
              <a:buNone/>
            </a:pPr>
            <a:r>
              <a:rPr lang="en-US" sz="2400" dirty="0" smtClean="0"/>
              <a:t>Associated: activity, motion, and pain. </a:t>
            </a:r>
          </a:p>
          <a:p>
            <a:pPr marL="0" indent="0">
              <a:buNone/>
            </a:pPr>
            <a:endParaRPr lang="en-US" sz="2400" dirty="0" smtClean="0"/>
          </a:p>
          <a:p>
            <a:pPr marL="0" indent="0">
              <a:buNone/>
            </a:pPr>
            <a:r>
              <a:rPr lang="en-US" sz="2400" dirty="0" smtClean="0"/>
              <a:t>It is </a:t>
            </a:r>
            <a:r>
              <a:rPr lang="en-US" sz="2400" dirty="0" smtClean="0"/>
              <a:t>essential </a:t>
            </a:r>
            <a:r>
              <a:rPr lang="en-US" sz="2400" dirty="0" smtClean="0"/>
              <a:t>for motion in objects.</a:t>
            </a:r>
            <a:endParaRPr lang="en-US" sz="2400" dirty="0"/>
          </a:p>
        </p:txBody>
      </p:sp>
    </p:spTree>
    <p:extLst>
      <p:ext uri="{BB962C8B-B14F-4D97-AF65-F5344CB8AC3E}">
        <p14:creationId xmlns:p14="http://schemas.microsoft.com/office/powerpoint/2010/main" val="240058752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Three Gunas: Tamas</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b="1" dirty="0" smtClean="0"/>
              <a:t>Tamas</a:t>
            </a:r>
          </a:p>
          <a:p>
            <a:pPr marL="0" indent="0">
              <a:buNone/>
            </a:pPr>
            <a:endParaRPr lang="en-US" sz="2400" b="1" dirty="0"/>
          </a:p>
          <a:p>
            <a:pPr marL="0" indent="0">
              <a:buNone/>
            </a:pPr>
            <a:r>
              <a:rPr lang="en-US" sz="2400" dirty="0"/>
              <a:t>C</a:t>
            </a:r>
            <a:r>
              <a:rPr lang="en-US" sz="2400" dirty="0" smtClean="0"/>
              <a:t>oncerned with inertia and inaction.</a:t>
            </a:r>
          </a:p>
          <a:p>
            <a:pPr marL="0" indent="0">
              <a:buNone/>
            </a:pPr>
            <a:endParaRPr lang="en-US" sz="2400" dirty="0"/>
          </a:p>
          <a:p>
            <a:pPr marL="0" indent="0">
              <a:buNone/>
            </a:pPr>
            <a:r>
              <a:rPr lang="en-US" sz="2400" dirty="0" smtClean="0"/>
              <a:t>In living beings it is associated with </a:t>
            </a:r>
            <a:r>
              <a:rPr lang="en-US" sz="2400" dirty="0" smtClean="0"/>
              <a:t>coarseness</a:t>
            </a:r>
            <a:r>
              <a:rPr lang="en-US" sz="2400" dirty="0" smtClean="0"/>
              <a:t>, negligence, indifference, and inactivity.  </a:t>
            </a:r>
          </a:p>
          <a:p>
            <a:pPr marL="0" indent="0">
              <a:buNone/>
            </a:pPr>
            <a:endParaRPr lang="en-US" sz="2400" dirty="0" smtClean="0"/>
          </a:p>
          <a:p>
            <a:pPr marL="0" indent="0">
              <a:buNone/>
            </a:pPr>
            <a:r>
              <a:rPr lang="en-US" sz="2400" dirty="0" smtClean="0"/>
              <a:t>In a person it manifests itself as ignorance, insensitivity, and inaction.</a:t>
            </a:r>
          </a:p>
          <a:p>
            <a:pPr marL="0" indent="0">
              <a:buNone/>
            </a:pPr>
            <a:endParaRPr lang="en-US" sz="2400" dirty="0"/>
          </a:p>
          <a:p>
            <a:pPr marL="0" indent="0">
              <a:buNone/>
            </a:pPr>
            <a:r>
              <a:rPr lang="en-US" sz="2400" dirty="0" smtClean="0"/>
              <a:t> </a:t>
            </a:r>
          </a:p>
        </p:txBody>
      </p:sp>
    </p:spTree>
    <p:extLst>
      <p:ext uri="{BB962C8B-B14F-4D97-AF65-F5344CB8AC3E}">
        <p14:creationId xmlns:p14="http://schemas.microsoft.com/office/powerpoint/2010/main" val="42201342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How do we know that Purusha exists</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i="1" dirty="0" smtClean="0"/>
              <a:t>Purusha</a:t>
            </a:r>
            <a:r>
              <a:rPr lang="en-US" sz="2400" dirty="0" smtClean="0"/>
              <a:t> exists because</a:t>
            </a:r>
            <a:r>
              <a:rPr lang="en-US" sz="2400" dirty="0" smtClean="0"/>
              <a:t>:</a:t>
            </a:r>
          </a:p>
          <a:p>
            <a:pPr marL="0" indent="0">
              <a:buNone/>
            </a:pPr>
            <a:endParaRPr lang="en-US" sz="2400" dirty="0" smtClean="0"/>
          </a:p>
          <a:p>
            <a:pPr marL="457200" indent="-457200">
              <a:buAutoNum type="alphaUcParenBoth"/>
            </a:pPr>
            <a:r>
              <a:rPr lang="en-US" sz="2400" dirty="0" smtClean="0"/>
              <a:t>aggregations or combinations exist for another; </a:t>
            </a:r>
          </a:p>
          <a:p>
            <a:pPr marL="457200" indent="-457200">
              <a:buAutoNum type="alphaUcParenBoth"/>
            </a:pPr>
            <a:endParaRPr lang="en-US" sz="2400" dirty="0" smtClean="0"/>
          </a:p>
          <a:p>
            <a:pPr marL="457200" indent="-457200">
              <a:buAutoNum type="alphaUcParenBoth"/>
            </a:pPr>
            <a:r>
              <a:rPr lang="en-US" sz="2400" dirty="0" smtClean="0"/>
              <a:t>this other must be apart or opposite from the three gunas; </a:t>
            </a:r>
          </a:p>
          <a:p>
            <a:pPr marL="457200" indent="-457200">
              <a:buAutoNum type="alphaUcParenBoth"/>
            </a:pPr>
            <a:endParaRPr lang="en-US" sz="2400" dirty="0" smtClean="0"/>
          </a:p>
          <a:p>
            <a:pPr marL="457200" indent="-457200">
              <a:buAutoNum type="alphaUcParenBoth"/>
            </a:pPr>
            <a:r>
              <a:rPr lang="en-US" sz="2400" dirty="0" smtClean="0"/>
              <a:t>this other must be a superintending power or control; </a:t>
            </a:r>
          </a:p>
          <a:p>
            <a:pPr marL="457200" indent="-457200">
              <a:buAutoNum type="alphaUcParenBoth"/>
            </a:pPr>
            <a:endParaRPr lang="en-US" sz="2400" dirty="0" smtClean="0"/>
          </a:p>
          <a:p>
            <a:pPr marL="457200" indent="-457200">
              <a:buAutoNum type="alphaUcParenBoth"/>
            </a:pPr>
            <a:r>
              <a:rPr lang="en-US" sz="2400" dirty="0" smtClean="0"/>
              <a:t>there must be an enjoyer; </a:t>
            </a:r>
          </a:p>
          <a:p>
            <a:pPr marL="457200" indent="-457200">
              <a:buAutoNum type="alphaUcParenBoth"/>
            </a:pPr>
            <a:endParaRPr lang="en-US" sz="2400" dirty="0"/>
          </a:p>
          <a:p>
            <a:pPr marL="457200" indent="-457200">
              <a:buAutoNum type="alphaUcParenBoth"/>
            </a:pPr>
            <a:r>
              <a:rPr lang="en-US" sz="2400" dirty="0" smtClean="0"/>
              <a:t>there is functioning for the sake of isolation and freedom.</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190108552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1</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smtClean="0"/>
              <a:t>All composite things exist to serve the purpose of a being, and that being is </a:t>
            </a:r>
            <a:r>
              <a:rPr lang="en-US" sz="2400" i="1" dirty="0" smtClean="0"/>
              <a:t>Purusha</a:t>
            </a:r>
            <a:r>
              <a:rPr lang="en-US" sz="2400" dirty="0" smtClean="0"/>
              <a:t>. </a:t>
            </a:r>
            <a:endParaRPr lang="en-US" sz="2400" dirty="0"/>
          </a:p>
          <a:p>
            <a:pPr marL="0" indent="0">
              <a:buNone/>
            </a:pPr>
            <a:endParaRPr lang="en-US" sz="2400" dirty="0" smtClean="0"/>
          </a:p>
          <a:p>
            <a:pPr marL="0" indent="0">
              <a:buNone/>
            </a:pPr>
            <a:r>
              <a:rPr lang="en-US" sz="2400" dirty="0" smtClean="0"/>
              <a:t>Why?</a:t>
            </a:r>
          </a:p>
          <a:p>
            <a:pPr marL="0" indent="0">
              <a:buNone/>
            </a:pPr>
            <a:endParaRPr lang="en-US" sz="2400" dirty="0"/>
          </a:p>
          <a:p>
            <a:pPr marL="0" indent="0">
              <a:buNone/>
            </a:pPr>
            <a:r>
              <a:rPr lang="en-US" sz="2400" i="1" dirty="0" smtClean="0"/>
              <a:t>Because</a:t>
            </a:r>
            <a:r>
              <a:rPr lang="en-US" sz="2400" dirty="0" smtClean="0"/>
              <a:t> </a:t>
            </a:r>
          </a:p>
          <a:p>
            <a:pPr marL="0" indent="0">
              <a:buNone/>
            </a:pPr>
            <a:endParaRPr lang="en-US" sz="2400" dirty="0"/>
          </a:p>
          <a:p>
            <a:pPr marL="0" indent="0">
              <a:buNone/>
            </a:pPr>
            <a:r>
              <a:rPr lang="en-US" sz="2400" dirty="0" smtClean="0"/>
              <a:t>Where ever there is an aggregate of parts, the aggregate exists for something or someone. Prakriti is a combination of the three gunas. So, it must be for someone, that someone is Purusha. </a:t>
            </a:r>
          </a:p>
        </p:txBody>
      </p:sp>
    </p:spTree>
    <p:extLst>
      <p:ext uri="{BB962C8B-B14F-4D97-AF65-F5344CB8AC3E}">
        <p14:creationId xmlns:p14="http://schemas.microsoft.com/office/powerpoint/2010/main" val="2835774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2</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smtClean="0"/>
              <a:t>All objects of knowledge are composed of the three gunas, which implies that there is a subject which is not an object of experience, that subject is Purusha. </a:t>
            </a:r>
          </a:p>
          <a:p>
            <a:pPr marL="0" indent="0">
              <a:buNone/>
            </a:pPr>
            <a:endParaRPr lang="en-US" sz="2400" dirty="0" smtClean="0"/>
          </a:p>
          <a:p>
            <a:pPr marL="0" indent="0">
              <a:buNone/>
            </a:pPr>
            <a:r>
              <a:rPr lang="en-US" sz="2400" dirty="0" smtClean="0"/>
              <a:t>Why?</a:t>
            </a:r>
          </a:p>
          <a:p>
            <a:pPr marL="0" indent="0">
              <a:buNone/>
            </a:pPr>
            <a:endParaRPr lang="en-US" sz="2400" dirty="0"/>
          </a:p>
          <a:p>
            <a:pPr marL="0" indent="0">
              <a:buNone/>
            </a:pPr>
            <a:r>
              <a:rPr lang="en-US" sz="2400" i="1" dirty="0" smtClean="0"/>
              <a:t>Because</a:t>
            </a:r>
            <a:r>
              <a:rPr lang="en-US" sz="2400" dirty="0" smtClean="0"/>
              <a:t> </a:t>
            </a:r>
          </a:p>
          <a:p>
            <a:pPr marL="0" indent="0">
              <a:buNone/>
            </a:pPr>
            <a:endParaRPr lang="en-US" sz="2400" dirty="0"/>
          </a:p>
          <a:p>
            <a:pPr marL="0" indent="0">
              <a:buNone/>
            </a:pPr>
            <a:r>
              <a:rPr lang="en-US" sz="2400" dirty="0" smtClean="0"/>
              <a:t>There cannot be entities which are the object of knowledge without </a:t>
            </a:r>
            <a:r>
              <a:rPr lang="en-US" sz="2400" dirty="0" smtClean="0"/>
              <a:t>there </a:t>
            </a:r>
            <a:r>
              <a:rPr lang="en-US" sz="2400" dirty="0" smtClean="0"/>
              <a:t>being entities that are the subject of knowledge.</a:t>
            </a:r>
          </a:p>
        </p:txBody>
      </p:sp>
    </p:spTree>
    <p:extLst>
      <p:ext uri="{BB962C8B-B14F-4D97-AF65-F5344CB8AC3E}">
        <p14:creationId xmlns:p14="http://schemas.microsoft.com/office/powerpoint/2010/main" val="25593355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Sankhya or Samkhya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a:p>
          <a:p>
            <a:pPr marL="457200" indent="-457200">
              <a:buAutoNum type="arabicPeriod"/>
            </a:pPr>
            <a:r>
              <a:rPr lang="en-US" sz="2400" dirty="0" smtClean="0"/>
              <a:t>The oldest school of classical Indian Philosophy</a:t>
            </a:r>
          </a:p>
          <a:p>
            <a:pPr marL="457200" indent="-457200">
              <a:buAutoNum type="arabicPeriod"/>
            </a:pPr>
            <a:endParaRPr lang="en-US" sz="2400" dirty="0"/>
          </a:p>
          <a:p>
            <a:pPr marL="457200" indent="-457200">
              <a:buAutoNum type="arabicPeriod"/>
            </a:pPr>
            <a:r>
              <a:rPr lang="en-US" sz="2400" dirty="0" smtClean="0"/>
              <a:t>‘Sankhya’ means enumeration or discrimination that results from analyzing reality.</a:t>
            </a:r>
          </a:p>
          <a:p>
            <a:pPr marL="457200" indent="-457200">
              <a:buAutoNum type="arabicPeriod"/>
            </a:pPr>
            <a:endParaRPr lang="en-US" sz="2400" dirty="0"/>
          </a:p>
          <a:p>
            <a:pPr marL="457200" indent="-457200">
              <a:buAutoNum type="arabicPeriod"/>
            </a:pPr>
            <a:r>
              <a:rPr lang="en-US" sz="2400" dirty="0" smtClean="0"/>
              <a:t>Kapila is the supposed founder of the school. He wrote the </a:t>
            </a:r>
            <a:r>
              <a:rPr lang="en-US" sz="2400" dirty="0" smtClean="0"/>
              <a:t>Sankhya </a:t>
            </a:r>
            <a:r>
              <a:rPr lang="en-US" sz="2400" dirty="0" smtClean="0"/>
              <a:t>sutras. The </a:t>
            </a:r>
            <a:r>
              <a:rPr lang="en-US" sz="2400" dirty="0" smtClean="0"/>
              <a:t>school existed roughly from 1</a:t>
            </a:r>
            <a:r>
              <a:rPr lang="en-US" sz="2400" baseline="30000" dirty="0" smtClean="0"/>
              <a:t>st</a:t>
            </a:r>
            <a:r>
              <a:rPr lang="en-US" sz="2400" dirty="0"/>
              <a:t> </a:t>
            </a:r>
            <a:r>
              <a:rPr lang="en-US" sz="2400" dirty="0" smtClean="0"/>
              <a:t>to 11</a:t>
            </a:r>
            <a:r>
              <a:rPr lang="en-US" sz="2400" baseline="30000" dirty="0" smtClean="0"/>
              <a:t>th</a:t>
            </a:r>
            <a:r>
              <a:rPr lang="en-US" sz="2400" dirty="0" smtClean="0"/>
              <a:t> century.</a:t>
            </a:r>
            <a:endParaRPr lang="en-US" sz="2400" dirty="0" smtClean="0"/>
          </a:p>
          <a:p>
            <a:pPr marL="457200" indent="-457200">
              <a:buAutoNum type="arabicPeriod"/>
            </a:pPr>
            <a:endParaRPr lang="en-US" sz="2400" dirty="0"/>
          </a:p>
          <a:p>
            <a:pPr marL="457200" indent="-457200">
              <a:buAutoNum type="arabicPeriod"/>
            </a:pPr>
            <a:r>
              <a:rPr lang="en-US" sz="2400" dirty="0" smtClean="0"/>
              <a:t>On </a:t>
            </a:r>
            <a:r>
              <a:rPr lang="en-US" sz="2400" dirty="0" smtClean="0"/>
              <a:t>Sankhya theory: </a:t>
            </a:r>
            <a:r>
              <a:rPr lang="en-US" sz="2400" dirty="0" smtClean="0"/>
              <a:t>the universe has no creator. </a:t>
            </a:r>
          </a:p>
        </p:txBody>
      </p:sp>
    </p:spTree>
    <p:extLst>
      <p:ext uri="{BB962C8B-B14F-4D97-AF65-F5344CB8AC3E}">
        <p14:creationId xmlns:p14="http://schemas.microsoft.com/office/powerpoint/2010/main" val="33761886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3</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a:t>E</a:t>
            </a:r>
            <a:r>
              <a:rPr lang="en-US" sz="2400" dirty="0" smtClean="0"/>
              <a:t>xperiences need to be regulated. The consciousness that coordinates is Purusha.</a:t>
            </a:r>
          </a:p>
          <a:p>
            <a:pPr marL="0" indent="0">
              <a:buNone/>
            </a:pPr>
            <a:endParaRPr lang="en-US" sz="2400" dirty="0" smtClean="0"/>
          </a:p>
          <a:p>
            <a:pPr marL="0" indent="0">
              <a:buNone/>
            </a:pPr>
            <a:r>
              <a:rPr lang="en-US" sz="2400" dirty="0" smtClean="0"/>
              <a:t>Why?</a:t>
            </a:r>
          </a:p>
          <a:p>
            <a:pPr marL="0" indent="0">
              <a:buNone/>
            </a:pPr>
            <a:endParaRPr lang="en-US" sz="2400" dirty="0"/>
          </a:p>
          <a:p>
            <a:pPr marL="0" indent="0">
              <a:buNone/>
            </a:pPr>
            <a:r>
              <a:rPr lang="en-US" sz="2400" i="1" dirty="0" smtClean="0"/>
              <a:t>Because</a:t>
            </a:r>
            <a:r>
              <a:rPr lang="en-US" sz="2400" dirty="0" smtClean="0"/>
              <a:t> </a:t>
            </a:r>
          </a:p>
          <a:p>
            <a:pPr marL="0" indent="0">
              <a:buNone/>
            </a:pPr>
            <a:endParaRPr lang="en-US" sz="2400" dirty="0" smtClean="0"/>
          </a:p>
          <a:p>
            <a:pPr marL="0" indent="0">
              <a:buNone/>
            </a:pPr>
            <a:r>
              <a:rPr lang="en-US" sz="2400" dirty="0" smtClean="0"/>
              <a:t>Were they not regulated there would be no order, and chaos would prevail. But there is order now. So, there must have been order from which order came from.</a:t>
            </a:r>
            <a:endParaRPr lang="en-US" sz="2400" dirty="0"/>
          </a:p>
        </p:txBody>
      </p:sp>
    </p:spTree>
    <p:extLst>
      <p:ext uri="{BB962C8B-B14F-4D97-AF65-F5344CB8AC3E}">
        <p14:creationId xmlns:p14="http://schemas.microsoft.com/office/powerpoint/2010/main" val="126656523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4</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smtClean="0"/>
              <a:t>Prakriti being non-intelligent cannot experience what evolves from it. So, There must be an intelligent experiencer, and that is Purusha.</a:t>
            </a:r>
          </a:p>
          <a:p>
            <a:pPr marL="0" indent="0">
              <a:buNone/>
            </a:pPr>
            <a:endParaRPr lang="en-US" sz="2400" dirty="0" smtClean="0"/>
          </a:p>
          <a:p>
            <a:pPr marL="0" indent="0">
              <a:buNone/>
            </a:pPr>
            <a:r>
              <a:rPr lang="en-US" sz="2400" dirty="0" smtClean="0"/>
              <a:t>Why?</a:t>
            </a:r>
          </a:p>
          <a:p>
            <a:pPr marL="0" indent="0">
              <a:buNone/>
            </a:pPr>
            <a:endParaRPr lang="en-US" sz="2400" dirty="0"/>
          </a:p>
          <a:p>
            <a:pPr marL="0" indent="0">
              <a:buNone/>
            </a:pPr>
            <a:r>
              <a:rPr lang="en-US" sz="2400" i="1" dirty="0" smtClean="0"/>
              <a:t>Because</a:t>
            </a:r>
            <a:r>
              <a:rPr lang="en-US" sz="2400" dirty="0" smtClean="0"/>
              <a:t> </a:t>
            </a:r>
          </a:p>
          <a:p>
            <a:pPr marL="0" indent="0">
              <a:buNone/>
            </a:pPr>
            <a:endParaRPr lang="en-US" sz="2400" dirty="0" smtClean="0"/>
          </a:p>
          <a:p>
            <a:pPr marL="0" indent="0">
              <a:buNone/>
            </a:pPr>
            <a:r>
              <a:rPr lang="en-US" sz="2400" dirty="0" smtClean="0"/>
              <a:t>Were there no experiencer, there would be no aggregates which come into existence only for something. Since there are aggregates there must be an experiencer to experience the evolution of everything from the single first cause.</a:t>
            </a:r>
          </a:p>
        </p:txBody>
      </p:sp>
    </p:spTree>
    <p:extLst>
      <p:ext uri="{BB962C8B-B14F-4D97-AF65-F5344CB8AC3E}">
        <p14:creationId xmlns:p14="http://schemas.microsoft.com/office/powerpoint/2010/main" val="82588509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5</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dirty="0" smtClean="0"/>
              <a:t>There is a striving for release, which implies the existence of Purusha that strives for and obtains release. </a:t>
            </a:r>
          </a:p>
          <a:p>
            <a:pPr marL="0" indent="0">
              <a:buNone/>
            </a:pPr>
            <a:endParaRPr lang="en-US" sz="2400" dirty="0" smtClean="0"/>
          </a:p>
          <a:p>
            <a:pPr marL="0" indent="0">
              <a:buNone/>
            </a:pPr>
            <a:r>
              <a:rPr lang="en-US" sz="2400" dirty="0" smtClean="0"/>
              <a:t>Why?</a:t>
            </a:r>
          </a:p>
          <a:p>
            <a:pPr marL="0" indent="0">
              <a:buNone/>
            </a:pPr>
            <a:endParaRPr lang="en-US" sz="2400" dirty="0"/>
          </a:p>
          <a:p>
            <a:pPr marL="0" indent="0">
              <a:buNone/>
            </a:pPr>
            <a:r>
              <a:rPr lang="en-US" sz="2400" i="1" dirty="0" smtClean="0"/>
              <a:t>Because</a:t>
            </a:r>
            <a:r>
              <a:rPr lang="en-US" sz="2400" dirty="0" smtClean="0"/>
              <a:t> </a:t>
            </a:r>
          </a:p>
          <a:p>
            <a:pPr marL="0" indent="0">
              <a:buNone/>
            </a:pPr>
            <a:endParaRPr lang="en-US" sz="2400" dirty="0" smtClean="0"/>
          </a:p>
          <a:p>
            <a:pPr marL="0" indent="0">
              <a:buNone/>
            </a:pPr>
            <a:r>
              <a:rPr lang="en-US" sz="2400" dirty="0" smtClean="0"/>
              <a:t>Were we to live in a ordered universe where things find realization, and there were no entity to realize the evolution of the universe that would be a frustrating situation of tension. So, there must </a:t>
            </a:r>
            <a:r>
              <a:rPr lang="en-US" sz="2400" dirty="0" smtClean="0"/>
              <a:t>be a </a:t>
            </a:r>
            <a:r>
              <a:rPr lang="en-US" sz="2400" dirty="0" smtClean="0"/>
              <a:t>Purusha.</a:t>
            </a:r>
          </a:p>
        </p:txBody>
      </p:sp>
    </p:spTree>
    <p:extLst>
      <p:ext uri="{BB962C8B-B14F-4D97-AF65-F5344CB8AC3E}">
        <p14:creationId xmlns:p14="http://schemas.microsoft.com/office/powerpoint/2010/main" val="382870814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Nature of Purusha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a:p>
          <a:p>
            <a:pPr marL="457200" indent="-457200">
              <a:buAutoNum type="arabicPeriod"/>
            </a:pPr>
            <a:r>
              <a:rPr lang="en-US" sz="2400" dirty="0" smtClean="0"/>
              <a:t>Purusha is never observed, it is always an observer.</a:t>
            </a:r>
          </a:p>
          <a:p>
            <a:pPr marL="457200" indent="-457200">
              <a:buAutoNum type="arabicPeriod"/>
            </a:pPr>
            <a:endParaRPr lang="en-US" sz="2400" dirty="0"/>
          </a:p>
          <a:p>
            <a:pPr marL="457200" indent="-457200">
              <a:buAutoNum type="arabicPeriod"/>
            </a:pPr>
            <a:r>
              <a:rPr lang="en-US" sz="2400" dirty="0" smtClean="0"/>
              <a:t>Purusha is of the nature of freedom, isolated from the bondage of Prakriti. </a:t>
            </a:r>
          </a:p>
          <a:p>
            <a:pPr marL="457200" indent="-457200">
              <a:buAutoNum type="arabicPeriod"/>
            </a:pPr>
            <a:endParaRPr lang="en-US" sz="2400" dirty="0"/>
          </a:p>
          <a:p>
            <a:pPr marL="457200" indent="-457200">
              <a:buAutoNum type="arabicPeriod"/>
            </a:pPr>
            <a:r>
              <a:rPr lang="en-US" sz="2400" dirty="0" smtClean="0"/>
              <a:t>Purusha is indifferent, not moved by pleasure and pain. </a:t>
            </a:r>
          </a:p>
          <a:p>
            <a:pPr marL="457200" indent="-457200">
              <a:buAutoNum type="arabicPeriod"/>
            </a:pPr>
            <a:endParaRPr lang="en-US" sz="2400" dirty="0"/>
          </a:p>
          <a:p>
            <a:pPr marL="457200" indent="-457200">
              <a:buAutoNum type="arabicPeriod"/>
            </a:pPr>
            <a:r>
              <a:rPr lang="en-US" sz="2400" dirty="0" smtClean="0"/>
              <a:t>Purusha is a spectator. </a:t>
            </a:r>
          </a:p>
          <a:p>
            <a:pPr marL="457200" indent="-457200">
              <a:buAutoNum type="arabicPeriod"/>
            </a:pPr>
            <a:endParaRPr lang="en-US" sz="2400" dirty="0"/>
          </a:p>
          <a:p>
            <a:pPr marL="457200" indent="-457200">
              <a:buAutoNum type="arabicPeriod"/>
            </a:pPr>
            <a:r>
              <a:rPr lang="en-US" sz="2400" dirty="0" smtClean="0"/>
              <a:t>Purusha is inactive and unmoved.  </a:t>
            </a:r>
          </a:p>
          <a:p>
            <a:pPr marL="0" indent="0">
              <a:buNone/>
            </a:pPr>
            <a:endParaRPr lang="en-US" sz="2400" dirty="0" smtClean="0"/>
          </a:p>
        </p:txBody>
      </p:sp>
    </p:spTree>
    <p:extLst>
      <p:ext uri="{BB962C8B-B14F-4D97-AF65-F5344CB8AC3E}">
        <p14:creationId xmlns:p14="http://schemas.microsoft.com/office/powerpoint/2010/main" val="258159289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How are Purusha and Prakriti Connected?</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a:p>
          <a:p>
            <a:pPr marL="457200" indent="-457200">
              <a:buAutoNum type="arabicPeriod"/>
            </a:pPr>
            <a:r>
              <a:rPr lang="en-US" sz="2400" dirty="0" smtClean="0"/>
              <a:t>Ignorance confuses </a:t>
            </a:r>
            <a:r>
              <a:rPr lang="en-US" sz="2400" i="1" dirty="0" smtClean="0"/>
              <a:t>purusha</a:t>
            </a:r>
            <a:r>
              <a:rPr lang="en-US" sz="2400" dirty="0" smtClean="0"/>
              <a:t> and </a:t>
            </a:r>
            <a:r>
              <a:rPr lang="en-US" sz="2400" i="1" dirty="0" smtClean="0"/>
              <a:t>prakriti</a:t>
            </a:r>
            <a:r>
              <a:rPr lang="en-US" sz="2400" dirty="0" smtClean="0"/>
              <a:t>. It does so by making purusha appear as an aspect of prakriti constituted by the gunas.</a:t>
            </a:r>
          </a:p>
          <a:p>
            <a:pPr marL="0" indent="0">
              <a:buNone/>
            </a:pPr>
            <a:endParaRPr lang="en-US" sz="2400" dirty="0" smtClean="0"/>
          </a:p>
          <a:p>
            <a:pPr marL="457200" indent="-457200">
              <a:buAutoNum type="arabicPeriod"/>
            </a:pPr>
            <a:r>
              <a:rPr lang="en-US" sz="2400" dirty="0" smtClean="0"/>
              <a:t>Purusha is really different from prakriti. </a:t>
            </a:r>
          </a:p>
          <a:p>
            <a:pPr marL="457200" indent="-457200">
              <a:buAutoNum type="arabicPeriod"/>
            </a:pPr>
            <a:endParaRPr lang="en-US" sz="2400" dirty="0"/>
          </a:p>
          <a:p>
            <a:pPr marL="0" indent="0">
              <a:buNone/>
            </a:pPr>
            <a:r>
              <a:rPr lang="en-US" sz="2400" i="1" dirty="0" smtClean="0"/>
              <a:t>Purusha is a shining light and prakriti is a pool of water reflecting the light</a:t>
            </a:r>
            <a:r>
              <a:rPr lang="en-US" sz="2400" dirty="0" smtClean="0"/>
              <a:t>. </a:t>
            </a:r>
            <a:r>
              <a:rPr lang="en-US" sz="2400" i="1" dirty="0" smtClean="0"/>
              <a:t>Without purusha doing anything more than shining by its own light, it is reflected in prakriti. Now this reflected light mistakes itself for purusha. But this is not </a:t>
            </a:r>
            <a:r>
              <a:rPr lang="en-US" sz="2400" i="1" dirty="0" smtClean="0"/>
              <a:t>the </a:t>
            </a:r>
            <a:r>
              <a:rPr lang="en-US" sz="2400" i="1" dirty="0" smtClean="0"/>
              <a:t>true light of purusha. It is essentially only a reflection in prakriti. Purusha is lost because we take its reflection in prakriti to be its fundamental nature. </a:t>
            </a:r>
          </a:p>
          <a:p>
            <a:pPr marL="0" indent="0">
              <a:buNone/>
            </a:pPr>
            <a:endParaRPr lang="en-US" sz="2400" dirty="0" smtClean="0"/>
          </a:p>
        </p:txBody>
      </p:sp>
    </p:spTree>
    <p:extLst>
      <p:ext uri="{BB962C8B-B14F-4D97-AF65-F5344CB8AC3E}">
        <p14:creationId xmlns:p14="http://schemas.microsoft.com/office/powerpoint/2010/main" val="202864937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nkhyaYog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380" y="-24422"/>
            <a:ext cx="8667109" cy="6858000"/>
          </a:xfrm>
          <a:prstGeom prst="rect">
            <a:avLst/>
          </a:prstGeom>
        </p:spPr>
      </p:pic>
    </p:spTree>
    <p:extLst>
      <p:ext uri="{BB962C8B-B14F-4D97-AF65-F5344CB8AC3E}">
        <p14:creationId xmlns:p14="http://schemas.microsoft.com/office/powerpoint/2010/main" val="2288445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Yoga School of Philosophy</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Primarily concerned with meditative practices.</a:t>
            </a:r>
          </a:p>
          <a:p>
            <a:pPr marL="0" indent="0">
              <a:buNone/>
            </a:pPr>
            <a:endParaRPr lang="en-US" sz="2400" dirty="0"/>
          </a:p>
          <a:p>
            <a:pPr marL="0" indent="0">
              <a:buNone/>
            </a:pPr>
            <a:r>
              <a:rPr lang="en-US" sz="2400" dirty="0" smtClean="0"/>
              <a:t>The main goal is to attain as state of consciousness that is free from any conceptualization in thought, and where the individual is only aware of consciousness – there is no external object of thought.</a:t>
            </a:r>
          </a:p>
          <a:p>
            <a:pPr marL="0" indent="0">
              <a:buNone/>
            </a:pPr>
            <a:endParaRPr lang="en-US" sz="2400" dirty="0"/>
          </a:p>
          <a:p>
            <a:pPr marL="0" indent="0">
              <a:buNone/>
            </a:pPr>
            <a:r>
              <a:rPr lang="en-US" sz="2400" dirty="0" smtClean="0"/>
              <a:t>Attaining this state is beneficial to a person because it frees them from any suffering.</a:t>
            </a:r>
          </a:p>
          <a:p>
            <a:pPr marL="0" indent="0">
              <a:buNone/>
            </a:pPr>
            <a:endParaRPr lang="en-US" sz="2400" dirty="0"/>
          </a:p>
          <a:p>
            <a:pPr marL="0" indent="0">
              <a:buNone/>
            </a:pPr>
            <a:r>
              <a:rPr lang="en-US" sz="2400" dirty="0" smtClean="0"/>
              <a:t>Meditative practices is the means to the attainment of this state. </a:t>
            </a:r>
            <a:endParaRPr lang="en-US" sz="2400" dirty="0"/>
          </a:p>
        </p:txBody>
      </p:sp>
    </p:spTree>
    <p:extLst>
      <p:ext uri="{BB962C8B-B14F-4D97-AF65-F5344CB8AC3E}">
        <p14:creationId xmlns:p14="http://schemas.microsoft.com/office/powerpoint/2010/main" val="402174148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273050"/>
            <a:ext cx="3008313" cy="6308676"/>
          </a:xfrm>
        </p:spPr>
        <p:txBody>
          <a:bodyPr>
            <a:normAutofit lnSpcReduction="10000"/>
          </a:bodyPr>
          <a:lstStyle/>
          <a:p>
            <a:r>
              <a:rPr lang="en-US" sz="2000" dirty="0" smtClean="0"/>
              <a:t>Patanjali’s Yoga Sutras is the first major work of the Yoga school of philosophy</a:t>
            </a:r>
            <a:r>
              <a:rPr lang="en-US" sz="2000" dirty="0" smtClean="0"/>
              <a:t>. He is the first person to systematize various teachings.</a:t>
            </a:r>
            <a:endParaRPr lang="en-US" sz="2000" dirty="0" smtClean="0"/>
          </a:p>
          <a:p>
            <a:endParaRPr lang="en-US" sz="2000" dirty="0" smtClean="0"/>
          </a:p>
          <a:p>
            <a:r>
              <a:rPr lang="en-US" sz="2000" dirty="0" smtClean="0"/>
              <a:t>Yoga philosophy lays down a practical path to liberation and moksa.</a:t>
            </a:r>
            <a:endParaRPr lang="en-US" sz="2000" dirty="0"/>
          </a:p>
          <a:p>
            <a:endParaRPr lang="en-US" sz="2000" dirty="0"/>
          </a:p>
          <a:p>
            <a:r>
              <a:rPr lang="en-US" sz="2000" dirty="0" smtClean="0"/>
              <a:t>Samkhya accepts the practical path to realization of the self that Yoga offers. And Yoga philosophy accepts Samkhya metaphysics as its basis.</a:t>
            </a:r>
          </a:p>
          <a:p>
            <a:endParaRPr lang="en-US" sz="2000" dirty="0"/>
          </a:p>
          <a:p>
            <a:r>
              <a:rPr lang="en-US" sz="2000" dirty="0" smtClean="0"/>
              <a:t>Yoga = to unite or yoke together things.  </a:t>
            </a:r>
            <a:endParaRPr lang="en-US" sz="2000" dirty="0"/>
          </a:p>
        </p:txBody>
      </p:sp>
      <p:pic>
        <p:nvPicPr>
          <p:cNvPr id="13" name="Content Placeholder 12"/>
          <p:cNvPicPr>
            <a:picLocks noGrp="1" noChangeAspect="1"/>
          </p:cNvPicPr>
          <p:nvPr>
            <p:ph idx="1"/>
          </p:nvPr>
        </p:nvPicPr>
        <p:blipFill>
          <a:blip r:embed="rId2"/>
          <a:srcRect t="8164" b="8164"/>
          <a:stretch>
            <a:fillRect/>
          </a:stretch>
        </p:blipFill>
        <p:spPr>
          <a:xfrm>
            <a:off x="3575050" y="273050"/>
            <a:ext cx="5111750" cy="6308725"/>
          </a:xfrm>
        </p:spPr>
      </p:pic>
    </p:spTree>
    <p:extLst>
      <p:ext uri="{BB962C8B-B14F-4D97-AF65-F5344CB8AC3E}">
        <p14:creationId xmlns:p14="http://schemas.microsoft.com/office/powerpoint/2010/main" val="1855513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Difference between Yoga and Sankhya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Both schools accept the separation of prakriti and purusha. The yoga school accepts basic Sankhya metaphysics.</a:t>
            </a:r>
          </a:p>
          <a:p>
            <a:pPr marL="0" indent="0">
              <a:buNone/>
            </a:pPr>
            <a:endParaRPr lang="en-US" sz="2400" dirty="0"/>
          </a:p>
          <a:p>
            <a:pPr marL="0" indent="0">
              <a:buNone/>
            </a:pPr>
            <a:r>
              <a:rPr lang="en-US" sz="2400" dirty="0" smtClean="0"/>
              <a:t>However,</a:t>
            </a:r>
          </a:p>
          <a:p>
            <a:pPr marL="0" indent="0">
              <a:buNone/>
            </a:pPr>
            <a:endParaRPr lang="en-US" sz="2400" dirty="0"/>
          </a:p>
          <a:p>
            <a:pPr marL="0" indent="0">
              <a:buNone/>
            </a:pPr>
            <a:r>
              <a:rPr lang="en-US" sz="2400" dirty="0" smtClean="0"/>
              <a:t>Sankhya focuses on reasoning about reality as a method for liberation. Knowledge is sufficient for liberation.</a:t>
            </a:r>
          </a:p>
          <a:p>
            <a:pPr marL="0" indent="0">
              <a:buNone/>
            </a:pPr>
            <a:endParaRPr lang="en-US" sz="2400" dirty="0"/>
          </a:p>
          <a:p>
            <a:pPr marL="0" indent="0">
              <a:buNone/>
            </a:pPr>
            <a:r>
              <a:rPr lang="en-US" sz="2400" dirty="0" smtClean="0"/>
              <a:t>Yoga focuses on mediation about mind, consciousness, and self as the method for liberation. Knowledge is insufficient for liberation.</a:t>
            </a:r>
            <a:endParaRPr lang="en-US" sz="2400" dirty="0"/>
          </a:p>
        </p:txBody>
      </p:sp>
    </p:spTree>
    <p:extLst>
      <p:ext uri="{BB962C8B-B14F-4D97-AF65-F5344CB8AC3E}">
        <p14:creationId xmlns:p14="http://schemas.microsoft.com/office/powerpoint/2010/main" val="34011283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 Classical vs. Contemporary Modern</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Classica</a:t>
            </a:r>
            <a:r>
              <a:rPr lang="en-US" sz="2400" dirty="0" smtClean="0"/>
              <a:t>l Yoga is focused on meditation and cultivation of the mind and consciousness. </a:t>
            </a:r>
          </a:p>
          <a:p>
            <a:pPr marL="0" indent="0">
              <a:buNone/>
            </a:pPr>
            <a:endParaRPr lang="en-US" sz="2400" dirty="0"/>
          </a:p>
          <a:p>
            <a:pPr marL="0" indent="0">
              <a:buNone/>
            </a:pPr>
            <a:r>
              <a:rPr lang="en-US" sz="2400" dirty="0" smtClean="0"/>
              <a:t>Contemporary Yoga is focused on the body and the cultivation of its relation to the mind. </a:t>
            </a:r>
          </a:p>
          <a:p>
            <a:pPr marL="0" indent="0">
              <a:buNone/>
            </a:pPr>
            <a:endParaRPr lang="en-US" sz="2400" dirty="0"/>
          </a:p>
          <a:p>
            <a:pPr marL="0" indent="0">
              <a:buNone/>
            </a:pPr>
            <a:r>
              <a:rPr lang="en-US" sz="2400" dirty="0" smtClean="0"/>
              <a:t>There is hardly any discussion of asanas (postures) in the classical works of th</a:t>
            </a:r>
            <a:r>
              <a:rPr lang="en-US" sz="2400" dirty="0" smtClean="0"/>
              <a:t>e Yoga school. </a:t>
            </a:r>
            <a:endParaRPr lang="en-US" sz="2400" dirty="0"/>
          </a:p>
        </p:txBody>
      </p:sp>
    </p:spTree>
    <p:extLst>
      <p:ext uri="{BB962C8B-B14F-4D97-AF65-F5344CB8AC3E}">
        <p14:creationId xmlns:p14="http://schemas.microsoft.com/office/powerpoint/2010/main" val="18222414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Sankhya or Samkhya</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0" indent="0">
              <a:buNone/>
            </a:pPr>
            <a:endParaRPr lang="en-US" sz="2400" dirty="0"/>
          </a:p>
          <a:p>
            <a:pPr marL="0" indent="0">
              <a:buNone/>
            </a:pPr>
            <a:r>
              <a:rPr lang="en-US" sz="2400" dirty="0" smtClean="0"/>
              <a:t>Metaphysical Goal:</a:t>
            </a:r>
          </a:p>
          <a:p>
            <a:pPr marL="0" indent="0">
              <a:buNone/>
            </a:pPr>
            <a:endParaRPr lang="en-US" sz="2400" dirty="0"/>
          </a:p>
          <a:p>
            <a:pPr marL="0" indent="0">
              <a:buNone/>
            </a:pPr>
            <a:r>
              <a:rPr lang="en-US" sz="2400" i="1" dirty="0" smtClean="0"/>
              <a:t>Offer an account of reality that avoids monistic materialism</a:t>
            </a:r>
            <a:r>
              <a:rPr lang="en-US" sz="2400" dirty="0" smtClean="0"/>
              <a:t> (all is matter)</a:t>
            </a:r>
            <a:r>
              <a:rPr lang="en-US" sz="2400" i="1" dirty="0" smtClean="0"/>
              <a:t> and monistic idealism </a:t>
            </a:r>
            <a:r>
              <a:rPr lang="en-US" sz="2400" dirty="0" smtClean="0"/>
              <a:t>(all is consciousness).</a:t>
            </a:r>
          </a:p>
          <a:p>
            <a:pPr marL="0" indent="0">
              <a:buNone/>
            </a:pPr>
            <a:endParaRPr lang="en-US" sz="2400" i="1" dirty="0"/>
          </a:p>
          <a:p>
            <a:pPr marL="0" indent="0">
              <a:buNone/>
            </a:pPr>
            <a:r>
              <a:rPr lang="en-US" sz="2400" dirty="0" smtClean="0"/>
              <a:t>Metaphysical Result:</a:t>
            </a:r>
          </a:p>
          <a:p>
            <a:pPr marL="0" indent="0">
              <a:buNone/>
            </a:pPr>
            <a:endParaRPr lang="en-US" sz="2400" dirty="0"/>
          </a:p>
          <a:p>
            <a:pPr marL="0" indent="0">
              <a:buNone/>
            </a:pPr>
            <a:r>
              <a:rPr lang="en-US" sz="2400" i="1" dirty="0" smtClean="0"/>
              <a:t>Dualism of nature and spirit</a:t>
            </a:r>
          </a:p>
          <a:p>
            <a:pPr marL="0" indent="0">
              <a:buNone/>
            </a:pPr>
            <a:endParaRPr lang="en-US" sz="2400" i="1" dirty="0"/>
          </a:p>
          <a:p>
            <a:pPr marL="0" indent="0">
              <a:buNone/>
            </a:pPr>
            <a:r>
              <a:rPr lang="en-US" sz="2400" i="1" dirty="0" smtClean="0"/>
              <a:t>Where nature is distinct from spirit.</a:t>
            </a:r>
          </a:p>
          <a:p>
            <a:pPr marL="0" indent="0">
              <a:buNone/>
            </a:pPr>
            <a:endParaRPr lang="en-US" sz="2400" i="1" dirty="0"/>
          </a:p>
          <a:p>
            <a:pPr marL="0" indent="0">
              <a:buNone/>
            </a:pPr>
            <a:r>
              <a:rPr lang="en-US" sz="2400" i="1" dirty="0" smtClean="0"/>
              <a:t>But nature is for spirit. </a:t>
            </a:r>
          </a:p>
        </p:txBody>
      </p:sp>
    </p:spTree>
    <p:extLst>
      <p:ext uri="{BB962C8B-B14F-4D97-AF65-F5344CB8AC3E}">
        <p14:creationId xmlns:p14="http://schemas.microsoft.com/office/powerpoint/2010/main" val="134203723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Four Parts of the Yoga Sutras</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b="1" dirty="0" smtClean="0"/>
              <a:t>Samadhi pada:</a:t>
            </a:r>
            <a:r>
              <a:rPr lang="en-US" sz="2400" dirty="0" smtClean="0"/>
              <a:t> deals with an explanation of yoga as the cessation of all active states of mind, and outlines various stages of insight that come from ceasing activity in the mind.</a:t>
            </a:r>
          </a:p>
          <a:p>
            <a:pPr marL="0" indent="0">
              <a:buNone/>
            </a:pPr>
            <a:endParaRPr lang="en-US" sz="2400" dirty="0"/>
          </a:p>
          <a:p>
            <a:pPr marL="0" indent="0">
              <a:buNone/>
            </a:pPr>
            <a:r>
              <a:rPr lang="en-US" sz="2400" b="1" dirty="0" smtClean="0"/>
              <a:t>Sadhana pada:</a:t>
            </a:r>
            <a:r>
              <a:rPr lang="en-US" sz="2400" dirty="0" smtClean="0"/>
              <a:t> outlines various moral practices that are required for meditation to be successful.</a:t>
            </a:r>
          </a:p>
          <a:p>
            <a:pPr marL="0" indent="0">
              <a:buNone/>
            </a:pPr>
            <a:endParaRPr lang="en-US" sz="2400" dirty="0"/>
          </a:p>
          <a:p>
            <a:pPr marL="0" indent="0">
              <a:buNone/>
            </a:pPr>
            <a:r>
              <a:rPr lang="en-US" sz="2400" b="1" dirty="0" smtClean="0"/>
              <a:t>Vibhuti pada: </a:t>
            </a:r>
            <a:r>
              <a:rPr lang="en-US" sz="2400" dirty="0" smtClean="0"/>
              <a:t> discusses super-normal powers that can accrue to the practitioner when the mind is in extreme states of concentration.</a:t>
            </a:r>
          </a:p>
          <a:p>
            <a:pPr marL="0" indent="0">
              <a:buNone/>
            </a:pPr>
            <a:endParaRPr lang="en-US" sz="2400" b="1" dirty="0"/>
          </a:p>
          <a:p>
            <a:pPr marL="0" indent="0">
              <a:buNone/>
            </a:pPr>
            <a:r>
              <a:rPr lang="en-US" sz="2400" b="1" dirty="0" smtClean="0"/>
              <a:t>Kaivalya pada: </a:t>
            </a:r>
            <a:r>
              <a:rPr lang="en-US" sz="2400" dirty="0" smtClean="0"/>
              <a:t>discusses liberation, and presents Patanjali’s response to the Buddhist program. </a:t>
            </a:r>
            <a:endParaRPr lang="en-US" sz="2400" b="1" dirty="0" smtClean="0"/>
          </a:p>
        </p:txBody>
      </p:sp>
    </p:spTree>
    <p:extLst>
      <p:ext uri="{BB962C8B-B14F-4D97-AF65-F5344CB8AC3E}">
        <p14:creationId xmlns:p14="http://schemas.microsoft.com/office/powerpoint/2010/main" val="401368441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 Basics</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b="1" dirty="0" smtClean="0"/>
              <a:t>Sankhya metaphysics:</a:t>
            </a:r>
          </a:p>
          <a:p>
            <a:pPr marL="0" indent="0">
              <a:buNone/>
            </a:pPr>
            <a:endParaRPr lang="en-US" sz="2400" b="1" dirty="0"/>
          </a:p>
          <a:p>
            <a:pPr marL="0" indent="0">
              <a:buNone/>
            </a:pPr>
            <a:r>
              <a:rPr lang="en-US" sz="2400" b="1" dirty="0" smtClean="0"/>
              <a:t>Prakriti is the primal matter.</a:t>
            </a:r>
          </a:p>
          <a:p>
            <a:pPr marL="0" indent="0">
              <a:buNone/>
            </a:pPr>
            <a:endParaRPr lang="en-US" sz="2400" b="1" dirty="0"/>
          </a:p>
          <a:p>
            <a:pPr marL="0" indent="0">
              <a:buNone/>
            </a:pPr>
            <a:r>
              <a:rPr lang="en-US" sz="2400" b="1" dirty="0" smtClean="0"/>
              <a:t>Purusha are the innumerable selves.</a:t>
            </a:r>
          </a:p>
          <a:p>
            <a:pPr marL="0" indent="0">
              <a:buNone/>
            </a:pPr>
            <a:endParaRPr lang="en-US" sz="2400" b="1" dirty="0"/>
          </a:p>
          <a:p>
            <a:pPr marL="0" indent="0">
              <a:buNone/>
            </a:pPr>
            <a:r>
              <a:rPr lang="en-US" sz="2400" b="1" dirty="0" smtClean="0"/>
              <a:t>The three gunas are Sattva, Rajas, and Tamas explain differentiation of matter.</a:t>
            </a:r>
          </a:p>
          <a:p>
            <a:pPr marL="0" indent="0">
              <a:buNone/>
            </a:pPr>
            <a:endParaRPr lang="en-US" sz="2400" b="1" dirty="0"/>
          </a:p>
          <a:p>
            <a:pPr marL="0" indent="0">
              <a:buNone/>
            </a:pPr>
            <a:r>
              <a:rPr lang="en-US" sz="2400" b="1" dirty="0" smtClean="0"/>
              <a:t>Mind has a preponderance of sattva.</a:t>
            </a:r>
          </a:p>
          <a:p>
            <a:pPr marL="0" indent="0">
              <a:buNone/>
            </a:pPr>
            <a:endParaRPr lang="en-US" sz="2400" b="1" dirty="0"/>
          </a:p>
          <a:p>
            <a:pPr marL="0" indent="0">
              <a:buNone/>
            </a:pPr>
            <a:r>
              <a:rPr lang="en-US" sz="2400" b="1" dirty="0" smtClean="0"/>
              <a:t>Matter has a preponderance of Rajas and Tamas  </a:t>
            </a:r>
          </a:p>
        </p:txBody>
      </p:sp>
    </p:spTree>
    <p:extLst>
      <p:ext uri="{BB962C8B-B14F-4D97-AF65-F5344CB8AC3E}">
        <p14:creationId xmlns:p14="http://schemas.microsoft.com/office/powerpoint/2010/main" val="251725944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Yoga Psychology: Forces of Bondage</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Force One: Ignorance of the true nature of the self as distinct from matter and nature. </a:t>
            </a:r>
          </a:p>
          <a:p>
            <a:pPr marL="0" indent="0">
              <a:buNone/>
            </a:pPr>
            <a:endParaRPr lang="en-US" sz="2400" dirty="0"/>
          </a:p>
          <a:p>
            <a:pPr marL="0" indent="0">
              <a:buNone/>
            </a:pPr>
            <a:r>
              <a:rPr lang="en-US" sz="2400" dirty="0" smtClean="0"/>
              <a:t>Force Two: The urge to create and maintain an ego.</a:t>
            </a:r>
          </a:p>
          <a:p>
            <a:pPr marL="0" indent="0">
              <a:buNone/>
            </a:pPr>
            <a:endParaRPr lang="en-US" sz="2400" dirty="0"/>
          </a:p>
          <a:p>
            <a:pPr marL="0" indent="0">
              <a:buNone/>
            </a:pPr>
            <a:r>
              <a:rPr lang="en-US" sz="2400" dirty="0" smtClean="0"/>
              <a:t>Force Three: </a:t>
            </a:r>
            <a:r>
              <a:rPr lang="en-US" sz="2400" i="1" dirty="0" smtClean="0"/>
              <a:t>Raga</a:t>
            </a:r>
            <a:r>
              <a:rPr lang="en-US" sz="2400" dirty="0" smtClean="0"/>
              <a:t> infatuation with things that express itself through grasping and attachment. </a:t>
            </a:r>
          </a:p>
          <a:p>
            <a:pPr marL="0" indent="0">
              <a:buNone/>
            </a:pPr>
            <a:endParaRPr lang="en-US" sz="2400" dirty="0"/>
          </a:p>
          <a:p>
            <a:pPr marL="0" indent="0">
              <a:buNone/>
            </a:pPr>
            <a:r>
              <a:rPr lang="en-US" sz="2400" dirty="0" smtClean="0"/>
              <a:t>Force Four: </a:t>
            </a:r>
            <a:r>
              <a:rPr lang="en-US" sz="2400" i="1" dirty="0" smtClean="0"/>
              <a:t>Dvesha</a:t>
            </a:r>
            <a:r>
              <a:rPr lang="en-US" sz="2400" dirty="0" smtClean="0"/>
              <a:t> the dislike and aversion to everything that threatens the material self. </a:t>
            </a:r>
          </a:p>
          <a:p>
            <a:pPr marL="0" indent="0">
              <a:buNone/>
            </a:pPr>
            <a:endParaRPr lang="en-US" sz="2400" dirty="0"/>
          </a:p>
          <a:p>
            <a:pPr marL="0" indent="0">
              <a:buNone/>
            </a:pPr>
            <a:r>
              <a:rPr lang="en-US" sz="2400" dirty="0" smtClean="0"/>
              <a:t>Force Five: Abhinivesha the force to live forever as a material being. </a:t>
            </a:r>
            <a:endParaRPr lang="en-US" sz="2400" dirty="0"/>
          </a:p>
          <a:p>
            <a:pPr marL="0" indent="0">
              <a:buNone/>
            </a:pPr>
            <a:endParaRPr lang="en-US" sz="2400" dirty="0"/>
          </a:p>
        </p:txBody>
      </p:sp>
    </p:spTree>
    <p:extLst>
      <p:ext uri="{BB962C8B-B14F-4D97-AF65-F5344CB8AC3E}">
        <p14:creationId xmlns:p14="http://schemas.microsoft.com/office/powerpoint/2010/main" val="327884456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Techniques of Yoga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Moral Restraints:</a:t>
            </a:r>
          </a:p>
          <a:p>
            <a:pPr marL="0" indent="0">
              <a:buNone/>
            </a:pPr>
            <a:endParaRPr lang="en-US" sz="2400" dirty="0"/>
          </a:p>
          <a:p>
            <a:pPr marL="0" indent="0">
              <a:buNone/>
            </a:pPr>
            <a:r>
              <a:rPr lang="en-US" sz="2400" dirty="0" smtClean="0"/>
              <a:t>Prohibition against hurting.</a:t>
            </a:r>
          </a:p>
          <a:p>
            <a:pPr marL="0" indent="0">
              <a:buNone/>
            </a:pPr>
            <a:endParaRPr lang="en-US" sz="2400" dirty="0"/>
          </a:p>
          <a:p>
            <a:pPr marL="0" indent="0">
              <a:buNone/>
            </a:pPr>
            <a:r>
              <a:rPr lang="en-US" sz="2400" dirty="0" smtClean="0"/>
              <a:t>Prohibition against words and intentions that hurt others.</a:t>
            </a:r>
          </a:p>
          <a:p>
            <a:pPr marL="0" indent="0">
              <a:buNone/>
            </a:pPr>
            <a:endParaRPr lang="en-US" sz="2400" dirty="0"/>
          </a:p>
          <a:p>
            <a:pPr marL="0" indent="0">
              <a:buNone/>
            </a:pPr>
            <a:r>
              <a:rPr lang="en-US" sz="2400" dirty="0" smtClean="0"/>
              <a:t>Non-stealing. Don’t take others goods.</a:t>
            </a:r>
          </a:p>
          <a:p>
            <a:pPr marL="0" indent="0">
              <a:buNone/>
            </a:pPr>
            <a:endParaRPr lang="en-US" sz="2400" dirty="0"/>
          </a:p>
          <a:p>
            <a:pPr marL="0" indent="0">
              <a:buNone/>
            </a:pPr>
            <a:r>
              <a:rPr lang="en-US" sz="2400" dirty="0" smtClean="0"/>
              <a:t>Non-grasping. Eliminate the desire for goods.</a:t>
            </a:r>
          </a:p>
          <a:p>
            <a:pPr marL="0" indent="0">
              <a:buNone/>
            </a:pPr>
            <a:endParaRPr lang="en-US" sz="2400" dirty="0"/>
          </a:p>
          <a:p>
            <a:pPr marL="0" indent="0">
              <a:buNone/>
            </a:pPr>
            <a:r>
              <a:rPr lang="en-US" sz="2400" dirty="0" smtClean="0"/>
              <a:t>Prohibition against sexual activity that nourishes the ego.</a:t>
            </a:r>
            <a:endParaRPr lang="en-US" sz="2400" dirty="0"/>
          </a:p>
        </p:txBody>
      </p:sp>
    </p:spTree>
    <p:extLst>
      <p:ext uri="{BB962C8B-B14F-4D97-AF65-F5344CB8AC3E}">
        <p14:creationId xmlns:p14="http://schemas.microsoft.com/office/powerpoint/2010/main" val="208922778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Techniques of Yoga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Spiritual Observances:</a:t>
            </a:r>
          </a:p>
          <a:p>
            <a:pPr marL="0" indent="0">
              <a:buNone/>
            </a:pPr>
            <a:endParaRPr lang="en-US" sz="2400" dirty="0" smtClean="0"/>
          </a:p>
          <a:p>
            <a:pPr marL="0" indent="0">
              <a:buNone/>
            </a:pPr>
            <a:r>
              <a:rPr lang="en-US" sz="2400" dirty="0" smtClean="0"/>
              <a:t>Observe purity in action and word.</a:t>
            </a:r>
          </a:p>
          <a:p>
            <a:pPr marL="0" indent="0">
              <a:buNone/>
            </a:pPr>
            <a:endParaRPr lang="en-US" sz="2400" dirty="0"/>
          </a:p>
          <a:p>
            <a:pPr marL="0" indent="0">
              <a:buNone/>
            </a:pPr>
            <a:r>
              <a:rPr lang="en-US" sz="2400" dirty="0" smtClean="0"/>
              <a:t>Aim to be satisfied with whatever one has.</a:t>
            </a:r>
          </a:p>
          <a:p>
            <a:pPr marL="0" indent="0">
              <a:buNone/>
            </a:pPr>
            <a:endParaRPr lang="en-US" sz="2400" dirty="0"/>
          </a:p>
          <a:p>
            <a:pPr marL="0" indent="0">
              <a:buNone/>
            </a:pPr>
            <a:r>
              <a:rPr lang="en-US" sz="2400" dirty="0" smtClean="0"/>
              <a:t>Practice self-control aimed at self-denial. </a:t>
            </a:r>
          </a:p>
          <a:p>
            <a:pPr marL="0" indent="0">
              <a:buNone/>
            </a:pPr>
            <a:endParaRPr lang="en-US" sz="2400" dirty="0"/>
          </a:p>
          <a:p>
            <a:pPr marL="0" indent="0">
              <a:buNone/>
            </a:pPr>
            <a:r>
              <a:rPr lang="en-US" sz="2400" dirty="0" smtClean="0"/>
              <a:t>Study of sacred texts and yoga teachings.</a:t>
            </a:r>
          </a:p>
          <a:p>
            <a:pPr marL="0" indent="0">
              <a:buNone/>
            </a:pPr>
            <a:endParaRPr lang="en-US" sz="2400" dirty="0"/>
          </a:p>
          <a:p>
            <a:pPr marL="0" indent="0">
              <a:buNone/>
            </a:pPr>
            <a:r>
              <a:rPr lang="en-US" sz="2400" dirty="0" smtClean="0"/>
              <a:t>Devotion </a:t>
            </a:r>
            <a:r>
              <a:rPr lang="en-US" sz="2400" dirty="0"/>
              <a:t>t</a:t>
            </a:r>
            <a:r>
              <a:rPr lang="en-US" sz="2400" dirty="0" smtClean="0"/>
              <a:t>o </a:t>
            </a:r>
            <a:r>
              <a:rPr lang="en-US" sz="2400" dirty="0" smtClean="0"/>
              <a:t>another, such as a teacher. </a:t>
            </a:r>
            <a:endParaRPr lang="en-US" sz="2400" dirty="0"/>
          </a:p>
        </p:txBody>
      </p:sp>
    </p:spTree>
    <p:extLst>
      <p:ext uri="{BB962C8B-B14F-4D97-AF65-F5344CB8AC3E}">
        <p14:creationId xmlns:p14="http://schemas.microsoft.com/office/powerpoint/2010/main" val="91912292"/>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Techniques of Yoga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Postures (ASANAS)</a:t>
            </a:r>
          </a:p>
          <a:p>
            <a:pPr marL="0" indent="0">
              <a:buNone/>
            </a:pPr>
            <a:endParaRPr lang="en-US" sz="2400" dirty="0"/>
          </a:p>
          <a:p>
            <a:pPr marL="0" indent="0">
              <a:buNone/>
            </a:pPr>
            <a:r>
              <a:rPr lang="en-US" sz="2400" dirty="0" smtClean="0"/>
              <a:t>Control of the body allows for control of consciousness. </a:t>
            </a:r>
          </a:p>
          <a:p>
            <a:pPr marL="0" indent="0">
              <a:buNone/>
            </a:pPr>
            <a:endParaRPr lang="en-US" sz="2400" dirty="0"/>
          </a:p>
          <a:p>
            <a:pPr marL="0" indent="0">
              <a:buNone/>
            </a:pPr>
            <a:r>
              <a:rPr lang="en-US" sz="2400" dirty="0" smtClean="0"/>
              <a:t>Disciplined Breathing (Pranayama): Controlled breath is essential to yogic practices. Breath makes available the vital energy one needs for life. </a:t>
            </a:r>
          </a:p>
          <a:p>
            <a:pPr marL="0" indent="0">
              <a:buNone/>
            </a:pPr>
            <a:endParaRPr lang="en-US" sz="2400" dirty="0"/>
          </a:p>
        </p:txBody>
      </p:sp>
    </p:spTree>
    <p:extLst>
      <p:ext uri="{BB962C8B-B14F-4D97-AF65-F5344CB8AC3E}">
        <p14:creationId xmlns:p14="http://schemas.microsoft.com/office/powerpoint/2010/main" val="24045155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Epistemology of Yoga School</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endParaRPr lang="en-US" sz="2400" dirty="0" smtClean="0"/>
          </a:p>
          <a:p>
            <a:pPr marL="0" indent="0">
              <a:buNone/>
            </a:pPr>
            <a:r>
              <a:rPr lang="en-US" sz="2400" b="1" dirty="0" smtClean="0"/>
              <a:t>Perception</a:t>
            </a:r>
            <a:r>
              <a:rPr lang="en-US" sz="2400" dirty="0" smtClean="0"/>
              <a:t> – In perception the mind is transformed into the shape of the object. It is the most important way of knowing things.</a:t>
            </a:r>
          </a:p>
          <a:p>
            <a:pPr marL="0" indent="0">
              <a:buNone/>
            </a:pPr>
            <a:endParaRPr lang="en-US" sz="2400" dirty="0"/>
          </a:p>
          <a:p>
            <a:pPr marL="0" indent="0">
              <a:buNone/>
            </a:pPr>
            <a:r>
              <a:rPr lang="en-US" sz="2400" dirty="0" smtClean="0"/>
              <a:t>In perceptual knowledge one not only knows the object but knows that they know the object. </a:t>
            </a:r>
          </a:p>
          <a:p>
            <a:pPr marL="0" indent="0">
              <a:buNone/>
            </a:pPr>
            <a:endParaRPr lang="en-US" sz="2400" dirty="0"/>
          </a:p>
          <a:p>
            <a:pPr marL="0" indent="0">
              <a:buNone/>
            </a:pPr>
            <a:r>
              <a:rPr lang="en-US" sz="2400" b="1" dirty="0" smtClean="0"/>
              <a:t>Inference</a:t>
            </a:r>
            <a:r>
              <a:rPr lang="en-US" sz="2400" dirty="0" smtClean="0"/>
              <a:t> – An object is </a:t>
            </a:r>
            <a:r>
              <a:rPr lang="en-US" sz="2400" dirty="0" smtClean="0"/>
              <a:t>known </a:t>
            </a:r>
            <a:r>
              <a:rPr lang="en-US" sz="2400" dirty="0" smtClean="0"/>
              <a:t>by way of inference from something the object has universal co-presence with.</a:t>
            </a:r>
          </a:p>
          <a:p>
            <a:pPr marL="0" indent="0">
              <a:buNone/>
            </a:pPr>
            <a:endParaRPr lang="en-US" sz="2400" dirty="0"/>
          </a:p>
          <a:p>
            <a:pPr marL="0" indent="0">
              <a:buNone/>
            </a:pPr>
            <a:r>
              <a:rPr lang="en-US" sz="2400" b="1" dirty="0" smtClean="0"/>
              <a:t>Verbal Testimony </a:t>
            </a:r>
            <a:r>
              <a:rPr lang="en-US" sz="2400" dirty="0" smtClean="0"/>
              <a:t>– is how one comes to know of an object that one does not directly come into contact with.</a:t>
            </a:r>
            <a:endParaRPr lang="en-US" sz="2400" b="1" dirty="0"/>
          </a:p>
        </p:txBody>
      </p:sp>
    </p:spTree>
    <p:extLst>
      <p:ext uri="{BB962C8B-B14F-4D97-AF65-F5344CB8AC3E}">
        <p14:creationId xmlns:p14="http://schemas.microsoft.com/office/powerpoint/2010/main" val="340845916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Epistemology of Yoga School</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The Yoga School acknowledges:</a:t>
            </a:r>
          </a:p>
          <a:p>
            <a:pPr marL="0" indent="0">
              <a:buNone/>
            </a:pPr>
            <a:endParaRPr lang="en-US" sz="2400" dirty="0"/>
          </a:p>
          <a:p>
            <a:pPr marL="0" indent="0">
              <a:buNone/>
            </a:pPr>
            <a:r>
              <a:rPr lang="en-US" sz="2400" dirty="0" smtClean="0"/>
              <a:t>Yogic perception as a kind of perception.</a:t>
            </a:r>
          </a:p>
          <a:p>
            <a:pPr marL="0" indent="0">
              <a:buNone/>
            </a:pPr>
            <a:endParaRPr lang="en-US" sz="2400" dirty="0"/>
          </a:p>
          <a:p>
            <a:pPr marL="0" indent="0">
              <a:buNone/>
            </a:pPr>
            <a:r>
              <a:rPr lang="en-US" sz="2400" dirty="0" smtClean="0"/>
              <a:t>Yogic perception is not sensual perception.</a:t>
            </a:r>
          </a:p>
          <a:p>
            <a:pPr marL="0" indent="0">
              <a:buNone/>
            </a:pPr>
            <a:endParaRPr lang="en-US" sz="2400" dirty="0"/>
          </a:p>
          <a:p>
            <a:pPr marL="0" indent="0">
              <a:buNone/>
            </a:pPr>
            <a:r>
              <a:rPr lang="en-US" sz="2400" dirty="0" smtClean="0"/>
              <a:t>There is an issue of whether it is supposed to be understood as</a:t>
            </a:r>
          </a:p>
          <a:p>
            <a:pPr marL="0" indent="0">
              <a:buNone/>
            </a:pPr>
            <a:endParaRPr lang="en-US" sz="2400" dirty="0"/>
          </a:p>
          <a:p>
            <a:pPr marL="0" indent="0">
              <a:buNone/>
            </a:pPr>
            <a:r>
              <a:rPr lang="en-US" sz="2400" dirty="0" smtClean="0"/>
              <a:t>Supernormal perception.</a:t>
            </a:r>
          </a:p>
          <a:p>
            <a:pPr marL="0" indent="0">
              <a:buNone/>
            </a:pPr>
            <a:endParaRPr lang="en-US" sz="2400" dirty="0"/>
          </a:p>
          <a:p>
            <a:pPr marL="0" indent="0">
              <a:buNone/>
            </a:pPr>
            <a:r>
              <a:rPr lang="en-US" sz="2400" dirty="0" smtClean="0"/>
              <a:t>Extra-sensory perception. </a:t>
            </a:r>
            <a:endParaRPr lang="en-US" sz="2400" dirty="0" smtClean="0"/>
          </a:p>
        </p:txBody>
      </p:sp>
    </p:spTree>
    <p:extLst>
      <p:ext uri="{BB962C8B-B14F-4D97-AF65-F5344CB8AC3E}">
        <p14:creationId xmlns:p14="http://schemas.microsoft.com/office/powerpoint/2010/main" val="45518613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Modern Yoga</a:t>
            </a:r>
            <a:endParaRPr lang="en-US" sz="2800" dirty="0"/>
          </a:p>
        </p:txBody>
      </p:sp>
      <p:sp>
        <p:nvSpPr>
          <p:cNvPr id="3" name="Content Placeholder 2"/>
          <p:cNvSpPr>
            <a:spLocks noGrp="1"/>
          </p:cNvSpPr>
          <p:nvPr>
            <p:ph idx="1"/>
          </p:nvPr>
        </p:nvSpPr>
        <p:spPr>
          <a:xfrm>
            <a:off x="172140" y="1041400"/>
            <a:ext cx="8808296" cy="5535023"/>
          </a:xfrm>
        </p:spPr>
        <p:txBody>
          <a:bodyPr>
            <a:normAutofit/>
          </a:bodyPr>
          <a:lstStyle/>
          <a:p>
            <a:pPr marL="0" indent="0">
              <a:buNone/>
            </a:pPr>
            <a:r>
              <a:rPr lang="en-US" sz="2400" dirty="0" smtClean="0"/>
              <a:t>Modern Yoga in the West can be traced to</a:t>
            </a:r>
          </a:p>
          <a:p>
            <a:pPr marL="0" indent="0">
              <a:buNone/>
            </a:pPr>
            <a:endParaRPr lang="en-US" sz="2400" dirty="0" smtClean="0"/>
          </a:p>
          <a:p>
            <a:pPr marL="0" indent="0">
              <a:buNone/>
            </a:pPr>
            <a:r>
              <a:rPr lang="en-US" sz="2400" dirty="0" smtClean="0"/>
              <a:t>Swami Vivekanand</a:t>
            </a:r>
            <a:r>
              <a:rPr lang="en-US" sz="2400" dirty="0"/>
              <a:t> </a:t>
            </a:r>
            <a:r>
              <a:rPr lang="en-US" sz="2400" dirty="0" smtClean="0"/>
              <a:t>1893 in Chicago.</a:t>
            </a:r>
          </a:p>
          <a:p>
            <a:pPr marL="0" indent="0">
              <a:buNone/>
            </a:pPr>
            <a:endParaRPr lang="en-US" sz="2400" dirty="0"/>
          </a:p>
          <a:p>
            <a:pPr marL="0" indent="0">
              <a:buNone/>
            </a:pPr>
            <a:r>
              <a:rPr lang="en-US" sz="2400" dirty="0" smtClean="0"/>
              <a:t>And</a:t>
            </a:r>
          </a:p>
          <a:p>
            <a:pPr marL="0" indent="0">
              <a:buNone/>
            </a:pPr>
            <a:endParaRPr lang="en-US" sz="2400" dirty="0"/>
          </a:p>
          <a:p>
            <a:pPr marL="0" indent="0">
              <a:buNone/>
            </a:pPr>
            <a:r>
              <a:rPr lang="en-US" sz="2400" dirty="0" smtClean="0"/>
              <a:t>Paramahansa Yogananda 1920 in Boston.</a:t>
            </a:r>
          </a:p>
          <a:p>
            <a:pPr marL="0" indent="0">
              <a:buNone/>
            </a:pPr>
            <a:endParaRPr lang="en-US" sz="2400" dirty="0"/>
          </a:p>
          <a:p>
            <a:pPr marL="0" indent="0">
              <a:buNone/>
            </a:pPr>
            <a:r>
              <a:rPr lang="en-US" sz="2400" dirty="0" smtClean="0"/>
              <a:t>And</a:t>
            </a:r>
          </a:p>
          <a:p>
            <a:pPr marL="0" indent="0">
              <a:buNone/>
            </a:pPr>
            <a:endParaRPr lang="en-US" sz="2400" dirty="0"/>
          </a:p>
          <a:p>
            <a:pPr marL="0" indent="0">
              <a:buNone/>
            </a:pPr>
            <a:r>
              <a:rPr lang="en-US" sz="2400" dirty="0" smtClean="0"/>
              <a:t>Swami Sivananda in the 1960s and 70s who opened many yoga schools.  </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val="6217178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Two Approaches to The Fundamental Nature of Reality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Atomism: posit a plurality of atoms, use principles of interaction to show how they combine in order to produce aggregates.</a:t>
            </a:r>
          </a:p>
          <a:p>
            <a:pPr marL="0" indent="0">
              <a:buNone/>
            </a:pPr>
            <a:endParaRPr lang="en-US" sz="2400" dirty="0"/>
          </a:p>
          <a:p>
            <a:pPr marL="0" indent="0">
              <a:buNone/>
            </a:pPr>
            <a:r>
              <a:rPr lang="en-US" sz="2400" dirty="0" smtClean="0"/>
              <a:t>Holism: posit a unified undifferentiated whole that can undergo change by something acting on it, and out of which all diversity arises. </a:t>
            </a:r>
          </a:p>
          <a:p>
            <a:pPr marL="0" indent="0">
              <a:buNone/>
            </a:pPr>
            <a:endParaRPr lang="en-US" sz="2400" dirty="0"/>
          </a:p>
          <a:p>
            <a:pPr marL="0" indent="0">
              <a:buNone/>
            </a:pPr>
            <a:r>
              <a:rPr lang="en-US" sz="2400" dirty="0" smtClean="0"/>
              <a:t>Buddhism and Jainism </a:t>
            </a:r>
            <a:r>
              <a:rPr lang="en-US" sz="2400" dirty="0" smtClean="0"/>
              <a:t>take </a:t>
            </a:r>
            <a:r>
              <a:rPr lang="en-US" sz="2400" dirty="0" smtClean="0"/>
              <a:t>Atomism. </a:t>
            </a:r>
          </a:p>
          <a:p>
            <a:pPr marL="0" indent="0">
              <a:buNone/>
            </a:pPr>
            <a:endParaRPr lang="en-US" sz="2400" dirty="0"/>
          </a:p>
          <a:p>
            <a:pPr marL="0" indent="0">
              <a:buNone/>
            </a:pPr>
            <a:r>
              <a:rPr lang="en-US" sz="2400" dirty="0" smtClean="0"/>
              <a:t>Samkhya and Vedanta </a:t>
            </a:r>
            <a:r>
              <a:rPr lang="en-US" sz="2400" dirty="0" smtClean="0"/>
              <a:t>take </a:t>
            </a:r>
            <a:r>
              <a:rPr lang="en-US" sz="2400" dirty="0" smtClean="0"/>
              <a:t>Holism.</a:t>
            </a:r>
          </a:p>
          <a:p>
            <a:pPr marL="0" indent="0">
              <a:buNone/>
            </a:pPr>
            <a:endParaRPr lang="en-US" sz="2400" dirty="0"/>
          </a:p>
          <a:p>
            <a:pPr marL="0" indent="0">
              <a:buNone/>
            </a:pPr>
            <a:r>
              <a:rPr lang="en-US" sz="2400" dirty="0" smtClean="0"/>
              <a:t>However, Samkhya goes further to posit a kind of dualism between spirit and </a:t>
            </a:r>
            <a:r>
              <a:rPr lang="en-US" sz="2400" dirty="0" smtClean="0"/>
              <a:t>nature</a:t>
            </a:r>
            <a:r>
              <a:rPr lang="en-US" sz="2400" dirty="0" smtClean="0"/>
              <a:t>, while Vedanta does not.</a:t>
            </a:r>
            <a:r>
              <a:rPr lang="en-US" sz="2400" dirty="0" smtClean="0"/>
              <a:t> </a:t>
            </a:r>
            <a:endParaRPr lang="en-US" sz="2400" dirty="0"/>
          </a:p>
        </p:txBody>
      </p:sp>
    </p:spTree>
    <p:extLst>
      <p:ext uri="{BB962C8B-B14F-4D97-AF65-F5344CB8AC3E}">
        <p14:creationId xmlns:p14="http://schemas.microsoft.com/office/powerpoint/2010/main" val="24819249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Sankhya Four Basic Ideas</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endParaRPr lang="en-US" sz="2400" dirty="0"/>
          </a:p>
          <a:p>
            <a:pPr marL="0" indent="0">
              <a:buNone/>
            </a:pPr>
            <a:r>
              <a:rPr lang="en-US" sz="2400" dirty="0" smtClean="0"/>
              <a:t>Prakriti = Nature, Matter</a:t>
            </a:r>
          </a:p>
          <a:p>
            <a:pPr marL="0" indent="0">
              <a:buNone/>
            </a:pPr>
            <a:endParaRPr lang="en-US" sz="2400" dirty="0"/>
          </a:p>
          <a:p>
            <a:pPr marL="0" indent="0">
              <a:buNone/>
            </a:pPr>
            <a:r>
              <a:rPr lang="en-US" sz="2400" dirty="0" smtClean="0"/>
              <a:t>Purusha = Self</a:t>
            </a:r>
          </a:p>
          <a:p>
            <a:pPr marL="0" indent="0">
              <a:buNone/>
            </a:pPr>
            <a:endParaRPr lang="en-US" sz="2400" dirty="0"/>
          </a:p>
          <a:p>
            <a:pPr marL="0" indent="0">
              <a:buNone/>
            </a:pPr>
            <a:r>
              <a:rPr lang="en-US" sz="2400" dirty="0" smtClean="0"/>
              <a:t>Prakriti ≠ Purusha	</a:t>
            </a:r>
          </a:p>
          <a:p>
            <a:pPr marL="0" indent="0">
              <a:buNone/>
            </a:pPr>
            <a:endParaRPr lang="en-US" sz="2400" dirty="0"/>
          </a:p>
          <a:p>
            <a:pPr marL="0" indent="0">
              <a:buNone/>
            </a:pPr>
            <a:r>
              <a:rPr lang="en-US" sz="2400" dirty="0" smtClean="0"/>
              <a:t>The universe undergoes change as the result of matter undergoing transformation via causation.</a:t>
            </a:r>
          </a:p>
          <a:p>
            <a:pPr marL="0" indent="0">
              <a:buNone/>
            </a:pPr>
            <a:endParaRPr lang="en-US" sz="2400" dirty="0"/>
          </a:p>
          <a:p>
            <a:pPr marL="0" indent="0">
              <a:buNone/>
            </a:pPr>
            <a:r>
              <a:rPr lang="en-US" sz="2400" dirty="0" smtClean="0"/>
              <a:t>Prakriti is for Purusha</a:t>
            </a:r>
            <a:endParaRPr lang="en-US" sz="2400" dirty="0"/>
          </a:p>
        </p:txBody>
      </p:sp>
    </p:spTree>
    <p:extLst>
      <p:ext uri="{BB962C8B-B14F-4D97-AF65-F5344CB8AC3E}">
        <p14:creationId xmlns:p14="http://schemas.microsoft.com/office/powerpoint/2010/main" val="28619198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Questions About Causation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lvl="0"/>
            <a:r>
              <a:rPr lang="en-US" sz="2400" dirty="0"/>
              <a:t>Does the cause or the material cause contain the effect in any form prior to its production</a:t>
            </a:r>
            <a:r>
              <a:rPr lang="en-US" sz="2400" dirty="0" smtClean="0"/>
              <a:t>?</a:t>
            </a:r>
          </a:p>
          <a:p>
            <a:pPr lvl="0"/>
            <a:endParaRPr lang="en-US" sz="2400" dirty="0" smtClean="0"/>
          </a:p>
          <a:p>
            <a:pPr lvl="0"/>
            <a:r>
              <a:rPr lang="en-US" sz="2400" dirty="0" smtClean="0"/>
              <a:t>Can </a:t>
            </a:r>
            <a:r>
              <a:rPr lang="en-US" sz="2400" dirty="0"/>
              <a:t>causality be defined in terms of efficacy or productivity? </a:t>
            </a:r>
            <a:endParaRPr lang="en-US" sz="2400" dirty="0" smtClean="0"/>
          </a:p>
          <a:p>
            <a:pPr marL="0" lvl="0" indent="0">
              <a:buNone/>
            </a:pPr>
            <a:endParaRPr lang="en-US" sz="2400" dirty="0" smtClean="0"/>
          </a:p>
          <a:p>
            <a:pPr lvl="0"/>
            <a:r>
              <a:rPr lang="en-US" sz="2400" dirty="0" smtClean="0"/>
              <a:t>How </a:t>
            </a:r>
            <a:r>
              <a:rPr lang="en-US" sz="2400" dirty="0"/>
              <a:t>should causal conditions be classified?</a:t>
            </a:r>
          </a:p>
          <a:p>
            <a:pPr marL="0" indent="0">
              <a:buNone/>
            </a:pPr>
            <a:endParaRPr lang="en-US" sz="2400" dirty="0"/>
          </a:p>
        </p:txBody>
      </p:sp>
    </p:spTree>
    <p:extLst>
      <p:ext uri="{BB962C8B-B14F-4D97-AF65-F5344CB8AC3E}">
        <p14:creationId xmlns:p14="http://schemas.microsoft.com/office/powerpoint/2010/main" val="8123141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Views About Causation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smtClean="0"/>
              <a:t>Satkaryavada</a:t>
            </a:r>
            <a:r>
              <a:rPr lang="en-US" sz="2400" dirty="0" smtClean="0"/>
              <a:t> = The effect </a:t>
            </a:r>
            <a:r>
              <a:rPr lang="en-US" sz="2400" i="1" dirty="0" smtClean="0"/>
              <a:t>e</a:t>
            </a:r>
            <a:r>
              <a:rPr lang="en-US" sz="2400" dirty="0" smtClean="0"/>
              <a:t> exists in some way in the cause </a:t>
            </a:r>
            <a:r>
              <a:rPr lang="en-US" sz="2400" i="1" dirty="0" smtClean="0"/>
              <a:t>c</a:t>
            </a:r>
            <a:r>
              <a:rPr lang="en-US" sz="2400" dirty="0" smtClean="0"/>
              <a:t> </a:t>
            </a:r>
            <a:r>
              <a:rPr lang="en-US" sz="2400" dirty="0" smtClean="0"/>
              <a:t>prior to </a:t>
            </a:r>
            <a:r>
              <a:rPr lang="en-US" sz="2400" i="1" dirty="0" smtClean="0"/>
              <a:t>e</a:t>
            </a:r>
            <a:r>
              <a:rPr lang="en-US" sz="2400" dirty="0" smtClean="0"/>
              <a:t>’s occurrence. </a:t>
            </a:r>
          </a:p>
          <a:p>
            <a:pPr marL="0" indent="0">
              <a:buNone/>
            </a:pPr>
            <a:endParaRPr lang="en-US" sz="2400" dirty="0"/>
          </a:p>
          <a:p>
            <a:pPr marL="0" indent="0">
              <a:buNone/>
            </a:pPr>
            <a:r>
              <a:rPr lang="en-US" sz="2400" b="1" i="1" dirty="0" smtClean="0"/>
              <a:t>A</a:t>
            </a:r>
            <a:r>
              <a:rPr lang="en-US" sz="2400" b="1" dirty="0" smtClean="0"/>
              <a:t>satkaryavada</a:t>
            </a:r>
            <a:r>
              <a:rPr lang="en-US" sz="2400" dirty="0"/>
              <a:t> </a:t>
            </a:r>
            <a:r>
              <a:rPr lang="en-US" sz="2400" dirty="0" smtClean="0"/>
              <a:t>=</a:t>
            </a:r>
            <a:r>
              <a:rPr lang="en-US" sz="2400" i="1" dirty="0" smtClean="0"/>
              <a:t> </a:t>
            </a:r>
            <a:r>
              <a:rPr lang="en-US" sz="2400" dirty="0" smtClean="0"/>
              <a:t>The effect </a:t>
            </a:r>
            <a:r>
              <a:rPr lang="en-US" sz="2400" i="1" dirty="0" smtClean="0"/>
              <a:t>e</a:t>
            </a:r>
            <a:r>
              <a:rPr lang="en-US" sz="2400" dirty="0" smtClean="0"/>
              <a:t> does not exist in any way in the cause </a:t>
            </a:r>
            <a:r>
              <a:rPr lang="en-US" sz="2400" i="1" dirty="0" smtClean="0"/>
              <a:t>c</a:t>
            </a:r>
            <a:r>
              <a:rPr lang="en-US" sz="2400" dirty="0" smtClean="0"/>
              <a:t> prior to </a:t>
            </a:r>
            <a:r>
              <a:rPr lang="en-US" sz="2400" i="1" dirty="0" smtClean="0"/>
              <a:t>e</a:t>
            </a:r>
            <a:r>
              <a:rPr lang="en-US" sz="2400" dirty="0" smtClean="0"/>
              <a:t>’s occurrence, or </a:t>
            </a:r>
            <a:r>
              <a:rPr lang="en-US" sz="2400" dirty="0" smtClean="0"/>
              <a:t>in </a:t>
            </a:r>
            <a:r>
              <a:rPr lang="en-US" sz="2400" dirty="0" smtClean="0"/>
              <a:t>some cases </a:t>
            </a:r>
            <a:r>
              <a:rPr lang="en-US" sz="2400" i="1" dirty="0" smtClean="0"/>
              <a:t>e</a:t>
            </a:r>
            <a:r>
              <a:rPr lang="en-US" sz="2400" dirty="0" smtClean="0"/>
              <a:t> is not presently prior in </a:t>
            </a:r>
            <a:r>
              <a:rPr lang="en-US" sz="2400" i="1" dirty="0" smtClean="0"/>
              <a:t>c</a:t>
            </a:r>
            <a:r>
              <a:rPr lang="en-US" sz="2400" dirty="0" smtClean="0"/>
              <a:t>. </a:t>
            </a:r>
          </a:p>
          <a:p>
            <a:pPr marL="0" indent="0">
              <a:buNone/>
            </a:pPr>
            <a:endParaRPr lang="en-US" sz="2400" i="1" dirty="0"/>
          </a:p>
          <a:p>
            <a:pPr marL="0" indent="0">
              <a:buNone/>
            </a:pPr>
            <a:r>
              <a:rPr lang="en-US" sz="2400" i="1" dirty="0" smtClean="0"/>
              <a:t>Note for contrast. </a:t>
            </a:r>
            <a:r>
              <a:rPr lang="en-US" sz="2400" dirty="0" smtClean="0"/>
              <a:t>Main debate in Modern Western Philosophy focuses on the debate between regularity vs. necessitarian views of causation. Regularity views deny the presence of any necessary force between </a:t>
            </a:r>
            <a:r>
              <a:rPr lang="en-US" sz="2400" i="1" dirty="0" smtClean="0"/>
              <a:t>c</a:t>
            </a:r>
            <a:r>
              <a:rPr lang="en-US" sz="2400" dirty="0" smtClean="0"/>
              <a:t> and </a:t>
            </a:r>
            <a:r>
              <a:rPr lang="en-US" sz="2400" i="1" dirty="0" smtClean="0"/>
              <a:t>e</a:t>
            </a:r>
            <a:r>
              <a:rPr lang="en-US" sz="2400" dirty="0" smtClean="0"/>
              <a:t>. Necessitarianism for the most part acknowledges counterfactual support: were </a:t>
            </a:r>
            <a:r>
              <a:rPr lang="en-US" sz="2400" i="1" dirty="0" smtClean="0"/>
              <a:t>c</a:t>
            </a:r>
            <a:r>
              <a:rPr lang="en-US" sz="2400" dirty="0" smtClean="0"/>
              <a:t> not to have happened, </a:t>
            </a:r>
            <a:r>
              <a:rPr lang="en-US" sz="2400" i="1" dirty="0" smtClean="0"/>
              <a:t>e</a:t>
            </a:r>
            <a:r>
              <a:rPr lang="en-US" sz="2400" dirty="0" smtClean="0"/>
              <a:t> would also have not happened. Counterfactuals go beyond mere </a:t>
            </a:r>
            <a:r>
              <a:rPr lang="en-US" sz="2400" dirty="0" smtClean="0"/>
              <a:t>regularity. </a:t>
            </a:r>
            <a:endParaRPr lang="en-US" sz="2400" i="1" dirty="0" smtClean="0"/>
          </a:p>
        </p:txBody>
      </p:sp>
    </p:spTree>
    <p:extLst>
      <p:ext uri="{BB962C8B-B14F-4D97-AF65-F5344CB8AC3E}">
        <p14:creationId xmlns:p14="http://schemas.microsoft.com/office/powerpoint/2010/main" val="20544609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Causation: Satkaryavada</a:t>
            </a:r>
            <a:endParaRPr lang="en-US" sz="2800" dirty="0"/>
          </a:p>
        </p:txBody>
      </p:sp>
      <p:sp>
        <p:nvSpPr>
          <p:cNvPr id="3" name="Content Placeholder 2"/>
          <p:cNvSpPr>
            <a:spLocks noGrp="1"/>
          </p:cNvSpPr>
          <p:nvPr>
            <p:ph idx="1"/>
          </p:nvPr>
        </p:nvSpPr>
        <p:spPr>
          <a:xfrm>
            <a:off x="196564" y="1041400"/>
            <a:ext cx="8808296" cy="5816600"/>
          </a:xfrm>
        </p:spPr>
        <p:txBody>
          <a:bodyPr>
            <a:normAutofit/>
          </a:bodyPr>
          <a:lstStyle/>
          <a:p>
            <a:pPr marL="457200" indent="-457200">
              <a:buAutoNum type="arabicPeriod"/>
            </a:pPr>
            <a:endParaRPr lang="en-US" sz="2400" dirty="0" smtClean="0"/>
          </a:p>
          <a:p>
            <a:pPr marL="0" indent="0">
              <a:buNone/>
            </a:pPr>
            <a:r>
              <a:rPr lang="en-US" sz="2400" b="1" dirty="0" smtClean="0"/>
              <a:t>Satkaryavada: </a:t>
            </a:r>
            <a:r>
              <a:rPr lang="en-US" sz="2400" dirty="0" smtClean="0"/>
              <a:t>The effect of a cause already exists in some way in the cause. It is not a wholly new entity produced by the cause. </a:t>
            </a:r>
          </a:p>
          <a:p>
            <a:pPr marL="0" indent="0">
              <a:buNone/>
            </a:pPr>
            <a:endParaRPr lang="en-US" sz="2400" dirty="0"/>
          </a:p>
          <a:p>
            <a:pPr marL="0" indent="0">
              <a:buNone/>
            </a:pPr>
            <a:r>
              <a:rPr lang="en-US" sz="2400" dirty="0" smtClean="0"/>
              <a:t>Causality, </a:t>
            </a:r>
            <a:r>
              <a:rPr lang="en-US" sz="2400" i="1" dirty="0" smtClean="0"/>
              <a:t>material </a:t>
            </a:r>
            <a:r>
              <a:rPr lang="en-US" sz="2400" i="1" dirty="0" smtClean="0"/>
              <a:t>causality in particular</a:t>
            </a:r>
            <a:r>
              <a:rPr lang="en-US" sz="2400" dirty="0" smtClean="0"/>
              <a:t>, </a:t>
            </a:r>
            <a:r>
              <a:rPr lang="en-US" sz="2400" dirty="0" smtClean="0"/>
              <a:t>is a matter of </a:t>
            </a:r>
            <a:r>
              <a:rPr lang="en-US" sz="2400" i="1" dirty="0" smtClean="0"/>
              <a:t>transformation</a:t>
            </a:r>
            <a:r>
              <a:rPr lang="en-US" sz="2400" dirty="0" smtClean="0"/>
              <a:t>. It is not the production of something completely</a:t>
            </a:r>
            <a:r>
              <a:rPr lang="en-US" sz="2400" i="1" dirty="0" smtClean="0"/>
              <a:t> new</a:t>
            </a:r>
            <a:r>
              <a:rPr lang="en-US" sz="2400" dirty="0" smtClean="0"/>
              <a:t>. </a:t>
            </a:r>
            <a:r>
              <a:rPr lang="en-US" sz="2400" dirty="0" smtClean="0"/>
              <a:t>Examples</a:t>
            </a:r>
            <a:endParaRPr lang="en-US" sz="2400" dirty="0" smtClean="0"/>
          </a:p>
          <a:p>
            <a:pPr marL="0" indent="0">
              <a:buNone/>
            </a:pPr>
            <a:endParaRPr lang="en-US" sz="2400" dirty="0"/>
          </a:p>
          <a:p>
            <a:pPr marL="0" indent="0">
              <a:buNone/>
            </a:pPr>
            <a:r>
              <a:rPr lang="en-US" sz="2400" dirty="0" smtClean="0"/>
              <a:t>The oil that comes from the seed.</a:t>
            </a:r>
          </a:p>
          <a:p>
            <a:pPr marL="0" indent="0">
              <a:buNone/>
            </a:pPr>
            <a:endParaRPr lang="en-US" sz="2400" dirty="0"/>
          </a:p>
          <a:p>
            <a:pPr marL="0" indent="0">
              <a:buNone/>
            </a:pPr>
            <a:r>
              <a:rPr lang="en-US" sz="2400" dirty="0" smtClean="0"/>
              <a:t>The sweater knitted from the yarn.</a:t>
            </a:r>
          </a:p>
          <a:p>
            <a:pPr marL="0" indent="0">
              <a:buNone/>
            </a:pPr>
            <a:endParaRPr lang="en-US" sz="2400" dirty="0"/>
          </a:p>
          <a:p>
            <a:pPr marL="0" indent="0">
              <a:buNone/>
            </a:pPr>
            <a:r>
              <a:rPr lang="en-US" sz="2400" dirty="0" smtClean="0"/>
              <a:t>The pot molded whole from the clay.</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6452363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Causation: Satkaryavada</a:t>
            </a:r>
            <a:endParaRPr lang="en-US" sz="2800" dirty="0"/>
          </a:p>
        </p:txBody>
      </p:sp>
      <p:sp>
        <p:nvSpPr>
          <p:cNvPr id="3" name="Content Placeholder 2"/>
          <p:cNvSpPr>
            <a:spLocks noGrp="1"/>
          </p:cNvSpPr>
          <p:nvPr>
            <p:ph idx="1"/>
          </p:nvPr>
        </p:nvSpPr>
        <p:spPr>
          <a:xfrm>
            <a:off x="196564" y="1041400"/>
            <a:ext cx="8808296" cy="5816600"/>
          </a:xfrm>
        </p:spPr>
        <p:txBody>
          <a:bodyPr>
            <a:normAutofit/>
          </a:bodyPr>
          <a:lstStyle/>
          <a:p>
            <a:pPr marL="0" indent="0">
              <a:buNone/>
            </a:pPr>
            <a:r>
              <a:rPr lang="en-US" sz="2800" dirty="0" smtClean="0"/>
              <a:t>Sankhya </a:t>
            </a:r>
            <a:r>
              <a:rPr lang="en-US" sz="2800" dirty="0"/>
              <a:t>arguments for Satkaryavada:</a:t>
            </a:r>
          </a:p>
          <a:p>
            <a:pPr marL="0" indent="0">
              <a:buNone/>
            </a:pPr>
            <a:r>
              <a:rPr lang="en-US" sz="2400" dirty="0" smtClean="0"/>
              <a:t>The </a:t>
            </a:r>
            <a:r>
              <a:rPr lang="en-US" sz="2400" dirty="0"/>
              <a:t>effect exists before the operation of the cause: </a:t>
            </a:r>
            <a:endParaRPr lang="en-US" sz="2400" dirty="0" smtClean="0"/>
          </a:p>
          <a:p>
            <a:pPr marL="0" indent="0">
              <a:buNone/>
            </a:pPr>
            <a:endParaRPr lang="en-US" sz="2400" dirty="0" smtClean="0"/>
          </a:p>
          <a:p>
            <a:pPr marL="457200" indent="-457200">
              <a:buAutoNum type="alphaUcParenBoth"/>
            </a:pPr>
            <a:r>
              <a:rPr lang="en-US" sz="2400" dirty="0" smtClean="0"/>
              <a:t>because </a:t>
            </a:r>
            <a:r>
              <a:rPr lang="en-US" sz="2400" dirty="0"/>
              <a:t>of the non-productivity of non-being; </a:t>
            </a:r>
            <a:endParaRPr lang="en-US" sz="2400" dirty="0" smtClean="0"/>
          </a:p>
          <a:p>
            <a:pPr marL="457200" indent="-457200">
              <a:buAutoNum type="alphaUcParenBoth"/>
            </a:pPr>
            <a:endParaRPr lang="en-US" sz="2400" dirty="0" smtClean="0"/>
          </a:p>
          <a:p>
            <a:pPr marL="457200" indent="-457200">
              <a:buAutoNum type="alphaUcParenBoth"/>
            </a:pPr>
            <a:r>
              <a:rPr lang="en-US" sz="2400" dirty="0" smtClean="0"/>
              <a:t>because </a:t>
            </a:r>
            <a:r>
              <a:rPr lang="en-US" sz="2400" dirty="0"/>
              <a:t>of the need for an (appropriate) material cause; </a:t>
            </a:r>
            <a:endParaRPr lang="en-US" sz="2400" dirty="0" smtClean="0"/>
          </a:p>
          <a:p>
            <a:pPr marL="457200" indent="-457200">
              <a:buAutoNum type="alphaUcParenBoth"/>
            </a:pPr>
            <a:endParaRPr lang="en-US" sz="2400" dirty="0" smtClean="0"/>
          </a:p>
          <a:p>
            <a:pPr marL="457200" indent="-457200">
              <a:buAutoNum type="alphaUcParenBoth"/>
            </a:pPr>
            <a:r>
              <a:rPr lang="en-US" sz="2400" dirty="0" smtClean="0"/>
              <a:t>because </a:t>
            </a:r>
            <a:r>
              <a:rPr lang="en-US" sz="2400" dirty="0"/>
              <a:t>of the impossibility of all things coming from all </a:t>
            </a:r>
            <a:r>
              <a:rPr lang="en-US" sz="2400" dirty="0" smtClean="0"/>
              <a:t>things; </a:t>
            </a:r>
            <a:endParaRPr lang="en-US" sz="2400" dirty="0" smtClean="0"/>
          </a:p>
          <a:p>
            <a:pPr marL="457200" indent="-457200">
              <a:buAutoNum type="alphaUcParenBoth"/>
            </a:pPr>
            <a:endParaRPr lang="en-US" sz="2400" dirty="0" smtClean="0"/>
          </a:p>
          <a:p>
            <a:pPr marL="457200" indent="-457200">
              <a:buAutoNum type="alphaUcParenBoth"/>
            </a:pPr>
            <a:r>
              <a:rPr lang="en-US" sz="2400" dirty="0" smtClean="0"/>
              <a:t>because </a:t>
            </a:r>
            <a:r>
              <a:rPr lang="en-US" sz="2400" dirty="0"/>
              <a:t>something can only produce what it is capable of producing; </a:t>
            </a:r>
          </a:p>
          <a:p>
            <a:pPr marL="457200" indent="-457200">
              <a:buAutoNum type="alphaUcParenBoth"/>
            </a:pPr>
            <a:endParaRPr lang="en-US" sz="2400" dirty="0" smtClean="0"/>
          </a:p>
          <a:p>
            <a:pPr marL="457200" indent="-457200">
              <a:buAutoNum type="alphaUcParenBoth"/>
            </a:pPr>
            <a:r>
              <a:rPr lang="en-US" sz="2400" dirty="0" smtClean="0"/>
              <a:t>because </a:t>
            </a:r>
            <a:r>
              <a:rPr lang="en-US" sz="2400" dirty="0"/>
              <a:t>the effect is non-different from the cause</a:t>
            </a:r>
            <a:r>
              <a:rPr lang="en-US" sz="2400" dirty="0" smtClean="0"/>
              <a:t>.</a:t>
            </a:r>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5921295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480</TotalTime>
  <Words>2401</Words>
  <Application>Microsoft Macintosh PowerPoint</Application>
  <PresentationFormat>On-screen Show (4:3)</PresentationFormat>
  <Paragraphs>348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Black</vt:lpstr>
      <vt:lpstr>Asian Philosophy</vt:lpstr>
      <vt:lpstr>Sankhya or Samkhya</vt:lpstr>
      <vt:lpstr>Sankhya or Samkhya</vt:lpstr>
      <vt:lpstr>Two Approaches to The Fundamental Nature of Reality</vt:lpstr>
      <vt:lpstr>Sankhya Four Basic Ideas</vt:lpstr>
      <vt:lpstr>Questions About Causation</vt:lpstr>
      <vt:lpstr>Views About Causation</vt:lpstr>
      <vt:lpstr>Causation: Satkaryavada</vt:lpstr>
      <vt:lpstr>Causation: Satkaryavada</vt:lpstr>
      <vt:lpstr>Argument for Satkaryavada by Arbitrary Effect</vt:lpstr>
      <vt:lpstr>Causation: The Non-Productivity of Non-Being</vt:lpstr>
      <vt:lpstr>Evolution of the World from a Single Material Cause</vt:lpstr>
      <vt:lpstr>The Fundamental Nature and The Manifest Nature</vt:lpstr>
      <vt:lpstr>The Three Gunas: Sattva</vt:lpstr>
      <vt:lpstr>The Three Gunas: Rajas</vt:lpstr>
      <vt:lpstr>The Three Gunas: Tamas</vt:lpstr>
      <vt:lpstr>How do we know that Purusha exists</vt:lpstr>
      <vt:lpstr>Argument 1</vt:lpstr>
      <vt:lpstr>Argument 2</vt:lpstr>
      <vt:lpstr>Argument 3</vt:lpstr>
      <vt:lpstr>Argument 4</vt:lpstr>
      <vt:lpstr>Argument 5</vt:lpstr>
      <vt:lpstr>The Nature of Purusha</vt:lpstr>
      <vt:lpstr>How are Purusha and Prakriti Connected?</vt:lpstr>
      <vt:lpstr>PowerPoint Presentation</vt:lpstr>
      <vt:lpstr>The Yoga School of Philosophy</vt:lpstr>
      <vt:lpstr>PowerPoint Presentation</vt:lpstr>
      <vt:lpstr>Difference between Yoga and Sankhya</vt:lpstr>
      <vt:lpstr>Yoga: Classical vs. Contemporary Modern</vt:lpstr>
      <vt:lpstr>Four Parts of the Yoga Sutras</vt:lpstr>
      <vt:lpstr>Yoga Basics</vt:lpstr>
      <vt:lpstr>Yoga Psychology: Forces of Bondage</vt:lpstr>
      <vt:lpstr>Techniques of Yoga</vt:lpstr>
      <vt:lpstr>Techniques of Yoga</vt:lpstr>
      <vt:lpstr>Techniques of Yoga</vt:lpstr>
      <vt:lpstr>Epistemology of Yoga School</vt:lpstr>
      <vt:lpstr>Epistemology of Yoga School</vt:lpstr>
      <vt:lpstr>Modern Yoga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35</cp:revision>
  <dcterms:created xsi:type="dcterms:W3CDTF">2014-02-24T17:40:58Z</dcterms:created>
  <dcterms:modified xsi:type="dcterms:W3CDTF">2014-02-27T00:04:50Z</dcterms:modified>
</cp:coreProperties>
</file>