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85" r:id="rId5"/>
    <p:sldId id="260" r:id="rId6"/>
    <p:sldId id="286" r:id="rId7"/>
    <p:sldId id="261" r:id="rId8"/>
    <p:sldId id="269" r:id="rId9"/>
    <p:sldId id="270" r:id="rId10"/>
    <p:sldId id="262" r:id="rId11"/>
    <p:sldId id="271" r:id="rId12"/>
    <p:sldId id="263" r:id="rId13"/>
    <p:sldId id="264" r:id="rId14"/>
    <p:sldId id="272" r:id="rId15"/>
    <p:sldId id="287" r:id="rId16"/>
    <p:sldId id="265" r:id="rId17"/>
    <p:sldId id="266" r:id="rId18"/>
    <p:sldId id="267" r:id="rId19"/>
    <p:sldId id="268" r:id="rId20"/>
    <p:sldId id="274" r:id="rId21"/>
    <p:sldId id="275" r:id="rId22"/>
    <p:sldId id="276" r:id="rId23"/>
    <p:sldId id="277" r:id="rId24"/>
    <p:sldId id="278" r:id="rId25"/>
    <p:sldId id="279" r:id="rId26"/>
    <p:sldId id="280" r:id="rId27"/>
    <p:sldId id="281" r:id="rId28"/>
    <p:sldId id="288" r:id="rId29"/>
    <p:sldId id="282" r:id="rId30"/>
    <p:sldId id="283" r:id="rId31"/>
    <p:sldId id="289" r:id="rId32"/>
    <p:sldId id="284" r:id="rId33"/>
    <p:sldId id="290" r:id="rId34"/>
    <p:sldId id="291"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68" d="100"/>
          <a:sy n="68" d="100"/>
        </p:scale>
        <p:origin x="-2192" y="-3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75EA3B-9EDD-BC43-9BC0-EF28B13EF0E1}" type="datetimeFigureOut">
              <a:rPr lang="en-US" smtClean="0"/>
              <a:t>3/5/14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38FD48-7E10-A741-A7F2-98DE69CC8E47}"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75EA3B-9EDD-BC43-9BC0-EF28B13EF0E1}" type="datetimeFigureOut">
              <a:rPr lang="en-US" smtClean="0"/>
              <a:t>3/5/14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38FD48-7E10-A741-A7F2-98DE69CC8E47}"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75EA3B-9EDD-BC43-9BC0-EF28B13EF0E1}" type="datetimeFigureOut">
              <a:rPr lang="en-US" smtClean="0"/>
              <a:t>3/5/14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38FD48-7E10-A741-A7F2-98DE69CC8E47}"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75EA3B-9EDD-BC43-9BC0-EF28B13EF0E1}" type="datetimeFigureOut">
              <a:rPr lang="en-US" smtClean="0"/>
              <a:t>3/5/14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38FD48-7E10-A741-A7F2-98DE69CC8E47}"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75EA3B-9EDD-BC43-9BC0-EF28B13EF0E1}" type="datetimeFigureOut">
              <a:rPr lang="en-US" smtClean="0"/>
              <a:t>3/5/14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38FD48-7E10-A741-A7F2-98DE69CC8E47}"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75EA3B-9EDD-BC43-9BC0-EF28B13EF0E1}" type="datetimeFigureOut">
              <a:rPr lang="en-US" smtClean="0"/>
              <a:t>3/5/14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38FD48-7E10-A741-A7F2-98DE69CC8E47}"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75EA3B-9EDD-BC43-9BC0-EF28B13EF0E1}" type="datetimeFigureOut">
              <a:rPr lang="en-US" smtClean="0"/>
              <a:t>3/5/14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38FD48-7E10-A741-A7F2-98DE69CC8E47}"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75EA3B-9EDD-BC43-9BC0-EF28B13EF0E1}" type="datetimeFigureOut">
              <a:rPr lang="en-US" smtClean="0"/>
              <a:t>3/5/14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38FD48-7E10-A741-A7F2-98DE69CC8E47}"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75EA3B-9EDD-BC43-9BC0-EF28B13EF0E1}" type="datetimeFigureOut">
              <a:rPr lang="en-US" smtClean="0"/>
              <a:t>3/5/14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38FD48-7E10-A741-A7F2-98DE69CC8E47}"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75EA3B-9EDD-BC43-9BC0-EF28B13EF0E1}" type="datetimeFigureOut">
              <a:rPr lang="en-US" smtClean="0"/>
              <a:t>3/5/14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38FD48-7E10-A741-A7F2-98DE69CC8E47}"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75EA3B-9EDD-BC43-9BC0-EF28B13EF0E1}" type="datetimeFigureOut">
              <a:rPr lang="en-US" smtClean="0"/>
              <a:t>3/5/14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38FD48-7E10-A741-A7F2-98DE69CC8E47}"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75EA3B-9EDD-BC43-9BC0-EF28B13EF0E1}" type="datetimeFigureOut">
              <a:rPr lang="en-US" smtClean="0"/>
              <a:t>3/5/14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8FD48-7E10-A741-A7F2-98DE69CC8E47}"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Asian Philosophy</a:t>
            </a:r>
            <a:endParaRPr lang="en-US" dirty="0"/>
          </a:p>
        </p:txBody>
      </p:sp>
      <p:sp>
        <p:nvSpPr>
          <p:cNvPr id="3" name="Subtitle 2"/>
          <p:cNvSpPr>
            <a:spLocks noGrp="1"/>
          </p:cNvSpPr>
          <p:nvPr>
            <p:ph type="subTitle" idx="1"/>
          </p:nvPr>
        </p:nvSpPr>
        <p:spPr/>
        <p:txBody>
          <a:bodyPr/>
          <a:lstStyle/>
          <a:p>
            <a:r>
              <a:rPr lang="en-US" dirty="0" smtClean="0"/>
              <a:t>Lecture </a:t>
            </a:r>
            <a:r>
              <a:rPr lang="en-US" dirty="0"/>
              <a:t>9</a:t>
            </a:r>
          </a:p>
        </p:txBody>
      </p:sp>
    </p:spTree>
    <p:extLst>
      <p:ext uri="{BB962C8B-B14F-4D97-AF65-F5344CB8AC3E}">
        <p14:creationId xmlns:p14="http://schemas.microsoft.com/office/powerpoint/2010/main" val="959337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Vaisheshika Padarthas (Qualities)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Quality is a distinct category from substance. Qualities are modifications or attributes of a substance. </a:t>
            </a:r>
          </a:p>
          <a:p>
            <a:pPr marL="0" indent="0">
              <a:buNone/>
            </a:pPr>
            <a:endParaRPr lang="en-US" sz="2400" dirty="0"/>
          </a:p>
          <a:p>
            <a:pPr marL="0" indent="0">
              <a:buNone/>
            </a:pPr>
            <a:r>
              <a:rPr lang="en-US" sz="2400" dirty="0" smtClean="0"/>
              <a:t>Qualities don’t exist without substances, and substances do not exist without qualities. There is a mutual inter-dependence, though the two are distinct</a:t>
            </a:r>
            <a:r>
              <a:rPr lang="en-US" sz="2400" dirty="0" smtClean="0"/>
              <a:t>. And substance are in some sense are superior since they are non – dependent entities. There existence does not depend on anything else, while a qualities existence does depend on there being substances. </a:t>
            </a:r>
            <a:endParaRPr lang="en-US" sz="2400" dirty="0" smtClean="0"/>
          </a:p>
          <a:p>
            <a:pPr marL="0" indent="0">
              <a:buNone/>
            </a:pPr>
            <a:endParaRPr lang="en-US" sz="2400" dirty="0"/>
          </a:p>
          <a:p>
            <a:pPr marL="0" indent="0">
              <a:buNone/>
            </a:pPr>
            <a:r>
              <a:rPr lang="en-US" sz="2400" dirty="0" smtClean="0"/>
              <a:t>Qualities allow us to distinguish things. It is because two entities don</a:t>
            </a:r>
            <a:r>
              <a:rPr lang="fr-FR" sz="2400" dirty="0" smtClean="0"/>
              <a:t>’</a:t>
            </a:r>
            <a:r>
              <a:rPr lang="en-US" sz="2400" dirty="0" smtClean="0"/>
              <a:t>t have the same qualities that we can be in a position to know that the two things are separate. Differentiation by qualities accounts for differences between things. </a:t>
            </a:r>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p:txBody>
      </p:sp>
    </p:spTree>
    <p:extLst>
      <p:ext uri="{BB962C8B-B14F-4D97-AF65-F5344CB8AC3E}">
        <p14:creationId xmlns:p14="http://schemas.microsoft.com/office/powerpoint/2010/main" val="22317619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Vaisheshika Padarthas (Qualities)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Qualities by definition are </a:t>
            </a:r>
            <a:r>
              <a:rPr lang="en-US" sz="2400" i="1" dirty="0" smtClean="0"/>
              <a:t>in </a:t>
            </a:r>
            <a:r>
              <a:rPr lang="en-US" sz="2400" dirty="0" smtClean="0"/>
              <a:t>a substance.</a:t>
            </a:r>
          </a:p>
          <a:p>
            <a:pPr marL="0" indent="0">
              <a:buNone/>
            </a:pPr>
            <a:endParaRPr lang="en-US" sz="2400" dirty="0"/>
          </a:p>
          <a:p>
            <a:pPr marL="0" indent="0">
              <a:buNone/>
            </a:pPr>
            <a:r>
              <a:rPr lang="en-US" sz="2400" dirty="0" smtClean="0"/>
              <a:t>As a consequence,</a:t>
            </a:r>
          </a:p>
          <a:p>
            <a:pPr marL="0" indent="0">
              <a:buNone/>
            </a:pPr>
            <a:endParaRPr lang="en-US" sz="2400" dirty="0"/>
          </a:p>
          <a:p>
            <a:pPr marL="0" indent="0">
              <a:buNone/>
            </a:pPr>
            <a:r>
              <a:rPr lang="en-US" sz="2400" dirty="0" smtClean="0"/>
              <a:t>Qualities cannot have qualities themselves.</a:t>
            </a:r>
          </a:p>
          <a:p>
            <a:pPr marL="0" indent="0">
              <a:buNone/>
            </a:pPr>
            <a:endParaRPr lang="en-US" sz="2400" dirty="0"/>
          </a:p>
          <a:p>
            <a:pPr marL="0" indent="0">
              <a:buNone/>
            </a:pPr>
            <a:r>
              <a:rPr lang="en-US" sz="2400" dirty="0" smtClean="0"/>
              <a:t>Examples of qualities: </a:t>
            </a:r>
            <a:r>
              <a:rPr lang="en-US" sz="2400" dirty="0"/>
              <a:t>Color, odor, contact, sound, number, measure, difference, connection, separation..</a:t>
            </a:r>
          </a:p>
          <a:p>
            <a:pPr marL="0" indent="0">
              <a:buNone/>
            </a:pPr>
            <a:endParaRPr lang="en-US" sz="2400" dirty="0"/>
          </a:p>
          <a:p>
            <a:pPr marL="0" indent="0">
              <a:buNone/>
            </a:pPr>
            <a:r>
              <a:rPr lang="en-US" sz="2400" dirty="0"/>
              <a:t>Qualities are attributes of substances that allow us to characterize the substance. </a:t>
            </a:r>
          </a:p>
          <a:p>
            <a:pPr marL="0" indent="0">
              <a:buNone/>
            </a:pPr>
            <a:r>
              <a:rPr lang="en-US" sz="2400" dirty="0" smtClean="0"/>
              <a:t> </a:t>
            </a:r>
            <a:endParaRPr lang="en-US" sz="2400" dirty="0"/>
          </a:p>
          <a:p>
            <a:pPr marL="0" indent="0">
              <a:buNone/>
            </a:pPr>
            <a:endParaRPr lang="en-US" sz="2400" dirty="0" smtClean="0"/>
          </a:p>
          <a:p>
            <a:pPr marL="0" indent="0">
              <a:buNone/>
            </a:pPr>
            <a:endParaRPr lang="en-US" sz="2400" dirty="0"/>
          </a:p>
        </p:txBody>
      </p:sp>
    </p:spTree>
    <p:extLst>
      <p:ext uri="{BB962C8B-B14F-4D97-AF65-F5344CB8AC3E}">
        <p14:creationId xmlns:p14="http://schemas.microsoft.com/office/powerpoint/2010/main" val="149759193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Vaisheshika Padarthas (Motion)</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Karma = Motion = displacement of position in space.</a:t>
            </a:r>
          </a:p>
          <a:p>
            <a:pPr marL="0" indent="0">
              <a:buNone/>
            </a:pPr>
            <a:endParaRPr lang="en-US" sz="2400" dirty="0"/>
          </a:p>
          <a:p>
            <a:pPr marL="0" indent="0">
              <a:buNone/>
            </a:pPr>
            <a:r>
              <a:rPr lang="en-US" sz="2400" dirty="0" smtClean="0"/>
              <a:t>There are different kinds of motion:</a:t>
            </a:r>
          </a:p>
          <a:p>
            <a:pPr marL="0" indent="0">
              <a:buNone/>
            </a:pPr>
            <a:endParaRPr lang="en-US" sz="2400" dirty="0"/>
          </a:p>
          <a:p>
            <a:pPr marL="0" indent="0">
              <a:buNone/>
            </a:pPr>
            <a:r>
              <a:rPr lang="en-US" sz="2400" dirty="0" smtClean="0"/>
              <a:t>Upward, Downward, Contraction, Expansion, and Locomotion.</a:t>
            </a:r>
          </a:p>
          <a:p>
            <a:pPr marL="0" indent="0">
              <a:buNone/>
            </a:pPr>
            <a:endParaRPr lang="en-US" sz="2400" dirty="0"/>
          </a:p>
          <a:p>
            <a:pPr marL="0" indent="0">
              <a:buNone/>
            </a:pPr>
            <a:r>
              <a:rPr lang="en-US" sz="2400" dirty="0" smtClean="0"/>
              <a:t>These different kinds of motion account for the kinds of changes that a substance can </a:t>
            </a:r>
            <a:r>
              <a:rPr lang="en-US" sz="2400" dirty="0" smtClean="0"/>
              <a:t>undergo and how atoms interact.</a:t>
            </a:r>
            <a:endParaRPr lang="en-US" sz="2400" dirty="0" smtClean="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427732818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Vaisheshika Padarthas (Universals)</a:t>
            </a:r>
            <a:endParaRPr lang="en-US" sz="2800" dirty="0"/>
          </a:p>
        </p:txBody>
      </p:sp>
      <p:sp>
        <p:nvSpPr>
          <p:cNvPr id="3" name="Content Placeholder 2"/>
          <p:cNvSpPr>
            <a:spLocks noGrp="1"/>
          </p:cNvSpPr>
          <p:nvPr>
            <p:ph idx="1"/>
          </p:nvPr>
        </p:nvSpPr>
        <p:spPr>
          <a:xfrm>
            <a:off x="196564" y="1041400"/>
            <a:ext cx="8808296" cy="5535023"/>
          </a:xfrm>
        </p:spPr>
        <p:txBody>
          <a:bodyPr>
            <a:normAutofit lnSpcReduction="10000"/>
          </a:bodyPr>
          <a:lstStyle/>
          <a:p>
            <a:pPr marL="0" indent="0">
              <a:buNone/>
            </a:pPr>
            <a:r>
              <a:rPr lang="en-US" sz="2400" b="1" dirty="0" smtClean="0"/>
              <a:t>Universals</a:t>
            </a:r>
            <a:r>
              <a:rPr lang="en-US" sz="2400" dirty="0" smtClean="0"/>
              <a:t> are that which allow for commonality between particulars that are different. Two inscriptions of ‘A’ count as two instances of the letter ‘A’ because they share the universal </a:t>
            </a:r>
            <a:r>
              <a:rPr lang="en-US" sz="2400" i="1" dirty="0" smtClean="0"/>
              <a:t>A-ness</a:t>
            </a:r>
            <a:r>
              <a:rPr lang="en-US" sz="2400" dirty="0" smtClean="0"/>
              <a:t>.</a:t>
            </a:r>
          </a:p>
          <a:p>
            <a:pPr marL="0" indent="0">
              <a:buNone/>
            </a:pPr>
            <a:endParaRPr lang="en-US" sz="2400" dirty="0"/>
          </a:p>
          <a:p>
            <a:pPr marL="0" indent="0">
              <a:buNone/>
            </a:pPr>
            <a:r>
              <a:rPr lang="en-US" sz="2400" dirty="0" smtClean="0"/>
              <a:t>Two cows share the universal of being </a:t>
            </a:r>
            <a:r>
              <a:rPr lang="en-US" sz="2400" i="1" dirty="0" smtClean="0"/>
              <a:t>cows.</a:t>
            </a:r>
          </a:p>
          <a:p>
            <a:pPr marL="0" indent="0">
              <a:buNone/>
            </a:pPr>
            <a:endParaRPr lang="en-US" sz="2400" b="1" i="1" dirty="0" smtClean="0"/>
          </a:p>
          <a:p>
            <a:pPr marL="0" indent="0">
              <a:buNone/>
            </a:pPr>
            <a:r>
              <a:rPr lang="en-US" sz="2400" dirty="0" smtClean="0"/>
              <a:t>Two red plates share the universals of being plates and being red.</a:t>
            </a:r>
          </a:p>
          <a:p>
            <a:pPr marL="0" indent="0">
              <a:buNone/>
            </a:pPr>
            <a:endParaRPr lang="en-US" sz="2400" dirty="0"/>
          </a:p>
          <a:p>
            <a:pPr marL="0" indent="0">
              <a:buNone/>
            </a:pPr>
            <a:r>
              <a:rPr lang="en-US" sz="2400" dirty="0" smtClean="0"/>
              <a:t>Two farms share the universal of being farms.</a:t>
            </a:r>
          </a:p>
          <a:p>
            <a:pPr marL="0" indent="0">
              <a:buNone/>
            </a:pPr>
            <a:endParaRPr lang="en-US" sz="2400" dirty="0"/>
          </a:p>
          <a:p>
            <a:pPr marL="0" indent="0">
              <a:buNone/>
            </a:pPr>
            <a:r>
              <a:rPr lang="en-US" sz="2400" dirty="0" smtClean="0"/>
              <a:t>In general universals are posited to help explain how different entities can </a:t>
            </a:r>
            <a:r>
              <a:rPr lang="en-US" sz="2400" dirty="0" smtClean="0"/>
              <a:t>be of the same type</a:t>
            </a:r>
            <a:r>
              <a:rPr lang="en-US" sz="2400" dirty="0" smtClean="0"/>
              <a:t>. </a:t>
            </a:r>
            <a:r>
              <a:rPr lang="en-US" sz="2400" dirty="0" smtClean="0"/>
              <a:t>Vaisheshika maintains that universals are real, as opposed to the Buddhist schools which think of them as mental constructions. </a:t>
            </a:r>
            <a:endParaRPr lang="en-US" sz="2400" dirty="0"/>
          </a:p>
          <a:p>
            <a:pPr marL="0" indent="0">
              <a:buNone/>
            </a:pPr>
            <a:endParaRPr lang="en-US" sz="2400" dirty="0"/>
          </a:p>
          <a:p>
            <a:pPr marL="0" indent="0">
              <a:buNone/>
            </a:pPr>
            <a:endParaRPr lang="en-US" sz="2400" dirty="0" smtClean="0"/>
          </a:p>
          <a:p>
            <a:pPr marL="0" indent="0">
              <a:buNone/>
            </a:pPr>
            <a:endParaRPr lang="en-US" sz="2400" dirty="0"/>
          </a:p>
        </p:txBody>
      </p:sp>
    </p:spTree>
    <p:extLst>
      <p:ext uri="{BB962C8B-B14F-4D97-AF65-F5344CB8AC3E}">
        <p14:creationId xmlns:p14="http://schemas.microsoft.com/office/powerpoint/2010/main" val="372880574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Vaisheshika Padarthas (Universals)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Vaisheshika also maintains that the universal is </a:t>
            </a:r>
            <a:r>
              <a:rPr lang="en-US" sz="2400" b="1" dirty="0" smtClean="0"/>
              <a:t>in</a:t>
            </a:r>
            <a:r>
              <a:rPr lang="en-US" sz="2400" dirty="0" smtClean="0"/>
              <a:t> the substance. </a:t>
            </a:r>
          </a:p>
          <a:p>
            <a:pPr marL="0" indent="0">
              <a:buNone/>
            </a:pPr>
            <a:endParaRPr lang="en-US" sz="2400" dirty="0"/>
          </a:p>
          <a:p>
            <a:pPr marL="0" indent="0">
              <a:buNone/>
            </a:pPr>
            <a:r>
              <a:rPr lang="en-US" sz="2400" dirty="0" smtClean="0"/>
              <a:t>That is the universal is in the thing that has the universal. </a:t>
            </a:r>
            <a:r>
              <a:rPr lang="en-US" sz="2400" i="1" dirty="0" smtClean="0"/>
              <a:t>Cowness</a:t>
            </a:r>
            <a:r>
              <a:rPr lang="en-US" sz="2400" dirty="0" smtClean="0"/>
              <a:t> is in the particular cow.</a:t>
            </a:r>
          </a:p>
          <a:p>
            <a:pPr marL="0" indent="0">
              <a:buNone/>
            </a:pPr>
            <a:endParaRPr lang="en-US" sz="2400" dirty="0" smtClean="0"/>
          </a:p>
          <a:p>
            <a:pPr marL="0" indent="0">
              <a:buNone/>
            </a:pPr>
            <a:r>
              <a:rPr lang="en-US" sz="2400" i="1" dirty="0" smtClean="0"/>
              <a:t>Cowness</a:t>
            </a:r>
            <a:r>
              <a:rPr lang="en-US" sz="2400" dirty="0" smtClean="0"/>
              <a:t> does not float free of its instances.</a:t>
            </a:r>
          </a:p>
          <a:p>
            <a:pPr marL="0" indent="0">
              <a:buNone/>
            </a:pPr>
            <a:endParaRPr lang="en-US" sz="2400" i="1" dirty="0"/>
          </a:p>
          <a:p>
            <a:pPr marL="0" indent="0">
              <a:buNone/>
            </a:pPr>
            <a:r>
              <a:rPr lang="en-US" sz="2400" dirty="0"/>
              <a:t>A</a:t>
            </a:r>
            <a:r>
              <a:rPr lang="en-US" sz="2400" dirty="0" smtClean="0"/>
              <a:t> given cow that is born and eventually dies, goes through a change in virtue of </a:t>
            </a:r>
            <a:r>
              <a:rPr lang="en-US" sz="2400" i="1" dirty="0" smtClean="0"/>
              <a:t>cowness. </a:t>
            </a:r>
            <a:r>
              <a:rPr lang="en-US" sz="2400" dirty="0" smtClean="0"/>
              <a:t>However, the universal is not effected by the change of the particular. </a:t>
            </a:r>
          </a:p>
          <a:p>
            <a:pPr marL="0" indent="0">
              <a:buNone/>
            </a:pPr>
            <a:endParaRPr lang="en-US" sz="2400" dirty="0"/>
          </a:p>
        </p:txBody>
      </p:sp>
    </p:spTree>
    <p:extLst>
      <p:ext uri="{BB962C8B-B14F-4D97-AF65-F5344CB8AC3E}">
        <p14:creationId xmlns:p14="http://schemas.microsoft.com/office/powerpoint/2010/main" val="422000494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Vaisheshika Padarthas (Universals)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Vaisheshika also maintains that not every piece of language picks out a universal. </a:t>
            </a:r>
          </a:p>
          <a:p>
            <a:pPr marL="0" indent="0">
              <a:buNone/>
            </a:pPr>
            <a:endParaRPr lang="en-US" sz="2400" dirty="0"/>
          </a:p>
          <a:p>
            <a:pPr marL="0" indent="0">
              <a:buNone/>
            </a:pPr>
            <a:r>
              <a:rPr lang="en-US" sz="2400" dirty="0" smtClean="0"/>
              <a:t>Contrast there view with the Platonic View that every thing has a form. That is there is both a form for socially constructed objects, such as a spoon, but also natural </a:t>
            </a:r>
            <a:r>
              <a:rPr lang="en-US" sz="2400" dirty="0" smtClean="0"/>
              <a:t>kinds, </a:t>
            </a:r>
            <a:r>
              <a:rPr lang="en-US" sz="2400" dirty="0" smtClean="0"/>
              <a:t>such as cows. </a:t>
            </a:r>
            <a:endParaRPr lang="en-US" sz="2400" dirty="0"/>
          </a:p>
          <a:p>
            <a:pPr marL="0" indent="0">
              <a:buNone/>
            </a:pPr>
            <a:endParaRPr lang="en-US" sz="2400" dirty="0" smtClean="0"/>
          </a:p>
          <a:p>
            <a:pPr marL="0" indent="0">
              <a:buNone/>
            </a:pPr>
            <a:r>
              <a:rPr lang="en-US" sz="2400" dirty="0" smtClean="0"/>
              <a:t>Vaisheshika, by contrast, appears to only forward a view of universals for natural kinds. It proposes a theory on which there is a way to say that </a:t>
            </a:r>
            <a:r>
              <a:rPr lang="en-US" sz="2400" i="1" dirty="0" smtClean="0"/>
              <a:t>some linguistic</a:t>
            </a:r>
            <a:r>
              <a:rPr lang="en-US" sz="2400" dirty="0" smtClean="0"/>
              <a:t> constructions do not pick out a universal. </a:t>
            </a:r>
            <a:endParaRPr lang="en-US" sz="2400" dirty="0" smtClean="0"/>
          </a:p>
          <a:p>
            <a:pPr marL="0" indent="0">
              <a:buNone/>
            </a:pPr>
            <a:endParaRPr lang="en-US" sz="2400" dirty="0"/>
          </a:p>
          <a:p>
            <a:pPr marL="0" indent="0">
              <a:buNone/>
            </a:pPr>
            <a:r>
              <a:rPr lang="en-US" sz="2400" dirty="0" smtClean="0"/>
              <a:t>They have a sparse conception of universals, rather than an abundant conception, where there are many many universals.</a:t>
            </a:r>
            <a:endParaRPr lang="en-US" sz="2400" dirty="0" smtClean="0"/>
          </a:p>
          <a:p>
            <a:pPr marL="0" indent="0">
              <a:buNone/>
            </a:pPr>
            <a:endParaRPr lang="en-US" sz="2400" dirty="0"/>
          </a:p>
          <a:p>
            <a:pPr marL="0" indent="0">
              <a:buNone/>
            </a:pPr>
            <a:endParaRPr lang="en-US" sz="2400" dirty="0" smtClean="0"/>
          </a:p>
          <a:p>
            <a:pPr marL="0" indent="0">
              <a:buNone/>
            </a:pPr>
            <a:endParaRPr lang="en-US" sz="2400" dirty="0"/>
          </a:p>
        </p:txBody>
      </p:sp>
    </p:spTree>
    <p:extLst>
      <p:ext uri="{BB962C8B-B14F-4D97-AF65-F5344CB8AC3E}">
        <p14:creationId xmlns:p14="http://schemas.microsoft.com/office/powerpoint/2010/main" val="287160059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Vaisheshika Padarthas (Particularity)</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Particularity is used to explain how two things that share all of the same qualities can nevertheless be distinct. </a:t>
            </a:r>
            <a:endParaRPr lang="en-US" sz="2400" dirty="0"/>
          </a:p>
          <a:p>
            <a:pPr marL="0" indent="0">
              <a:buNone/>
            </a:pPr>
            <a:endParaRPr lang="en-US" sz="2400" dirty="0"/>
          </a:p>
          <a:p>
            <a:pPr marL="0" indent="0">
              <a:buNone/>
            </a:pPr>
            <a:r>
              <a:rPr lang="en-US" sz="2400" dirty="0" smtClean="0"/>
              <a:t>Not </a:t>
            </a:r>
            <a:r>
              <a:rPr lang="en-US" sz="2400" dirty="0"/>
              <a:t>every entity has particularity. Ordinary things do not. Only </a:t>
            </a:r>
            <a:r>
              <a:rPr lang="en-US" sz="2400" dirty="0" smtClean="0"/>
              <a:t>partless </a:t>
            </a:r>
            <a:r>
              <a:rPr lang="en-US" sz="2400" dirty="0"/>
              <a:t>eternal entities have particularity. </a:t>
            </a:r>
            <a:r>
              <a:rPr lang="en-US" sz="2400" dirty="0" smtClean="0"/>
              <a:t>Atoms for example.</a:t>
            </a:r>
            <a:endParaRPr lang="en-US" sz="2400" dirty="0"/>
          </a:p>
          <a:p>
            <a:pPr marL="0" indent="0">
              <a:buNone/>
            </a:pPr>
            <a:endParaRPr lang="en-US" sz="2400" dirty="0"/>
          </a:p>
          <a:p>
            <a:pPr marL="0" indent="0">
              <a:buNone/>
            </a:pPr>
            <a:r>
              <a:rPr lang="en-US" sz="2400" dirty="0"/>
              <a:t>A whole has particularity because of the parts and or atoms that make it up.</a:t>
            </a:r>
          </a:p>
          <a:p>
            <a:pPr marL="0" indent="0">
              <a:buNone/>
            </a:pPr>
            <a:endParaRPr lang="en-US" sz="2400" dirty="0"/>
          </a:p>
          <a:p>
            <a:pPr marL="0" indent="0">
              <a:buNone/>
            </a:pPr>
            <a:r>
              <a:rPr lang="en-US" sz="2400" dirty="0"/>
              <a:t>However, what makes the atoms the individual particulars they are?  </a:t>
            </a:r>
          </a:p>
          <a:p>
            <a:pPr marL="0" indent="0">
              <a:buNone/>
            </a:pPr>
            <a:endParaRPr lang="en-US" sz="2400" dirty="0"/>
          </a:p>
          <a:p>
            <a:pPr marL="0" indent="0">
              <a:buNone/>
            </a:pPr>
            <a:r>
              <a:rPr lang="en-US" sz="2400" dirty="0"/>
              <a:t>Particularity is posited to account for how eternal and </a:t>
            </a:r>
            <a:r>
              <a:rPr lang="en-US" sz="2400" dirty="0" smtClean="0"/>
              <a:t>partless </a:t>
            </a:r>
            <a:r>
              <a:rPr lang="en-US" sz="2400" dirty="0"/>
              <a:t>substances can be particular, yet similar.</a:t>
            </a:r>
          </a:p>
          <a:p>
            <a:pPr marL="0" indent="0">
              <a:buNone/>
            </a:pPr>
            <a:endParaRPr lang="en-US" sz="2400" dirty="0" smtClean="0"/>
          </a:p>
          <a:p>
            <a:pPr marL="0" indent="0">
              <a:buNone/>
            </a:pPr>
            <a:endParaRPr lang="en-US" sz="2400" dirty="0"/>
          </a:p>
          <a:p>
            <a:pPr marL="457200" indent="-457200">
              <a:buAutoNum type="arabicPeriod"/>
            </a:pPr>
            <a:endParaRPr lang="en-US" sz="2400" dirty="0"/>
          </a:p>
          <a:p>
            <a:pPr marL="0" indent="0">
              <a:buNone/>
            </a:pPr>
            <a:endParaRPr lang="en-US" sz="2400" dirty="0" smtClean="0"/>
          </a:p>
          <a:p>
            <a:pPr marL="0" indent="0">
              <a:buNone/>
            </a:pPr>
            <a:endParaRPr lang="en-US" sz="2400" dirty="0"/>
          </a:p>
        </p:txBody>
      </p:sp>
    </p:spTree>
    <p:extLst>
      <p:ext uri="{BB962C8B-B14F-4D97-AF65-F5344CB8AC3E}">
        <p14:creationId xmlns:p14="http://schemas.microsoft.com/office/powerpoint/2010/main" val="137501366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Vaisheshika Padarthas (Inherence)</a:t>
            </a:r>
            <a:endParaRPr lang="en-US" sz="2800" dirty="0"/>
          </a:p>
        </p:txBody>
      </p:sp>
      <p:sp>
        <p:nvSpPr>
          <p:cNvPr id="3" name="Content Placeholder 2"/>
          <p:cNvSpPr>
            <a:spLocks noGrp="1"/>
          </p:cNvSpPr>
          <p:nvPr>
            <p:ph idx="1"/>
          </p:nvPr>
        </p:nvSpPr>
        <p:spPr>
          <a:xfrm>
            <a:off x="196564" y="1041400"/>
            <a:ext cx="8808296" cy="5535023"/>
          </a:xfrm>
        </p:spPr>
        <p:txBody>
          <a:bodyPr>
            <a:normAutofit fontScale="92500"/>
          </a:bodyPr>
          <a:lstStyle/>
          <a:p>
            <a:pPr marL="0" indent="0">
              <a:buNone/>
            </a:pPr>
            <a:r>
              <a:rPr lang="en-US" sz="2400" dirty="0" smtClean="0"/>
              <a:t>A whole consists of parts. A substance has qualities. Yet substances and qualities are different kinds of things, just as parts and wholes are.</a:t>
            </a:r>
          </a:p>
          <a:p>
            <a:pPr marL="0" indent="0">
              <a:buNone/>
            </a:pPr>
            <a:endParaRPr lang="en-US" sz="2400" dirty="0"/>
          </a:p>
          <a:p>
            <a:pPr marL="0" indent="0">
              <a:buNone/>
            </a:pPr>
            <a:r>
              <a:rPr lang="en-US" sz="2400" dirty="0" smtClean="0"/>
              <a:t>How do parts and wholes come together? How do substances and qualities bind </a:t>
            </a:r>
            <a:r>
              <a:rPr lang="en-US" sz="2400" dirty="0" smtClean="0"/>
              <a:t>together?</a:t>
            </a:r>
            <a:endParaRPr lang="en-US" sz="2400" dirty="0" smtClean="0"/>
          </a:p>
          <a:p>
            <a:pPr marL="0" indent="0">
              <a:buNone/>
            </a:pPr>
            <a:endParaRPr lang="en-US" sz="2400" dirty="0"/>
          </a:p>
          <a:p>
            <a:pPr marL="0" indent="0">
              <a:buNone/>
            </a:pPr>
            <a:r>
              <a:rPr lang="en-US" sz="2400" b="1" dirty="0" smtClean="0"/>
              <a:t>Inherence</a:t>
            </a:r>
            <a:r>
              <a:rPr lang="en-US" sz="2400" dirty="0" smtClean="0"/>
              <a:t> is the mechanism by which parts come together to make a whole.</a:t>
            </a:r>
          </a:p>
          <a:p>
            <a:pPr marL="0" indent="0">
              <a:buNone/>
            </a:pPr>
            <a:endParaRPr lang="en-US" sz="2400" dirty="0"/>
          </a:p>
          <a:p>
            <a:pPr marL="0" indent="0">
              <a:buNone/>
            </a:pPr>
            <a:r>
              <a:rPr lang="en-US" sz="2400" dirty="0"/>
              <a:t>I</a:t>
            </a:r>
            <a:r>
              <a:rPr lang="en-US" sz="2400" dirty="0" smtClean="0"/>
              <a:t>nherence cannot be reduced to another thing that explains it. If </a:t>
            </a:r>
            <a:r>
              <a:rPr lang="en-US" sz="2400" dirty="0" smtClean="0"/>
              <a:t>we</a:t>
            </a:r>
            <a:r>
              <a:rPr lang="en-US" sz="2400" dirty="0" smtClean="0"/>
              <a:t> </a:t>
            </a:r>
            <a:r>
              <a:rPr lang="en-US" sz="2400" dirty="0" smtClean="0"/>
              <a:t>did, we would have </a:t>
            </a:r>
            <a:r>
              <a:rPr lang="en-US" sz="2400" dirty="0" smtClean="0"/>
              <a:t>to ask</a:t>
            </a:r>
            <a:r>
              <a:rPr lang="en-US" sz="2400" dirty="0" smtClean="0"/>
              <a:t>: how do those things come together to form a whole?</a:t>
            </a:r>
          </a:p>
          <a:p>
            <a:pPr marL="0" indent="0">
              <a:buNone/>
            </a:pPr>
            <a:endParaRPr lang="en-US" sz="2400" dirty="0"/>
          </a:p>
          <a:p>
            <a:pPr marL="0" indent="0">
              <a:buNone/>
            </a:pPr>
            <a:r>
              <a:rPr lang="en-US" sz="2400" dirty="0" smtClean="0"/>
              <a:t>Inherence is a fundamental aspect of reality not reducible to something else. </a:t>
            </a:r>
          </a:p>
          <a:p>
            <a:pPr marL="0" indent="0">
              <a:buNone/>
            </a:pPr>
            <a:endParaRPr lang="en-US" sz="2400" dirty="0"/>
          </a:p>
        </p:txBody>
      </p:sp>
    </p:spTree>
    <p:extLst>
      <p:ext uri="{BB962C8B-B14F-4D97-AF65-F5344CB8AC3E}">
        <p14:creationId xmlns:p14="http://schemas.microsoft.com/office/powerpoint/2010/main" val="133470649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Vaisheshika Padarthas (Non-existence)</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There are various types of negation. Some views deny that reality contains absence in addition to presence. </a:t>
            </a:r>
            <a:r>
              <a:rPr lang="en-US" sz="2400" dirty="0"/>
              <a:t>Vaisheshika believes in the reality of what is negated</a:t>
            </a:r>
            <a:r>
              <a:rPr lang="en-US" sz="2400" dirty="0" smtClean="0"/>
              <a:t>. There must be absence and presence. </a:t>
            </a:r>
          </a:p>
          <a:p>
            <a:pPr marL="0" indent="0">
              <a:buNone/>
            </a:pPr>
            <a:endParaRPr lang="en-US" sz="2400" dirty="0"/>
          </a:p>
          <a:p>
            <a:pPr marL="0" indent="0">
              <a:buNone/>
            </a:pPr>
            <a:r>
              <a:rPr lang="en-US" sz="2400" dirty="0" smtClean="0"/>
              <a:t>			Negation</a:t>
            </a:r>
          </a:p>
          <a:p>
            <a:pPr marL="0" indent="0">
              <a:buNone/>
            </a:pPr>
            <a:endParaRPr lang="en-US" sz="2400" dirty="0"/>
          </a:p>
          <a:p>
            <a:pPr marL="0" indent="0">
              <a:buNone/>
            </a:pPr>
            <a:r>
              <a:rPr lang="en-US" sz="2400" dirty="0"/>
              <a:t>	</a:t>
            </a:r>
            <a:r>
              <a:rPr lang="en-US" sz="2400" dirty="0" smtClean="0"/>
              <a:t>	Absence				Difference</a:t>
            </a:r>
          </a:p>
          <a:p>
            <a:pPr marL="0" indent="0">
              <a:buNone/>
            </a:pPr>
            <a:endParaRPr lang="en-US" sz="2400" dirty="0"/>
          </a:p>
          <a:p>
            <a:pPr marL="0" indent="0">
              <a:buNone/>
            </a:pPr>
            <a:r>
              <a:rPr lang="en-US" sz="2400" dirty="0" smtClean="0"/>
              <a:t>								Antecedent	Subsequent 	Absolute</a:t>
            </a:r>
            <a:endParaRPr lang="en-US" sz="2400" dirty="0"/>
          </a:p>
        </p:txBody>
      </p:sp>
      <p:cxnSp>
        <p:nvCxnSpPr>
          <p:cNvPr id="6" name="Straight Arrow Connector 5"/>
          <p:cNvCxnSpPr/>
          <p:nvPr/>
        </p:nvCxnSpPr>
        <p:spPr>
          <a:xfrm flipH="1">
            <a:off x="1380925" y="3957605"/>
            <a:ext cx="998704" cy="94933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2761848" y="3871302"/>
            <a:ext cx="542506" cy="103563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a:off x="2737189" y="3871302"/>
            <a:ext cx="2589233" cy="103563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flipH="1">
            <a:off x="2737189" y="3057589"/>
            <a:ext cx="900067" cy="62877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a:off x="3748223" y="3094576"/>
            <a:ext cx="3329014" cy="45617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8566570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Vaisheshika Padarthas (Non-existence)</a:t>
            </a:r>
            <a:endParaRPr lang="en-US" sz="2800" dirty="0"/>
          </a:p>
        </p:txBody>
      </p:sp>
      <p:sp>
        <p:nvSpPr>
          <p:cNvPr id="3" name="Content Placeholder 2"/>
          <p:cNvSpPr>
            <a:spLocks noGrp="1"/>
          </p:cNvSpPr>
          <p:nvPr>
            <p:ph idx="1"/>
          </p:nvPr>
        </p:nvSpPr>
        <p:spPr>
          <a:xfrm>
            <a:off x="196564" y="1041400"/>
            <a:ext cx="8808296" cy="5535023"/>
          </a:xfrm>
        </p:spPr>
        <p:txBody>
          <a:bodyPr>
            <a:normAutofit lnSpcReduction="10000"/>
          </a:bodyPr>
          <a:lstStyle/>
          <a:p>
            <a:pPr marL="0" indent="0">
              <a:buNone/>
            </a:pPr>
            <a:r>
              <a:rPr lang="en-US" sz="2000" dirty="0" smtClean="0"/>
              <a:t>Negations:</a:t>
            </a:r>
          </a:p>
          <a:p>
            <a:pPr marL="0" indent="0">
              <a:buNone/>
            </a:pPr>
            <a:endParaRPr lang="en-US" sz="2000" dirty="0"/>
          </a:p>
          <a:p>
            <a:pPr marL="0" indent="0">
              <a:buNone/>
            </a:pPr>
            <a:r>
              <a:rPr lang="en-US" sz="2000" dirty="0" smtClean="0"/>
              <a:t>“A is not in B.” Absence;</a:t>
            </a:r>
          </a:p>
          <a:p>
            <a:pPr marL="0" indent="0">
              <a:buNone/>
            </a:pPr>
            <a:r>
              <a:rPr lang="en-US" sz="2000" dirty="0" smtClean="0"/>
              <a:t>The absence of A in B. A is not in B. </a:t>
            </a:r>
          </a:p>
          <a:p>
            <a:pPr marL="0" indent="0">
              <a:buNone/>
            </a:pPr>
            <a:endParaRPr lang="en-US" sz="2000" dirty="0"/>
          </a:p>
          <a:p>
            <a:pPr marL="0" indent="0">
              <a:buNone/>
            </a:pPr>
            <a:r>
              <a:rPr lang="en-US" sz="2000" dirty="0" smtClean="0"/>
              <a:t>“A is not B.” Difference;</a:t>
            </a:r>
          </a:p>
          <a:p>
            <a:pPr marL="0" indent="0">
              <a:buNone/>
            </a:pPr>
            <a:r>
              <a:rPr lang="en-US" sz="2000" dirty="0" smtClean="0"/>
              <a:t>When two things are not the same thing. </a:t>
            </a:r>
          </a:p>
          <a:p>
            <a:pPr marL="0" indent="0">
              <a:buNone/>
            </a:pPr>
            <a:endParaRPr lang="en-US" sz="2000" dirty="0"/>
          </a:p>
          <a:p>
            <a:pPr marL="0" indent="0">
              <a:buNone/>
            </a:pPr>
            <a:r>
              <a:rPr lang="en-US" sz="2000" dirty="0" smtClean="0"/>
              <a:t>“A is not yet B.” Antecedent; </a:t>
            </a:r>
          </a:p>
          <a:p>
            <a:pPr marL="0" indent="0">
              <a:buNone/>
            </a:pPr>
            <a:r>
              <a:rPr lang="en-US" sz="2000" dirty="0"/>
              <a:t>T</a:t>
            </a:r>
            <a:r>
              <a:rPr lang="en-US" sz="2000" dirty="0" smtClean="0"/>
              <a:t>he absence of a house in the bricks.</a:t>
            </a:r>
          </a:p>
          <a:p>
            <a:pPr marL="0" indent="0">
              <a:buNone/>
            </a:pPr>
            <a:endParaRPr lang="en-US" sz="2000" dirty="0"/>
          </a:p>
          <a:p>
            <a:pPr marL="0" indent="0">
              <a:buNone/>
            </a:pPr>
            <a:r>
              <a:rPr lang="en-US" sz="2000" dirty="0" smtClean="0"/>
              <a:t>“A is no more B.” Subsequent, </a:t>
            </a:r>
          </a:p>
          <a:p>
            <a:pPr marL="0" indent="0">
              <a:buNone/>
            </a:pPr>
            <a:r>
              <a:rPr lang="en-US" sz="2000" dirty="0"/>
              <a:t>T</a:t>
            </a:r>
            <a:r>
              <a:rPr lang="en-US" sz="2000" dirty="0" smtClean="0"/>
              <a:t>he absence of a house after destruction. </a:t>
            </a:r>
          </a:p>
          <a:p>
            <a:pPr marL="0" indent="0">
              <a:buNone/>
            </a:pPr>
            <a:endParaRPr lang="en-US" sz="2000" dirty="0"/>
          </a:p>
          <a:p>
            <a:pPr marL="0" indent="0">
              <a:buNone/>
            </a:pPr>
            <a:r>
              <a:rPr lang="en-US" sz="2000" dirty="0" smtClean="0"/>
              <a:t>“A is not here now.” Absolute</a:t>
            </a:r>
          </a:p>
          <a:p>
            <a:pPr marL="0" indent="0">
              <a:buNone/>
            </a:pPr>
            <a:r>
              <a:rPr lang="en-US" sz="2000" dirty="0" smtClean="0"/>
              <a:t>The absence across all times of two things being connected.</a:t>
            </a:r>
            <a:endParaRPr lang="en-US" sz="2000" dirty="0"/>
          </a:p>
        </p:txBody>
      </p:sp>
    </p:spTree>
    <p:extLst>
      <p:ext uri="{BB962C8B-B14F-4D97-AF65-F5344CB8AC3E}">
        <p14:creationId xmlns:p14="http://schemas.microsoft.com/office/powerpoint/2010/main" val="6577889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Nyaya – Vaisheshika School</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b="1" dirty="0" smtClean="0"/>
              <a:t>Nyaya</a:t>
            </a:r>
            <a:r>
              <a:rPr lang="en-US" sz="2400" dirty="0" smtClean="0"/>
              <a:t> and </a:t>
            </a:r>
            <a:r>
              <a:rPr lang="en-US" sz="2400" b="1" dirty="0" smtClean="0"/>
              <a:t>Vaisheshika</a:t>
            </a:r>
            <a:r>
              <a:rPr lang="en-US" sz="2400" dirty="0" smtClean="0"/>
              <a:t> are two independent schools of classical Indian philosophy that at some point in time merged together.</a:t>
            </a:r>
          </a:p>
          <a:p>
            <a:pPr marL="0" indent="0">
              <a:buNone/>
            </a:pPr>
            <a:endParaRPr lang="en-US" sz="2400" dirty="0" smtClean="0"/>
          </a:p>
          <a:p>
            <a:pPr marL="0" indent="0">
              <a:buNone/>
            </a:pPr>
            <a:r>
              <a:rPr lang="en-US" sz="2400" dirty="0" smtClean="0"/>
              <a:t>Nyaya focuses on epistemology and logic.</a:t>
            </a:r>
          </a:p>
          <a:p>
            <a:pPr marL="0" indent="0">
              <a:buNone/>
            </a:pPr>
            <a:endParaRPr lang="en-US" sz="2400" dirty="0"/>
          </a:p>
          <a:p>
            <a:pPr marL="0" indent="0">
              <a:buNone/>
            </a:pPr>
            <a:r>
              <a:rPr lang="en-US" sz="2400" dirty="0" smtClean="0"/>
              <a:t>Vaisheshika focuses on metaphysics and ontology</a:t>
            </a:r>
          </a:p>
          <a:p>
            <a:pPr marL="0" indent="0">
              <a:buNone/>
            </a:pPr>
            <a:endParaRPr lang="en-US" sz="2400" dirty="0"/>
          </a:p>
          <a:p>
            <a:pPr marL="0" indent="0">
              <a:buNone/>
            </a:pPr>
            <a:r>
              <a:rPr lang="en-US" sz="2400" dirty="0" smtClean="0"/>
              <a:t>However,</a:t>
            </a:r>
            <a:endParaRPr lang="en-US" sz="2400" dirty="0"/>
          </a:p>
          <a:p>
            <a:pPr marL="0" indent="0">
              <a:buNone/>
            </a:pPr>
            <a:endParaRPr lang="en-US" sz="2400" dirty="0"/>
          </a:p>
          <a:p>
            <a:pPr marL="0" indent="0">
              <a:buNone/>
            </a:pPr>
            <a:r>
              <a:rPr lang="en-US" sz="2400" dirty="0" smtClean="0"/>
              <a:t>Nyaya </a:t>
            </a:r>
            <a:r>
              <a:rPr lang="en-US" sz="2400" i="1" dirty="0" smtClean="0"/>
              <a:t>accepts</a:t>
            </a:r>
            <a:r>
              <a:rPr lang="en-US" sz="2400" dirty="0" smtClean="0"/>
              <a:t> a lot of Vaisheshika metaphysics and ontology.</a:t>
            </a:r>
          </a:p>
          <a:p>
            <a:pPr marL="0" indent="0">
              <a:buNone/>
            </a:pPr>
            <a:r>
              <a:rPr lang="en-US" sz="2400" dirty="0" smtClean="0"/>
              <a:t>&amp;</a:t>
            </a:r>
            <a:endParaRPr lang="en-US" sz="2400" dirty="0"/>
          </a:p>
          <a:p>
            <a:pPr marL="0" indent="0">
              <a:buNone/>
            </a:pPr>
            <a:r>
              <a:rPr lang="en-US" sz="2400" dirty="0" smtClean="0"/>
              <a:t>Vaisheshika </a:t>
            </a:r>
            <a:r>
              <a:rPr lang="en-US" sz="2400" i="1" dirty="0" smtClean="0"/>
              <a:t>accepts</a:t>
            </a:r>
            <a:r>
              <a:rPr lang="en-US" sz="2400" dirty="0" smtClean="0"/>
              <a:t> a lot of Nyaya epistemology and logic.</a:t>
            </a:r>
          </a:p>
          <a:p>
            <a:pPr marL="0" indent="0">
              <a:buNone/>
            </a:pPr>
            <a:endParaRPr lang="en-US" sz="2400" dirty="0"/>
          </a:p>
        </p:txBody>
      </p:sp>
    </p:spTree>
    <p:extLst>
      <p:ext uri="{BB962C8B-B14F-4D97-AF65-F5344CB8AC3E}">
        <p14:creationId xmlns:p14="http://schemas.microsoft.com/office/powerpoint/2010/main" val="255686840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Vaisheshika Padarthas (Non-existence)</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000" dirty="0" smtClean="0"/>
              <a:t>Some schools deny that fundamental ontology contains both absences and presences. </a:t>
            </a:r>
          </a:p>
          <a:p>
            <a:pPr marL="0" indent="0">
              <a:buNone/>
            </a:pPr>
            <a:endParaRPr lang="en-US" sz="2000" dirty="0"/>
          </a:p>
          <a:p>
            <a:pPr marL="0" indent="0">
              <a:buNone/>
            </a:pPr>
            <a:r>
              <a:rPr lang="en-US" sz="2000" dirty="0" smtClean="0"/>
              <a:t>Some schools prefer the view that fundamental ontology only contains presences, and that everything that is absent is merely inferred from that which is present. </a:t>
            </a:r>
          </a:p>
          <a:p>
            <a:pPr marL="0" indent="0">
              <a:buNone/>
            </a:pPr>
            <a:endParaRPr lang="en-US" sz="2000" dirty="0"/>
          </a:p>
          <a:p>
            <a:pPr marL="0" indent="0">
              <a:buNone/>
            </a:pPr>
            <a:r>
              <a:rPr lang="en-US" sz="2000" dirty="0" smtClean="0"/>
              <a:t>Vaisheshika posits absences and says that we can come to know of them.</a:t>
            </a:r>
          </a:p>
          <a:p>
            <a:pPr marL="0" indent="0">
              <a:buNone/>
            </a:pPr>
            <a:endParaRPr lang="en-US" sz="2000" dirty="0"/>
          </a:p>
          <a:p>
            <a:pPr marL="0" indent="0">
              <a:buNone/>
            </a:pPr>
            <a:r>
              <a:rPr lang="en-US" sz="2000" dirty="0" smtClean="0"/>
              <a:t>The Nyaya school also accepts absences. And both schools engage other schools in a debate about whether we must posit absences and how we could come to know of them. </a:t>
            </a:r>
            <a:endParaRPr lang="en-US" sz="2000" dirty="0"/>
          </a:p>
        </p:txBody>
      </p:sp>
    </p:spTree>
    <p:extLst>
      <p:ext uri="{BB962C8B-B14F-4D97-AF65-F5344CB8AC3E}">
        <p14:creationId xmlns:p14="http://schemas.microsoft.com/office/powerpoint/2010/main" val="365017696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457200" y="273050"/>
            <a:ext cx="3008313" cy="6333098"/>
          </a:xfrm>
        </p:spPr>
        <p:txBody>
          <a:bodyPr>
            <a:normAutofit/>
          </a:bodyPr>
          <a:lstStyle/>
          <a:p>
            <a:r>
              <a:rPr lang="en-US" sz="2000" b="1" dirty="0" smtClean="0"/>
              <a:t>Gautama Aksapada </a:t>
            </a:r>
            <a:r>
              <a:rPr lang="en-US" sz="2000" dirty="0" smtClean="0"/>
              <a:t>is the main founder of the traditional Nyaya school. The core text is the Nyaya Sutra from around 250CE.</a:t>
            </a:r>
          </a:p>
          <a:p>
            <a:endParaRPr lang="en-US" sz="2000" dirty="0"/>
          </a:p>
          <a:p>
            <a:r>
              <a:rPr lang="en-US" sz="2000" dirty="0"/>
              <a:t>T</a:t>
            </a:r>
            <a:r>
              <a:rPr lang="en-US" sz="2000" dirty="0" smtClean="0"/>
              <a:t>he new school of Nyaya, known as Navya Nyaya begins after the 10 </a:t>
            </a:r>
            <a:r>
              <a:rPr lang="en-US" sz="2000" dirty="0" smtClean="0"/>
              <a:t>century CE.</a:t>
            </a:r>
            <a:endParaRPr lang="en-US" sz="2000" dirty="0" smtClean="0"/>
          </a:p>
          <a:p>
            <a:endParaRPr lang="en-US" sz="2000" dirty="0"/>
          </a:p>
          <a:p>
            <a:r>
              <a:rPr lang="en-US" sz="2000" dirty="0" smtClean="0"/>
              <a:t>The main proponents of the new school are Gangesa and Raghunath.</a:t>
            </a:r>
          </a:p>
          <a:p>
            <a:endParaRPr lang="en-US" sz="2000" dirty="0"/>
          </a:p>
          <a:p>
            <a:r>
              <a:rPr lang="en-US" sz="2000" dirty="0" smtClean="0"/>
              <a:t>The school is strongly interested in </a:t>
            </a:r>
            <a:r>
              <a:rPr lang="en-US" sz="2000" dirty="0" smtClean="0"/>
              <a:t>how we acquire knowledge,</a:t>
            </a:r>
            <a:r>
              <a:rPr lang="en-US" sz="2000" dirty="0" smtClean="0"/>
              <a:t> and the nature of </a:t>
            </a:r>
            <a:r>
              <a:rPr lang="en-US" sz="2000" dirty="0" smtClean="0"/>
              <a:t>logic.   </a:t>
            </a:r>
          </a:p>
        </p:txBody>
      </p:sp>
      <p:pic>
        <p:nvPicPr>
          <p:cNvPr id="5" name="Content Placeholder 4"/>
          <p:cNvPicPr>
            <a:picLocks noGrp="1" noChangeAspect="1"/>
          </p:cNvPicPr>
          <p:nvPr>
            <p:ph idx="1"/>
          </p:nvPr>
        </p:nvPicPr>
        <p:blipFill>
          <a:blip r:embed="rId2"/>
          <a:srcRect t="8025" b="8025"/>
          <a:stretch>
            <a:fillRect/>
          </a:stretch>
        </p:blipFill>
        <p:spPr>
          <a:xfrm>
            <a:off x="3575050" y="273050"/>
            <a:ext cx="5111750" cy="6332538"/>
          </a:xfrm>
        </p:spPr>
      </p:pic>
    </p:spTree>
    <p:extLst>
      <p:ext uri="{BB962C8B-B14F-4D97-AF65-F5344CB8AC3E}">
        <p14:creationId xmlns:p14="http://schemas.microsoft.com/office/powerpoint/2010/main" val="9610721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Nyaya Epistemology</a:t>
            </a:r>
            <a:endParaRPr lang="en-US" sz="2800" dirty="0"/>
          </a:p>
        </p:txBody>
      </p:sp>
      <p:sp>
        <p:nvSpPr>
          <p:cNvPr id="3" name="Content Placeholder 2"/>
          <p:cNvSpPr>
            <a:spLocks noGrp="1"/>
          </p:cNvSpPr>
          <p:nvPr>
            <p:ph idx="1"/>
          </p:nvPr>
        </p:nvSpPr>
        <p:spPr>
          <a:xfrm>
            <a:off x="196564" y="1041400"/>
            <a:ext cx="8808296" cy="5535023"/>
          </a:xfrm>
        </p:spPr>
        <p:txBody>
          <a:bodyPr>
            <a:normAutofit fontScale="92500" lnSpcReduction="10000"/>
          </a:bodyPr>
          <a:lstStyle/>
          <a:p>
            <a:pPr marL="0" indent="0">
              <a:buNone/>
            </a:pPr>
            <a:r>
              <a:rPr lang="en-US" sz="2000" dirty="0" smtClean="0"/>
              <a:t>The Problem of Knowledge:</a:t>
            </a:r>
          </a:p>
          <a:p>
            <a:pPr marL="0" indent="0">
              <a:buNone/>
            </a:pPr>
            <a:endParaRPr lang="en-US" sz="2000" dirty="0"/>
          </a:p>
          <a:p>
            <a:pPr marL="0" indent="0">
              <a:buNone/>
            </a:pPr>
            <a:r>
              <a:rPr lang="en-US" sz="2000" dirty="0" smtClean="0"/>
              <a:t>Of the many ways in which we could come to know something, which of the ways are actually good ways for coming to know something?</a:t>
            </a:r>
          </a:p>
          <a:p>
            <a:pPr marL="0" indent="0">
              <a:buNone/>
            </a:pPr>
            <a:endParaRPr lang="en-US" sz="2000" dirty="0"/>
          </a:p>
          <a:p>
            <a:pPr marL="0" indent="0">
              <a:buNone/>
            </a:pPr>
            <a:r>
              <a:rPr lang="en-US" sz="2000" dirty="0" smtClean="0"/>
              <a:t>The issue concerns the basic sources of knowledge. Our options are:</a:t>
            </a:r>
          </a:p>
          <a:p>
            <a:pPr marL="0" indent="0">
              <a:buNone/>
            </a:pPr>
            <a:endParaRPr lang="en-US" sz="2000" dirty="0"/>
          </a:p>
          <a:p>
            <a:pPr marL="0" indent="0">
              <a:buNone/>
            </a:pPr>
            <a:r>
              <a:rPr lang="en-US" sz="2000" dirty="0" smtClean="0"/>
              <a:t>Perception</a:t>
            </a:r>
          </a:p>
          <a:p>
            <a:pPr marL="0" indent="0">
              <a:buNone/>
            </a:pPr>
            <a:r>
              <a:rPr lang="en-US" sz="2000" dirty="0"/>
              <a:t>Extra-ordinary </a:t>
            </a:r>
            <a:r>
              <a:rPr lang="en-US" sz="2000" dirty="0" smtClean="0"/>
              <a:t>Perception</a:t>
            </a:r>
          </a:p>
          <a:p>
            <a:pPr marL="0" indent="0">
              <a:buNone/>
            </a:pPr>
            <a:r>
              <a:rPr lang="en-US" sz="2000" dirty="0" smtClean="0"/>
              <a:t>Inference</a:t>
            </a:r>
          </a:p>
          <a:p>
            <a:pPr marL="0" indent="0">
              <a:buNone/>
            </a:pPr>
            <a:r>
              <a:rPr lang="en-US" sz="2000" dirty="0" smtClean="0"/>
              <a:t>Testimony</a:t>
            </a:r>
          </a:p>
          <a:p>
            <a:pPr marL="0" indent="0">
              <a:buNone/>
            </a:pPr>
            <a:r>
              <a:rPr lang="en-US" sz="2000" dirty="0" smtClean="0"/>
              <a:t>Comparison</a:t>
            </a:r>
          </a:p>
          <a:p>
            <a:pPr marL="0" indent="0">
              <a:buNone/>
            </a:pPr>
            <a:endParaRPr lang="en-US" sz="2000" dirty="0"/>
          </a:p>
          <a:p>
            <a:pPr marL="0" indent="0">
              <a:buNone/>
            </a:pPr>
            <a:r>
              <a:rPr lang="en-US" sz="2000" dirty="0" smtClean="0"/>
              <a:t>It is important to note cross-culturally: that the notion of comparison does not show up as a potential source of basic knowledge in the Western context. In addition, extra-ordinary perception can be viewed in a lot of different ways, and thus might show up in the Western context depending on what </a:t>
            </a:r>
            <a:r>
              <a:rPr lang="en-US" sz="2000" dirty="0" smtClean="0"/>
              <a:t>kind of extra ordinary perception </a:t>
            </a:r>
            <a:r>
              <a:rPr lang="en-US" sz="2000" dirty="0" smtClean="0"/>
              <a:t>we are talking about.</a:t>
            </a:r>
            <a:endParaRPr lang="en-US" sz="2000" dirty="0"/>
          </a:p>
        </p:txBody>
      </p:sp>
    </p:spTree>
    <p:extLst>
      <p:ext uri="{BB962C8B-B14F-4D97-AF65-F5344CB8AC3E}">
        <p14:creationId xmlns:p14="http://schemas.microsoft.com/office/powerpoint/2010/main" val="337618289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Nyaya Epistemology</a:t>
            </a:r>
            <a:endParaRPr lang="en-US" sz="2800" dirty="0"/>
          </a:p>
        </p:txBody>
      </p:sp>
      <p:sp>
        <p:nvSpPr>
          <p:cNvPr id="3" name="Content Placeholder 2"/>
          <p:cNvSpPr>
            <a:spLocks noGrp="1"/>
          </p:cNvSpPr>
          <p:nvPr>
            <p:ph idx="1"/>
          </p:nvPr>
        </p:nvSpPr>
        <p:spPr>
          <a:xfrm>
            <a:off x="196564" y="1041400"/>
            <a:ext cx="8808296" cy="5535023"/>
          </a:xfrm>
        </p:spPr>
        <p:txBody>
          <a:bodyPr>
            <a:normAutofit lnSpcReduction="10000"/>
          </a:bodyPr>
          <a:lstStyle/>
          <a:p>
            <a:pPr marL="0" indent="0">
              <a:buNone/>
            </a:pPr>
            <a:r>
              <a:rPr lang="en-US" sz="2000" dirty="0" smtClean="0"/>
              <a:t>The Nyaya Approach Requires Distinguishing Between:</a:t>
            </a:r>
          </a:p>
          <a:p>
            <a:pPr marL="0" indent="0">
              <a:buNone/>
            </a:pPr>
            <a:endParaRPr lang="en-US" sz="2000" dirty="0"/>
          </a:p>
          <a:p>
            <a:pPr marL="457200" indent="-457200">
              <a:buAutoNum type="alphaLcParenBoth"/>
            </a:pPr>
            <a:r>
              <a:rPr lang="en-US" sz="2000" dirty="0" smtClean="0"/>
              <a:t>The knowing subject.</a:t>
            </a:r>
            <a:endParaRPr lang="en-US" sz="2000" dirty="0"/>
          </a:p>
          <a:p>
            <a:pPr marL="457200" indent="-457200">
              <a:buFont typeface="Arial" pitchFamily="34" charset="0"/>
              <a:buAutoNum type="alphaLcParenBoth"/>
            </a:pPr>
            <a:r>
              <a:rPr lang="en-US" sz="2000" dirty="0"/>
              <a:t>The </a:t>
            </a:r>
            <a:r>
              <a:rPr lang="en-US" sz="2000" dirty="0" smtClean="0"/>
              <a:t>object </a:t>
            </a:r>
            <a:r>
              <a:rPr lang="en-US" sz="2000" dirty="0"/>
              <a:t>to be </a:t>
            </a:r>
            <a:r>
              <a:rPr lang="en-US" sz="2000" dirty="0" smtClean="0"/>
              <a:t>known</a:t>
            </a:r>
            <a:endParaRPr lang="en-US" sz="2000" dirty="0"/>
          </a:p>
          <a:p>
            <a:pPr marL="457200" indent="-457200">
              <a:buAutoNum type="alphaLcParenBoth"/>
            </a:pPr>
            <a:r>
              <a:rPr lang="en-US" sz="2000" dirty="0" smtClean="0"/>
              <a:t>The </a:t>
            </a:r>
            <a:r>
              <a:rPr lang="en-US" sz="2000" dirty="0"/>
              <a:t>o</a:t>
            </a:r>
            <a:r>
              <a:rPr lang="en-US" sz="2000" dirty="0" smtClean="0"/>
              <a:t>bject as known.</a:t>
            </a:r>
            <a:endParaRPr lang="en-US" sz="2000" dirty="0"/>
          </a:p>
          <a:p>
            <a:pPr marL="457200" indent="-457200">
              <a:buAutoNum type="alphaLcParenBoth"/>
            </a:pPr>
            <a:r>
              <a:rPr lang="en-US" sz="2000" dirty="0" smtClean="0"/>
              <a:t>The means of how the object is known. </a:t>
            </a:r>
          </a:p>
          <a:p>
            <a:pPr marL="0" indent="0">
              <a:buNone/>
            </a:pPr>
            <a:endParaRPr lang="en-US" sz="2000" dirty="0"/>
          </a:p>
          <a:p>
            <a:pPr marL="0" indent="0">
              <a:buNone/>
            </a:pPr>
            <a:r>
              <a:rPr lang="en-US" sz="2000" dirty="0"/>
              <a:t>I</a:t>
            </a:r>
            <a:r>
              <a:rPr lang="en-US" sz="2000" dirty="0" smtClean="0"/>
              <a:t>n classical Indian philosophy there are two kinds of views about </a:t>
            </a:r>
            <a:r>
              <a:rPr lang="en-US" sz="2000" dirty="0" smtClean="0"/>
              <a:t>the objects </a:t>
            </a:r>
            <a:r>
              <a:rPr lang="en-US" sz="2000" dirty="0" smtClean="0"/>
              <a:t>of knowledge and means of knowing them.</a:t>
            </a:r>
          </a:p>
          <a:p>
            <a:pPr marL="0" indent="0">
              <a:buNone/>
            </a:pPr>
            <a:endParaRPr lang="en-US" sz="2000" dirty="0"/>
          </a:p>
          <a:p>
            <a:pPr marL="0" indent="0">
              <a:buNone/>
            </a:pPr>
            <a:r>
              <a:rPr lang="en-US" sz="2000" i="1" dirty="0" smtClean="0"/>
              <a:t>One means for each </a:t>
            </a:r>
            <a:r>
              <a:rPr lang="en-US" sz="2000" i="1" dirty="0" smtClean="0"/>
              <a:t>kin</a:t>
            </a:r>
            <a:r>
              <a:rPr lang="en-US" sz="2000" i="1" dirty="0" smtClean="0"/>
              <a:t>d</a:t>
            </a:r>
            <a:r>
              <a:rPr lang="en-US" sz="2000" dirty="0" smtClean="0"/>
              <a:t>: </a:t>
            </a:r>
            <a:r>
              <a:rPr lang="en-US" sz="2000" dirty="0" smtClean="0"/>
              <a:t>For each kind of object there is a unique way of coming to know the object. The Buddhist held this view, maintaining that perception is of particulars, and inference is of non-particulars. </a:t>
            </a:r>
          </a:p>
          <a:p>
            <a:pPr marL="0" indent="0">
              <a:buNone/>
            </a:pPr>
            <a:endParaRPr lang="en-US" sz="2000" dirty="0"/>
          </a:p>
          <a:p>
            <a:pPr marL="0" indent="0">
              <a:buNone/>
            </a:pPr>
            <a:r>
              <a:rPr lang="en-US" sz="2000" i="1" dirty="0" smtClean="0"/>
              <a:t>Many means for each kind</a:t>
            </a:r>
            <a:r>
              <a:rPr lang="en-US" sz="2000" dirty="0" smtClean="0"/>
              <a:t>: One and the same object can be known through many different means of knowing. The Nyaya school held this view, maintaining that one and the same thing could be known by perception and by inference.  </a:t>
            </a:r>
            <a:endParaRPr lang="en-US" sz="2000" dirty="0"/>
          </a:p>
          <a:p>
            <a:pPr marL="457200" indent="-457200">
              <a:buAutoNum type="alphaLcParenBoth"/>
            </a:pPr>
            <a:endParaRPr lang="en-US" sz="2000" dirty="0"/>
          </a:p>
        </p:txBody>
      </p:sp>
    </p:spTree>
    <p:extLst>
      <p:ext uri="{BB962C8B-B14F-4D97-AF65-F5344CB8AC3E}">
        <p14:creationId xmlns:p14="http://schemas.microsoft.com/office/powerpoint/2010/main" val="371857435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Nyaya: Perception</a:t>
            </a:r>
            <a:endParaRPr lang="en-US" sz="2800" dirty="0"/>
          </a:p>
        </p:txBody>
      </p:sp>
      <p:sp>
        <p:nvSpPr>
          <p:cNvPr id="3" name="Content Placeholder 2"/>
          <p:cNvSpPr>
            <a:spLocks noGrp="1"/>
          </p:cNvSpPr>
          <p:nvPr>
            <p:ph idx="1"/>
          </p:nvPr>
        </p:nvSpPr>
        <p:spPr>
          <a:xfrm>
            <a:off x="196564" y="1041400"/>
            <a:ext cx="8808296" cy="5535023"/>
          </a:xfrm>
        </p:spPr>
        <p:txBody>
          <a:bodyPr>
            <a:normAutofit lnSpcReduction="10000"/>
          </a:bodyPr>
          <a:lstStyle/>
          <a:p>
            <a:pPr marL="0" indent="0">
              <a:buNone/>
            </a:pPr>
            <a:r>
              <a:rPr lang="en-US" sz="2000" dirty="0" smtClean="0"/>
              <a:t>The Nyaya school defines perception as:</a:t>
            </a:r>
          </a:p>
          <a:p>
            <a:pPr marL="0" indent="0">
              <a:buNone/>
            </a:pPr>
            <a:endParaRPr lang="en-US" sz="2000" dirty="0"/>
          </a:p>
          <a:p>
            <a:pPr marL="0" indent="0">
              <a:buNone/>
            </a:pPr>
            <a:r>
              <a:rPr lang="en-US" sz="2000" dirty="0" smtClean="0"/>
              <a:t>Cognition arising from sense contact with an object where the result is non-verbal, determinate, non-erroneous, and well-ascertained. </a:t>
            </a:r>
          </a:p>
          <a:p>
            <a:pPr marL="0" indent="0">
              <a:buNone/>
            </a:pPr>
            <a:endParaRPr lang="en-US" sz="2000" dirty="0"/>
          </a:p>
          <a:p>
            <a:pPr marL="0" indent="0">
              <a:buNone/>
            </a:pPr>
            <a:r>
              <a:rPr lang="en-US" sz="2000" dirty="0" smtClean="0"/>
              <a:t>The standard two stage account is that</a:t>
            </a:r>
          </a:p>
          <a:p>
            <a:pPr marL="0" indent="0">
              <a:buNone/>
            </a:pPr>
            <a:endParaRPr lang="en-US" sz="2000" dirty="0"/>
          </a:p>
          <a:p>
            <a:pPr marL="0" indent="0">
              <a:buNone/>
            </a:pPr>
            <a:r>
              <a:rPr lang="en-US" sz="2000" dirty="0" smtClean="0"/>
              <a:t>First, we have a non-conceptual perception by way of contact between our sense organs and an external object.</a:t>
            </a:r>
          </a:p>
          <a:p>
            <a:pPr marL="0" indent="0">
              <a:buNone/>
            </a:pPr>
            <a:endParaRPr lang="en-US" sz="2000" dirty="0"/>
          </a:p>
          <a:p>
            <a:pPr marL="0" indent="0">
              <a:buNone/>
            </a:pPr>
            <a:r>
              <a:rPr lang="en-US" sz="2000" dirty="0" smtClean="0"/>
              <a:t>Second, we have a conceptual perception generated by the deployment of concepts which generates a conscious level perception.</a:t>
            </a:r>
          </a:p>
          <a:p>
            <a:pPr marL="0" indent="0">
              <a:buNone/>
            </a:pPr>
            <a:endParaRPr lang="en-US" sz="2000" dirty="0"/>
          </a:p>
          <a:p>
            <a:pPr marL="0" indent="0">
              <a:buNone/>
            </a:pPr>
            <a:r>
              <a:rPr lang="en-US" sz="2000" dirty="0" smtClean="0"/>
              <a:t>We infer the existence of a non-conceptual perception as an antecedent to our conceptual perceptions. We don’t actually </a:t>
            </a:r>
            <a:r>
              <a:rPr lang="en-US" sz="2000" dirty="0" smtClean="0"/>
              <a:t>consciously engage</a:t>
            </a:r>
            <a:r>
              <a:rPr lang="en-US" sz="2000" dirty="0" smtClean="0"/>
              <a:t> </a:t>
            </a:r>
            <a:r>
              <a:rPr lang="en-US" sz="2000" dirty="0" smtClean="0"/>
              <a:t>the non-conceptual perception.</a:t>
            </a:r>
            <a:endParaRPr lang="en-US" sz="2000" dirty="0"/>
          </a:p>
        </p:txBody>
      </p:sp>
    </p:spTree>
    <p:extLst>
      <p:ext uri="{BB962C8B-B14F-4D97-AF65-F5344CB8AC3E}">
        <p14:creationId xmlns:p14="http://schemas.microsoft.com/office/powerpoint/2010/main" val="43250454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Nyaya: Perceptual Error</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000" dirty="0" smtClean="0"/>
              <a:t>How do we distinguish between veridical and non-veridical perceptions?</a:t>
            </a:r>
          </a:p>
          <a:p>
            <a:pPr marL="0" indent="0">
              <a:buNone/>
            </a:pPr>
            <a:endParaRPr lang="en-US" sz="2000" dirty="0"/>
          </a:p>
          <a:p>
            <a:pPr marL="0" indent="0">
              <a:buNone/>
            </a:pPr>
            <a:r>
              <a:rPr lang="en-US" sz="2000" dirty="0" smtClean="0"/>
              <a:t>All non-conceptual perception is veridical. There is no possibility of error in the case of a non-conceptual perception. And it makes no sense to talk of a mistake in the case of non-conceptual perception.</a:t>
            </a:r>
          </a:p>
          <a:p>
            <a:pPr marL="0" indent="0">
              <a:buNone/>
            </a:pPr>
            <a:endParaRPr lang="en-US" sz="2000" dirty="0"/>
          </a:p>
          <a:p>
            <a:pPr marL="0" indent="0">
              <a:buNone/>
            </a:pPr>
            <a:r>
              <a:rPr lang="en-US" sz="2000" dirty="0" smtClean="0"/>
              <a:t>Some conceptual perceptions are non-veridical because there is a foul up between the first stage of perceptual processing and the second stage of perceptual processing. </a:t>
            </a:r>
            <a:endParaRPr lang="en-US" sz="2000" dirty="0"/>
          </a:p>
          <a:p>
            <a:pPr marL="0" indent="0">
              <a:buNone/>
            </a:pPr>
            <a:endParaRPr lang="en-US" sz="2000" dirty="0" smtClean="0"/>
          </a:p>
          <a:p>
            <a:pPr marL="0" indent="0">
              <a:buNone/>
            </a:pPr>
            <a:r>
              <a:rPr lang="en-US" sz="2000" dirty="0" smtClean="0"/>
              <a:t>Somehow the conceptual content of the second stage of processing imputes something that does not track reality. Memory is one possible explanation for </a:t>
            </a:r>
            <a:r>
              <a:rPr lang="en-US" sz="2000" dirty="0" smtClean="0"/>
              <a:t>error in some cases.</a:t>
            </a:r>
            <a:endParaRPr lang="en-US" sz="2000" dirty="0" smtClean="0"/>
          </a:p>
          <a:p>
            <a:pPr marL="0" indent="0">
              <a:buNone/>
            </a:pPr>
            <a:endParaRPr lang="en-US" sz="2000" dirty="0"/>
          </a:p>
          <a:p>
            <a:pPr marL="0" indent="0">
              <a:buNone/>
            </a:pPr>
            <a:r>
              <a:rPr lang="en-US" sz="2000" dirty="0" smtClean="0"/>
              <a:t>Something indeterminate at stage 1, leads to the imputation of a concept at stage 2 perception, this in turn leads to a conceptual perception that has an error in it. </a:t>
            </a:r>
            <a:endParaRPr lang="en-US" sz="2000" dirty="0"/>
          </a:p>
        </p:txBody>
      </p:sp>
    </p:spTree>
    <p:extLst>
      <p:ext uri="{BB962C8B-B14F-4D97-AF65-F5344CB8AC3E}">
        <p14:creationId xmlns:p14="http://schemas.microsoft.com/office/powerpoint/2010/main" val="223886699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Nyaya: The Criterion of True Perception</a:t>
            </a:r>
            <a:endParaRPr lang="en-US" sz="2800" dirty="0"/>
          </a:p>
        </p:txBody>
      </p:sp>
      <p:sp>
        <p:nvSpPr>
          <p:cNvPr id="3" name="Content Placeholder 2"/>
          <p:cNvSpPr>
            <a:spLocks noGrp="1"/>
          </p:cNvSpPr>
          <p:nvPr>
            <p:ph idx="1"/>
          </p:nvPr>
        </p:nvSpPr>
        <p:spPr>
          <a:xfrm>
            <a:off x="196564" y="1041400"/>
            <a:ext cx="8808296" cy="5816600"/>
          </a:xfrm>
        </p:spPr>
        <p:txBody>
          <a:bodyPr>
            <a:normAutofit/>
          </a:bodyPr>
          <a:lstStyle/>
          <a:p>
            <a:pPr marL="0" indent="0">
              <a:buNone/>
            </a:pPr>
            <a:r>
              <a:rPr lang="en-US" sz="2000" dirty="0" smtClean="0"/>
              <a:t>The Nyaya maintain that mistaken knowledge is eventually brought out because of success in practice.</a:t>
            </a:r>
          </a:p>
          <a:p>
            <a:pPr marL="0" indent="0">
              <a:buNone/>
            </a:pPr>
            <a:endParaRPr lang="en-US" sz="2000" dirty="0"/>
          </a:p>
          <a:p>
            <a:pPr marL="0" indent="0">
              <a:buNone/>
            </a:pPr>
            <a:r>
              <a:rPr lang="en-US" sz="2000" dirty="0" smtClean="0"/>
              <a:t>It is because we do succeed on acting on the perception as conceptualized in a certain way that one can come to have knowledge on the basis of the perception, or know that the content of the perception was true. </a:t>
            </a:r>
          </a:p>
          <a:p>
            <a:pPr marL="0" indent="0">
              <a:buNone/>
            </a:pPr>
            <a:endParaRPr lang="en-US" sz="2000" dirty="0"/>
          </a:p>
          <a:p>
            <a:pPr marL="0" indent="0">
              <a:buNone/>
            </a:pPr>
            <a:r>
              <a:rPr lang="en-US" sz="2000" dirty="0" smtClean="0"/>
              <a:t>True knowledge is what</a:t>
            </a:r>
            <a:r>
              <a:rPr lang="en-US" sz="2000" i="1" dirty="0" smtClean="0"/>
              <a:t> corresponds to reality</a:t>
            </a:r>
            <a:r>
              <a:rPr lang="en-US" sz="2000" dirty="0" smtClean="0"/>
              <a:t>.</a:t>
            </a:r>
          </a:p>
          <a:p>
            <a:pPr marL="0" indent="0">
              <a:buNone/>
            </a:pPr>
            <a:endParaRPr lang="en-US" sz="2000" dirty="0"/>
          </a:p>
          <a:p>
            <a:pPr marL="0" indent="0">
              <a:buNone/>
            </a:pPr>
            <a:r>
              <a:rPr lang="en-US" sz="2000" dirty="0" smtClean="0"/>
              <a:t>And</a:t>
            </a:r>
            <a:endParaRPr lang="en-US" sz="2000" dirty="0" smtClean="0"/>
          </a:p>
          <a:p>
            <a:pPr marL="0" indent="0">
              <a:buNone/>
            </a:pPr>
            <a:endParaRPr lang="en-US" sz="2000" dirty="0"/>
          </a:p>
          <a:p>
            <a:pPr marL="0" indent="0">
              <a:buNone/>
            </a:pPr>
            <a:r>
              <a:rPr lang="en-US" sz="2000" dirty="0" smtClean="0"/>
              <a:t>The test for true knowledge is </a:t>
            </a:r>
            <a:r>
              <a:rPr lang="en-US" sz="2000" i="1" dirty="0" smtClean="0"/>
              <a:t>success in practice</a:t>
            </a:r>
            <a:r>
              <a:rPr lang="en-US" sz="2000" dirty="0" smtClean="0"/>
              <a:t>. </a:t>
            </a:r>
            <a:endParaRPr lang="en-US" sz="2000" dirty="0" smtClean="0"/>
          </a:p>
          <a:p>
            <a:pPr marL="0" indent="0">
              <a:buNone/>
            </a:pPr>
            <a:endParaRPr lang="en-US" sz="2000" dirty="0"/>
          </a:p>
          <a:p>
            <a:pPr marL="0" indent="0">
              <a:buNone/>
            </a:pPr>
            <a:r>
              <a:rPr lang="en-US" sz="2000" dirty="0" smtClean="0"/>
              <a:t>However, </a:t>
            </a:r>
          </a:p>
          <a:p>
            <a:pPr marL="0" indent="0">
              <a:buNone/>
            </a:pPr>
            <a:endParaRPr lang="en-US" sz="2000" dirty="0"/>
          </a:p>
          <a:p>
            <a:pPr marL="0" indent="0">
              <a:buNone/>
            </a:pPr>
            <a:r>
              <a:rPr lang="en-US" sz="2000" dirty="0" smtClean="0"/>
              <a:t>True knowledge ≠ what is successful in practice.</a:t>
            </a:r>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268624052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Nyaya: Inference</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000" dirty="0" smtClean="0"/>
              <a:t>The classic example of an inference in Nyaya and </a:t>
            </a:r>
            <a:r>
              <a:rPr lang="en-US" sz="2000" dirty="0" smtClean="0"/>
              <a:t>in Indian Philosophy is:</a:t>
            </a:r>
            <a:endParaRPr lang="en-US" sz="2000" dirty="0" smtClean="0"/>
          </a:p>
          <a:p>
            <a:pPr marL="0" indent="0">
              <a:buNone/>
            </a:pPr>
            <a:endParaRPr lang="en-US" sz="2000" dirty="0"/>
          </a:p>
          <a:p>
            <a:pPr marL="457200" indent="-457200">
              <a:buAutoNum type="arabicPeriod"/>
            </a:pPr>
            <a:r>
              <a:rPr lang="en-US" sz="2000" dirty="0" smtClean="0"/>
              <a:t>There is a fire on the hill over there.</a:t>
            </a:r>
          </a:p>
          <a:p>
            <a:pPr marL="457200" indent="-457200">
              <a:buAutoNum type="arabicPeriod"/>
            </a:pPr>
            <a:r>
              <a:rPr lang="en-US" sz="2000" dirty="0" smtClean="0"/>
              <a:t>Because there is smoke coming from the hill over there.</a:t>
            </a:r>
          </a:p>
          <a:p>
            <a:pPr marL="457200" indent="-457200">
              <a:buAutoNum type="arabicPeriod"/>
            </a:pPr>
            <a:r>
              <a:rPr lang="en-US" sz="2000" dirty="0" smtClean="0"/>
              <a:t>Whatever has smoke has fire, for example, a stove in a kitchen. </a:t>
            </a:r>
          </a:p>
          <a:p>
            <a:pPr marL="457200" indent="-457200">
              <a:buAutoNum type="arabicPeriod"/>
            </a:pPr>
            <a:r>
              <a:rPr lang="en-US" sz="2000" dirty="0" smtClean="0"/>
              <a:t>The hill has smoke just as the stove in the kitchen has smoke.</a:t>
            </a:r>
          </a:p>
          <a:p>
            <a:pPr marL="457200" indent="-457200">
              <a:buAutoNum type="arabicPeriod"/>
            </a:pPr>
            <a:r>
              <a:rPr lang="en-US" sz="2000" dirty="0" smtClean="0"/>
              <a:t>So, there is fire on the hill over there. </a:t>
            </a:r>
          </a:p>
          <a:p>
            <a:pPr marL="0" indent="0">
              <a:buNone/>
            </a:pPr>
            <a:endParaRPr lang="en-US" sz="2000" dirty="0"/>
          </a:p>
          <a:p>
            <a:pPr marL="0" indent="0">
              <a:buNone/>
            </a:pPr>
            <a:r>
              <a:rPr lang="en-US" sz="2000" dirty="0" smtClean="0"/>
              <a:t>Critical Questions</a:t>
            </a:r>
            <a:r>
              <a:rPr lang="en-US" sz="2000" dirty="0"/>
              <a:t> </a:t>
            </a:r>
            <a:r>
              <a:rPr lang="en-US" sz="2000" dirty="0" smtClean="0"/>
              <a:t>About </a:t>
            </a:r>
            <a:r>
              <a:rPr lang="en-US" sz="2000" dirty="0" smtClean="0"/>
              <a:t>the Structure</a:t>
            </a:r>
            <a:r>
              <a:rPr lang="en-US" sz="2000" dirty="0"/>
              <a:t> </a:t>
            </a:r>
            <a:r>
              <a:rPr lang="en-US" sz="2000" dirty="0" smtClean="0"/>
              <a:t>of the Argument:</a:t>
            </a:r>
            <a:endParaRPr lang="en-US" sz="2000" dirty="0" smtClean="0"/>
          </a:p>
          <a:p>
            <a:pPr marL="0" indent="0">
              <a:buNone/>
            </a:pPr>
            <a:endParaRPr lang="en-US" sz="2000" dirty="0"/>
          </a:p>
          <a:p>
            <a:pPr marL="0" indent="0">
              <a:buNone/>
            </a:pPr>
            <a:r>
              <a:rPr lang="en-US" sz="2000" dirty="0" smtClean="0"/>
              <a:t>Why are there five steps?</a:t>
            </a:r>
          </a:p>
          <a:p>
            <a:pPr marL="0" indent="0">
              <a:buNone/>
            </a:pPr>
            <a:r>
              <a:rPr lang="en-US" sz="2000" dirty="0" smtClean="0"/>
              <a:t>Can we reduce the number of steps?</a:t>
            </a:r>
          </a:p>
          <a:p>
            <a:pPr marL="0" indent="0">
              <a:buNone/>
            </a:pPr>
            <a:r>
              <a:rPr lang="en-US" sz="2000" dirty="0" smtClean="0"/>
              <a:t>Why is the first step the same as the last step?</a:t>
            </a:r>
          </a:p>
          <a:p>
            <a:pPr marL="0" indent="0">
              <a:buNone/>
            </a:pPr>
            <a:r>
              <a:rPr lang="en-US" sz="2000" dirty="0" smtClean="0"/>
              <a:t>Why do we need an example?</a:t>
            </a:r>
          </a:p>
          <a:p>
            <a:pPr marL="0" indent="0">
              <a:buNone/>
            </a:pPr>
            <a:endParaRPr lang="en-US" sz="2000" dirty="0"/>
          </a:p>
        </p:txBody>
      </p:sp>
    </p:spTree>
    <p:extLst>
      <p:ext uri="{BB962C8B-B14F-4D97-AF65-F5344CB8AC3E}">
        <p14:creationId xmlns:p14="http://schemas.microsoft.com/office/powerpoint/2010/main" val="2763486403"/>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a:t>
            </a:r>
            <a:r>
              <a:rPr lang="en-US" sz="2800" dirty="0" smtClean="0"/>
              <a:t>Aristotle’s</a:t>
            </a:r>
            <a:r>
              <a:rPr lang="en-US" sz="2800" dirty="0" smtClean="0"/>
              <a:t> Inference for Comparison</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000" dirty="0" smtClean="0"/>
              <a:t>The classic example of </a:t>
            </a:r>
            <a:r>
              <a:rPr lang="en-US" sz="2000" dirty="0" smtClean="0"/>
              <a:t>a </a:t>
            </a:r>
            <a:r>
              <a:rPr lang="en-US" sz="2000" dirty="0" smtClean="0"/>
              <a:t>valid </a:t>
            </a:r>
            <a:r>
              <a:rPr lang="en-US" sz="2000" dirty="0" smtClean="0"/>
              <a:t>inference in Aristotle’s Syllogistic is:</a:t>
            </a:r>
            <a:endParaRPr lang="en-US" sz="2000" dirty="0" smtClean="0"/>
          </a:p>
          <a:p>
            <a:pPr marL="0" indent="0">
              <a:buNone/>
            </a:pPr>
            <a:endParaRPr lang="en-US" sz="2000" dirty="0"/>
          </a:p>
          <a:p>
            <a:pPr marL="457200" indent="-457200">
              <a:buAutoNum type="arabicPeriod"/>
            </a:pPr>
            <a:r>
              <a:rPr lang="en-US" sz="2000" dirty="0" smtClean="0"/>
              <a:t>All men are mortal.</a:t>
            </a:r>
          </a:p>
          <a:p>
            <a:pPr marL="457200" indent="-457200">
              <a:buAutoNum type="arabicPeriod"/>
            </a:pPr>
            <a:r>
              <a:rPr lang="en-US" sz="2000" dirty="0" smtClean="0"/>
              <a:t>Socrates is a man.</a:t>
            </a:r>
          </a:p>
          <a:p>
            <a:pPr marL="457200" indent="-457200">
              <a:buAutoNum type="arabicPeriod"/>
            </a:pPr>
            <a:r>
              <a:rPr lang="en-US" sz="2000" dirty="0" smtClean="0"/>
              <a:t>So, Socrates is mortal.</a:t>
            </a:r>
          </a:p>
          <a:p>
            <a:pPr marL="0" indent="0">
              <a:buNone/>
            </a:pPr>
            <a:endParaRPr lang="en-US" sz="2000" dirty="0"/>
          </a:p>
          <a:p>
            <a:pPr marL="0" indent="0">
              <a:buNone/>
            </a:pPr>
            <a:r>
              <a:rPr lang="en-US" sz="2000" dirty="0" smtClean="0"/>
              <a:t>Can we model the Nyaya Inference on the Aristotelian Model:</a:t>
            </a:r>
          </a:p>
          <a:p>
            <a:pPr marL="0" indent="0">
              <a:buNone/>
            </a:pPr>
            <a:endParaRPr lang="en-US" sz="2000" dirty="0"/>
          </a:p>
          <a:p>
            <a:pPr marL="457200" indent="-457200">
              <a:buAutoNum type="arabicPeriod"/>
            </a:pPr>
            <a:r>
              <a:rPr lang="en-US" sz="2000" dirty="0" smtClean="0"/>
              <a:t>Wherever there is smoke there is fire. Both are co-present and co-absent.</a:t>
            </a:r>
          </a:p>
          <a:p>
            <a:pPr marL="457200" indent="-457200">
              <a:buAutoNum type="arabicPeriod"/>
            </a:pPr>
            <a:r>
              <a:rPr lang="en-US" sz="2000" dirty="0" smtClean="0"/>
              <a:t>There is smoke on the hill over there. </a:t>
            </a:r>
          </a:p>
          <a:p>
            <a:pPr marL="457200" indent="-457200">
              <a:buAutoNum type="arabicPeriod"/>
            </a:pPr>
            <a:r>
              <a:rPr lang="en-US" sz="2000" dirty="0" smtClean="0"/>
              <a:t>So, there is fire on the hill over there. </a:t>
            </a:r>
          </a:p>
          <a:p>
            <a:pPr marL="0" indent="0">
              <a:buNone/>
            </a:pPr>
            <a:endParaRPr lang="en-US" sz="2000" dirty="0" smtClean="0"/>
          </a:p>
          <a:p>
            <a:pPr marL="0" indent="0">
              <a:buNone/>
            </a:pPr>
            <a:r>
              <a:rPr lang="en-US" sz="2000" dirty="0" smtClean="0"/>
              <a:t>Compare the first premise of each argument. Are they the same in nature? ‘All men are mortal’ appears to be true by definition, while ‘Wherever there is smoke there is fire’ appears to be not true by definition. </a:t>
            </a:r>
            <a:endParaRPr lang="en-US" sz="2000" dirty="0"/>
          </a:p>
        </p:txBody>
      </p:sp>
    </p:spTree>
    <p:extLst>
      <p:ext uri="{BB962C8B-B14F-4D97-AF65-F5344CB8AC3E}">
        <p14:creationId xmlns:p14="http://schemas.microsoft.com/office/powerpoint/2010/main" val="1074132162"/>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Nyaya: Inference – Main Questions</a:t>
            </a:r>
            <a:endParaRPr lang="en-US" sz="2800" dirty="0"/>
          </a:p>
        </p:txBody>
      </p:sp>
      <p:sp>
        <p:nvSpPr>
          <p:cNvPr id="3" name="Content Placeholder 2"/>
          <p:cNvSpPr>
            <a:spLocks noGrp="1"/>
          </p:cNvSpPr>
          <p:nvPr>
            <p:ph idx="1"/>
          </p:nvPr>
        </p:nvSpPr>
        <p:spPr>
          <a:xfrm>
            <a:off x="196564" y="1041400"/>
            <a:ext cx="8808296" cy="5535023"/>
          </a:xfrm>
        </p:spPr>
        <p:txBody>
          <a:bodyPr>
            <a:normAutofit lnSpcReduction="10000"/>
          </a:bodyPr>
          <a:lstStyle/>
          <a:p>
            <a:pPr marL="0" indent="0">
              <a:buNone/>
            </a:pPr>
            <a:r>
              <a:rPr lang="en-US" sz="2000" dirty="0" smtClean="0"/>
              <a:t>How can we come to know that A and B are universally and necessarily connected simply by observation?</a:t>
            </a:r>
          </a:p>
          <a:p>
            <a:pPr marL="0" indent="0">
              <a:buNone/>
            </a:pPr>
            <a:endParaRPr lang="en-US" sz="2000" dirty="0"/>
          </a:p>
          <a:p>
            <a:pPr marL="0" indent="0">
              <a:buNone/>
            </a:pPr>
            <a:r>
              <a:rPr lang="en-US" sz="2000" dirty="0" smtClean="0"/>
              <a:t>First part: given that we often cannot observe all the instances of A, how can we know that A and B are always connected?</a:t>
            </a:r>
          </a:p>
          <a:p>
            <a:pPr marL="0" indent="0">
              <a:buNone/>
            </a:pPr>
            <a:endParaRPr lang="en-US" sz="2000" dirty="0"/>
          </a:p>
          <a:p>
            <a:pPr marL="0" indent="0">
              <a:buNone/>
            </a:pPr>
            <a:r>
              <a:rPr lang="en-US" sz="2000" dirty="0" smtClean="0"/>
              <a:t>Second part: given that we can observe only that event A and event B are such that they follow one another in some temporal ordering, how can we know that A and B are necessarily connected?</a:t>
            </a:r>
          </a:p>
          <a:p>
            <a:pPr marL="0" indent="0">
              <a:buNone/>
            </a:pPr>
            <a:endParaRPr lang="en-US" sz="2000" dirty="0"/>
          </a:p>
          <a:p>
            <a:pPr marL="0" indent="0">
              <a:buNone/>
            </a:pPr>
            <a:r>
              <a:rPr lang="en-US" sz="2000" dirty="0" smtClean="0"/>
              <a:t>Nyaya maintains that for some universal claims, given the kinds in question we can know from seeing A and B connected in one instance, that in all cases they are connected. </a:t>
            </a:r>
            <a:r>
              <a:rPr lang="en-US" sz="2000" dirty="0" smtClean="0"/>
              <a:t>Our question is for which kinds does this hold, and why?</a:t>
            </a:r>
          </a:p>
          <a:p>
            <a:pPr marL="0" indent="0">
              <a:buNone/>
            </a:pPr>
            <a:endParaRPr lang="en-US" sz="2000" dirty="0"/>
          </a:p>
          <a:p>
            <a:pPr marL="0" indent="0">
              <a:buNone/>
            </a:pPr>
            <a:r>
              <a:rPr lang="en-US" sz="2000" dirty="0" smtClean="0"/>
              <a:t>Why in some cases does a finite sample of As and </a:t>
            </a:r>
            <a:r>
              <a:rPr lang="en-US" sz="2000" dirty="0" err="1" smtClean="0"/>
              <a:t>Bs</a:t>
            </a:r>
            <a:r>
              <a:rPr lang="en-US" sz="2000" dirty="0" smtClean="0"/>
              <a:t> justify a belief that All As are </a:t>
            </a:r>
            <a:r>
              <a:rPr lang="en-US" sz="2000" dirty="0" err="1" smtClean="0"/>
              <a:t>Bs</a:t>
            </a:r>
            <a:r>
              <a:rPr lang="en-US" sz="2000" dirty="0" smtClean="0"/>
              <a:t>?</a:t>
            </a:r>
            <a:endParaRPr lang="en-US" sz="2000" dirty="0"/>
          </a:p>
          <a:p>
            <a:pPr marL="0" indent="0">
              <a:buNone/>
            </a:pPr>
            <a:r>
              <a:rPr lang="en-US" sz="2000" dirty="0" smtClean="0"/>
              <a:t> </a:t>
            </a:r>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31935809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srcRect t="2334" b="2334"/>
          <a:stretch>
            <a:fillRect/>
          </a:stretch>
        </p:blipFill>
        <p:spPr>
          <a:xfrm>
            <a:off x="3575050" y="273050"/>
            <a:ext cx="5111750" cy="6332538"/>
          </a:xfrm>
        </p:spPr>
      </p:pic>
      <p:sp>
        <p:nvSpPr>
          <p:cNvPr id="6" name="Text Placeholder 5"/>
          <p:cNvSpPr>
            <a:spLocks noGrp="1"/>
          </p:cNvSpPr>
          <p:nvPr>
            <p:ph type="body" sz="half" idx="2"/>
          </p:nvPr>
        </p:nvSpPr>
        <p:spPr>
          <a:xfrm>
            <a:off x="457200" y="273050"/>
            <a:ext cx="3008313" cy="6333098"/>
          </a:xfrm>
        </p:spPr>
        <p:txBody>
          <a:bodyPr>
            <a:normAutofit fontScale="92500" lnSpcReduction="10000"/>
          </a:bodyPr>
          <a:lstStyle/>
          <a:p>
            <a:r>
              <a:rPr lang="en-US" sz="2000" b="1" dirty="0" smtClean="0"/>
              <a:t>Maharishi Kanada </a:t>
            </a:r>
            <a:r>
              <a:rPr lang="en-US" sz="2000" dirty="0" smtClean="0"/>
              <a:t>is the main founder of the Vaisheshika school. It was founded between 200BCE and CE.</a:t>
            </a:r>
          </a:p>
          <a:p>
            <a:endParaRPr lang="en-US" sz="2000" dirty="0"/>
          </a:p>
          <a:p>
            <a:r>
              <a:rPr lang="en-US" sz="2000" dirty="0" smtClean="0"/>
              <a:t>The core text which is commented upon is the Vaisheshika Sutras.</a:t>
            </a:r>
          </a:p>
          <a:p>
            <a:endParaRPr lang="en-US" sz="2000" dirty="0"/>
          </a:p>
          <a:p>
            <a:r>
              <a:rPr lang="en-US" sz="2000" dirty="0" smtClean="0"/>
              <a:t>The school is focused on understanding reality and its plurality. It is focused on metaphysics and ontology. It offers a different metaphysics from that of Sankhya.</a:t>
            </a:r>
          </a:p>
          <a:p>
            <a:endParaRPr lang="en-US" sz="2000" dirty="0"/>
          </a:p>
          <a:p>
            <a:r>
              <a:rPr lang="en-US" sz="2000" dirty="0" smtClean="0"/>
              <a:t>The ontology offered by the school is strongly in opposition to that of Buddhism and Vedanta. </a:t>
            </a:r>
          </a:p>
        </p:txBody>
      </p:sp>
    </p:spTree>
    <p:extLst>
      <p:ext uri="{BB962C8B-B14F-4D97-AF65-F5344CB8AC3E}">
        <p14:creationId xmlns:p14="http://schemas.microsoft.com/office/powerpoint/2010/main" val="35889549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Nyaya: Comparison</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000" dirty="0" smtClean="0"/>
              <a:t>Nyaya recognizes that you can come to know something through comparison based on </a:t>
            </a:r>
            <a:r>
              <a:rPr lang="en-US" sz="2000" dirty="0" smtClean="0"/>
              <a:t>objective similarity. Here is the </a:t>
            </a:r>
            <a:r>
              <a:rPr lang="en-US" sz="2000" dirty="0" smtClean="0"/>
              <a:t>Indian scholar J.N. </a:t>
            </a:r>
            <a:r>
              <a:rPr lang="en-US" sz="2000" dirty="0" smtClean="0"/>
              <a:t>Mohanty</a:t>
            </a:r>
            <a:r>
              <a:rPr lang="en-US" sz="2000" dirty="0" smtClean="0"/>
              <a:t> offering an example:</a:t>
            </a:r>
            <a:endParaRPr lang="en-US" sz="2000" dirty="0" smtClean="0"/>
          </a:p>
          <a:p>
            <a:pPr marL="0" indent="0">
              <a:buNone/>
            </a:pPr>
            <a:endParaRPr lang="en-US" sz="2000" dirty="0"/>
          </a:p>
          <a:p>
            <a:pPr marL="0" indent="0">
              <a:buNone/>
            </a:pPr>
            <a:r>
              <a:rPr lang="en-US" sz="2000" dirty="0" smtClean="0"/>
              <a:t>“Let us suppose a person wants to know what is meant by the word “gavaya</a:t>
            </a:r>
            <a:r>
              <a:rPr lang="en-US" sz="2000" dirty="0" smtClean="0"/>
              <a:t>.” She learns, from another, that a gavaya resembles a cow. Now on another occasion she sees an animal resembling a cow and recalls the instruction “gavaya is like a cow”. So, she concludes –knows– that it is this animal that is meant by “gavaya.” She thus is able to determine a meaning relation between a word and a thing. It is knowledge of similarity – at first verbal, then perceptual  and finally memory –which is the cause of the cognition and so is the </a:t>
            </a:r>
            <a:r>
              <a:rPr lang="en-US" sz="2000" i="1" dirty="0" smtClean="0"/>
              <a:t>upamana</a:t>
            </a:r>
            <a:r>
              <a:rPr lang="en-US" sz="2000" dirty="0" smtClean="0"/>
              <a:t> as a </a:t>
            </a:r>
            <a:r>
              <a:rPr lang="en-US" sz="2000" i="1" dirty="0" smtClean="0"/>
              <a:t>pramana</a:t>
            </a:r>
            <a:r>
              <a:rPr lang="en-US" sz="2000" dirty="0" smtClean="0"/>
              <a:t>” </a:t>
            </a:r>
          </a:p>
          <a:p>
            <a:pPr marL="0" indent="0">
              <a:buNone/>
            </a:pPr>
            <a:endParaRPr lang="en-US" sz="2000" dirty="0"/>
          </a:p>
          <a:p>
            <a:pPr marL="0" indent="0">
              <a:buNone/>
            </a:pPr>
            <a:r>
              <a:rPr lang="en-US" sz="2000" dirty="0" smtClean="0"/>
              <a:t>The idea: comparison based on objective similarity between a cow and another animal is the ultimate ground of how the cognition is brought about, and why it is a case of knowledge. </a:t>
            </a:r>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14001312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Nyaya: Comparison</a:t>
            </a:r>
            <a:endParaRPr lang="en-US" sz="2800" dirty="0"/>
          </a:p>
        </p:txBody>
      </p:sp>
      <p:sp>
        <p:nvSpPr>
          <p:cNvPr id="3" name="Content Placeholder 2"/>
          <p:cNvSpPr>
            <a:spLocks noGrp="1"/>
          </p:cNvSpPr>
          <p:nvPr>
            <p:ph idx="1"/>
          </p:nvPr>
        </p:nvSpPr>
        <p:spPr>
          <a:xfrm>
            <a:off x="196564" y="1041400"/>
            <a:ext cx="8808296" cy="5535023"/>
          </a:xfrm>
        </p:spPr>
        <p:txBody>
          <a:bodyPr>
            <a:normAutofit lnSpcReduction="10000"/>
          </a:bodyPr>
          <a:lstStyle/>
          <a:p>
            <a:pPr marL="0" indent="0">
              <a:buNone/>
            </a:pPr>
            <a:r>
              <a:rPr lang="en-US" sz="2000" dirty="0" smtClean="0"/>
              <a:t>Critical Questions About Comparison</a:t>
            </a:r>
          </a:p>
          <a:p>
            <a:pPr marL="0" indent="0">
              <a:buNone/>
            </a:pPr>
            <a:endParaRPr lang="en-US" sz="2000" dirty="0"/>
          </a:p>
          <a:p>
            <a:pPr marL="0" indent="0">
              <a:buNone/>
            </a:pPr>
            <a:r>
              <a:rPr lang="en-US" sz="2000" dirty="0" smtClean="0"/>
              <a:t>Why doesn’t comparison just reduce to a combination of inferentia</a:t>
            </a:r>
            <a:r>
              <a:rPr lang="en-US" sz="2000" dirty="0" smtClean="0"/>
              <a:t>l, perceptual, and testimonial knowledge as follows:</a:t>
            </a:r>
          </a:p>
          <a:p>
            <a:pPr marL="0" indent="0">
              <a:buNone/>
            </a:pPr>
            <a:endParaRPr lang="en-US" sz="2000" dirty="0"/>
          </a:p>
          <a:p>
            <a:pPr marL="457200" indent="-457200">
              <a:buAutoNum type="arabicPeriod"/>
            </a:pPr>
            <a:r>
              <a:rPr lang="en-US" sz="2000" dirty="0" smtClean="0"/>
              <a:t>A Gavaya resembles a cow. Knowledge by Testimony. </a:t>
            </a:r>
          </a:p>
          <a:p>
            <a:pPr marL="457200" indent="-457200">
              <a:buAutoNum type="arabicPeriod"/>
            </a:pPr>
            <a:r>
              <a:rPr lang="en-US" sz="2000" dirty="0" smtClean="0"/>
              <a:t>This resembles a cow. Knowledge by Perception.</a:t>
            </a:r>
          </a:p>
          <a:p>
            <a:pPr marL="457200" indent="-457200">
              <a:buAutoNum type="arabicPeriod"/>
            </a:pPr>
            <a:r>
              <a:rPr lang="en-US" sz="2000" dirty="0" smtClean="0"/>
              <a:t>So, this is a gavaya. Knowledge by Inference from (1) and (2).</a:t>
            </a:r>
          </a:p>
          <a:p>
            <a:pPr marL="457200" indent="-457200">
              <a:buAutoNum type="arabicPeriod"/>
            </a:pPr>
            <a:endParaRPr lang="en-US" sz="2000" dirty="0"/>
          </a:p>
          <a:p>
            <a:pPr marL="0" indent="0">
              <a:buNone/>
            </a:pPr>
            <a:r>
              <a:rPr lang="en-US" sz="2000" dirty="0" smtClean="0"/>
              <a:t>One argument against this account is that it does not work because at the perceptual stage you actually have to look at what you see and engage in a comparison via memory and your current perceptual state observing the ‘this’ in order to arrive at the conclusion that what is before you resembles a cow. </a:t>
            </a:r>
          </a:p>
          <a:p>
            <a:pPr marL="0" indent="0">
              <a:buNone/>
            </a:pPr>
            <a:endParaRPr lang="en-US" sz="2000" dirty="0"/>
          </a:p>
          <a:p>
            <a:pPr marL="0" indent="0">
              <a:buNone/>
            </a:pPr>
            <a:r>
              <a:rPr lang="en-US" sz="2000" dirty="0" smtClean="0"/>
              <a:t>Perception alone doesn’t tell you that two things resemble each other </a:t>
            </a:r>
            <a:r>
              <a:rPr lang="en-US" sz="2000" i="1" dirty="0" smtClean="0"/>
              <a:t>you must compare</a:t>
            </a:r>
            <a:r>
              <a:rPr lang="en-US" sz="2000" dirty="0" smtClean="0"/>
              <a:t>. </a:t>
            </a:r>
            <a:endParaRPr lang="en-US" sz="2000" dirty="0"/>
          </a:p>
          <a:p>
            <a:pPr marL="0" indent="0">
              <a:buNone/>
            </a:pPr>
            <a:endParaRPr lang="en-US" sz="2000" dirty="0"/>
          </a:p>
        </p:txBody>
      </p:sp>
    </p:spTree>
    <p:extLst>
      <p:ext uri="{BB962C8B-B14F-4D97-AF65-F5344CB8AC3E}">
        <p14:creationId xmlns:p14="http://schemas.microsoft.com/office/powerpoint/2010/main" val="399316033"/>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Nyaya: Perception of Absence</a:t>
            </a:r>
            <a:endParaRPr lang="en-US" sz="2800" dirty="0"/>
          </a:p>
        </p:txBody>
      </p:sp>
      <p:sp>
        <p:nvSpPr>
          <p:cNvPr id="3" name="Content Placeholder 2"/>
          <p:cNvSpPr>
            <a:spLocks noGrp="1"/>
          </p:cNvSpPr>
          <p:nvPr>
            <p:ph idx="1"/>
          </p:nvPr>
        </p:nvSpPr>
        <p:spPr>
          <a:xfrm>
            <a:off x="196564" y="1041400"/>
            <a:ext cx="8808296" cy="5535023"/>
          </a:xfrm>
        </p:spPr>
        <p:txBody>
          <a:bodyPr>
            <a:normAutofit lnSpcReduction="10000"/>
          </a:bodyPr>
          <a:lstStyle/>
          <a:p>
            <a:pPr marL="0" indent="0">
              <a:buNone/>
            </a:pPr>
            <a:r>
              <a:rPr lang="en-US" sz="2000" dirty="0" smtClean="0"/>
              <a:t>Perception of absence occurs when a person </a:t>
            </a:r>
            <a:r>
              <a:rPr lang="en-US" sz="2000" dirty="0" smtClean="0"/>
              <a:t>perceives </a:t>
            </a:r>
            <a:r>
              <a:rPr lang="en-US" sz="2000" dirty="0" smtClean="0"/>
              <a:t>the </a:t>
            </a:r>
            <a:r>
              <a:rPr lang="en-US" sz="2000" i="1" dirty="0" smtClean="0"/>
              <a:t>absence of something</a:t>
            </a:r>
            <a:r>
              <a:rPr lang="en-US" sz="2000" dirty="0" smtClean="0"/>
              <a:t>. </a:t>
            </a:r>
            <a:endParaRPr lang="en-US" sz="2000" dirty="0" smtClean="0"/>
          </a:p>
          <a:p>
            <a:pPr marL="0" indent="0">
              <a:buNone/>
            </a:pPr>
            <a:endParaRPr lang="en-US" sz="2000" dirty="0" smtClean="0"/>
          </a:p>
          <a:p>
            <a:pPr marL="0" indent="0">
              <a:buNone/>
            </a:pPr>
            <a:r>
              <a:rPr lang="en-US" sz="2000" dirty="0" smtClean="0"/>
              <a:t>For example, you leave your keys on the coffee table, while you </a:t>
            </a:r>
            <a:r>
              <a:rPr lang="en-US" sz="2000" dirty="0" smtClean="0"/>
              <a:t>are</a:t>
            </a:r>
            <a:r>
              <a:rPr lang="en-US" sz="2000" dirty="0" smtClean="0"/>
              <a:t> </a:t>
            </a:r>
            <a:r>
              <a:rPr lang="en-US" sz="2000" dirty="0" smtClean="0"/>
              <a:t>gone someone takes them without you </a:t>
            </a:r>
            <a:r>
              <a:rPr lang="en-US" sz="2000" dirty="0" smtClean="0"/>
              <a:t>knowing. </a:t>
            </a:r>
            <a:r>
              <a:rPr lang="en-US" sz="2000" dirty="0"/>
              <a:t>U</a:t>
            </a:r>
            <a:r>
              <a:rPr lang="en-US" sz="2000" dirty="0" smtClean="0"/>
              <a:t>pon </a:t>
            </a:r>
            <a:r>
              <a:rPr lang="en-US" sz="2000" dirty="0" smtClean="0"/>
              <a:t>your return, you perceive the absence of the keys. </a:t>
            </a:r>
            <a:endParaRPr lang="en-US" sz="2000" dirty="0" smtClean="0"/>
          </a:p>
          <a:p>
            <a:pPr marL="0" indent="0">
              <a:buNone/>
            </a:pPr>
            <a:endParaRPr lang="en-US" sz="2000" dirty="0"/>
          </a:p>
          <a:p>
            <a:pPr marL="0" indent="0">
              <a:buNone/>
            </a:pPr>
            <a:r>
              <a:rPr lang="en-US" sz="2000" dirty="0" smtClean="0"/>
              <a:t>What </a:t>
            </a:r>
            <a:r>
              <a:rPr lang="en-US" sz="2000" dirty="0" smtClean="0"/>
              <a:t>is going on in this perception of absence? </a:t>
            </a:r>
          </a:p>
          <a:p>
            <a:pPr marL="0" indent="0">
              <a:buNone/>
            </a:pPr>
            <a:endParaRPr lang="en-US" sz="2000" dirty="0"/>
          </a:p>
          <a:p>
            <a:pPr marL="0" indent="0">
              <a:buNone/>
            </a:pPr>
            <a:r>
              <a:rPr lang="en-US" sz="2000" dirty="0" smtClean="0"/>
              <a:t>Three accounts:</a:t>
            </a:r>
          </a:p>
          <a:p>
            <a:pPr marL="0" indent="0">
              <a:buNone/>
            </a:pPr>
            <a:endParaRPr lang="en-US" sz="2000" dirty="0"/>
          </a:p>
          <a:p>
            <a:pPr marL="0" indent="0">
              <a:buNone/>
            </a:pPr>
            <a:r>
              <a:rPr lang="en-US" sz="2000" dirty="0" smtClean="0"/>
              <a:t>Cognitive account: you perceive what is present, and infer what is absent.</a:t>
            </a:r>
          </a:p>
          <a:p>
            <a:pPr marL="0" indent="0">
              <a:buNone/>
            </a:pPr>
            <a:endParaRPr lang="en-US" sz="2000" dirty="0"/>
          </a:p>
          <a:p>
            <a:pPr marL="0" indent="0">
              <a:buNone/>
            </a:pPr>
            <a:r>
              <a:rPr lang="en-US" sz="2000" dirty="0" smtClean="0"/>
              <a:t>Affective account: you perceive what is present, and feel surprised by the absence.</a:t>
            </a:r>
          </a:p>
          <a:p>
            <a:pPr marL="0" indent="0">
              <a:buNone/>
            </a:pPr>
            <a:endParaRPr lang="en-US" sz="2000" dirty="0"/>
          </a:p>
          <a:p>
            <a:pPr marL="0" indent="0">
              <a:buNone/>
            </a:pPr>
            <a:r>
              <a:rPr lang="en-US" sz="2000" dirty="0" smtClean="0"/>
              <a:t>Perceptual account: you perceive what is absent directly. You do not infer what is </a:t>
            </a:r>
            <a:r>
              <a:rPr lang="en-US" sz="2000" dirty="0" smtClean="0"/>
              <a:t>absent, and although you may have an affective response the affective response is not necessary and is not what explains the perception of absence. </a:t>
            </a:r>
            <a:endParaRPr lang="en-US" sz="2000" dirty="0" smtClean="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1978452953"/>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Nyaya: Perception of Absence</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000" b="1" dirty="0"/>
              <a:t>Nyaya</a:t>
            </a:r>
            <a:r>
              <a:rPr lang="en-US" sz="2000" dirty="0"/>
              <a:t> Account: we perceive what is absent, but we don’t perceive it through some additional source. We perceive it through our </a:t>
            </a:r>
            <a:r>
              <a:rPr lang="en-US" sz="2000" dirty="0" smtClean="0"/>
              <a:t>normal visual faculty.</a:t>
            </a:r>
          </a:p>
          <a:p>
            <a:pPr marL="0" indent="0">
              <a:buNone/>
            </a:pPr>
            <a:endParaRPr lang="en-US" sz="2000" dirty="0"/>
          </a:p>
          <a:p>
            <a:pPr marL="0" indent="0">
              <a:buNone/>
            </a:pPr>
            <a:r>
              <a:rPr lang="en-US" sz="2000" dirty="0" smtClean="0"/>
              <a:t>The rule that maintains that perception of presence and absence have the same conditions for their generation is denied by the Nyaya.</a:t>
            </a:r>
          </a:p>
          <a:p>
            <a:pPr marL="0" indent="0">
              <a:buNone/>
            </a:pPr>
            <a:endParaRPr lang="en-US" sz="2000" dirty="0"/>
          </a:p>
          <a:p>
            <a:pPr marL="0" indent="0">
              <a:buNone/>
            </a:pPr>
            <a:r>
              <a:rPr lang="en-US" sz="2000" dirty="0" smtClean="0"/>
              <a:t>Critical Questions:</a:t>
            </a:r>
          </a:p>
          <a:p>
            <a:pPr marL="0" indent="0">
              <a:buNone/>
            </a:pPr>
            <a:endParaRPr lang="en-US" sz="2000" dirty="0"/>
          </a:p>
          <a:p>
            <a:pPr marL="0" indent="0">
              <a:buNone/>
            </a:pPr>
            <a:r>
              <a:rPr lang="en-US" sz="2000" dirty="0" smtClean="0"/>
              <a:t>Do we need to maintain that we perceive absences?</a:t>
            </a:r>
          </a:p>
          <a:p>
            <a:pPr marL="0" indent="0">
              <a:buNone/>
            </a:pPr>
            <a:endParaRPr lang="en-US" sz="2000" dirty="0"/>
          </a:p>
          <a:p>
            <a:pPr marL="0" indent="0">
              <a:buNone/>
            </a:pPr>
            <a:r>
              <a:rPr lang="en-US" sz="2000" dirty="0" smtClean="0"/>
              <a:t>Is the locus of an absence distinct from the absence itself or are they identical?</a:t>
            </a:r>
          </a:p>
          <a:p>
            <a:pPr marL="0" indent="0">
              <a:buNone/>
            </a:pPr>
            <a:endParaRPr lang="en-US" sz="2000" dirty="0"/>
          </a:p>
          <a:p>
            <a:pPr marL="0" indent="0">
              <a:buNone/>
            </a:pPr>
            <a:r>
              <a:rPr lang="en-US" sz="2000" dirty="0" smtClean="0"/>
              <a:t>Is there anything outside of perception we can appeal to that can help us settle the debate over the perception of absences. </a:t>
            </a:r>
            <a:endParaRPr lang="en-US" sz="2000" dirty="0"/>
          </a:p>
          <a:p>
            <a:pPr marL="0" indent="0">
              <a:buNone/>
            </a:pPr>
            <a:endParaRPr lang="en-US" sz="2000" dirty="0"/>
          </a:p>
        </p:txBody>
      </p:sp>
    </p:spTree>
    <p:extLst>
      <p:ext uri="{BB962C8B-B14F-4D97-AF65-F5344CB8AC3E}">
        <p14:creationId xmlns:p14="http://schemas.microsoft.com/office/powerpoint/2010/main" val="17350818"/>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Nyaya: </a:t>
            </a:r>
            <a:r>
              <a:rPr lang="en-US" sz="2800" dirty="0" smtClean="0"/>
              <a:t>Testimony</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000" dirty="0" smtClean="0"/>
              <a:t>Knowledge by testimony from another person requires three criteria:</a:t>
            </a:r>
          </a:p>
          <a:p>
            <a:pPr marL="0" indent="0">
              <a:buNone/>
            </a:pPr>
            <a:endParaRPr lang="en-US" sz="2000" dirty="0"/>
          </a:p>
          <a:p>
            <a:pPr marL="457200" indent="-457200">
              <a:buAutoNum type="arabicPeriod"/>
            </a:pPr>
            <a:r>
              <a:rPr lang="en-US" sz="2000" dirty="0" smtClean="0"/>
              <a:t>The person speaking must be absolutely honest and reliable.</a:t>
            </a:r>
          </a:p>
          <a:p>
            <a:pPr marL="457200" indent="-457200">
              <a:buAutoNum type="arabicPeriod"/>
            </a:pPr>
            <a:endParaRPr lang="en-US" sz="2000" dirty="0"/>
          </a:p>
          <a:p>
            <a:pPr marL="457200" indent="-457200">
              <a:buAutoNum type="arabicPeriod"/>
            </a:pPr>
            <a:r>
              <a:rPr lang="en-US" sz="2000" dirty="0" smtClean="0"/>
              <a:t>The person speaking must actually </a:t>
            </a:r>
            <a:r>
              <a:rPr lang="en-US" sz="2000" i="1" dirty="0" smtClean="0"/>
              <a:t>know</a:t>
            </a:r>
            <a:r>
              <a:rPr lang="en-US" sz="2000" dirty="0" smtClean="0"/>
              <a:t> that which is communicated.</a:t>
            </a:r>
          </a:p>
          <a:p>
            <a:pPr marL="457200" indent="-457200">
              <a:buAutoNum type="arabicPeriod"/>
            </a:pPr>
            <a:endParaRPr lang="en-US" sz="2000" dirty="0"/>
          </a:p>
          <a:p>
            <a:pPr marL="457200" indent="-457200">
              <a:buAutoNum type="arabicPeriod"/>
            </a:pPr>
            <a:r>
              <a:rPr lang="en-US" sz="2000" dirty="0" smtClean="0"/>
              <a:t>The hearer must understand exactly what is being heard. </a:t>
            </a:r>
          </a:p>
          <a:p>
            <a:pPr marL="457200" indent="-457200">
              <a:buAutoNum type="arabicPeriod"/>
            </a:pPr>
            <a:endParaRPr lang="en-US" sz="2000" dirty="0"/>
          </a:p>
          <a:p>
            <a:pPr marL="0" indent="0">
              <a:buNone/>
            </a:pPr>
            <a:endParaRPr lang="en-US" sz="2000" dirty="0" smtClean="0"/>
          </a:p>
          <a:p>
            <a:pPr marL="0" indent="0">
              <a:buNone/>
            </a:pPr>
            <a:r>
              <a:rPr lang="en-US" sz="2000" dirty="0" smtClean="0"/>
              <a:t>Core Idea: Knowledge by testimony requires not only that a knowledgeable person tell another something, but also that the person that hears what is said actually understands it. </a:t>
            </a:r>
            <a:endParaRPr lang="en-US" sz="2000" dirty="0"/>
          </a:p>
          <a:p>
            <a:pPr marL="0" indent="0">
              <a:buNone/>
            </a:pPr>
            <a:endParaRPr lang="en-US" sz="2000" dirty="0" smtClean="0"/>
          </a:p>
          <a:p>
            <a:pPr marL="0" indent="0">
              <a:buNone/>
            </a:pPr>
            <a:r>
              <a:rPr lang="en-US" sz="2000" dirty="0" smtClean="0"/>
              <a:t>Reporting what someone else said, doesn’t mean that  you know the content, just because it is true, you believe it, and it came from an honest and reliable source. </a:t>
            </a:r>
            <a:endParaRPr lang="en-US" sz="2000" dirty="0"/>
          </a:p>
        </p:txBody>
      </p:sp>
    </p:spTree>
    <p:extLst>
      <p:ext uri="{BB962C8B-B14F-4D97-AF65-F5344CB8AC3E}">
        <p14:creationId xmlns:p14="http://schemas.microsoft.com/office/powerpoint/2010/main" val="331636778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a:t>
            </a:r>
            <a:r>
              <a:rPr lang="en-US" sz="2800" dirty="0"/>
              <a:t>O</a:t>
            </a:r>
            <a:r>
              <a:rPr lang="en-US" sz="2800" dirty="0" smtClean="0"/>
              <a:t>ntological Question</a:t>
            </a:r>
            <a:endParaRPr lang="en-US" sz="2800" dirty="0"/>
          </a:p>
        </p:txBody>
      </p:sp>
      <p:sp>
        <p:nvSpPr>
          <p:cNvPr id="3" name="Content Placeholder 2"/>
          <p:cNvSpPr>
            <a:spLocks noGrp="1"/>
          </p:cNvSpPr>
          <p:nvPr>
            <p:ph idx="1"/>
          </p:nvPr>
        </p:nvSpPr>
        <p:spPr>
          <a:xfrm>
            <a:off x="196564" y="1041400"/>
            <a:ext cx="8808296" cy="5816600"/>
          </a:xfrm>
        </p:spPr>
        <p:txBody>
          <a:bodyPr>
            <a:noAutofit/>
          </a:bodyPr>
          <a:lstStyle/>
          <a:p>
            <a:pPr marL="0" indent="0">
              <a:buNone/>
            </a:pPr>
            <a:r>
              <a:rPr lang="en-US" sz="2400" dirty="0" smtClean="0"/>
              <a:t>The ontological question is short and simple: What is there?</a:t>
            </a:r>
          </a:p>
          <a:p>
            <a:pPr marL="0" indent="0">
              <a:buNone/>
            </a:pPr>
            <a:endParaRPr lang="en-US" sz="2400" dirty="0"/>
          </a:p>
          <a:p>
            <a:pPr marL="0" indent="0">
              <a:buNone/>
            </a:pPr>
            <a:r>
              <a:rPr lang="en-US" sz="2400" dirty="0" smtClean="0"/>
              <a:t>However,</a:t>
            </a:r>
          </a:p>
          <a:p>
            <a:pPr marL="0" indent="0">
              <a:buNone/>
            </a:pPr>
            <a:endParaRPr lang="en-US" sz="2400" dirty="0"/>
          </a:p>
          <a:p>
            <a:pPr marL="0" indent="0">
              <a:buNone/>
            </a:pPr>
            <a:r>
              <a:rPr lang="en-US" sz="2400" dirty="0" smtClean="0"/>
              <a:t>We don’t mean the simple question: </a:t>
            </a:r>
            <a:r>
              <a:rPr lang="en-US" sz="2400" i="1" dirty="0" smtClean="0"/>
              <a:t>what is there</a:t>
            </a:r>
            <a:r>
              <a:rPr lang="en-US" sz="2400" dirty="0" smtClean="0"/>
              <a:t>?</a:t>
            </a:r>
          </a:p>
          <a:p>
            <a:pPr marL="0" indent="0">
              <a:buNone/>
            </a:pPr>
            <a:endParaRPr lang="en-US" sz="2400" dirty="0"/>
          </a:p>
          <a:p>
            <a:pPr marL="0" indent="0">
              <a:buNone/>
            </a:pPr>
            <a:r>
              <a:rPr lang="en-US" sz="2400" dirty="0" smtClean="0"/>
              <a:t>Rather,</a:t>
            </a:r>
          </a:p>
          <a:p>
            <a:pPr marL="0" indent="0">
              <a:buNone/>
            </a:pPr>
            <a:endParaRPr lang="en-US" sz="2400" dirty="0"/>
          </a:p>
          <a:p>
            <a:pPr marL="0" indent="0">
              <a:buNone/>
            </a:pPr>
            <a:r>
              <a:rPr lang="en-US" sz="2400" dirty="0" smtClean="0"/>
              <a:t>We mean the exclusionary question: </a:t>
            </a:r>
            <a:r>
              <a:rPr lang="en-US" sz="2400" i="1" dirty="0" smtClean="0"/>
              <a:t>what must be there</a:t>
            </a:r>
            <a:r>
              <a:rPr lang="en-US" sz="2400" dirty="0" smtClean="0"/>
              <a:t>?</a:t>
            </a:r>
          </a:p>
          <a:p>
            <a:pPr marL="0" indent="0">
              <a:buNone/>
            </a:pPr>
            <a:endParaRPr lang="en-US" sz="2400" dirty="0"/>
          </a:p>
          <a:p>
            <a:pPr marL="0" indent="0">
              <a:buNone/>
            </a:pPr>
            <a:r>
              <a:rPr lang="en-US" sz="2400" dirty="0" smtClean="0"/>
              <a:t>Or</a:t>
            </a:r>
          </a:p>
          <a:p>
            <a:pPr marL="0" indent="0">
              <a:buNone/>
            </a:pPr>
            <a:endParaRPr lang="en-US" sz="2400" dirty="0"/>
          </a:p>
          <a:p>
            <a:pPr marL="0" indent="0">
              <a:buNone/>
            </a:pPr>
            <a:r>
              <a:rPr lang="en-US" sz="2400" dirty="0" smtClean="0"/>
              <a:t>What is fundamentally there that explains everything non-basic?</a:t>
            </a:r>
            <a:endParaRPr lang="en-US" sz="2400" dirty="0"/>
          </a:p>
        </p:txBody>
      </p:sp>
    </p:spTree>
    <p:extLst>
      <p:ext uri="{BB962C8B-B14F-4D97-AF65-F5344CB8AC3E}">
        <p14:creationId xmlns:p14="http://schemas.microsoft.com/office/powerpoint/2010/main" val="341379353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Vaisheshika Padarthas (Categories)</a:t>
            </a:r>
            <a:endParaRPr lang="en-US" sz="2800" dirty="0"/>
          </a:p>
        </p:txBody>
      </p:sp>
      <p:sp>
        <p:nvSpPr>
          <p:cNvPr id="3" name="Content Placeholder 2"/>
          <p:cNvSpPr>
            <a:spLocks noGrp="1"/>
          </p:cNvSpPr>
          <p:nvPr>
            <p:ph idx="1"/>
          </p:nvPr>
        </p:nvSpPr>
        <p:spPr>
          <a:xfrm>
            <a:off x="196564" y="1041400"/>
            <a:ext cx="8808296" cy="5535023"/>
          </a:xfrm>
        </p:spPr>
        <p:txBody>
          <a:bodyPr>
            <a:normAutofit fontScale="92500" lnSpcReduction="20000"/>
          </a:bodyPr>
          <a:lstStyle/>
          <a:p>
            <a:pPr marL="0" indent="0">
              <a:buNone/>
            </a:pPr>
            <a:r>
              <a:rPr lang="en-US" sz="2400" b="1" dirty="0" smtClean="0"/>
              <a:t>Padarthas</a:t>
            </a:r>
            <a:r>
              <a:rPr lang="en-US" sz="2400" dirty="0" smtClean="0"/>
              <a:t> or </a:t>
            </a:r>
            <a:r>
              <a:rPr lang="en-US" sz="2400" i="1" dirty="0" smtClean="0"/>
              <a:t>categories</a:t>
            </a:r>
            <a:r>
              <a:rPr lang="en-US" sz="2400" dirty="0" smtClean="0"/>
              <a:t> are fundamental groupings of basic components of reality. Categories contain fundamentally distinct kinds of entities. </a:t>
            </a:r>
            <a:endParaRPr lang="en-US" sz="2400" b="1" dirty="0" smtClean="0"/>
          </a:p>
          <a:p>
            <a:pPr marL="0" indent="0">
              <a:buNone/>
            </a:pPr>
            <a:endParaRPr lang="en-US" sz="2400" dirty="0"/>
          </a:p>
          <a:p>
            <a:pPr marL="0" indent="0">
              <a:buNone/>
            </a:pPr>
            <a:r>
              <a:rPr lang="en-US" sz="2400" dirty="0" smtClean="0"/>
              <a:t>Dravya: Substance</a:t>
            </a:r>
          </a:p>
          <a:p>
            <a:pPr marL="0" indent="0">
              <a:buNone/>
            </a:pPr>
            <a:endParaRPr lang="en-US" sz="2400" dirty="0"/>
          </a:p>
          <a:p>
            <a:pPr marL="0" indent="0">
              <a:buNone/>
            </a:pPr>
            <a:r>
              <a:rPr lang="en-US" sz="2400" dirty="0" smtClean="0"/>
              <a:t>Gunas: Quality</a:t>
            </a:r>
          </a:p>
          <a:p>
            <a:pPr marL="0" indent="0">
              <a:buNone/>
            </a:pPr>
            <a:endParaRPr lang="en-US" sz="2400" dirty="0"/>
          </a:p>
          <a:p>
            <a:pPr marL="0" indent="0">
              <a:buNone/>
            </a:pPr>
            <a:r>
              <a:rPr lang="en-US" sz="2400" dirty="0" smtClean="0"/>
              <a:t>Karma: Motion</a:t>
            </a:r>
          </a:p>
          <a:p>
            <a:pPr marL="0" indent="0">
              <a:buNone/>
            </a:pPr>
            <a:endParaRPr lang="en-US" sz="2400" dirty="0"/>
          </a:p>
          <a:p>
            <a:pPr marL="0" indent="0">
              <a:buNone/>
            </a:pPr>
            <a:r>
              <a:rPr lang="en-US" sz="2400" dirty="0" smtClean="0"/>
              <a:t>Samanya: Universal</a:t>
            </a:r>
          </a:p>
          <a:p>
            <a:pPr marL="0" indent="0">
              <a:buNone/>
            </a:pPr>
            <a:endParaRPr lang="en-US" sz="2400" dirty="0"/>
          </a:p>
          <a:p>
            <a:pPr marL="0" indent="0">
              <a:buNone/>
            </a:pPr>
            <a:r>
              <a:rPr lang="en-US" sz="2400" dirty="0" smtClean="0"/>
              <a:t>Visesa: Particularity</a:t>
            </a:r>
          </a:p>
          <a:p>
            <a:pPr marL="0" indent="0">
              <a:buNone/>
            </a:pPr>
            <a:endParaRPr lang="en-US" sz="2400" dirty="0"/>
          </a:p>
          <a:p>
            <a:pPr marL="0" indent="0">
              <a:buNone/>
            </a:pPr>
            <a:r>
              <a:rPr lang="en-US" sz="2400" dirty="0" smtClean="0"/>
              <a:t>Samavaya: Inherence</a:t>
            </a:r>
          </a:p>
          <a:p>
            <a:pPr marL="0" indent="0">
              <a:buNone/>
            </a:pPr>
            <a:endParaRPr lang="en-US" sz="2400" dirty="0"/>
          </a:p>
          <a:p>
            <a:pPr marL="0" indent="0">
              <a:buNone/>
            </a:pPr>
            <a:r>
              <a:rPr lang="en-US" sz="2400" dirty="0" smtClean="0"/>
              <a:t>Abhava: Negation</a:t>
            </a:r>
          </a:p>
          <a:p>
            <a:pPr marL="0" indent="0">
              <a:buNone/>
            </a:pPr>
            <a:endParaRPr lang="en-US" sz="2400" dirty="0"/>
          </a:p>
        </p:txBody>
      </p:sp>
    </p:spTree>
    <p:extLst>
      <p:ext uri="{BB962C8B-B14F-4D97-AF65-F5344CB8AC3E}">
        <p14:creationId xmlns:p14="http://schemas.microsoft.com/office/powerpoint/2010/main" val="51631469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000"/>
            <a:ext cx="8229600" cy="762000"/>
          </a:xfrm>
        </p:spPr>
        <p:txBody>
          <a:bodyPr>
            <a:normAutofit/>
          </a:bodyPr>
          <a:lstStyle/>
          <a:p>
            <a:r>
              <a:rPr lang="en-US" sz="2400" dirty="0" smtClean="0"/>
              <a:t>Cross-Cultural Comparison of Category Theory</a:t>
            </a:r>
            <a:endParaRPr lang="en-US" sz="2400" dirty="0"/>
          </a:p>
        </p:txBody>
      </p:sp>
      <p:sp>
        <p:nvSpPr>
          <p:cNvPr id="3" name="Content Placeholder 2"/>
          <p:cNvSpPr>
            <a:spLocks noGrp="1"/>
          </p:cNvSpPr>
          <p:nvPr>
            <p:ph sz="half" idx="1"/>
          </p:nvPr>
        </p:nvSpPr>
        <p:spPr>
          <a:xfrm>
            <a:off x="457200" y="1079500"/>
            <a:ext cx="4038600" cy="5572125"/>
          </a:xfrm>
        </p:spPr>
        <p:txBody>
          <a:bodyPr>
            <a:noAutofit/>
          </a:bodyPr>
          <a:lstStyle/>
          <a:p>
            <a:pPr marL="0" indent="0">
              <a:buNone/>
            </a:pPr>
            <a:r>
              <a:rPr lang="en-US" sz="2400" dirty="0" err="1" smtClean="0"/>
              <a:t>Vaisheshika</a:t>
            </a:r>
            <a:r>
              <a:rPr lang="en-US" sz="2400" dirty="0" smtClean="0"/>
              <a:t> (7)</a:t>
            </a:r>
            <a:endParaRPr lang="en-US" sz="2400" dirty="0"/>
          </a:p>
          <a:p>
            <a:pPr marL="0" indent="0">
              <a:buNone/>
            </a:pPr>
            <a:endParaRPr lang="en-US" sz="3200" dirty="0" smtClean="0"/>
          </a:p>
          <a:p>
            <a:r>
              <a:rPr lang="en-US" sz="2400" dirty="0" smtClean="0"/>
              <a:t>Dravya</a:t>
            </a:r>
            <a:r>
              <a:rPr lang="en-US" sz="2400" dirty="0"/>
              <a:t>: </a:t>
            </a:r>
            <a:r>
              <a:rPr lang="en-US" sz="2400" dirty="0" smtClean="0"/>
              <a:t>Substance</a:t>
            </a:r>
          </a:p>
          <a:p>
            <a:r>
              <a:rPr lang="en-US" sz="2400" dirty="0" smtClean="0"/>
              <a:t>Gunas</a:t>
            </a:r>
            <a:r>
              <a:rPr lang="en-US" sz="2400" dirty="0"/>
              <a:t>: </a:t>
            </a:r>
            <a:r>
              <a:rPr lang="en-US" sz="2400" dirty="0" smtClean="0"/>
              <a:t>Quality</a:t>
            </a:r>
            <a:endParaRPr lang="en-US" sz="2400" dirty="0"/>
          </a:p>
          <a:p>
            <a:r>
              <a:rPr lang="en-US" sz="2400" dirty="0" smtClean="0"/>
              <a:t>Karma</a:t>
            </a:r>
            <a:r>
              <a:rPr lang="en-US" sz="2400" dirty="0"/>
              <a:t>: </a:t>
            </a:r>
            <a:r>
              <a:rPr lang="en-US" sz="2400" dirty="0" smtClean="0"/>
              <a:t>Motion</a:t>
            </a:r>
            <a:endParaRPr lang="en-US" sz="2400" dirty="0"/>
          </a:p>
          <a:p>
            <a:r>
              <a:rPr lang="en-US" sz="2400" dirty="0" smtClean="0"/>
              <a:t>Samanya</a:t>
            </a:r>
            <a:r>
              <a:rPr lang="en-US" sz="2400" dirty="0"/>
              <a:t>: </a:t>
            </a:r>
            <a:r>
              <a:rPr lang="en-US" sz="2400" dirty="0" smtClean="0"/>
              <a:t>Universal</a:t>
            </a:r>
            <a:endParaRPr lang="en-US" sz="2400" dirty="0"/>
          </a:p>
          <a:p>
            <a:r>
              <a:rPr lang="en-US" sz="2400" dirty="0" smtClean="0"/>
              <a:t>Visesa</a:t>
            </a:r>
            <a:r>
              <a:rPr lang="en-US" sz="2400" dirty="0"/>
              <a:t>: </a:t>
            </a:r>
            <a:r>
              <a:rPr lang="en-US" sz="2400" dirty="0" smtClean="0"/>
              <a:t>Particularity</a:t>
            </a:r>
            <a:endParaRPr lang="en-US" sz="2400" dirty="0"/>
          </a:p>
          <a:p>
            <a:r>
              <a:rPr lang="en-US" sz="2400" dirty="0" smtClean="0"/>
              <a:t>Samavaya</a:t>
            </a:r>
            <a:r>
              <a:rPr lang="en-US" sz="2400" dirty="0"/>
              <a:t>: </a:t>
            </a:r>
            <a:r>
              <a:rPr lang="en-US" sz="2400" dirty="0" smtClean="0"/>
              <a:t>Inherence</a:t>
            </a:r>
            <a:endParaRPr lang="en-US" sz="2400" dirty="0"/>
          </a:p>
          <a:p>
            <a:r>
              <a:rPr lang="en-US" sz="2400" dirty="0" smtClean="0"/>
              <a:t>Abhava</a:t>
            </a:r>
            <a:r>
              <a:rPr lang="en-US" sz="2400" dirty="0"/>
              <a:t>: </a:t>
            </a:r>
            <a:r>
              <a:rPr lang="en-US" sz="2400" dirty="0" smtClean="0"/>
              <a:t>Negation</a:t>
            </a:r>
            <a:endParaRPr lang="en-US" sz="2400" dirty="0"/>
          </a:p>
        </p:txBody>
      </p:sp>
      <p:sp>
        <p:nvSpPr>
          <p:cNvPr id="4" name="Content Placeholder 3"/>
          <p:cNvSpPr>
            <a:spLocks noGrp="1"/>
          </p:cNvSpPr>
          <p:nvPr>
            <p:ph sz="half" idx="2"/>
          </p:nvPr>
        </p:nvSpPr>
        <p:spPr>
          <a:xfrm>
            <a:off x="4648200" y="1079500"/>
            <a:ext cx="4038600" cy="5572125"/>
          </a:xfrm>
        </p:spPr>
        <p:txBody>
          <a:bodyPr>
            <a:noAutofit/>
          </a:bodyPr>
          <a:lstStyle/>
          <a:p>
            <a:pPr marL="0" indent="0">
              <a:buNone/>
            </a:pPr>
            <a:r>
              <a:rPr lang="en-US" sz="2400" dirty="0" smtClean="0"/>
              <a:t>Aristotelian (10)</a:t>
            </a:r>
            <a:endParaRPr lang="en-US" sz="2400" dirty="0" smtClean="0"/>
          </a:p>
          <a:p>
            <a:endParaRPr lang="en-US" sz="2000" dirty="0" smtClean="0"/>
          </a:p>
          <a:p>
            <a:r>
              <a:rPr lang="en-US" sz="2400" dirty="0" smtClean="0"/>
              <a:t>Substance</a:t>
            </a:r>
          </a:p>
          <a:p>
            <a:r>
              <a:rPr lang="en-US" sz="2400" dirty="0" smtClean="0"/>
              <a:t>Quantity</a:t>
            </a:r>
          </a:p>
          <a:p>
            <a:r>
              <a:rPr lang="en-US" sz="2400" dirty="0" smtClean="0"/>
              <a:t>Quality</a:t>
            </a:r>
          </a:p>
          <a:p>
            <a:r>
              <a:rPr lang="en-US" sz="2400" dirty="0" smtClean="0"/>
              <a:t>Relatives</a:t>
            </a:r>
          </a:p>
          <a:p>
            <a:r>
              <a:rPr lang="en-US" sz="2400" dirty="0" smtClean="0"/>
              <a:t>Somewhere</a:t>
            </a:r>
          </a:p>
          <a:p>
            <a:r>
              <a:rPr lang="en-US" sz="2400" dirty="0" smtClean="0"/>
              <a:t>Sometime</a:t>
            </a:r>
          </a:p>
          <a:p>
            <a:r>
              <a:rPr lang="en-US" sz="2400" dirty="0" smtClean="0"/>
              <a:t>Being in a position</a:t>
            </a:r>
          </a:p>
          <a:p>
            <a:r>
              <a:rPr lang="en-US" sz="2400" dirty="0" smtClean="0"/>
              <a:t>Having</a:t>
            </a:r>
          </a:p>
          <a:p>
            <a:r>
              <a:rPr lang="en-US" sz="2400" dirty="0" smtClean="0"/>
              <a:t>Acting</a:t>
            </a:r>
          </a:p>
          <a:p>
            <a:r>
              <a:rPr lang="en-US" sz="2400" dirty="0" smtClean="0"/>
              <a:t>Being affected</a:t>
            </a:r>
            <a:endParaRPr lang="en-US" sz="2400" dirty="0" smtClean="0"/>
          </a:p>
          <a:p>
            <a:pPr marL="0" indent="0">
              <a:buNone/>
            </a:pPr>
            <a:endParaRPr lang="en-US" sz="2400" dirty="0"/>
          </a:p>
        </p:txBody>
      </p:sp>
    </p:spTree>
    <p:extLst>
      <p:ext uri="{BB962C8B-B14F-4D97-AF65-F5344CB8AC3E}">
        <p14:creationId xmlns:p14="http://schemas.microsoft.com/office/powerpoint/2010/main" val="4025670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Vaisheshika Padarthas (Substance)</a:t>
            </a:r>
            <a:endParaRPr lang="en-US" sz="2800" dirty="0"/>
          </a:p>
        </p:txBody>
      </p:sp>
      <p:sp>
        <p:nvSpPr>
          <p:cNvPr id="3" name="Content Placeholder 2"/>
          <p:cNvSpPr>
            <a:spLocks noGrp="1"/>
          </p:cNvSpPr>
          <p:nvPr>
            <p:ph idx="1"/>
          </p:nvPr>
        </p:nvSpPr>
        <p:spPr>
          <a:xfrm>
            <a:off x="196564" y="1041400"/>
            <a:ext cx="8808296" cy="5535023"/>
          </a:xfrm>
        </p:spPr>
        <p:txBody>
          <a:bodyPr>
            <a:normAutofit fontScale="92500" lnSpcReduction="10000"/>
          </a:bodyPr>
          <a:lstStyle/>
          <a:p>
            <a:pPr marL="0" indent="0">
              <a:buNone/>
            </a:pPr>
            <a:r>
              <a:rPr lang="en-US" sz="2400" b="1" dirty="0" smtClean="0"/>
              <a:t>Substance</a:t>
            </a:r>
            <a:r>
              <a:rPr lang="en-US" sz="2400" dirty="0" smtClean="0"/>
              <a:t> is what exists independently of anything else. In Vaisheshika </a:t>
            </a:r>
            <a:r>
              <a:rPr lang="en-US" sz="2400" dirty="0"/>
              <a:t>s</a:t>
            </a:r>
            <a:r>
              <a:rPr lang="en-US" sz="2400" dirty="0" smtClean="0"/>
              <a:t>ubstance is different from what one finds in Aristotle, Locke, or Kant in the West.</a:t>
            </a:r>
          </a:p>
          <a:p>
            <a:pPr marL="0" indent="0">
              <a:buNone/>
            </a:pPr>
            <a:endParaRPr lang="en-US" sz="2400" dirty="0"/>
          </a:p>
          <a:p>
            <a:pPr marL="0" indent="0">
              <a:buNone/>
            </a:pPr>
            <a:r>
              <a:rPr lang="en-US" sz="2400" dirty="0" smtClean="0"/>
              <a:t>In the West </a:t>
            </a:r>
            <a:r>
              <a:rPr lang="en-US" sz="2400" i="1" dirty="0" smtClean="0"/>
              <a:t>substance</a:t>
            </a:r>
            <a:r>
              <a:rPr lang="en-US" sz="2400" dirty="0"/>
              <a:t> </a:t>
            </a:r>
            <a:r>
              <a:rPr lang="en-US" sz="2400" dirty="0" smtClean="0"/>
              <a:t>typically means that which is permanent and underlies change through out time whether or not one accepts substance or rejects it.</a:t>
            </a:r>
          </a:p>
          <a:p>
            <a:pPr marL="0" indent="0">
              <a:buNone/>
            </a:pPr>
            <a:endParaRPr lang="en-US" sz="2400" dirty="0"/>
          </a:p>
          <a:p>
            <a:pPr marL="0" indent="0">
              <a:buNone/>
            </a:pPr>
            <a:r>
              <a:rPr lang="en-US" sz="2400" dirty="0" smtClean="0"/>
              <a:t>In Vaisheshika </a:t>
            </a:r>
            <a:r>
              <a:rPr lang="en-US" sz="2400" i="1" dirty="0" smtClean="0"/>
              <a:t>dravya</a:t>
            </a:r>
            <a:r>
              <a:rPr lang="en-US" sz="2400" dirty="0" smtClean="0"/>
              <a:t> does not mean that which is permanent. Rather it means locus of properties, </a:t>
            </a:r>
            <a:r>
              <a:rPr lang="en-US" sz="2400" dirty="0"/>
              <a:t>f</a:t>
            </a:r>
            <a:r>
              <a:rPr lang="en-US" sz="2400" dirty="0" smtClean="0"/>
              <a:t>or </a:t>
            </a:r>
            <a:r>
              <a:rPr lang="en-US" sz="2400" i="1" dirty="0" smtClean="0"/>
              <a:t>dravya</a:t>
            </a:r>
            <a:r>
              <a:rPr lang="en-US" sz="2400" dirty="0" smtClean="0"/>
              <a:t> can undergo change. </a:t>
            </a:r>
          </a:p>
          <a:p>
            <a:pPr marL="0" indent="0">
              <a:buNone/>
            </a:pPr>
            <a:endParaRPr lang="en-US" sz="2400" dirty="0"/>
          </a:p>
          <a:p>
            <a:pPr marL="0" indent="0">
              <a:buNone/>
            </a:pPr>
            <a:r>
              <a:rPr lang="en-US" sz="2400" dirty="0" smtClean="0"/>
              <a:t>There are nine kinds of substances: Earth, Water, Light, Air, Ether, Time, Space, Self, and Mind.</a:t>
            </a:r>
          </a:p>
          <a:p>
            <a:pPr marL="0" indent="0">
              <a:buNone/>
            </a:pPr>
            <a:endParaRPr lang="en-US" sz="2400" dirty="0"/>
          </a:p>
          <a:p>
            <a:pPr marL="0" indent="0">
              <a:buNone/>
            </a:pPr>
            <a:r>
              <a:rPr lang="en-US" sz="2400" dirty="0" smtClean="0"/>
              <a:t>Each of these are independently existing loci of other dependent kinds of entities, such as qualities. </a:t>
            </a:r>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p:txBody>
      </p:sp>
    </p:spTree>
    <p:extLst>
      <p:ext uri="{BB962C8B-B14F-4D97-AF65-F5344CB8AC3E}">
        <p14:creationId xmlns:p14="http://schemas.microsoft.com/office/powerpoint/2010/main" val="306087518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Vaisheshika: Space, Time, and Mind</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It is important to note that the list contains: Space, Time, and Mind as substances. </a:t>
            </a:r>
          </a:p>
          <a:p>
            <a:pPr marL="0" indent="0">
              <a:buNone/>
            </a:pPr>
            <a:endParaRPr lang="en-US" sz="2400" dirty="0"/>
          </a:p>
          <a:p>
            <a:pPr marL="0" indent="0">
              <a:buNone/>
            </a:pPr>
            <a:r>
              <a:rPr lang="en-US" sz="2400" dirty="0" smtClean="0"/>
              <a:t>Some would hold that space is not a substance, since it is dependent on the objects that it relates. </a:t>
            </a:r>
          </a:p>
          <a:p>
            <a:pPr marL="0" indent="0">
              <a:buNone/>
            </a:pPr>
            <a:endParaRPr lang="en-US" sz="2400" dirty="0"/>
          </a:p>
          <a:p>
            <a:pPr marL="0" indent="0">
              <a:buNone/>
            </a:pPr>
            <a:r>
              <a:rPr lang="en-US" sz="2400" dirty="0" smtClean="0"/>
              <a:t>Some would hold that time is not a substance, since it is merely a function of our conscious experience.</a:t>
            </a:r>
          </a:p>
          <a:p>
            <a:pPr marL="0" indent="0">
              <a:buNone/>
            </a:pPr>
            <a:endParaRPr lang="en-US" sz="2400" dirty="0"/>
          </a:p>
          <a:p>
            <a:pPr marL="0" indent="0">
              <a:buNone/>
            </a:pPr>
            <a:r>
              <a:rPr lang="en-US" sz="2400" dirty="0" smtClean="0"/>
              <a:t>Some would hold that mind as a separate entity is not a substance, since only the brain exists. If the mind is dependent on the brain, it cannot be a substance.  </a:t>
            </a:r>
          </a:p>
          <a:p>
            <a:pPr marL="0" indent="0">
              <a:buNone/>
            </a:pPr>
            <a:endParaRPr lang="en-US" sz="2400" dirty="0"/>
          </a:p>
          <a:p>
            <a:pPr marL="0" indent="0">
              <a:buNone/>
            </a:pPr>
            <a:endParaRPr lang="en-US" sz="2400" dirty="0" smtClean="0"/>
          </a:p>
          <a:p>
            <a:pPr marL="0" indent="0">
              <a:buNone/>
            </a:pPr>
            <a:endParaRPr lang="en-US" sz="2400" dirty="0"/>
          </a:p>
        </p:txBody>
      </p:sp>
    </p:spTree>
    <p:extLst>
      <p:ext uri="{BB962C8B-B14F-4D97-AF65-F5344CB8AC3E}">
        <p14:creationId xmlns:p14="http://schemas.microsoft.com/office/powerpoint/2010/main" val="138734862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 Vaisheshika: Notes on Substance</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Vaisheshika Atomism ≠ Greek Atomism</a:t>
            </a:r>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smtClean="0"/>
          </a:p>
          <a:p>
            <a:pPr marL="0" indent="0">
              <a:buNone/>
            </a:pPr>
            <a:r>
              <a:rPr lang="en-US" sz="2400" dirty="0" smtClean="0"/>
              <a:t>In </a:t>
            </a:r>
            <a:r>
              <a:rPr lang="en-US" sz="2400" dirty="0" smtClean="0"/>
              <a:t>later classical Indian philosophy there is a debate over whether there are  9, 7, or 5 distinct kinds of substance. </a:t>
            </a:r>
            <a:endParaRPr lang="en-US" sz="2400" dirty="0" smtClean="0"/>
          </a:p>
          <a:p>
            <a:pPr marL="0" indent="0">
              <a:buNone/>
            </a:pPr>
            <a:endParaRPr lang="en-US" sz="2400" dirty="0"/>
          </a:p>
          <a:p>
            <a:pPr marL="0" indent="0">
              <a:buNone/>
            </a:pPr>
            <a:r>
              <a:rPr lang="en-US" sz="2400" dirty="0" smtClean="0"/>
              <a:t>Just as in later Western philosophy there is a debate about whether Aristotle’s ontology is correct.</a:t>
            </a: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298095450"/>
              </p:ext>
            </p:extLst>
          </p:nvPr>
        </p:nvGraphicFramePr>
        <p:xfrm>
          <a:off x="1524000" y="1873492"/>
          <a:ext cx="6096000" cy="1371600"/>
        </p:xfrm>
        <a:graphic>
          <a:graphicData uri="http://schemas.openxmlformats.org/drawingml/2006/table">
            <a:tbl>
              <a:tblPr firstRow="1" bandRow="1">
                <a:tableStyleId>{5C22544A-7EE6-4342-B048-85BDC9FD1C3A}</a:tableStyleId>
              </a:tblPr>
              <a:tblGrid>
                <a:gridCol w="3048000"/>
                <a:gridCol w="3048000"/>
              </a:tblGrid>
              <a:tr h="288576">
                <a:tc>
                  <a:txBody>
                    <a:bodyPr/>
                    <a:lstStyle/>
                    <a:p>
                      <a:r>
                        <a:rPr lang="en-US" dirty="0" smtClean="0"/>
                        <a:t>Vaisheshika Atomism</a:t>
                      </a:r>
                      <a:endParaRPr lang="en-US" dirty="0"/>
                    </a:p>
                  </a:txBody>
                  <a:tcPr/>
                </a:tc>
                <a:tc>
                  <a:txBody>
                    <a:bodyPr/>
                    <a:lstStyle/>
                    <a:p>
                      <a:r>
                        <a:rPr lang="en-US" dirty="0" smtClean="0"/>
                        <a:t>Greek Atomism</a:t>
                      </a:r>
                      <a:endParaRPr lang="en-US" dirty="0"/>
                    </a:p>
                  </a:txBody>
                  <a:tcPr/>
                </a:tc>
              </a:tr>
              <a:tr h="288576">
                <a:tc>
                  <a:txBody>
                    <a:bodyPr/>
                    <a:lstStyle/>
                    <a:p>
                      <a:r>
                        <a:rPr lang="en-US" dirty="0" smtClean="0"/>
                        <a:t>Atoms</a:t>
                      </a:r>
                      <a:r>
                        <a:rPr lang="en-US" baseline="0" dirty="0" smtClean="0"/>
                        <a:t> lack motion</a:t>
                      </a:r>
                      <a:endParaRPr lang="en-US" dirty="0"/>
                    </a:p>
                  </a:txBody>
                  <a:tcPr/>
                </a:tc>
                <a:tc>
                  <a:txBody>
                    <a:bodyPr/>
                    <a:lstStyle/>
                    <a:p>
                      <a:r>
                        <a:rPr lang="en-US" dirty="0" smtClean="0"/>
                        <a:t>Atoms</a:t>
                      </a:r>
                      <a:r>
                        <a:rPr lang="en-US" baseline="0" dirty="0" smtClean="0"/>
                        <a:t> do not lack motion</a:t>
                      </a:r>
                      <a:endParaRPr lang="en-US" dirty="0"/>
                    </a:p>
                  </a:txBody>
                  <a:tcPr/>
                </a:tc>
              </a:tr>
              <a:tr h="288576">
                <a:tc>
                  <a:txBody>
                    <a:bodyPr/>
                    <a:lstStyle/>
                    <a:p>
                      <a:r>
                        <a:rPr lang="en-US" dirty="0" smtClean="0"/>
                        <a:t>Differentiated both quantitatively and quality</a:t>
                      </a:r>
                      <a:endParaRPr lang="en-US" dirty="0"/>
                    </a:p>
                  </a:txBody>
                  <a:tcPr/>
                </a:tc>
                <a:tc>
                  <a:txBody>
                    <a:bodyPr/>
                    <a:lstStyle/>
                    <a:p>
                      <a:r>
                        <a:rPr lang="en-US" dirty="0" smtClean="0"/>
                        <a:t>Differentiated only quantitatively</a:t>
                      </a:r>
                      <a:endParaRPr lang="en-US" dirty="0"/>
                    </a:p>
                  </a:txBody>
                  <a:tcPr/>
                </a:tc>
              </a:tr>
            </a:tbl>
          </a:graphicData>
        </a:graphic>
      </p:graphicFrame>
    </p:spTree>
    <p:extLst>
      <p:ext uri="{BB962C8B-B14F-4D97-AF65-F5344CB8AC3E}">
        <p14:creationId xmlns:p14="http://schemas.microsoft.com/office/powerpoint/2010/main" val="363442905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402</TotalTime>
  <Words>3400</Words>
  <Application>Microsoft Macintosh PowerPoint</Application>
  <PresentationFormat>On-screen Show (4:3)</PresentationFormat>
  <Paragraphs>390</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Black</vt:lpstr>
      <vt:lpstr>Asian Philosophy</vt:lpstr>
      <vt:lpstr>The Nyaya – Vaisheshika School</vt:lpstr>
      <vt:lpstr>PowerPoint Presentation</vt:lpstr>
      <vt:lpstr>The Ontological Question</vt:lpstr>
      <vt:lpstr> Vaisheshika Padarthas (Categories)</vt:lpstr>
      <vt:lpstr>Cross-Cultural Comparison of Category Theory</vt:lpstr>
      <vt:lpstr> Vaisheshika Padarthas (Substance)</vt:lpstr>
      <vt:lpstr> Vaisheshika: Space, Time, and Mind</vt:lpstr>
      <vt:lpstr> Vaisheshika: Notes on Substance</vt:lpstr>
      <vt:lpstr> Vaisheshika Padarthas (Qualities)</vt:lpstr>
      <vt:lpstr> Vaisheshika Padarthas (Qualities)</vt:lpstr>
      <vt:lpstr> Vaisheshika Padarthas (Motion)</vt:lpstr>
      <vt:lpstr> Vaisheshika Padarthas (Universals)</vt:lpstr>
      <vt:lpstr> Vaisheshika Padarthas (Universals)</vt:lpstr>
      <vt:lpstr> Vaisheshika Padarthas (Universals)</vt:lpstr>
      <vt:lpstr> Vaisheshika Padarthas (Particularity)</vt:lpstr>
      <vt:lpstr> Vaisheshika Padarthas (Inherence)</vt:lpstr>
      <vt:lpstr> Vaisheshika Padarthas (Non-existence)</vt:lpstr>
      <vt:lpstr> Vaisheshika Padarthas (Non-existence)</vt:lpstr>
      <vt:lpstr> Vaisheshika Padarthas (Non-existence)</vt:lpstr>
      <vt:lpstr>PowerPoint Presentation</vt:lpstr>
      <vt:lpstr> Nyaya Epistemology</vt:lpstr>
      <vt:lpstr> Nyaya Epistemology</vt:lpstr>
      <vt:lpstr> Nyaya: Perception</vt:lpstr>
      <vt:lpstr> Nyaya: Perceptual Error</vt:lpstr>
      <vt:lpstr> Nyaya: The Criterion of True Perception</vt:lpstr>
      <vt:lpstr> Nyaya: Inference</vt:lpstr>
      <vt:lpstr> Aristotle’s Inference for Comparison</vt:lpstr>
      <vt:lpstr> Nyaya: Inference – Main Questions</vt:lpstr>
      <vt:lpstr> Nyaya: Comparison</vt:lpstr>
      <vt:lpstr> Nyaya: Comparison</vt:lpstr>
      <vt:lpstr> Nyaya: Perception of Absence</vt:lpstr>
      <vt:lpstr> Nyaya: Perception of Absence</vt:lpstr>
      <vt:lpstr> Nyaya: Testimony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Asian Philosophy</dc:title>
  <dc:creator>Anand Vaidya</dc:creator>
  <cp:lastModifiedBy>Anand Vaidya</cp:lastModifiedBy>
  <cp:revision>36</cp:revision>
  <dcterms:created xsi:type="dcterms:W3CDTF">2014-03-03T19:01:32Z</dcterms:created>
  <dcterms:modified xsi:type="dcterms:W3CDTF">2014-03-05T19:55:36Z</dcterms:modified>
</cp:coreProperties>
</file>