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Layouts/slideLayout13.xml" ContentType="application/vnd.openxmlformats-officedocument.presentationml.slideLayout+xml"/>
  <Default Extension="bin" ContentType="application/vnd.openxmlformats-officedocument.presentationml.printerSettings"/>
  <Override PartName="/ppt/slideLayouts/slideLayout15.xml" ContentType="application/vnd.openxmlformats-officedocument.presentationml.slideLayout+xml"/>
  <Default Extension="png" ContentType="image/png"/>
  <Override PartName="/ppt/slides/slide9.xml" ContentType="application/vnd.openxmlformats-officedocument.presentationml.slide+xml"/>
  <Override PartName="/docProps/core.xml" ContentType="application/vnd.openxmlformats-package.core-properties+xml"/>
  <Default Extension="rels" ContentType="application/vnd.openxmlformats-package.relationships+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s/slide6.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63" r:id="rId4"/>
    <p:sldId id="264" r:id="rId5"/>
    <p:sldId id="265" r:id="rId6"/>
    <p:sldId id="258" r:id="rId7"/>
    <p:sldId id="259" r:id="rId8"/>
    <p:sldId id="260" r:id="rId9"/>
    <p:sldId id="261"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45" d="100"/>
          <a:sy n="145" d="100"/>
        </p:scale>
        <p:origin x="-6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viewProps" Target="viewProp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presProps" Target="presProps.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theme" Target="theme/theme1.xml"/><Relationship Id="rId12" Type="http://schemas.openxmlformats.org/officeDocument/2006/relationships/printerSettings" Target="printerSettings/printerSettings1.bin"/><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5D565D52-A85D-5444-9BC9-3DC94EE4DB0A}" type="datetimeFigureOut">
              <a:rPr lang="en-US" smtClean="0"/>
              <a:pPr/>
              <a:t>8/31/10</a:t>
            </a:fld>
            <a:endParaRPr lang="en-US" dirty="0"/>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dirty="0"/>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C7FC2D88-2F95-DF47-A54E-EA490A5BE91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C2D88-2F95-DF47-A54E-EA490A5BE911}" type="slidenum">
              <a:rPr lang="en-US" smtClean="0"/>
              <a:pPr/>
              <a:t>‹#›</a:t>
            </a:fld>
            <a:endParaRPr lang="en-US"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C2D88-2F95-DF47-A54E-EA490A5BE911}" type="slidenum">
              <a:rPr lang="en-US" smtClean="0"/>
              <a:pPr/>
              <a:t>‹#›</a:t>
            </a:fld>
            <a:endParaRPr lang="en-US" dirty="0"/>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C2D88-2F95-DF47-A54E-EA490A5BE911}" type="slidenum">
              <a:rPr lang="en-US" smtClean="0"/>
              <a:pPr/>
              <a:t>‹#›</a:t>
            </a:fld>
            <a:endParaRPr lang="en-US" dirty="0"/>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C2D88-2F95-DF47-A54E-EA490A5BE911}" type="slidenum">
              <a:rPr lang="en-US" smtClean="0"/>
              <a:pPr/>
              <a:t>‹#›</a:t>
            </a:fld>
            <a:endParaRPr lang="en-US" dirty="0"/>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5D565D52-A85D-5444-9BC9-3DC94EE4DB0A}" type="datetimeFigureOut">
              <a:rPr lang="en-US" smtClean="0"/>
              <a:pPr/>
              <a:t>8/31/10</a:t>
            </a:fld>
            <a:endParaRPr lang="en-US" dirty="0"/>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C7FC2D88-2F95-DF47-A54E-EA490A5BE91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C2D88-2F95-DF47-A54E-EA490A5BE91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FC2D88-2F95-DF47-A54E-EA490A5BE911}" type="slidenum">
              <a:rPr lang="en-US" smtClean="0"/>
              <a:pPr/>
              <a:t>‹#›</a:t>
            </a:fld>
            <a:endParaRPr lang="en-US" dirty="0"/>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5D565D52-A85D-5444-9BC9-3DC94EE4DB0A}" type="datetimeFigureOut">
              <a:rPr lang="en-US" smtClean="0"/>
              <a:pPr/>
              <a:t>8/31/10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C2D88-2F95-DF47-A54E-EA490A5BE911}" type="slidenum">
              <a:rPr lang="en-US" smtClean="0"/>
              <a:pPr/>
              <a:t>‹#›</a:t>
            </a:fld>
            <a:endParaRPr lang="en-US" dirty="0"/>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20" Type="http://schemas.openxmlformats.org/officeDocument/2006/relationships/slideLayout" Target="../slideLayouts/slideLayout20.xml"/><Relationship Id="rId4" Type="http://schemas.openxmlformats.org/officeDocument/2006/relationships/slideLayout" Target="../slideLayouts/slideLayout4.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24" Type="http://schemas.openxmlformats.org/officeDocument/2006/relationships/image" Target="../media/image8.png"/><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19" Type="http://schemas.openxmlformats.org/officeDocument/2006/relationships/slideLayout" Target="../slideLayouts/slideLayout19.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5D565D52-A85D-5444-9BC9-3DC94EE4DB0A}" type="datetimeFigureOut">
              <a:rPr lang="en-US" smtClean="0"/>
              <a:pPr/>
              <a:t>8/31/10</a:t>
            </a:fld>
            <a:endParaRPr lang="en-US" dirty="0"/>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dirty="0"/>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C7FC2D88-2F95-DF47-A54E-EA490A5BE91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Logic &amp; Critical Reasoning</a:t>
            </a:r>
            <a:endParaRPr lang="en-US" sz="3200" dirty="0"/>
          </a:p>
        </p:txBody>
      </p:sp>
      <p:sp>
        <p:nvSpPr>
          <p:cNvPr id="3" name="Subtitle 2"/>
          <p:cNvSpPr>
            <a:spLocks noGrp="1"/>
          </p:cNvSpPr>
          <p:nvPr>
            <p:ph type="subTitle" idx="1"/>
          </p:nvPr>
        </p:nvSpPr>
        <p:spPr/>
        <p:txBody>
          <a:bodyPr/>
          <a:lstStyle/>
          <a:p>
            <a:r>
              <a:rPr lang="en-US" dirty="0" smtClean="0"/>
              <a:t>Diagramming Arguments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Determining </a:t>
            </a:r>
            <a:r>
              <a:rPr lang="en-US" sz="2400" dirty="0" err="1" smtClean="0"/>
              <a:t>Jointness</a:t>
            </a:r>
            <a:r>
              <a:rPr lang="en-US" sz="2400" dirty="0" smtClean="0"/>
              <a:t> and Disjointness II</a:t>
            </a:r>
            <a:endParaRPr lang="en-US" sz="2400" dirty="0"/>
          </a:p>
        </p:txBody>
      </p:sp>
      <p:sp>
        <p:nvSpPr>
          <p:cNvPr id="3" name="Content Placeholder 2"/>
          <p:cNvSpPr>
            <a:spLocks noGrp="1"/>
          </p:cNvSpPr>
          <p:nvPr>
            <p:ph idx="1"/>
          </p:nvPr>
        </p:nvSpPr>
        <p:spPr/>
        <p:txBody>
          <a:bodyPr>
            <a:normAutofit/>
          </a:bodyPr>
          <a:lstStyle/>
          <a:p>
            <a:r>
              <a:rPr lang="en-US" sz="2000" dirty="0" smtClean="0"/>
              <a:t>If you believe that two or more premises jointly support a conclusion then put ‘+’ sign between the numbers, such as in       ‘1 + 2’. And place the whole over the number for the conclusion:</a:t>
            </a:r>
            <a:endParaRPr lang="en-US" sz="1800" dirty="0" smtClean="0"/>
          </a:p>
          <a:p>
            <a:pPr lvl="1">
              <a:buNone/>
            </a:pPr>
            <a:r>
              <a:rPr lang="en-US" sz="1800" dirty="0" smtClean="0"/>
              <a:t>		</a:t>
            </a:r>
            <a:r>
              <a:rPr lang="en-US" sz="2000" u="sng" dirty="0" smtClean="0"/>
              <a:t>1+2</a:t>
            </a:r>
          </a:p>
          <a:p>
            <a:pPr lvl="1">
              <a:buNone/>
            </a:pPr>
            <a:r>
              <a:rPr lang="en-US" sz="1800" dirty="0" smtClean="0"/>
              <a:t>	 	  </a:t>
            </a:r>
            <a:r>
              <a:rPr lang="en-US" sz="2000" dirty="0" smtClean="0"/>
              <a:t>3</a:t>
            </a:r>
          </a:p>
          <a:p>
            <a:r>
              <a:rPr lang="en-US" sz="2000" dirty="0" smtClean="0"/>
              <a:t>If you believe that two premises are </a:t>
            </a:r>
            <a:r>
              <a:rPr lang="en-US" sz="2000" dirty="0" err="1" smtClean="0"/>
              <a:t>disjointly</a:t>
            </a:r>
            <a:r>
              <a:rPr lang="en-US" sz="2000" dirty="0" smtClean="0"/>
              <a:t> supporting a conclusion then place each premise over the conclusion.</a:t>
            </a:r>
          </a:p>
          <a:p>
            <a:pPr>
              <a:buNone/>
            </a:pPr>
            <a:r>
              <a:rPr lang="en-US" sz="2000" dirty="0" smtClean="0"/>
              <a:t>			</a:t>
            </a:r>
            <a:r>
              <a:rPr lang="en-US" sz="2000" u="sng" dirty="0" smtClean="0"/>
              <a:t>1</a:t>
            </a:r>
            <a:r>
              <a:rPr lang="en-US" sz="2000" i="1" dirty="0" smtClean="0"/>
              <a:t>		</a:t>
            </a:r>
            <a:r>
              <a:rPr lang="en-US" sz="2000" u="sng" dirty="0" smtClean="0"/>
              <a:t>2</a:t>
            </a:r>
            <a:endParaRPr lang="en-US" sz="2000" u="sng" dirty="0" smtClean="0"/>
          </a:p>
          <a:p>
            <a:pPr>
              <a:buNone/>
            </a:pPr>
            <a:r>
              <a:rPr lang="en-US" sz="2000" dirty="0" smtClean="0"/>
              <a:t>			3		3</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Two Types of Argument Structure</a:t>
            </a:r>
            <a:endParaRPr lang="en-US" sz="2400" dirty="0"/>
          </a:p>
        </p:txBody>
      </p:sp>
      <p:sp>
        <p:nvSpPr>
          <p:cNvPr id="3" name="Content Placeholder 2"/>
          <p:cNvSpPr>
            <a:spLocks noGrp="1"/>
          </p:cNvSpPr>
          <p:nvPr>
            <p:ph idx="1"/>
          </p:nvPr>
        </p:nvSpPr>
        <p:spPr/>
        <p:txBody>
          <a:bodyPr/>
          <a:lstStyle/>
          <a:p>
            <a:r>
              <a:rPr lang="en-US" dirty="0" smtClean="0"/>
              <a:t>Arguments can either be complex or atomic. </a:t>
            </a:r>
          </a:p>
          <a:p>
            <a:r>
              <a:rPr lang="en-US" dirty="0" smtClean="0"/>
              <a:t>An atomic argument has a single conclusion with a single set of premises supporting that conclusion.</a:t>
            </a:r>
          </a:p>
          <a:p>
            <a:r>
              <a:rPr lang="en-US" dirty="0" smtClean="0"/>
              <a:t>A complex argument has a single main conclusion, but multiple sets of premises supporting sub conclusions that form a set of premises for the main conclusion.</a:t>
            </a:r>
          </a:p>
          <a:p>
            <a:r>
              <a:rPr lang="en-US" dirty="0" smtClean="0"/>
              <a:t>Arguments have premises and a conclusion, as well as the feature of being either atomic or complex.</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 of Atomic Argument</a:t>
            </a:r>
            <a:endParaRPr lang="en-US" sz="2400" dirty="0"/>
          </a:p>
        </p:txBody>
      </p:sp>
      <p:sp>
        <p:nvSpPr>
          <p:cNvPr id="3" name="Content Placeholder 2"/>
          <p:cNvSpPr>
            <a:spLocks noGrp="1"/>
          </p:cNvSpPr>
          <p:nvPr>
            <p:ph idx="1"/>
          </p:nvPr>
        </p:nvSpPr>
        <p:spPr/>
        <p:txBody>
          <a:bodyPr/>
          <a:lstStyle/>
          <a:p>
            <a:pPr>
              <a:buFont typeface="+mj-lt"/>
              <a:buAutoNum type="arabicPeriod"/>
            </a:pPr>
            <a:r>
              <a:rPr lang="en-US" dirty="0" smtClean="0"/>
              <a:t>All dogs are mammals.</a:t>
            </a:r>
          </a:p>
          <a:p>
            <a:pPr>
              <a:buFont typeface="+mj-lt"/>
              <a:buAutoNum type="arabicPeriod"/>
            </a:pPr>
            <a:r>
              <a:rPr lang="en-US" dirty="0" smtClean="0"/>
              <a:t>All mammals are animals.</a:t>
            </a:r>
          </a:p>
          <a:p>
            <a:pPr>
              <a:buFont typeface="+mj-lt"/>
              <a:buAutoNum type="arabicPeriod"/>
            </a:pPr>
            <a:r>
              <a:rPr lang="en-US" dirty="0" smtClean="0"/>
              <a:t>So, all dogs are animals.</a:t>
            </a:r>
          </a:p>
          <a:p>
            <a:pPr>
              <a:buNone/>
            </a:pPr>
            <a:endParaRPr lang="en-US" dirty="0" smtClean="0"/>
          </a:p>
          <a:p>
            <a:pPr>
              <a:buNone/>
            </a:pPr>
            <a:r>
              <a:rPr lang="en-US" dirty="0" smtClean="0"/>
              <a:t>	Two premises leading to a single conclusion. No sub-arguments are present.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 of a Complex Argument</a:t>
            </a:r>
            <a:endParaRPr lang="en-US" sz="2400" dirty="0"/>
          </a:p>
        </p:txBody>
      </p:sp>
      <p:sp>
        <p:nvSpPr>
          <p:cNvPr id="3" name="Content Placeholder 2"/>
          <p:cNvSpPr>
            <a:spLocks noGrp="1"/>
          </p:cNvSpPr>
          <p:nvPr>
            <p:ph idx="1"/>
          </p:nvPr>
        </p:nvSpPr>
        <p:spPr/>
        <p:txBody>
          <a:bodyPr>
            <a:normAutofit/>
          </a:bodyPr>
          <a:lstStyle/>
          <a:p>
            <a:pPr>
              <a:buFont typeface="+mj-lt"/>
              <a:buAutoNum type="arabicPeriod"/>
            </a:pPr>
            <a:r>
              <a:rPr lang="en-US" sz="2000" u="sng" dirty="0" smtClean="0"/>
              <a:t>The chef stole the knife</a:t>
            </a:r>
            <a:r>
              <a:rPr lang="en-US" sz="2000" dirty="0" smtClean="0"/>
              <a:t> or </a:t>
            </a:r>
            <a:r>
              <a:rPr lang="en-US" sz="2000" i="1" dirty="0" smtClean="0"/>
              <a:t>the butler did</a:t>
            </a:r>
            <a:r>
              <a:rPr lang="en-US" sz="2000" dirty="0" smtClean="0"/>
              <a:t>.</a:t>
            </a:r>
          </a:p>
          <a:p>
            <a:pPr>
              <a:buFont typeface="+mj-lt"/>
              <a:buAutoNum type="arabicPeriod"/>
            </a:pPr>
            <a:r>
              <a:rPr lang="en-US" sz="2000" dirty="0" smtClean="0"/>
              <a:t>Because the chef was out of town, he could not have stole the knife.</a:t>
            </a:r>
          </a:p>
          <a:p>
            <a:pPr>
              <a:buFont typeface="+mj-lt"/>
              <a:buAutoNum type="arabicPeriod"/>
            </a:pPr>
            <a:r>
              <a:rPr lang="en-US" sz="2000" dirty="0" smtClean="0"/>
              <a:t>So, the butler stole the knife.</a:t>
            </a:r>
          </a:p>
          <a:p>
            <a:pPr>
              <a:buNone/>
            </a:pPr>
            <a:r>
              <a:rPr lang="en-US" sz="2000" dirty="0" smtClean="0"/>
              <a:t>	The main conclusion is (3). However, (2) contains an argument that supports the opposite of the underlined part of (1). So, there is sub argument that is used to support the italicized part of (1) that is also the conclusion.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 diagram of the argument</a:t>
            </a:r>
            <a:endParaRPr lang="en-US" sz="2400" dirty="0"/>
          </a:p>
        </p:txBody>
      </p:sp>
      <p:sp>
        <p:nvSpPr>
          <p:cNvPr id="3" name="Content Placeholder 2"/>
          <p:cNvSpPr>
            <a:spLocks noGrp="1"/>
          </p:cNvSpPr>
          <p:nvPr>
            <p:ph idx="1"/>
          </p:nvPr>
        </p:nvSpPr>
        <p:spPr/>
        <p:txBody>
          <a:bodyPr>
            <a:normAutofit/>
          </a:bodyPr>
          <a:lstStyle/>
          <a:p>
            <a:pPr>
              <a:buNone/>
            </a:pPr>
            <a:r>
              <a:rPr lang="en-US" sz="1800" dirty="0" smtClean="0"/>
              <a:t>1: The chef stole the knife or the butler stole the knife.</a:t>
            </a:r>
          </a:p>
          <a:p>
            <a:pPr>
              <a:buNone/>
            </a:pPr>
            <a:r>
              <a:rPr lang="en-US" sz="1800" dirty="0" smtClean="0"/>
              <a:t>2</a:t>
            </a:r>
            <a:r>
              <a:rPr lang="en-US" sz="1800" dirty="0" smtClean="0"/>
              <a:t>: The chef was out of town.</a:t>
            </a:r>
          </a:p>
          <a:p>
            <a:pPr>
              <a:buNone/>
            </a:pPr>
            <a:r>
              <a:rPr lang="en-US" sz="1800" dirty="0" smtClean="0"/>
              <a:t>3</a:t>
            </a:r>
            <a:r>
              <a:rPr lang="en-US" sz="1800" dirty="0" smtClean="0"/>
              <a:t>: The chef could not have stolen the knife.</a:t>
            </a:r>
          </a:p>
          <a:p>
            <a:pPr>
              <a:buNone/>
            </a:pPr>
            <a:r>
              <a:rPr lang="en-US" sz="1800" dirty="0" smtClean="0"/>
              <a:t>4</a:t>
            </a:r>
            <a:r>
              <a:rPr lang="en-US" sz="1800" dirty="0" smtClean="0"/>
              <a:t>: The butler stole the knife. </a:t>
            </a:r>
          </a:p>
          <a:p>
            <a:pPr>
              <a:buNone/>
            </a:pPr>
            <a:r>
              <a:rPr lang="en-US" sz="1800" dirty="0" smtClean="0"/>
              <a:t>				</a:t>
            </a:r>
            <a:r>
              <a:rPr lang="en-US" sz="1800" u="sng" dirty="0" smtClean="0"/>
              <a:t>2</a:t>
            </a:r>
            <a:endParaRPr lang="en-US" sz="1800" u="sng" dirty="0" smtClean="0"/>
          </a:p>
          <a:p>
            <a:pPr>
              <a:buNone/>
            </a:pPr>
            <a:r>
              <a:rPr lang="en-US" sz="1800" dirty="0" smtClean="0"/>
              <a:t>				</a:t>
            </a:r>
            <a:r>
              <a:rPr lang="en-US" sz="1800" u="sng" dirty="0" smtClean="0"/>
              <a:t>3 + 1 </a:t>
            </a:r>
          </a:p>
          <a:p>
            <a:pPr>
              <a:buNone/>
            </a:pPr>
            <a:r>
              <a:rPr lang="en-US" sz="1800" dirty="0" smtClean="0"/>
              <a:t>				   4</a:t>
            </a:r>
          </a:p>
          <a:p>
            <a:pPr>
              <a:buNone/>
            </a:pPr>
            <a:endParaRPr lang="en-US" sz="1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Argument Diagrams I</a:t>
            </a:r>
            <a:endParaRPr lang="en-US" sz="2400" dirty="0"/>
          </a:p>
        </p:txBody>
      </p:sp>
      <p:sp>
        <p:nvSpPr>
          <p:cNvPr id="3" name="Content Placeholder 2"/>
          <p:cNvSpPr>
            <a:spLocks noGrp="1"/>
          </p:cNvSpPr>
          <p:nvPr>
            <p:ph idx="1"/>
          </p:nvPr>
        </p:nvSpPr>
        <p:spPr/>
        <p:txBody>
          <a:bodyPr>
            <a:normAutofit/>
          </a:bodyPr>
          <a:lstStyle/>
          <a:p>
            <a:r>
              <a:rPr lang="en-US" sz="2000" dirty="0" smtClean="0"/>
              <a:t>An argument diagram is a way of visually representing the structure of an argument. </a:t>
            </a:r>
          </a:p>
          <a:p>
            <a:r>
              <a:rPr lang="en-US" sz="2000" dirty="0" smtClean="0"/>
              <a:t>The goal of a diagram is to discern what the main conclusion is, what the sub-conclusions are of any atomic arguments, and what the premises and conclusion of each sub-part is. </a:t>
            </a:r>
          </a:p>
          <a:p>
            <a:r>
              <a:rPr lang="en-US" sz="2000" dirty="0" smtClean="0"/>
              <a:t>An argument diagram is a type of coarse grained analysis. It cannot analyze things as clearly as first-order logic.</a:t>
            </a:r>
          </a:p>
          <a:p>
            <a:r>
              <a:rPr lang="en-US" sz="2000" dirty="0" smtClean="0"/>
              <a:t>However, it does provide a good first pass at figuring out the structure of an argument. </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basics of argument diagrams</a:t>
            </a:r>
            <a:endParaRPr lang="en-US" sz="2400" dirty="0"/>
          </a:p>
        </p:txBody>
      </p:sp>
      <p:sp>
        <p:nvSpPr>
          <p:cNvPr id="3" name="Content Placeholder 2"/>
          <p:cNvSpPr>
            <a:spLocks noGrp="1"/>
          </p:cNvSpPr>
          <p:nvPr>
            <p:ph idx="1"/>
          </p:nvPr>
        </p:nvSpPr>
        <p:spPr/>
        <p:txBody>
          <a:bodyPr>
            <a:normAutofit/>
          </a:bodyPr>
          <a:lstStyle/>
          <a:p>
            <a:endParaRPr lang="en-US" sz="2000" dirty="0" smtClean="0"/>
          </a:p>
          <a:p>
            <a:r>
              <a:rPr lang="en-US" sz="2000" dirty="0" smtClean="0"/>
              <a:t>A diagram has two parts.</a:t>
            </a:r>
          </a:p>
          <a:p>
            <a:r>
              <a:rPr lang="en-US" sz="2000" dirty="0" smtClean="0"/>
              <a:t>One part is the identification of the significant units of the arguments, such as premises and conclusions. We use numbers to identify the various units of an argument.</a:t>
            </a:r>
          </a:p>
          <a:p>
            <a:r>
              <a:rPr lang="en-US" sz="2000" dirty="0" smtClean="0"/>
              <a:t>Another part is the identification of </a:t>
            </a:r>
            <a:r>
              <a:rPr lang="en-US" sz="2000" dirty="0" smtClean="0"/>
              <a:t>jointness</a:t>
            </a:r>
            <a:r>
              <a:rPr lang="en-US" sz="2000" dirty="0" smtClean="0"/>
              <a:t> and disjointness. </a:t>
            </a:r>
          </a:p>
          <a:p>
            <a:r>
              <a:rPr lang="en-US" sz="2000" dirty="0" smtClean="0"/>
              <a:t>The final part is the identification of the main conclusion form other sub-conclusions in a complex argument. </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Identifying Units</a:t>
            </a:r>
            <a:endParaRPr lang="en-US" sz="2400" dirty="0"/>
          </a:p>
        </p:txBody>
      </p:sp>
      <p:sp>
        <p:nvSpPr>
          <p:cNvPr id="3" name="Content Placeholder 2"/>
          <p:cNvSpPr>
            <a:spLocks noGrp="1"/>
          </p:cNvSpPr>
          <p:nvPr>
            <p:ph idx="1"/>
          </p:nvPr>
        </p:nvSpPr>
        <p:spPr/>
        <p:txBody>
          <a:bodyPr>
            <a:normAutofit/>
          </a:bodyPr>
          <a:lstStyle/>
          <a:p>
            <a:r>
              <a:rPr lang="en-US" sz="2000" dirty="0" smtClean="0"/>
              <a:t>Procedure:</a:t>
            </a:r>
          </a:p>
          <a:p>
            <a:pPr>
              <a:buNone/>
            </a:pPr>
            <a:endParaRPr lang="en-US" sz="2000" dirty="0" smtClean="0"/>
          </a:p>
          <a:p>
            <a:pPr lvl="1"/>
            <a:r>
              <a:rPr lang="en-US" sz="1800" dirty="0" smtClean="0"/>
              <a:t>First identify all premise and conclusion indicators. </a:t>
            </a:r>
          </a:p>
          <a:p>
            <a:pPr lvl="1"/>
            <a:r>
              <a:rPr lang="en-US" sz="1800" dirty="0" smtClean="0"/>
              <a:t>Second, identify the main conclusion and all premises.</a:t>
            </a:r>
          </a:p>
          <a:p>
            <a:pPr lvl="1"/>
            <a:r>
              <a:rPr lang="en-US" sz="1800" dirty="0" smtClean="0"/>
              <a:t>Third, determine if there are any sub-arguments, and what their conclusions are.</a:t>
            </a:r>
          </a:p>
          <a:p>
            <a:pPr lvl="1"/>
            <a:r>
              <a:rPr lang="en-US" sz="1800" dirty="0" smtClean="0"/>
              <a:t>Number every premise and conclusion. Use the following form:</a:t>
            </a:r>
          </a:p>
          <a:p>
            <a:pPr lvl="2"/>
            <a:r>
              <a:rPr lang="en-US" sz="1600" dirty="0" smtClean="0"/>
              <a:t>1: “……”, 2: “…….”, 3: “……”</a:t>
            </a:r>
          </a:p>
          <a:p>
            <a:pPr lvl="1"/>
            <a:r>
              <a:rPr lang="en-US" sz="1800" dirty="0" smtClean="0"/>
              <a:t>Determine which premises are working together and which premises are independent of one another. </a:t>
            </a: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Determining </a:t>
            </a:r>
            <a:r>
              <a:rPr lang="en-US" sz="2400" dirty="0" smtClean="0"/>
              <a:t>Jointness</a:t>
            </a:r>
            <a:r>
              <a:rPr lang="en-US" sz="2400" dirty="0" smtClean="0"/>
              <a:t> and Disjointness I</a:t>
            </a:r>
            <a:endParaRPr lang="en-US" sz="2400" dirty="0"/>
          </a:p>
        </p:txBody>
      </p:sp>
      <p:sp>
        <p:nvSpPr>
          <p:cNvPr id="3" name="Content Placeholder 2"/>
          <p:cNvSpPr>
            <a:spLocks noGrp="1"/>
          </p:cNvSpPr>
          <p:nvPr>
            <p:ph idx="1"/>
          </p:nvPr>
        </p:nvSpPr>
        <p:spPr/>
        <p:txBody>
          <a:bodyPr>
            <a:normAutofit/>
          </a:bodyPr>
          <a:lstStyle/>
          <a:p>
            <a:r>
              <a:rPr lang="en-US" sz="2000" dirty="0" smtClean="0"/>
              <a:t>A set of premises jointly supports a conclusion when the author intends it to be the case that all of the premises collectively provide evidence for the conclusion, but that no subset of the premises does so.</a:t>
            </a:r>
          </a:p>
          <a:p>
            <a:endParaRPr lang="en-US" sz="2000" dirty="0" smtClean="0"/>
          </a:p>
          <a:p>
            <a:r>
              <a:rPr lang="en-US" sz="2000" dirty="0" smtClean="0"/>
              <a:t>A set of premises </a:t>
            </a:r>
            <a:r>
              <a:rPr lang="en-US" sz="2000" dirty="0" smtClean="0"/>
              <a:t>disjointly</a:t>
            </a:r>
            <a:r>
              <a:rPr lang="en-US" sz="2000" dirty="0" smtClean="0"/>
              <a:t> supports a conclusion when the author intends it to be the case that some subset of the premises supports the conclusion, and perhaps that even multiple subsets support the conclusion. </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 Id="rId5" Type="http://schemas.openxmlformats.org/officeDocument/2006/relationships/image" Target="../media/image5.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40</TotalTime>
  <Words>704</Words>
  <Application>Microsoft Macintosh PowerPoint</Application>
  <PresentationFormat>On-screen Show (4:3)</PresentationFormat>
  <Paragraphs>57</Paragraphs>
  <Slides>10</Slides>
  <Notes>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Inkwell</vt:lpstr>
      <vt:lpstr>Logic &amp; Critical Reasoning</vt:lpstr>
      <vt:lpstr>Two Types of Argument Structure</vt:lpstr>
      <vt:lpstr>Example of Atomic Argument</vt:lpstr>
      <vt:lpstr>Example of a Complex Argument</vt:lpstr>
      <vt:lpstr>A diagram of the argument</vt:lpstr>
      <vt:lpstr>Argument Diagrams I</vt:lpstr>
      <vt:lpstr>The basics of argument diagrams</vt:lpstr>
      <vt:lpstr>Identifying Units</vt:lpstr>
      <vt:lpstr>Determining Jointness and Disjointness I</vt:lpstr>
      <vt:lpstr>Determining Jointness and Disjointness II</vt:lpstr>
    </vt:vector>
  </TitlesOfParts>
  <Company>San Jose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 &amp; Critical Reasoning</dc:title>
  <dc:creator>Anand Vaidya</dc:creator>
  <cp:lastModifiedBy>Anand Vaidya</cp:lastModifiedBy>
  <cp:revision>4</cp:revision>
  <dcterms:created xsi:type="dcterms:W3CDTF">2010-08-31T18:49:43Z</dcterms:created>
  <dcterms:modified xsi:type="dcterms:W3CDTF">2010-08-31T19:14:35Z</dcterms:modified>
</cp:coreProperties>
</file>