
<file path=[Content_Types].xml><?xml version="1.0" encoding="utf-8"?>
<Types xmlns="http://schemas.openxmlformats.org/package/2006/content-types">
  <Override PartName="/ppt/slides/slide12.xml" ContentType="application/vnd.openxmlformats-officedocument.presentationml.slide+xml"/>
  <Override PartName="/ppt/slides/slide46.xml" ContentType="application/vnd.openxmlformats-officedocument.presentationml.slide+xml"/>
  <Override PartName="/ppt/slideLayouts/slideLayout8.xml" ContentType="application/vnd.openxmlformats-officedocument.presentationml.slideLayout+xml"/>
  <Override PartName="/ppt/slides/slide22.xml" ContentType="application/vnd.openxmlformats-officedocument.presentationml.slide+xml"/>
  <Override PartName="/ppt/slides/slide28.xml" ContentType="application/vnd.openxmlformats-officedocument.presentationml.slide+xml"/>
  <Override PartName="/ppt/slides/slide2.xml" ContentType="application/vnd.openxmlformats-officedocument.presentationml.slide+xml"/>
  <Override PartName="/docProps/app.xml" ContentType="application/vnd.openxmlformats-officedocument.extended-properties+xml"/>
  <Override PartName="/ppt/slides/slide30.xml" ContentType="application/vnd.openxmlformats-officedocument.presentationml.slide+xml"/>
  <Override PartName="/ppt/slides/slide35.xml" ContentType="application/vnd.openxmlformats-officedocument.presentationml.slide+xml"/>
  <Override PartName="/ppt/slides/slide42.xml" ContentType="application/vnd.openxmlformats-officedocument.presentationml.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slides/slide47.xml" ContentType="application/vnd.openxmlformats-officedocument.presentationml.slide+xml"/>
  <Override PartName="/ppt/slides/slide45.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slides/slide25.xml" ContentType="application/vnd.openxmlformats-officedocument.presentationml.slide+xml"/>
  <Override PartName="/ppt/slides/slide13.xml" ContentType="application/vnd.openxmlformats-officedocument.presentationml.slide+xml"/>
  <Override PartName="/ppt/slides/slide40.xml" ContentType="application/vnd.openxmlformats-officedocument.presentationml.slide+xml"/>
  <Override PartName="/ppt/slides/slide14.xml" ContentType="application/vnd.openxmlformats-officedocument.presentationml.slide+xml"/>
  <Override PartName="/ppt/slideLayouts/slideLayout18.xml" ContentType="application/vnd.openxmlformats-officedocument.presentationml.slideLayout+xml"/>
  <Override PartName="/ppt/slides/slide34.xml" ContentType="application/vnd.openxmlformats-officedocument.presentationml.slide+xml"/>
  <Override PartName="/ppt/slides/slide4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s/slide43.xml" ContentType="application/vnd.openxmlformats-officedocument.presentationml.slide+xml"/>
  <Override PartName="/ppt/slides/slide48.xml" ContentType="application/vnd.openxmlformats-officedocument.presentationml.slide+xml"/>
  <Override PartName="/ppt/theme/theme1.xml" ContentType="application/vnd.openxmlformats-officedocument.theme+xml"/>
  <Override PartName="/ppt/presentation.xml" ContentType="application/vnd.openxmlformats-officedocument.presentationml.presentation.main+xml"/>
  <Override PartName="/ppt/slideLayouts/slideLayout6.xml" ContentType="application/vnd.openxmlformats-officedocument.presentationml.slideLayout+xml"/>
  <Override PartName="/ppt/slides/slide5.xml" ContentType="application/vnd.openxmlformats-officedocument.presentationml.slide+xml"/>
  <Override PartName="/ppt/slides/slide37.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slideLayouts/slideLayout14.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s/slide27.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Layouts/slideLayout16.xml" ContentType="application/vnd.openxmlformats-officedocument.presentationml.slideLayout+xml"/>
  <Override PartName="/ppt/slideLayouts/slideLayout13.xml" ContentType="application/vnd.openxmlformats-officedocument.presentationml.slideLayout+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slideLayouts/slideLayout15.xml" ContentType="application/vnd.openxmlformats-officedocument.presentationml.slideLayout+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Layouts/slideLayout19.xml" ContentType="application/vnd.openxmlformats-officedocument.presentationml.slideLayout+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Override PartName="/ppt/slideLayouts/slideLayout12.xml" ContentType="application/vnd.openxmlformats-officedocument.presentationml.slideLayout+xml"/>
  <Override PartName="/ppt/slides/slide19.xml" ContentType="application/vnd.openxmlformats-officedocument.presentationml.slide+xml"/>
  <Override PartName="/ppt/slides/slide41.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56" r:id="rId2"/>
    <p:sldId id="257" r:id="rId3"/>
    <p:sldId id="286" r:id="rId4"/>
    <p:sldId id="287" r:id="rId5"/>
    <p:sldId id="288" r:id="rId6"/>
    <p:sldId id="296" r:id="rId7"/>
    <p:sldId id="258" r:id="rId8"/>
    <p:sldId id="259" r:id="rId9"/>
    <p:sldId id="260" r:id="rId10"/>
    <p:sldId id="261" r:id="rId11"/>
    <p:sldId id="262" r:id="rId12"/>
    <p:sldId id="263" r:id="rId13"/>
    <p:sldId id="264" r:id="rId14"/>
    <p:sldId id="297" r:id="rId15"/>
    <p:sldId id="265" r:id="rId16"/>
    <p:sldId id="289" r:id="rId17"/>
    <p:sldId id="290" r:id="rId18"/>
    <p:sldId id="291" r:id="rId19"/>
    <p:sldId id="266" r:id="rId20"/>
    <p:sldId id="267" r:id="rId21"/>
    <p:sldId id="292" r:id="rId22"/>
    <p:sldId id="268" r:id="rId23"/>
    <p:sldId id="295" r:id="rId24"/>
    <p:sldId id="269" r:id="rId25"/>
    <p:sldId id="293" r:id="rId26"/>
    <p:sldId id="270" r:id="rId27"/>
    <p:sldId id="271" r:id="rId28"/>
    <p:sldId id="272" r:id="rId29"/>
    <p:sldId id="273" r:id="rId30"/>
    <p:sldId id="294" r:id="rId31"/>
    <p:sldId id="274" r:id="rId32"/>
    <p:sldId id="298" r:id="rId33"/>
    <p:sldId id="300" r:id="rId34"/>
    <p:sldId id="301" r:id="rId35"/>
    <p:sldId id="302" r:id="rId36"/>
    <p:sldId id="303" r:id="rId37"/>
    <p:sldId id="275" r:id="rId38"/>
    <p:sldId id="276" r:id="rId39"/>
    <p:sldId id="277" r:id="rId40"/>
    <p:sldId id="278" r:id="rId41"/>
    <p:sldId id="279" r:id="rId42"/>
    <p:sldId id="280" r:id="rId43"/>
    <p:sldId id="281" r:id="rId44"/>
    <p:sldId id="282" r:id="rId45"/>
    <p:sldId id="283" r:id="rId46"/>
    <p:sldId id="284" r:id="rId47"/>
    <p:sldId id="285" r:id="rId48"/>
    <p:sldId id="299" r:id="rId4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294" autoAdjust="0"/>
    <p:restoredTop sz="94660"/>
  </p:normalViewPr>
  <p:slideViewPr>
    <p:cSldViewPr snapToGrid="0" snapToObjects="1">
      <p:cViewPr varScale="1">
        <p:scale>
          <a:sx n="128" d="100"/>
          <a:sy n="128" d="100"/>
        </p:scale>
        <p:origin x="-1144" y="-10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printerSettings" Target="printerSettings/printerSettings1.bin"/><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slide" Target="slides/slide48.xml"/><Relationship Id="rId44" Type="http://schemas.openxmlformats.org/officeDocument/2006/relationships/slide" Target="slides/slide43.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35" Type="http://schemas.openxmlformats.org/officeDocument/2006/relationships/slide" Target="slides/slide34.xml"/><Relationship Id="rId51" Type="http://schemas.openxmlformats.org/officeDocument/2006/relationships/presProps" Target="presProps.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48" Type="http://schemas.openxmlformats.org/officeDocument/2006/relationships/slide" Target="slides/slide47.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viewProps" Target="viewProps.xml"/><Relationship Id="rId54" Type="http://schemas.openxmlformats.org/officeDocument/2006/relationships/tableStyles" Target="tableStyles.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53" Type="http://schemas.openxmlformats.org/officeDocument/2006/relationships/theme" Target="theme/theme1.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3124200"/>
            <a:ext cx="6477000" cy="1914144"/>
          </a:xfrm>
        </p:spPr>
        <p:txBody>
          <a:bodyPr vert="horz" lIns="45720" tIns="0" rIns="45720" bIns="0" rtlCol="0" anchor="b" anchorCtr="0">
            <a:noAutofit/>
          </a:bodyPr>
          <a:lstStyle>
            <a:lvl1pPr algn="l" defTabSz="914400" rtl="0" eaLnBrk="1" latinLnBrk="0" hangingPunct="1">
              <a:lnSpc>
                <a:spcPts val="5000"/>
              </a:lnSpc>
              <a:spcBef>
                <a:spcPct val="0"/>
              </a:spcBef>
              <a:buNone/>
              <a:defRPr sz="4600" kern="1200">
                <a:solidFill>
                  <a:schemeClr val="tx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2209800" y="5056632"/>
            <a:ext cx="6477000" cy="1174088"/>
          </a:xfrm>
        </p:spPr>
        <p:txBody>
          <a:bodyPr vert="horz" lIns="91440" tIns="0" rIns="45720" bIns="0" rtlCol="0">
            <a:normAutofit/>
          </a:bodyPr>
          <a:lstStyle>
            <a:lvl1pPr marL="0" indent="0" algn="l" defTabSz="914400" rtl="0" eaLnBrk="1" latinLnBrk="0" hangingPunct="1">
              <a:lnSpc>
                <a:spcPts val="2600"/>
              </a:lnSpc>
              <a:spcBef>
                <a:spcPts val="0"/>
              </a:spcBef>
              <a:buSzPct val="90000"/>
              <a:buFontTx/>
              <a:buNone/>
              <a:defRPr sz="2200" kern="1200">
                <a:solidFill>
                  <a:schemeClr val="tx1"/>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300216"/>
            <a:ext cx="19842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fld id="{FACABFE1-E8AE-EB41-A4AA-576DCE07A1A3}" type="datetimeFigureOut">
              <a:rPr lang="en-US" smtClean="0"/>
              <a:pPr/>
              <a:t>9/7/10</a:t>
            </a:fld>
            <a:endParaRPr lang="en-US"/>
          </a:p>
        </p:txBody>
      </p:sp>
      <p:sp>
        <p:nvSpPr>
          <p:cNvPr id="5" name="Footer Placeholder 4"/>
          <p:cNvSpPr>
            <a:spLocks noGrp="1"/>
          </p:cNvSpPr>
          <p:nvPr>
            <p:ph type="ftr" sz="quarter" idx="11"/>
          </p:nvPr>
        </p:nvSpPr>
        <p:spPr>
          <a:xfrm>
            <a:off x="3959352" y="6300216"/>
            <a:ext cx="3813048" cy="274320"/>
          </a:xfrm>
        </p:spPr>
        <p:txBody>
          <a:bodyPr vert="horz" lIns="91440" tIns="45720" rIns="91440" bIns="45720" rtlCol="0" anchor="ctr"/>
          <a:lstStyle>
            <a:lvl1pPr marL="0" algn="l" defTabSz="914400" rtl="0" eaLnBrk="1" latinLnBrk="0" hangingPunct="1">
              <a:defRPr sz="1100" kern="1200">
                <a:solidFill>
                  <a:schemeClr val="tx1"/>
                </a:solidFill>
                <a:latin typeface="Rockwell" pitchFamily="18" charset="0"/>
                <a:ea typeface="+mn-ea"/>
                <a:cs typeface="+mn-cs"/>
              </a:defRPr>
            </a:lvl1pPr>
          </a:lstStyle>
          <a:p>
            <a:endParaRPr lang="en-US"/>
          </a:p>
        </p:txBody>
      </p:sp>
      <p:sp>
        <p:nvSpPr>
          <p:cNvPr id="6" name="Slide Number Placeholder 5"/>
          <p:cNvSpPr>
            <a:spLocks noGrp="1"/>
          </p:cNvSpPr>
          <p:nvPr>
            <p:ph type="sldNum" sz="quarter" idx="12"/>
          </p:nvPr>
        </p:nvSpPr>
        <p:spPr>
          <a:xfrm>
            <a:off x="8275320" y="6300216"/>
            <a:ext cx="685800" cy="274320"/>
          </a:xfrm>
        </p:spPr>
        <p:txBody>
          <a:bodyPr vert="horz" lIns="91440" tIns="45720" rIns="91440" bIns="45720" rtlCol="0" anchor="ctr"/>
          <a:lstStyle>
            <a:lvl1pPr marL="0" algn="r" defTabSz="914400" rtl="0" eaLnBrk="1" latinLnBrk="0" hangingPunct="1">
              <a:defRPr sz="1100" kern="1200">
                <a:solidFill>
                  <a:schemeClr val="tx1"/>
                </a:solidFill>
                <a:latin typeface="Rockwell" pitchFamily="18" charset="0"/>
                <a:ea typeface="+mn-ea"/>
                <a:cs typeface="+mn-cs"/>
              </a:defRPr>
            </a:lvl1pPr>
          </a:lstStyle>
          <a:p>
            <a:fld id="{68EBCA20-CB06-AE45-A3B6-2293C61D4D4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FACABFE1-E8AE-EB41-A4AA-576DCE07A1A3}" type="datetimeFigureOut">
              <a:rPr lang="en-US" smtClean="0"/>
              <a:pPr/>
              <a:t>9/7/10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BCA20-CB06-AE45-A3B6-2293C61D4D40}" type="slidenum">
              <a:rPr lang="en-US" smtClean="0"/>
              <a:pPr/>
              <a:t>‹#›</a:t>
            </a:fld>
            <a:endParaRPr lang="en-US"/>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ACABFE1-E8AE-EB41-A4AA-576DCE07A1A3}" type="datetimeFigureOut">
              <a:rPr lang="en-US" smtClean="0"/>
              <a:pPr/>
              <a:t>9/7/10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BCA20-CB06-AE45-A3B6-2293C61D4D40}" type="slidenum">
              <a:rPr lang="en-US" smtClean="0"/>
              <a:pPr/>
              <a:t>‹#›</a:t>
            </a:fld>
            <a:endParaRPr lang="en-US"/>
          </a:p>
        </p:txBody>
      </p:sp>
      <p:sp>
        <p:nvSpPr>
          <p:cNvPr id="8" name="Content Placeholder 2"/>
          <p:cNvSpPr>
            <a:spLocks noGrp="1"/>
          </p:cNvSpPr>
          <p:nvPr>
            <p:ph sz="half" idx="13"/>
          </p:nvPr>
        </p:nvSpPr>
        <p:spPr>
          <a:xfrm>
            <a:off x="914400"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4"/>
          </p:nvPr>
        </p:nvSpPr>
        <p:spPr>
          <a:xfrm>
            <a:off x="4645152" y="1735138"/>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2" name="Content Placeholder 2"/>
          <p:cNvSpPr>
            <a:spLocks noGrp="1"/>
          </p:cNvSpPr>
          <p:nvPr>
            <p:ph sz="half" idx="15"/>
          </p:nvPr>
        </p:nvSpPr>
        <p:spPr>
          <a:xfrm>
            <a:off x="4645152" y="3870960"/>
            <a:ext cx="356616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FACABFE1-E8AE-EB41-A4AA-576DCE07A1A3}" type="datetimeFigureOut">
              <a:rPr lang="en-US" smtClean="0"/>
              <a:pPr/>
              <a:t>9/7/10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EBCA20-CB06-AE45-A3B6-2293C61D4D40}"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CABFE1-E8AE-EB41-A4AA-576DCE07A1A3}" type="datetimeFigureOut">
              <a:rPr lang="en-US" smtClean="0"/>
              <a:pPr/>
              <a:t>9/7/10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EBCA20-CB06-AE45-A3B6-2293C61D4D4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1690048"/>
            <a:ext cx="3563938" cy="1162050"/>
          </a:xfrm>
        </p:spPr>
        <p:txBody>
          <a:bodyPr tIns="0" bIns="0" anchor="b"/>
          <a:lstStyle>
            <a:lvl1pPr algn="l">
              <a:lnSpc>
                <a:spcPts val="4600"/>
              </a:lnSpc>
              <a:defRPr sz="4200" b="1"/>
            </a:lvl1pPr>
          </a:lstStyle>
          <a:p>
            <a:r>
              <a:rPr lang="en-US" smtClean="0"/>
              <a:t>Click to edit Master title style</a:t>
            </a:r>
            <a:endParaRPr/>
          </a:p>
        </p:txBody>
      </p:sp>
      <p:sp>
        <p:nvSpPr>
          <p:cNvPr id="3" name="Content Placeholder 2"/>
          <p:cNvSpPr>
            <a:spLocks noGrp="1"/>
          </p:cNvSpPr>
          <p:nvPr>
            <p:ph idx="1"/>
          </p:nvPr>
        </p:nvSpPr>
        <p:spPr>
          <a:xfrm>
            <a:off x="4667250" y="368490"/>
            <a:ext cx="3566160" cy="5627498"/>
          </a:xfrm>
        </p:spPr>
        <p:txBody>
          <a:bodyPr/>
          <a:lstStyle>
            <a:lvl1pPr>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14398" y="2866030"/>
            <a:ext cx="3563938"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CABFE1-E8AE-EB41-A4AA-576DCE07A1A3}" type="datetimeFigureOut">
              <a:rPr lang="en-US" smtClean="0"/>
              <a:pPr/>
              <a:t>9/7/10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BCA20-CB06-AE45-A3B6-2293C61D4D40}"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17546"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7544"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CABFE1-E8AE-EB41-A4AA-576DCE07A1A3}" type="datetimeFigureOut">
              <a:rPr lang="en-US" smtClean="0"/>
              <a:pPr/>
              <a:t>9/7/10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BCA20-CB06-AE45-A3B6-2293C61D4D40}" type="slidenum">
              <a:rPr lang="en-US" smtClean="0"/>
              <a:pPr/>
              <a:t>‹#›</a:t>
            </a:fld>
            <a:endParaRPr lang="en-US"/>
          </a:p>
        </p:txBody>
      </p:sp>
      <p:grpSp>
        <p:nvGrpSpPr>
          <p:cNvPr id="3" name="Group 7"/>
          <p:cNvGrpSpPr/>
          <p:nvPr/>
        </p:nvGrpSpPr>
        <p:grpSpPr>
          <a:xfrm rot="21421631">
            <a:off x="629028" y="505650"/>
            <a:ext cx="3850925" cy="5516274"/>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4"/>
          </p:nvPr>
        </p:nvSpPr>
        <p:spPr>
          <a:xfrm rot="21421631">
            <a:off x="808793" y="667560"/>
            <a:ext cx="3468664" cy="5124723"/>
          </a:xfrm>
          <a:solidFill>
            <a:schemeClr val="bg1">
              <a:lumMod val="85000"/>
            </a:schemeClr>
          </a:solidFill>
        </p:spPr>
        <p:txBody>
          <a:bodyPr/>
          <a:lstStyle>
            <a:lvl1pPr>
              <a:buNone/>
              <a:defRPr/>
            </a:lvl1pPr>
          </a:lstStyle>
          <a:p>
            <a:r>
              <a:rPr lang="en-US" smtClean="0"/>
              <a:t>Click icon to add picture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with Caption">
    <p:spTree>
      <p:nvGrpSpPr>
        <p:cNvPr id="1" name=""/>
        <p:cNvGrpSpPr/>
        <p:nvPr/>
      </p:nvGrpSpPr>
      <p:grpSpPr>
        <a:xfrm>
          <a:off x="0" y="0"/>
          <a:ext cx="0" cy="0"/>
          <a:chOff x="0" y="0"/>
          <a:chExt cx="0" cy="0"/>
        </a:xfrm>
      </p:grpSpPr>
      <p:grpSp>
        <p:nvGrpSpPr>
          <p:cNvPr id="3" name="Group 13"/>
          <p:cNvGrpSpPr/>
          <p:nvPr/>
        </p:nvGrpSpPr>
        <p:grpSpPr>
          <a:xfrm rot="21214351">
            <a:off x="313409" y="3520798"/>
            <a:ext cx="4088024" cy="302602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6"/>
          </p:nvPr>
        </p:nvSpPr>
        <p:spPr>
          <a:xfrm rot="21214351">
            <a:off x="491057" y="3682579"/>
            <a:ext cx="3704109" cy="2697083"/>
          </a:xfrm>
          <a:solidFill>
            <a:schemeClr val="bg1">
              <a:lumMod val="85000"/>
            </a:schemeClr>
          </a:solidFill>
        </p:spPr>
        <p:txBody>
          <a:bodyPr/>
          <a:lstStyle>
            <a:lvl1pPr>
              <a:buNone/>
              <a:defRPr/>
            </a:lvl1pPr>
          </a:lstStyle>
          <a:p>
            <a:r>
              <a:rPr lang="en-US" smtClean="0"/>
              <a:t>Click icon to add picture</a:t>
            </a:r>
            <a:endParaRPr/>
          </a:p>
        </p:txBody>
      </p:sp>
      <p:grpSp>
        <p:nvGrpSpPr>
          <p:cNvPr id="8" name="Group 9"/>
          <p:cNvGrpSpPr/>
          <p:nvPr/>
        </p:nvGrpSpPr>
        <p:grpSpPr>
          <a:xfrm rot="232774">
            <a:off x="169481" y="241256"/>
            <a:ext cx="4088024" cy="3026020"/>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5"/>
          </p:nvPr>
        </p:nvSpPr>
        <p:spPr>
          <a:xfrm rot="232774">
            <a:off x="347129" y="403037"/>
            <a:ext cx="3704109" cy="2697083"/>
          </a:xfrm>
          <a:solidFill>
            <a:schemeClr val="bg1">
              <a:lumMod val="85000"/>
            </a:schemeClr>
          </a:solidFill>
        </p:spPr>
        <p:txBody>
          <a:bodyPr/>
          <a:lstStyle>
            <a:lvl1pPr>
              <a:buNone/>
              <a:defRPr/>
            </a:lvl1pPr>
          </a:lstStyle>
          <a:p>
            <a:r>
              <a:rPr lang="en-US" smtClean="0"/>
              <a:t>Click icon to add picture</a:t>
            </a:r>
            <a:endParaRPr/>
          </a:p>
        </p:txBody>
      </p:sp>
      <p:sp>
        <p:nvSpPr>
          <p:cNvPr id="2" name="Title 1"/>
          <p:cNvSpPr>
            <a:spLocks noGrp="1"/>
          </p:cNvSpPr>
          <p:nvPr>
            <p:ph type="title"/>
          </p:nvPr>
        </p:nvSpPr>
        <p:spPr>
          <a:xfrm>
            <a:off x="5013434" y="1524000"/>
            <a:ext cx="3566160" cy="1162050"/>
          </a:xfrm>
        </p:spPr>
        <p:txBody>
          <a:bodyPr tIns="0" bIns="0" anchor="b"/>
          <a:lstStyle>
            <a:lvl1pPr algn="l">
              <a:lnSpc>
                <a:spcPts val="4600"/>
              </a:lnSpc>
              <a:defRPr sz="4200" b="1"/>
            </a:lvl1pPr>
          </a:lstStyle>
          <a:p>
            <a:r>
              <a:rPr lang="en-US" smtClean="0"/>
              <a:t>Click to edit Master title style</a:t>
            </a:r>
            <a:endParaRPr/>
          </a:p>
        </p:txBody>
      </p:sp>
      <p:sp>
        <p:nvSpPr>
          <p:cNvPr id="4" name="Text Placeholder 3"/>
          <p:cNvSpPr>
            <a:spLocks noGrp="1"/>
          </p:cNvSpPr>
          <p:nvPr>
            <p:ph type="body" sz="half" idx="2"/>
          </p:nvPr>
        </p:nvSpPr>
        <p:spPr>
          <a:xfrm>
            <a:off x="5013432" y="2699982"/>
            <a:ext cx="3566160" cy="2163171"/>
          </a:xfrm>
        </p:spPr>
        <p:txBody>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CABFE1-E8AE-EB41-A4AA-576DCE07A1A3}" type="datetimeFigureOut">
              <a:rPr lang="en-US" smtClean="0"/>
              <a:pPr/>
              <a:t>9/7/10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BCA20-CB06-AE45-A3B6-2293C61D4D40}"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8"/>
          <p:cNvGrpSpPr/>
          <p:nvPr/>
        </p:nvGrpSpPr>
        <p:grpSpPr>
          <a:xfrm rot="232774">
            <a:off x="2059282" y="379100"/>
            <a:ext cx="5031327" cy="3443312"/>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Text Placeholder 3"/>
          <p:cNvSpPr>
            <a:spLocks noGrp="1"/>
          </p:cNvSpPr>
          <p:nvPr>
            <p:ph type="body" sz="half" idx="2"/>
          </p:nvPr>
        </p:nvSpPr>
        <p:spPr>
          <a:xfrm>
            <a:off x="914400" y="4928736"/>
            <a:ext cx="7315200" cy="98797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CABFE1-E8AE-EB41-A4AA-576DCE07A1A3}" type="datetimeFigureOut">
              <a:rPr lang="en-US" smtClean="0"/>
              <a:pPr/>
              <a:t>9/7/10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BCA20-CB06-AE45-A3B6-2293C61D4D40}" type="slidenum">
              <a:rPr lang="en-US" smtClean="0"/>
              <a:pPr/>
              <a:t>‹#›</a:t>
            </a:fld>
            <a:endParaRPr lang="en-US"/>
          </a:p>
        </p:txBody>
      </p:sp>
      <p:sp>
        <p:nvSpPr>
          <p:cNvPr id="12" name="Picture Placeholder 9"/>
          <p:cNvSpPr>
            <a:spLocks noGrp="1"/>
          </p:cNvSpPr>
          <p:nvPr>
            <p:ph type="pic" sz="quarter" idx="15"/>
          </p:nvPr>
        </p:nvSpPr>
        <p:spPr>
          <a:xfrm rot="232774">
            <a:off x="2248157" y="564564"/>
            <a:ext cx="4653577" cy="3072384"/>
          </a:xfrm>
          <a:solidFill>
            <a:schemeClr val="bg1">
              <a:lumMod val="85000"/>
            </a:schemeClr>
          </a:solidFill>
        </p:spPr>
        <p:txBody>
          <a:bodyPr/>
          <a:lstStyle>
            <a:lvl1pPr>
              <a:buNone/>
              <a:defRPr/>
            </a:lvl1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Pictures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3762374"/>
            <a:ext cx="7315200" cy="1162050"/>
          </a:xfrm>
        </p:spPr>
        <p:txBody>
          <a:bodyPr tIns="0" bIns="0" anchor="b"/>
          <a:lstStyle>
            <a:lvl1pPr algn="l">
              <a:lnSpc>
                <a:spcPts val="4600"/>
              </a:lnSpc>
              <a:defRPr sz="3600" b="1"/>
            </a:lvl1pPr>
          </a:lstStyle>
          <a:p>
            <a:r>
              <a:rPr lang="en-US" smtClean="0"/>
              <a:t>Click to edit Master title style</a:t>
            </a:r>
            <a:endParaRPr/>
          </a:p>
        </p:txBody>
      </p:sp>
      <p:grpSp>
        <p:nvGrpSpPr>
          <p:cNvPr id="3" name="Group 13"/>
          <p:cNvGrpSpPr/>
          <p:nvPr/>
        </p:nvGrpSpPr>
        <p:grpSpPr>
          <a:xfrm rot="21420000">
            <a:off x="113687" y="116368"/>
            <a:ext cx="3969060" cy="3705360"/>
            <a:chOff x="1524000" y="381000"/>
            <a:chExt cx="3657600" cy="4737978"/>
          </a:xfrm>
        </p:grpSpPr>
        <p:sp>
          <p:nvSpPr>
            <p:cNvPr id="15" name="Rectangle 14"/>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7" name="Picture Placeholder 9"/>
          <p:cNvSpPr>
            <a:spLocks noGrp="1"/>
          </p:cNvSpPr>
          <p:nvPr>
            <p:ph type="pic" sz="quarter" idx="17"/>
          </p:nvPr>
        </p:nvSpPr>
        <p:spPr>
          <a:xfrm rot="21420000">
            <a:off x="299151" y="304998"/>
            <a:ext cx="3598455" cy="3334235"/>
          </a:xfrm>
          <a:solidFill>
            <a:schemeClr val="bg1">
              <a:lumMod val="85000"/>
            </a:schemeClr>
          </a:solidFill>
        </p:spPr>
        <p:txBody>
          <a:bodyPr/>
          <a:lstStyle>
            <a:lvl1pPr>
              <a:buNone/>
              <a:defRPr/>
            </a:lvl1pPr>
          </a:lstStyle>
          <a:p>
            <a:r>
              <a:rPr lang="en-US" smtClean="0"/>
              <a:t>Click icon to add picture</a:t>
            </a:r>
            <a:endParaRPr/>
          </a:p>
        </p:txBody>
      </p:sp>
      <p:grpSp>
        <p:nvGrpSpPr>
          <p:cNvPr id="8" name="Group 9"/>
          <p:cNvGrpSpPr/>
          <p:nvPr/>
        </p:nvGrpSpPr>
        <p:grpSpPr>
          <a:xfrm rot="360000">
            <a:off x="4165479" y="323141"/>
            <a:ext cx="4792693" cy="3443312"/>
            <a:chOff x="1524000" y="381000"/>
            <a:chExt cx="3657600" cy="4737978"/>
          </a:xfrm>
        </p:grpSpPr>
        <p:sp>
          <p:nvSpPr>
            <p:cNvPr id="11" name="Rectangle 10"/>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3" name="Picture Placeholder 9"/>
          <p:cNvSpPr>
            <a:spLocks noGrp="1"/>
          </p:cNvSpPr>
          <p:nvPr>
            <p:ph type="pic" sz="quarter" idx="16"/>
          </p:nvPr>
        </p:nvSpPr>
        <p:spPr>
          <a:xfrm rot="360000">
            <a:off x="4336486" y="507668"/>
            <a:ext cx="4432860" cy="3072384"/>
          </a:xfrm>
          <a:solidFill>
            <a:schemeClr val="bg1">
              <a:lumMod val="85000"/>
            </a:schemeClr>
          </a:solidFill>
        </p:spPr>
        <p:txBody>
          <a:bodyPr/>
          <a:lstStyle>
            <a:lvl1pPr>
              <a:buNone/>
              <a:defRPr/>
            </a:lvl1pPr>
          </a:lstStyle>
          <a:p>
            <a:r>
              <a:rPr lang="en-US" smtClean="0"/>
              <a:t>Click icon to add picture</a:t>
            </a:r>
            <a:endParaRPr/>
          </a:p>
        </p:txBody>
      </p:sp>
      <p:sp>
        <p:nvSpPr>
          <p:cNvPr id="4" name="Text Placeholder 3"/>
          <p:cNvSpPr>
            <a:spLocks noGrp="1"/>
          </p:cNvSpPr>
          <p:nvPr>
            <p:ph type="body" sz="half" idx="2"/>
          </p:nvPr>
        </p:nvSpPr>
        <p:spPr>
          <a:xfrm>
            <a:off x="914400" y="4926106"/>
            <a:ext cx="7315200" cy="990600"/>
          </a:xfrm>
        </p:spPr>
        <p:txBody>
          <a:bodyPr/>
          <a:lstStyle>
            <a:lvl1pPr marL="0" indent="0">
              <a:spcBef>
                <a:spcPct val="0"/>
              </a:spcBef>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CABFE1-E8AE-EB41-A4AA-576DCE07A1A3}" type="datetimeFigureOut">
              <a:rPr lang="en-US" smtClean="0"/>
              <a:pPr/>
              <a:t>9/7/10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BCA20-CB06-AE45-A3B6-2293C61D4D40}"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ACABFE1-E8AE-EB41-A4AA-576DCE07A1A3}" type="datetimeFigureOut">
              <a:rPr lang="en-US" smtClean="0"/>
              <a:pPr/>
              <a:t>9/7/10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BCA20-CB06-AE45-A3B6-2293C61D4D4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ACABFE1-E8AE-EB41-A4AA-576DCE07A1A3}" type="datetimeFigureOut">
              <a:rPr lang="en-US" smtClean="0"/>
              <a:pPr/>
              <a:t>9/7/10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BCA20-CB06-AE45-A3B6-2293C61D4D40}"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51682" y="450851"/>
            <a:ext cx="846083" cy="535781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914400" y="450851"/>
            <a:ext cx="5943600" cy="53578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FACABFE1-E8AE-EB41-A4AA-576DCE07A1A3}" type="datetimeFigureOut">
              <a:rPr lang="en-US" smtClean="0"/>
              <a:pPr/>
              <a:t>9/7/10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BCA20-CB06-AE45-A3B6-2293C61D4D4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Title Slide with Watermark">
    <p:bg>
      <p:bgRef idx="1003">
        <a:schemeClr val="bg2"/>
      </p:bgRef>
    </p:bg>
    <p:spTree>
      <p:nvGrpSpPr>
        <p:cNvPr id="1" name=""/>
        <p:cNvGrpSpPr/>
        <p:nvPr/>
      </p:nvGrpSpPr>
      <p:grpSpPr>
        <a:xfrm>
          <a:off x="0" y="0"/>
          <a:ext cx="0" cy="0"/>
          <a:chOff x="0" y="0"/>
          <a:chExt cx="0" cy="0"/>
        </a:xfrm>
      </p:grpSpPr>
      <p:sp>
        <p:nvSpPr>
          <p:cNvPr id="8" name="Text Placeholder 7"/>
          <p:cNvSpPr>
            <a:spLocks noGrp="1"/>
          </p:cNvSpPr>
          <p:nvPr>
            <p:ph type="body" sz="quarter" idx="13"/>
          </p:nvPr>
        </p:nvSpPr>
        <p:spPr>
          <a:xfrm>
            <a:off x="1122215" y="3200400"/>
            <a:ext cx="8021782" cy="2209800"/>
          </a:xfrm>
        </p:spPr>
        <p:txBody>
          <a:bodyPr wrap="none" lIns="0" tIns="0" rIns="0" bIns="0" anchor="ctr" anchorCtr="0">
            <a:noAutofit/>
          </a:bodyPr>
          <a:lstStyle>
            <a:lvl1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r">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ctrTitle"/>
          </p:nvPr>
        </p:nvSpPr>
        <p:spPr>
          <a:xfrm>
            <a:off x="3960813" y="3833095"/>
            <a:ext cx="4724400" cy="1209964"/>
          </a:xfrm>
        </p:spPr>
        <p:txBody>
          <a:bodyPr lIns="45720" tIns="0" rIns="45720" bIns="0" anchor="b" anchorCtr="0">
            <a:noAutofit/>
          </a:bodyPr>
          <a:lstStyle>
            <a:lvl1pPr algn="l">
              <a:lnSpc>
                <a:spcPts val="5000"/>
              </a:lnSpc>
              <a:defRPr sz="4600"/>
            </a:lvl1pPr>
          </a:lstStyle>
          <a:p>
            <a:r>
              <a:rPr lang="en-US" smtClean="0"/>
              <a:t>Click to edit Master title style</a:t>
            </a:r>
            <a:endParaRPr/>
          </a:p>
        </p:txBody>
      </p:sp>
      <p:sp>
        <p:nvSpPr>
          <p:cNvPr id="3" name="Subtitle 2"/>
          <p:cNvSpPr>
            <a:spLocks noGrp="1"/>
          </p:cNvSpPr>
          <p:nvPr>
            <p:ph type="subTitle" idx="1"/>
          </p:nvPr>
        </p:nvSpPr>
        <p:spPr>
          <a:xfrm>
            <a:off x="3960813" y="5056909"/>
            <a:ext cx="4724400" cy="1156586"/>
          </a:xfrm>
        </p:spPr>
        <p:txBody>
          <a:bodyPr lIns="91440" tIns="0" rIns="45720" bIns="0">
            <a:normAutofit/>
          </a:bodyPr>
          <a:lstStyle>
            <a:lvl1pPr marL="0" indent="0" algn="l">
              <a:lnSpc>
                <a:spcPts val="2600"/>
              </a:lnSpc>
              <a:spcBef>
                <a:spcPct val="0"/>
              </a:spcBef>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57200" y="6298744"/>
            <a:ext cx="1981200" cy="273050"/>
          </a:xfrm>
        </p:spPr>
        <p:txBody>
          <a:bodyPr/>
          <a:lstStyle>
            <a:lvl1pPr algn="l">
              <a:defRPr sz="1100">
                <a:latin typeface="Rockwell" pitchFamily="18" charset="0"/>
              </a:defRPr>
            </a:lvl1pPr>
          </a:lstStyle>
          <a:p>
            <a:fld id="{FACABFE1-E8AE-EB41-A4AA-576DCE07A1A3}" type="datetimeFigureOut">
              <a:rPr lang="en-US" smtClean="0"/>
              <a:pPr/>
              <a:t>9/7/10</a:t>
            </a:fld>
            <a:endParaRPr lang="en-US"/>
          </a:p>
        </p:txBody>
      </p:sp>
      <p:sp>
        <p:nvSpPr>
          <p:cNvPr id="5" name="Footer Placeholder 4"/>
          <p:cNvSpPr>
            <a:spLocks noGrp="1"/>
          </p:cNvSpPr>
          <p:nvPr>
            <p:ph type="ftr" sz="quarter" idx="11"/>
          </p:nvPr>
        </p:nvSpPr>
        <p:spPr>
          <a:xfrm>
            <a:off x="3962400" y="6298744"/>
            <a:ext cx="3810000" cy="273050"/>
          </a:xfrm>
        </p:spPr>
        <p:txBody>
          <a:bodyPr/>
          <a:lstStyle>
            <a:lvl1pPr algn="l">
              <a:defRPr/>
            </a:lvl1pPr>
          </a:lstStyle>
          <a:p>
            <a:endParaRPr lang="en-US"/>
          </a:p>
        </p:txBody>
      </p:sp>
      <p:sp>
        <p:nvSpPr>
          <p:cNvPr id="6" name="Slide Number Placeholder 5"/>
          <p:cNvSpPr>
            <a:spLocks noGrp="1"/>
          </p:cNvSpPr>
          <p:nvPr>
            <p:ph type="sldNum" sz="quarter" idx="12"/>
          </p:nvPr>
        </p:nvSpPr>
        <p:spPr>
          <a:xfrm>
            <a:off x="8264856" y="6312392"/>
            <a:ext cx="685800" cy="265089"/>
          </a:xfrm>
        </p:spPr>
        <p:txBody>
          <a:bodyPr/>
          <a:lstStyle>
            <a:lvl1pPr>
              <a:defRPr sz="1100">
                <a:solidFill>
                  <a:schemeClr val="tx1"/>
                </a:solidFill>
                <a:latin typeface="Rockwell" pitchFamily="18" charset="0"/>
              </a:defRPr>
            </a:lvl1pPr>
          </a:lstStyle>
          <a:p>
            <a:fld id="{68EBCA20-CB06-AE45-A3B6-2293C61D4D4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94560"/>
            <a:ext cx="7772400" cy="1362075"/>
          </a:xfrm>
        </p:spPr>
        <p:txBody>
          <a:bodyPr vert="horz" lIns="45720" tIns="0" rIns="45720" bIns="0" rtlCol="0" anchor="b" anchorCtr="0">
            <a:noAutofit/>
          </a:bodyPr>
          <a:lstStyle>
            <a:lvl1pPr algn="l" defTabSz="914400" rtl="0" eaLnBrk="1" latinLnBrk="0" hangingPunct="1">
              <a:lnSpc>
                <a:spcPts val="5000"/>
              </a:lnSpc>
              <a:spcBef>
                <a:spcPct val="0"/>
              </a:spcBef>
              <a:buNone/>
              <a:defRPr sz="4600" b="1" kern="1200" cap="none" baseline="0">
                <a:solidFill>
                  <a:schemeClr val="tx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457200" y="3557016"/>
            <a:ext cx="7772400" cy="987552"/>
          </a:xfrm>
        </p:spPr>
        <p:txBody>
          <a:bodyPr vert="horz" lIns="91440" tIns="0" rIns="45720" bIns="0" rtlCol="0" anchor="t" anchorCtr="0">
            <a:normAutofit/>
          </a:bodyPr>
          <a:lstStyle>
            <a:lvl1pPr marL="0" indent="0">
              <a:spcBef>
                <a:spcPct val="0"/>
              </a:spcBef>
              <a:buNone/>
              <a:defRPr sz="2200" kern="1200">
                <a:solidFill>
                  <a:schemeClr val="tx1"/>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lvl="0" indent="0" algn="l" defTabSz="914400" rtl="0" eaLnBrk="1" latinLnBrk="0" hangingPunct="1">
              <a:spcBef>
                <a:spcPts val="2000"/>
              </a:spcBef>
              <a:buSzPct val="90000"/>
              <a:buFontTx/>
              <a:buNone/>
            </a:pPr>
            <a:r>
              <a:rPr lang="en-US" smtClean="0"/>
              <a:t>Click to edit Master text styles</a:t>
            </a:r>
          </a:p>
        </p:txBody>
      </p:sp>
      <p:sp>
        <p:nvSpPr>
          <p:cNvPr id="4" name="Date Placeholder 3"/>
          <p:cNvSpPr>
            <a:spLocks noGrp="1"/>
          </p:cNvSpPr>
          <p:nvPr>
            <p:ph type="dt" sz="half" idx="10"/>
          </p:nvPr>
        </p:nvSpPr>
        <p:spPr/>
        <p:txBody>
          <a:bodyPr/>
          <a:lstStyle/>
          <a:p>
            <a:fld id="{FACABFE1-E8AE-EB41-A4AA-576DCE07A1A3}" type="datetimeFigureOut">
              <a:rPr lang="en-US" smtClean="0"/>
              <a:pPr/>
              <a:t>9/7/10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BCA20-CB06-AE45-A3B6-2293C61D4D4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Watermark">
    <p:bg>
      <p:bgRef idx="1002">
        <a:schemeClr val="bg2"/>
      </p:bgRef>
    </p:bg>
    <p:spTree>
      <p:nvGrpSpPr>
        <p:cNvPr id="1" name=""/>
        <p:cNvGrpSpPr/>
        <p:nvPr/>
      </p:nvGrpSpPr>
      <p:grpSpPr>
        <a:xfrm>
          <a:off x="0" y="0"/>
          <a:ext cx="0" cy="0"/>
          <a:chOff x="0" y="0"/>
          <a:chExt cx="0" cy="0"/>
        </a:xfrm>
      </p:grpSpPr>
      <p:sp>
        <p:nvSpPr>
          <p:cNvPr id="7" name="Text Placeholder 7"/>
          <p:cNvSpPr>
            <a:spLocks noGrp="1"/>
          </p:cNvSpPr>
          <p:nvPr>
            <p:ph type="body" sz="quarter" idx="13"/>
          </p:nvPr>
        </p:nvSpPr>
        <p:spPr>
          <a:xfrm>
            <a:off x="712693" y="1689847"/>
            <a:ext cx="8431303" cy="2209800"/>
          </a:xfrm>
        </p:spPr>
        <p:txBody>
          <a:bodyPr wrap="none" lIns="0" tIns="0" rIns="0" bIns="0" anchor="ctr" anchorCtr="0">
            <a:noAutofit/>
          </a:bodyPr>
          <a:lstStyle>
            <a:lvl1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1pPr>
            <a:lvl2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2pPr>
            <a:lvl3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3pPr>
            <a:lvl4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4pPr>
            <a:lvl5pPr marL="0" indent="0" algn="l">
              <a:spcBef>
                <a:spcPts val="0"/>
              </a:spcBef>
              <a:buNone/>
              <a:defRPr sz="12200">
                <a:gradFill>
                  <a:gsLst>
                    <a:gs pos="0">
                      <a:schemeClr val="tx1">
                        <a:alpha val="10000"/>
                      </a:schemeClr>
                    </a:gs>
                    <a:gs pos="100000">
                      <a:schemeClr val="tx1">
                        <a:alpha val="10000"/>
                      </a:schemeClr>
                    </a:gs>
                  </a:gsLst>
                  <a:lin ang="5400000" scaled="0"/>
                </a:gradFill>
                <a:latin typeface="Impact" pitchFamily="34" charset="0"/>
              </a:defRPr>
            </a:lvl5pPr>
          </a:lstStyle>
          <a:p>
            <a:pPr lvl="0"/>
            <a:r>
              <a:rPr lang="en-US" smtClean="0"/>
              <a:t>Click to edit Master text styles</a:t>
            </a:r>
          </a:p>
        </p:txBody>
      </p:sp>
      <p:sp>
        <p:nvSpPr>
          <p:cNvPr id="2" name="Title 1"/>
          <p:cNvSpPr>
            <a:spLocks noGrp="1"/>
          </p:cNvSpPr>
          <p:nvPr>
            <p:ph type="title"/>
          </p:nvPr>
        </p:nvSpPr>
        <p:spPr>
          <a:xfrm>
            <a:off x="457201" y="2196353"/>
            <a:ext cx="5334000" cy="1362075"/>
          </a:xfrm>
        </p:spPr>
        <p:txBody>
          <a:bodyPr lIns="45720" tIns="0" rIns="45720" bIns="0" anchor="b" anchorCtr="0"/>
          <a:lstStyle>
            <a:lvl1pPr algn="l">
              <a:lnSpc>
                <a:spcPts val="5000"/>
              </a:lnSpc>
              <a:defRPr sz="4600" b="1" cap="none" baseline="0"/>
            </a:lvl1pPr>
          </a:lstStyle>
          <a:p>
            <a:r>
              <a:rPr lang="en-US" smtClean="0"/>
              <a:t>Click to edit Master title style</a:t>
            </a:r>
            <a:endParaRPr/>
          </a:p>
        </p:txBody>
      </p:sp>
      <p:sp>
        <p:nvSpPr>
          <p:cNvPr id="3" name="Text Placeholder 2"/>
          <p:cNvSpPr>
            <a:spLocks noGrp="1"/>
          </p:cNvSpPr>
          <p:nvPr>
            <p:ph type="body" idx="1"/>
          </p:nvPr>
        </p:nvSpPr>
        <p:spPr>
          <a:xfrm>
            <a:off x="457200" y="3560618"/>
            <a:ext cx="5334000" cy="983087"/>
          </a:xfrm>
        </p:spPr>
        <p:txBody>
          <a:bodyPr tIns="0" rIns="45720" bIns="0" anchor="t" anchorCtr="0"/>
          <a:lstStyle>
            <a:lvl1pPr marL="0" indent="0">
              <a:spcBef>
                <a:spcPct val="0"/>
              </a:spcBef>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CABFE1-E8AE-EB41-A4AA-576DCE07A1A3}" type="datetimeFigureOut">
              <a:rPr lang="en-US" smtClean="0"/>
              <a:pPr/>
              <a:t>9/7/10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EBCA20-CB06-AE45-A3B6-2293C61D4D4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Section with Picture">
    <p:bg>
      <p:bgPr>
        <a:blipFill dpi="0" rotWithShape="1">
          <a:blip r:embed="rId2">
            <a:lum/>
          </a:blip>
          <a:srcRect/>
          <a:stretch>
            <a:fillRect t="-4000" b="-4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52775" y="4069804"/>
            <a:ext cx="5538788" cy="1162050"/>
          </a:xfrm>
        </p:spPr>
        <p:txBody>
          <a:bodyPr tIns="0" bIns="0" anchor="b"/>
          <a:lstStyle>
            <a:lvl1pPr algn="l">
              <a:lnSpc>
                <a:spcPts val="4600"/>
              </a:lnSpc>
              <a:defRPr sz="4600" b="1"/>
            </a:lvl1pPr>
          </a:lstStyle>
          <a:p>
            <a:r>
              <a:rPr lang="en-US" smtClean="0"/>
              <a:t>Click to edit Master title style</a:t>
            </a:r>
            <a:endParaRPr/>
          </a:p>
        </p:txBody>
      </p:sp>
      <p:grpSp>
        <p:nvGrpSpPr>
          <p:cNvPr id="3" name="Group 8"/>
          <p:cNvGrpSpPr/>
          <p:nvPr/>
        </p:nvGrpSpPr>
        <p:grpSpPr>
          <a:xfrm rot="21240000">
            <a:off x="654352" y="445180"/>
            <a:ext cx="5416247" cy="3630168"/>
            <a:chOff x="1524000" y="381000"/>
            <a:chExt cx="3657600" cy="4737978"/>
          </a:xfrm>
        </p:grpSpPr>
        <p:sp>
          <p:nvSpPr>
            <p:cNvPr id="10" name="Rectangle 9"/>
            <p:cNvSpPr/>
            <p:nvPr userDrawn="1"/>
          </p:nvSpPr>
          <p:spPr>
            <a:xfrm>
              <a:off x="1524000" y="381000"/>
              <a:ext cx="3657600" cy="4724400"/>
            </a:xfrm>
            <a:prstGeom prst="rect">
              <a:avLst/>
            </a:prstGeom>
            <a:solidFill>
              <a:schemeClr val="bg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userDrawn="1"/>
          </p:nvSpPr>
          <p:spPr>
            <a:xfrm>
              <a:off x="1524000" y="381000"/>
              <a:ext cx="3657600" cy="4737978"/>
            </a:xfrm>
            <a:prstGeom prst="rect">
              <a:avLst/>
            </a:prstGeom>
            <a:gradFill flip="none" rotWithShape="1">
              <a:gsLst>
                <a:gs pos="0">
                  <a:schemeClr val="bg1">
                    <a:lumMod val="85000"/>
                  </a:schemeClr>
                </a:gs>
                <a:gs pos="15000">
                  <a:schemeClr val="bg1">
                    <a:alpha val="75000"/>
                  </a:schemeClr>
                </a:gs>
                <a:gs pos="100000">
                  <a:schemeClr val="bg1"/>
                </a:gs>
                <a:gs pos="100000">
                  <a:schemeClr val="bg1"/>
                </a:gs>
              </a:gsLst>
              <a:path path="rect">
                <a:fillToRect r="100000" b="100000"/>
              </a:path>
              <a:tileRect l="-100000" t="-100000"/>
            </a:gradFill>
            <a:ln>
              <a:noFill/>
            </a:ln>
            <a:effectLst>
              <a:innerShdw blurRad="190500" dist="88900" dir="13500000">
                <a:schemeClr val="bg1">
                  <a:lumMod val="65000"/>
                  <a:alpha val="2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12" name="Picture Placeholder 9"/>
          <p:cNvSpPr>
            <a:spLocks noGrp="1"/>
          </p:cNvSpPr>
          <p:nvPr>
            <p:ph type="pic" sz="quarter" idx="15"/>
          </p:nvPr>
        </p:nvSpPr>
        <p:spPr>
          <a:xfrm rot="21240000">
            <a:off x="857677" y="632632"/>
            <a:ext cx="5009597" cy="3255264"/>
          </a:xfrm>
          <a:solidFill>
            <a:schemeClr val="bg1">
              <a:lumMod val="85000"/>
            </a:schemeClr>
          </a:solidFill>
        </p:spPr>
        <p:txBody>
          <a:bodyPr/>
          <a:lstStyle>
            <a:lvl1pPr>
              <a:buNone/>
              <a:defRPr/>
            </a:lvl1pPr>
          </a:lstStyle>
          <a:p>
            <a:r>
              <a:rPr lang="en-US" smtClean="0"/>
              <a:t>Click icon to add picture</a:t>
            </a:r>
            <a:endParaRPr/>
          </a:p>
        </p:txBody>
      </p:sp>
      <p:sp>
        <p:nvSpPr>
          <p:cNvPr id="4" name="Text Placeholder 3"/>
          <p:cNvSpPr>
            <a:spLocks noGrp="1"/>
          </p:cNvSpPr>
          <p:nvPr>
            <p:ph type="body" sz="half" idx="2"/>
          </p:nvPr>
        </p:nvSpPr>
        <p:spPr>
          <a:xfrm>
            <a:off x="3158117" y="5230906"/>
            <a:ext cx="5532958" cy="865093"/>
          </a:xfrm>
        </p:spPr>
        <p:txBody>
          <a:bodyPr/>
          <a:lstStyle>
            <a:lvl1pPr marL="0" indent="0">
              <a:spcBef>
                <a:spcPct val="0"/>
              </a:spcBef>
              <a:buNone/>
              <a:defRPr sz="2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CABFE1-E8AE-EB41-A4AA-576DCE07A1A3}" type="datetimeFigureOut">
              <a:rPr lang="en-US" smtClean="0"/>
              <a:pPr/>
              <a:t>9/7/10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BCA20-CB06-AE45-A3B6-2293C61D4D4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735139"/>
            <a:ext cx="3566160" cy="4056062"/>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ACABFE1-E8AE-EB41-A4AA-576DCE07A1A3}" type="datetimeFigureOut">
              <a:rPr lang="en-US" smtClean="0"/>
              <a:pPr/>
              <a:t>9/7/10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BCA20-CB06-AE45-A3B6-2293C61D4D4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971326"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97367"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930247" y="1419366"/>
            <a:ext cx="3200400" cy="584035"/>
          </a:xfrm>
        </p:spPr>
        <p:txBody>
          <a:bodyPr anchor="b"/>
          <a:lstStyle>
            <a:lvl1pPr marL="0" indent="0" algn="ctr">
              <a:spcBef>
                <a:spcPct val="0"/>
              </a:spcBef>
              <a:buNone/>
              <a:defRPr sz="2200" b="0">
                <a:solidFill>
                  <a:schemeClr val="tx2">
                    <a:lumMod val="60000"/>
                    <a:lumOff val="40000"/>
                  </a:schemeClr>
                </a:solidFill>
                <a:latin typeface="Impac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6514" y="2174875"/>
            <a:ext cx="3566160" cy="3616325"/>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FACABFE1-E8AE-EB41-A4AA-576DCE07A1A3}" type="datetimeFigureOut">
              <a:rPr lang="en-US" smtClean="0"/>
              <a:pPr/>
              <a:t>9/7/10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EBCA20-CB06-AE45-A3B6-2293C61D4D40}" type="slidenum">
              <a:rPr lang="en-US" smtClean="0"/>
              <a:pPr/>
              <a:t>‹#›</a:t>
            </a:fld>
            <a:endParaRPr lang="en-US"/>
          </a:p>
        </p:txBody>
      </p:sp>
      <p:pic>
        <p:nvPicPr>
          <p:cNvPr id="11" name="Picture 10"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3" name="Picture 12" descr="Comparison-Underline.png"/>
          <p:cNvPicPr>
            <a:picLocks noChangeAspect="1"/>
          </p:cNvPicPr>
          <p:nvPr/>
        </p:nvPicPr>
        <p:blipFill>
          <a:blip r:embed="rId2"/>
          <a:stretch>
            <a:fillRect/>
          </a:stretch>
        </p:blipFill>
        <p:spPr>
          <a:xfrm>
            <a:off x="4915960" y="1897040"/>
            <a:ext cx="3228975" cy="142875"/>
          </a:xfrm>
          <a:prstGeom prst="rect">
            <a:avLst/>
          </a:prstGeom>
        </p:spPr>
      </p:pic>
      <p:pic>
        <p:nvPicPr>
          <p:cNvPr id="12" name="Picture 11" descr="Comparison-Underline.png"/>
          <p:cNvPicPr>
            <a:picLocks noChangeAspect="1"/>
          </p:cNvPicPr>
          <p:nvPr/>
        </p:nvPicPr>
        <p:blipFill>
          <a:blip r:embed="rId2"/>
          <a:stretch>
            <a:fillRect/>
          </a:stretch>
        </p:blipFill>
        <p:spPr>
          <a:xfrm>
            <a:off x="957039" y="1897040"/>
            <a:ext cx="3228975" cy="142875"/>
          </a:xfrm>
          <a:prstGeom prst="rect">
            <a:avLst/>
          </a:prstGeom>
        </p:spPr>
      </p:pic>
      <p:pic>
        <p:nvPicPr>
          <p:cNvPr id="14" name="Picture 13" descr="Comparison-Underline.png"/>
          <p:cNvPicPr>
            <a:picLocks noChangeAspect="1"/>
          </p:cNvPicPr>
          <p:nvPr/>
        </p:nvPicPr>
        <p:blipFill>
          <a:blip r:embed="rId2"/>
          <a:stretch>
            <a:fillRect/>
          </a:stretch>
        </p:blipFill>
        <p:spPr>
          <a:xfrm>
            <a:off x="4915960" y="1897040"/>
            <a:ext cx="3228975" cy="142875"/>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14400" y="1735138"/>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FACABFE1-E8AE-EB41-A4AA-576DCE07A1A3}" type="datetimeFigureOut">
              <a:rPr lang="en-US" smtClean="0"/>
              <a:pPr/>
              <a:t>9/7/10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EBCA20-CB06-AE45-A3B6-2293C61D4D40}" type="slidenum">
              <a:rPr lang="en-US" smtClean="0"/>
              <a:pPr/>
              <a:t>‹#›</a:t>
            </a:fld>
            <a:endParaRPr lang="en-US"/>
          </a:p>
        </p:txBody>
      </p:sp>
      <p:sp>
        <p:nvSpPr>
          <p:cNvPr id="8" name="Content Placeholder 2"/>
          <p:cNvSpPr>
            <a:spLocks noGrp="1"/>
          </p:cNvSpPr>
          <p:nvPr>
            <p:ph sz="half" idx="13"/>
          </p:nvPr>
        </p:nvSpPr>
        <p:spPr>
          <a:xfrm>
            <a:off x="914400" y="3870960"/>
            <a:ext cx="7315200" cy="1920240"/>
          </a:xfrm>
        </p:spPr>
        <p:txBody>
          <a:bodyPr/>
          <a:lstStyle>
            <a:lvl1pPr>
              <a:defRPr sz="22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4" Type="http://schemas.openxmlformats.org/officeDocument/2006/relationships/slideLayout" Target="../slideLayouts/slideLayout14.xml"/><Relationship Id="rId20" Type="http://schemas.openxmlformats.org/officeDocument/2006/relationships/slideLayout" Target="../slideLayouts/slideLayout20.xml"/><Relationship Id="rId4" Type="http://schemas.openxmlformats.org/officeDocument/2006/relationships/slideLayout" Target="../slideLayouts/slideLayout4.xml"/><Relationship Id="rId21" Type="http://schemas.openxmlformats.org/officeDocument/2006/relationships/theme" Target="../theme/theme1.xml"/><Relationship Id="rId22" Type="http://schemas.openxmlformats.org/officeDocument/2006/relationships/image" Target="../media/image6.png"/><Relationship Id="rId23" Type="http://schemas.openxmlformats.org/officeDocument/2006/relationships/image" Target="../media/image7.png"/><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24" Type="http://schemas.openxmlformats.org/officeDocument/2006/relationships/image" Target="../media/image8.png"/><Relationship Id="rId6" Type="http://schemas.openxmlformats.org/officeDocument/2006/relationships/slideLayout" Target="../slideLayouts/slideLayout6.xml"/><Relationship Id="rId16" Type="http://schemas.openxmlformats.org/officeDocument/2006/relationships/slideLayout" Target="../slideLayouts/slideLayout16.xml"/><Relationship Id="rId8" Type="http://schemas.openxmlformats.org/officeDocument/2006/relationships/slideLayout" Target="../slideLayouts/slideLayout8.xml"/><Relationship Id="rId13" Type="http://schemas.openxmlformats.org/officeDocument/2006/relationships/slideLayout" Target="../slideLayouts/slideLayout13.xml"/><Relationship Id="rId10" Type="http://schemas.openxmlformats.org/officeDocument/2006/relationships/slideLayout" Target="../slideLayouts/slideLayout1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19" Type="http://schemas.openxmlformats.org/officeDocument/2006/relationships/slideLayout" Target="../slideLayouts/slideLayout19.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503238"/>
            <a:ext cx="7313613" cy="868362"/>
          </a:xfrm>
          <a:prstGeom prst="rect">
            <a:avLst/>
          </a:prstGeom>
        </p:spPr>
        <p:txBody>
          <a:bodyPr vert="horz" lIns="91440" tIns="45720" rIns="91440" bIns="45720" rtlCol="0" anchor="ctr">
            <a:noAutofit/>
          </a:bodyPr>
          <a:lstStyle/>
          <a:p>
            <a:r>
              <a:rPr lang="en-US" smtClean="0"/>
              <a:t>Click to edit Master title style</a:t>
            </a:r>
            <a:endParaRPr/>
          </a:p>
        </p:txBody>
      </p:sp>
      <p:sp>
        <p:nvSpPr>
          <p:cNvPr id="3" name="Text Placeholder 2"/>
          <p:cNvSpPr>
            <a:spLocks noGrp="1"/>
          </p:cNvSpPr>
          <p:nvPr>
            <p:ph type="body" idx="1"/>
          </p:nvPr>
        </p:nvSpPr>
        <p:spPr>
          <a:xfrm>
            <a:off x="914400" y="1735138"/>
            <a:ext cx="7313613" cy="40560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7663438" y="6314461"/>
            <a:ext cx="1295400" cy="265089"/>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fld id="{FACABFE1-E8AE-EB41-A4AA-576DCE07A1A3}" type="datetimeFigureOut">
              <a:rPr lang="en-US" smtClean="0"/>
              <a:pPr/>
              <a:t>9/7/10</a:t>
            </a:fld>
            <a:endParaRPr lang="en-US"/>
          </a:p>
        </p:txBody>
      </p:sp>
      <p:sp>
        <p:nvSpPr>
          <p:cNvPr id="5" name="Footer Placeholder 4"/>
          <p:cNvSpPr>
            <a:spLocks noGrp="1"/>
          </p:cNvSpPr>
          <p:nvPr>
            <p:ph type="ftr" sz="quarter" idx="3"/>
          </p:nvPr>
        </p:nvSpPr>
        <p:spPr>
          <a:xfrm>
            <a:off x="3942607" y="6305797"/>
            <a:ext cx="3717967" cy="259278"/>
          </a:xfrm>
          <a:prstGeom prst="rect">
            <a:avLst/>
          </a:prstGeom>
        </p:spPr>
        <p:txBody>
          <a:bodyPr vert="horz" lIns="91440" tIns="45720" rIns="91440" bIns="45720" rtlCol="0" anchor="ctr"/>
          <a:lstStyle>
            <a:lvl1pPr algn="r">
              <a:defRPr sz="1100">
                <a:solidFill>
                  <a:schemeClr val="tx1"/>
                </a:solidFill>
                <a:latin typeface="Rockwell" pitchFamily="18" charset="0"/>
              </a:defRPr>
            </a:lvl1pPr>
          </a:lstStyle>
          <a:p>
            <a:endParaRPr lang="en-US"/>
          </a:p>
        </p:txBody>
      </p:sp>
      <p:sp>
        <p:nvSpPr>
          <p:cNvPr id="6" name="Slide Number Placeholder 5"/>
          <p:cNvSpPr>
            <a:spLocks noGrp="1"/>
          </p:cNvSpPr>
          <p:nvPr>
            <p:ph type="sldNum" sz="quarter" idx="4"/>
          </p:nvPr>
        </p:nvSpPr>
        <p:spPr>
          <a:xfrm>
            <a:off x="7521388" y="5476097"/>
            <a:ext cx="1483056" cy="851848"/>
          </a:xfrm>
          <a:prstGeom prst="rect">
            <a:avLst/>
          </a:prstGeom>
        </p:spPr>
        <p:txBody>
          <a:bodyPr vert="horz" lIns="91440" tIns="45720" rIns="91440" bIns="45720" rtlCol="0" anchor="ctr"/>
          <a:lstStyle>
            <a:lvl1pPr algn="r">
              <a:defRPr sz="8200">
                <a:gradFill>
                  <a:gsLst>
                    <a:gs pos="0">
                      <a:schemeClr val="tx1">
                        <a:alpha val="10000"/>
                      </a:schemeClr>
                    </a:gs>
                    <a:gs pos="100000">
                      <a:schemeClr val="tx1">
                        <a:alpha val="10000"/>
                      </a:schemeClr>
                    </a:gs>
                  </a:gsLst>
                  <a:lin ang="5400000" scaled="0"/>
                </a:gradFill>
                <a:latin typeface="Impact" pitchFamily="34" charset="0"/>
              </a:defRPr>
            </a:lvl1pPr>
          </a:lstStyle>
          <a:p>
            <a:fld id="{68EBCA20-CB06-AE45-A3B6-2293C61D4D4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ctr" defTabSz="914400" rtl="0" eaLnBrk="1" latinLnBrk="0" hangingPunct="1">
        <a:spcBef>
          <a:spcPct val="0"/>
        </a:spcBef>
        <a:buNone/>
        <a:defRPr sz="4600" kern="1200">
          <a:solidFill>
            <a:schemeClr val="tx1"/>
          </a:solidFill>
          <a:latin typeface="+mj-lt"/>
          <a:ea typeface="+mj-ea"/>
          <a:cs typeface="+mj-cs"/>
        </a:defRPr>
      </a:lvl1pPr>
    </p:titleStyle>
    <p:bodyStyle>
      <a:lvl1pPr marL="463550" indent="-463550" algn="l" defTabSz="914400" rtl="0" eaLnBrk="1" latinLnBrk="0" hangingPunct="1">
        <a:spcBef>
          <a:spcPts val="2000"/>
        </a:spcBef>
        <a:buSzPct val="90000"/>
        <a:buFontTx/>
        <a:buBlip>
          <a:blip r:embed="rId22"/>
        </a:buBlip>
        <a:defRPr sz="2400" kern="1200">
          <a:solidFill>
            <a:schemeClr val="tx1"/>
          </a:solidFill>
          <a:latin typeface="+mn-lt"/>
          <a:ea typeface="+mn-ea"/>
          <a:cs typeface="+mn-cs"/>
        </a:defRPr>
      </a:lvl1pPr>
      <a:lvl2pPr marL="914400" indent="-457200" algn="l" defTabSz="914400" rtl="0" eaLnBrk="1" latinLnBrk="0" hangingPunct="1">
        <a:spcBef>
          <a:spcPts val="600"/>
        </a:spcBef>
        <a:buSzPct val="90000"/>
        <a:buFontTx/>
        <a:buBlip>
          <a:blip r:embed="rId23"/>
        </a:buBlip>
        <a:defRPr sz="2200" kern="1200">
          <a:solidFill>
            <a:schemeClr val="tx1"/>
          </a:solidFill>
          <a:latin typeface="+mn-lt"/>
          <a:ea typeface="+mn-ea"/>
          <a:cs typeface="+mn-cs"/>
        </a:defRPr>
      </a:lvl2pPr>
      <a:lvl3pPr marL="1255713" indent="-341313" algn="l" defTabSz="914400" rtl="0" eaLnBrk="1" latinLnBrk="0" hangingPunct="1">
        <a:spcBef>
          <a:spcPts val="600"/>
        </a:spcBef>
        <a:buSzPct val="90000"/>
        <a:buFontTx/>
        <a:buBlip>
          <a:blip r:embed="rId24"/>
        </a:buBlip>
        <a:defRPr sz="2000" kern="1200">
          <a:solidFill>
            <a:schemeClr val="tx1"/>
          </a:solidFill>
          <a:latin typeface="+mn-lt"/>
          <a:ea typeface="+mn-ea"/>
          <a:cs typeface="+mn-cs"/>
        </a:defRPr>
      </a:lvl3pPr>
      <a:lvl4pPr marL="1597025"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4pPr>
      <a:lvl5pPr marL="1938338" indent="-341313" algn="l" defTabSz="914400" rtl="0" eaLnBrk="1" latinLnBrk="0" hangingPunct="1">
        <a:spcBef>
          <a:spcPts val="600"/>
        </a:spcBef>
        <a:buSzPct val="90000"/>
        <a:buFontTx/>
        <a:buBlip>
          <a:blip r:embed="rId24"/>
        </a:buBlip>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Logic &amp; Critical Reasoning</a:t>
            </a:r>
            <a:endParaRPr lang="en-US" sz="3200" dirty="0"/>
          </a:p>
        </p:txBody>
      </p:sp>
      <p:sp>
        <p:nvSpPr>
          <p:cNvPr id="3" name="Subtitle 2"/>
          <p:cNvSpPr>
            <a:spLocks noGrp="1"/>
          </p:cNvSpPr>
          <p:nvPr>
            <p:ph type="subTitle" idx="1"/>
          </p:nvPr>
        </p:nvSpPr>
        <p:spPr/>
        <p:txBody>
          <a:bodyPr/>
          <a:lstStyle/>
          <a:p>
            <a:r>
              <a:rPr lang="en-US" dirty="0" smtClean="0"/>
              <a:t>Informal Fallacy Guide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Relevance </a:t>
            </a:r>
            <a:endParaRPr lang="en-US" sz="2400" dirty="0"/>
          </a:p>
        </p:txBody>
      </p:sp>
      <p:sp>
        <p:nvSpPr>
          <p:cNvPr id="3" name="Content Placeholder 2"/>
          <p:cNvSpPr>
            <a:spLocks noGrp="1"/>
          </p:cNvSpPr>
          <p:nvPr>
            <p:ph idx="1"/>
          </p:nvPr>
        </p:nvSpPr>
        <p:spPr/>
        <p:txBody>
          <a:bodyPr>
            <a:normAutofit/>
          </a:bodyPr>
          <a:lstStyle/>
          <a:p>
            <a:r>
              <a:rPr lang="en-US" sz="2000" dirty="0" smtClean="0"/>
              <a:t>Fallacies of relevance contain premises that are logically irrelevant to the conclusion, but are psychologically persuasive in some sense or other.</a:t>
            </a:r>
          </a:p>
          <a:p>
            <a:r>
              <a:rPr lang="en-US" sz="2000" dirty="0" smtClean="0"/>
              <a:t>To say that the premises are logically irrelevant to the conclusion is to say that they do not support the conclusion. They appear to be irrelevant. The conclusion could be true or false, while the premises are false or true. </a:t>
            </a:r>
          </a:p>
          <a:p>
            <a:r>
              <a:rPr lang="en-US" sz="2000" dirty="0" smtClean="0"/>
              <a:t>In locating a fallacy of relevance it is common to feel as if the premises intuitively do not support the conclusion. </a:t>
            </a:r>
            <a:endParaRPr lang="en-US" sz="20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Relevance: Appeal to Force</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appeal to force </a:t>
            </a:r>
            <a:r>
              <a:rPr lang="en-US" sz="2000" dirty="0" smtClean="0"/>
              <a:t>occurs whenever the arguer attempts to get the audience to believe a conclusion or do something on the basis of a threat of harm or force. </a:t>
            </a:r>
            <a:endParaRPr lang="en-US" sz="2000" dirty="0" smtClean="0"/>
          </a:p>
          <a:p>
            <a:r>
              <a:rPr lang="en-US" sz="2000" dirty="0" smtClean="0"/>
              <a:t>E</a:t>
            </a:r>
            <a:r>
              <a:rPr lang="en-US" sz="2000" dirty="0" smtClean="0"/>
              <a:t>xample</a:t>
            </a:r>
            <a:r>
              <a:rPr lang="en-US" sz="2000" dirty="0" smtClean="0"/>
              <a:t>:</a:t>
            </a:r>
          </a:p>
          <a:p>
            <a:pPr lvl="1"/>
            <a:r>
              <a:rPr lang="en-US" sz="1800" dirty="0" smtClean="0"/>
              <a:t>You should vote for Jim because you wouldn’t want to come home and find your family murdered. </a:t>
            </a:r>
          </a:p>
          <a:p>
            <a:pPr lvl="1"/>
            <a:endParaRPr lang="en-US" sz="1800" dirty="0" smtClean="0"/>
          </a:p>
          <a:p>
            <a:pPr lvl="1"/>
            <a:r>
              <a:rPr lang="en-US" sz="1800" dirty="0" smtClean="0"/>
              <a:t>Threats can be both psychological and physical. </a:t>
            </a:r>
          </a:p>
          <a:p>
            <a:pPr lvl="1"/>
            <a:endParaRPr lang="en-US" sz="1800" dirty="0" smtClean="0"/>
          </a:p>
          <a:p>
            <a:pPr lvl="1"/>
            <a:r>
              <a:rPr lang="en-US" sz="1800" dirty="0" smtClean="0"/>
              <a:t>The appeal to force can occur between equals or non-equals in social hierarchies. </a:t>
            </a:r>
            <a:endParaRPr lang="en-US"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Relevance: Appeal to Pity</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appeal to pity </a:t>
            </a:r>
            <a:r>
              <a:rPr lang="en-US" sz="2000" dirty="0" smtClean="0"/>
              <a:t>occurs when an arguer attempts to get one to believe the conclusion they propose merely by evoking pity.</a:t>
            </a:r>
            <a:endParaRPr lang="en-US" sz="1800" i="1" dirty="0" smtClean="0"/>
          </a:p>
          <a:p>
            <a:r>
              <a:rPr lang="en-US" sz="1800" dirty="0" smtClean="0"/>
              <a:t>For example:</a:t>
            </a:r>
          </a:p>
          <a:p>
            <a:pPr lvl="1"/>
            <a:r>
              <a:rPr lang="en-US" sz="1600" dirty="0" smtClean="0"/>
              <a:t>You should give me an A on the exam because my dog was sick last week, my girlfriend dumped me and I lost my job.</a:t>
            </a:r>
          </a:p>
          <a:p>
            <a:pPr lvl="1"/>
            <a:endParaRPr lang="en-US" sz="1600" dirty="0" smtClean="0"/>
          </a:p>
          <a:p>
            <a:pPr lvl="1"/>
            <a:r>
              <a:rPr lang="en-US" sz="1600" dirty="0" smtClean="0"/>
              <a:t>Be careful not all arguments that involve pity are such that the conclusion is merely supported by an appeal to pity. The content of the premises can evoke pity without it being the case that the arguer has appealed to pity as the reason to believe the conclusion. </a:t>
            </a:r>
          </a:p>
          <a:p>
            <a:pPr lvl="1"/>
            <a:endParaRPr lang="en-US" sz="18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Relevance: Appeal to the People</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appeal to the people</a:t>
            </a:r>
            <a:r>
              <a:rPr lang="en-US" sz="2000" dirty="0" smtClean="0"/>
              <a:t> occurs when an arguer attempts to get a person to believe something by appealing to the fact that</a:t>
            </a:r>
            <a:r>
              <a:rPr lang="en-US" sz="2000" dirty="0" smtClean="0"/>
              <a:t> people </a:t>
            </a:r>
            <a:r>
              <a:rPr lang="en-US" sz="2000" dirty="0" smtClean="0"/>
              <a:t>in general believe something. </a:t>
            </a:r>
          </a:p>
          <a:p>
            <a:r>
              <a:rPr lang="en-US" sz="2000" dirty="0" smtClean="0"/>
              <a:t>There are many forms of the appeal to the people fallacy</a:t>
            </a:r>
            <a:r>
              <a:rPr lang="en-US" sz="1800" dirty="0" smtClean="0"/>
              <a:t>.</a:t>
            </a:r>
          </a:p>
          <a:p>
            <a:pPr lvl="1"/>
            <a:r>
              <a:rPr lang="en-US" sz="1800" i="1" dirty="0" smtClean="0"/>
              <a:t>Bandwagon</a:t>
            </a:r>
            <a:r>
              <a:rPr lang="en-US" sz="1800" dirty="0" smtClean="0"/>
              <a:t> occurs when the person appeals to a large body of people and argues that because everyone in a group believes something you ought to believe something.</a:t>
            </a:r>
          </a:p>
          <a:p>
            <a:pPr lvl="1"/>
            <a:r>
              <a:rPr lang="en-US" sz="1800" i="1" dirty="0" smtClean="0"/>
              <a:t>Vanity</a:t>
            </a:r>
            <a:r>
              <a:rPr lang="en-US" sz="1800" dirty="0" smtClean="0"/>
              <a:t> occurs when something is associated with a person that is admired in some way or another. </a:t>
            </a:r>
          </a:p>
          <a:p>
            <a:pPr lvl="1"/>
            <a:r>
              <a:rPr lang="en-US" sz="1800" i="1" dirty="0" smtClean="0"/>
              <a:t>Snobbery</a:t>
            </a:r>
            <a:r>
              <a:rPr lang="en-US" sz="1800" dirty="0" smtClean="0"/>
              <a:t> occurs when something is presented as being part of an elite class, and the fact that it is part of an elite class is appealed to to promote doing, believing, or buying something. </a:t>
            </a:r>
            <a:endParaRPr lang="en-US" sz="1800" i="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Examples of Appeal to the People</a:t>
            </a:r>
            <a:endParaRPr lang="en-US" sz="2400" dirty="0"/>
          </a:p>
        </p:txBody>
      </p:sp>
      <p:sp>
        <p:nvSpPr>
          <p:cNvPr id="3" name="Content Placeholder 2"/>
          <p:cNvSpPr>
            <a:spLocks noGrp="1"/>
          </p:cNvSpPr>
          <p:nvPr>
            <p:ph idx="1"/>
          </p:nvPr>
        </p:nvSpPr>
        <p:spPr/>
        <p:txBody>
          <a:bodyPr>
            <a:normAutofit/>
          </a:bodyPr>
          <a:lstStyle/>
          <a:p>
            <a:r>
              <a:rPr lang="en-US" sz="2000" dirty="0" smtClean="0"/>
              <a:t>Bandwagon</a:t>
            </a:r>
          </a:p>
          <a:p>
            <a:pPr lvl="1"/>
            <a:r>
              <a:rPr lang="en-US" sz="1800" dirty="0" smtClean="0"/>
              <a:t>You ought to buy coke zero, because everyone is buying it.</a:t>
            </a:r>
          </a:p>
          <a:p>
            <a:r>
              <a:rPr lang="en-US" sz="2000" dirty="0" smtClean="0"/>
              <a:t>Vanity</a:t>
            </a:r>
          </a:p>
          <a:p>
            <a:pPr lvl="1"/>
            <a:r>
              <a:rPr lang="en-US" sz="1800" dirty="0" smtClean="0"/>
              <a:t>You ought to buy coke zero, because only the cool people drink it.</a:t>
            </a:r>
          </a:p>
          <a:p>
            <a:r>
              <a:rPr lang="en-US" sz="2000" dirty="0" smtClean="0"/>
              <a:t>Snobbery </a:t>
            </a:r>
          </a:p>
          <a:p>
            <a:pPr lvl="1"/>
            <a:r>
              <a:rPr lang="en-US" sz="1800" dirty="0" smtClean="0"/>
              <a:t>You ought to buy coke zero, because only the elite people drink it.</a:t>
            </a:r>
          </a:p>
          <a:p>
            <a:r>
              <a:rPr lang="en-US" sz="2000" dirty="0" smtClean="0"/>
              <a:t>Form: you want to be accepted/included-in-the-group/loved/esteemed…therefore you ought to do X.</a:t>
            </a:r>
            <a:endParaRPr lang="en-US" sz="20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Relevance: Argument Against the Person</a:t>
            </a:r>
            <a:endParaRPr lang="en-US" sz="2400" dirty="0"/>
          </a:p>
        </p:txBody>
      </p:sp>
      <p:sp>
        <p:nvSpPr>
          <p:cNvPr id="3" name="Content Placeholder 2"/>
          <p:cNvSpPr>
            <a:spLocks noGrp="1"/>
          </p:cNvSpPr>
          <p:nvPr>
            <p:ph idx="1"/>
          </p:nvPr>
        </p:nvSpPr>
        <p:spPr/>
        <p:txBody>
          <a:bodyPr wrap="square">
            <a:normAutofit/>
          </a:bodyPr>
          <a:lstStyle/>
          <a:p>
            <a:r>
              <a:rPr lang="en-US" sz="2000" dirty="0" smtClean="0"/>
              <a:t>Argument </a:t>
            </a:r>
            <a:r>
              <a:rPr lang="en-US" sz="2000" i="1" dirty="0" smtClean="0"/>
              <a:t>against the person</a:t>
            </a:r>
            <a:r>
              <a:rPr lang="en-US" sz="2000" dirty="0" smtClean="0"/>
              <a:t> occurs when arguer A presents an argument to B, and instead of B responding the A’s argument, B attacks person A.</a:t>
            </a:r>
          </a:p>
          <a:p>
            <a:r>
              <a:rPr lang="en-US" sz="2000" dirty="0" smtClean="0"/>
              <a:t>There are various forms of against the person.</a:t>
            </a:r>
          </a:p>
          <a:p>
            <a:pPr lvl="1"/>
            <a:r>
              <a:rPr lang="en-US" sz="1800" i="1" dirty="0" smtClean="0"/>
              <a:t>Abusive</a:t>
            </a:r>
            <a:r>
              <a:rPr lang="en-US" sz="1800" dirty="0" smtClean="0"/>
              <a:t> occurs when the person makes fun of the person making the argument.</a:t>
            </a:r>
          </a:p>
          <a:p>
            <a:pPr lvl="1"/>
            <a:r>
              <a:rPr lang="en-US" sz="1800" i="1" dirty="0" smtClean="0"/>
              <a:t>Circumstantial </a:t>
            </a:r>
            <a:r>
              <a:rPr lang="en-US" sz="1800" dirty="0" smtClean="0"/>
              <a:t>occurs when the person appeals to some circumstance surrounding the person in attacking the person.</a:t>
            </a:r>
          </a:p>
          <a:p>
            <a:pPr lvl="1"/>
            <a:r>
              <a:rPr lang="en-US" sz="1800" i="1" dirty="0" smtClean="0"/>
              <a:t>“You to” </a:t>
            </a:r>
            <a:r>
              <a:rPr lang="en-US" sz="1800" dirty="0" smtClean="0"/>
              <a:t>occurs when one person attempts to make the second person seem hypocritical. </a:t>
            </a:r>
            <a:endParaRPr lang="en-US" sz="1800" i="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Argument Against the Person: Abusive</a:t>
            </a:r>
            <a:endParaRPr lang="en-US" sz="2400" dirty="0"/>
          </a:p>
        </p:txBody>
      </p:sp>
      <p:sp>
        <p:nvSpPr>
          <p:cNvPr id="3" name="Content Placeholder 2"/>
          <p:cNvSpPr>
            <a:spLocks noGrp="1"/>
          </p:cNvSpPr>
          <p:nvPr>
            <p:ph idx="1"/>
          </p:nvPr>
        </p:nvSpPr>
        <p:spPr/>
        <p:txBody>
          <a:bodyPr>
            <a:normAutofit/>
          </a:bodyPr>
          <a:lstStyle/>
          <a:p>
            <a:r>
              <a:rPr lang="en-US" sz="2000" dirty="0" smtClean="0"/>
              <a:t>Examples:</a:t>
            </a:r>
          </a:p>
          <a:p>
            <a:pPr lvl="1"/>
            <a:r>
              <a:rPr lang="en-US" sz="1800" dirty="0" smtClean="0"/>
              <a:t>Johnny Smith has argued that we should go to war in Korea. But Johnny is an idiot and</a:t>
            </a:r>
            <a:r>
              <a:rPr lang="en-US" sz="1800" dirty="0" smtClean="0"/>
              <a:t> a coke </a:t>
            </a:r>
            <a:r>
              <a:rPr lang="en-US" sz="1800" dirty="0" smtClean="0"/>
              <a:t>addict. So, we should not go to war.</a:t>
            </a:r>
          </a:p>
          <a:p>
            <a:pPr lvl="1"/>
            <a:endParaRPr lang="en-US" sz="1800" dirty="0" smtClean="0"/>
          </a:p>
          <a:p>
            <a:pPr lvl="1"/>
            <a:r>
              <a:rPr lang="en-US" sz="1800" dirty="0" smtClean="0"/>
              <a:t>Mary Taylor has argued that we need to raise taxes because it will help the economy. But Mary</a:t>
            </a:r>
            <a:r>
              <a:rPr lang="en-US" sz="1800" dirty="0" smtClean="0"/>
              <a:t> </a:t>
            </a:r>
            <a:r>
              <a:rPr lang="en-US" sz="1800" dirty="0" smtClean="0"/>
              <a:t>is a horrible person</a:t>
            </a:r>
            <a:r>
              <a:rPr lang="en-US" sz="1800" dirty="0" smtClean="0"/>
              <a:t>. </a:t>
            </a:r>
            <a:r>
              <a:rPr lang="en-US" sz="1800" dirty="0" smtClean="0"/>
              <a:t>So we should not raise taxes.</a:t>
            </a:r>
          </a:p>
          <a:p>
            <a:pPr lvl="1"/>
            <a:endParaRPr lang="en-US" sz="1800" dirty="0" smtClean="0"/>
          </a:p>
          <a:p>
            <a:pPr lvl="1"/>
            <a:r>
              <a:rPr lang="en-US" sz="1800" dirty="0" smtClean="0"/>
              <a:t>Frank Jones has argued that we should cut welfare programs for the disabled. But Frank is mentally handicapped. So we should not cut welfare programs for the disabled. </a:t>
            </a:r>
            <a:endParaRPr lang="en-US" sz="1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Argument Against the Person: Circumstantial</a:t>
            </a:r>
            <a:endParaRPr lang="en-US" sz="2400" dirty="0"/>
          </a:p>
        </p:txBody>
      </p:sp>
      <p:sp>
        <p:nvSpPr>
          <p:cNvPr id="3" name="Content Placeholder 2"/>
          <p:cNvSpPr>
            <a:spLocks noGrp="1"/>
          </p:cNvSpPr>
          <p:nvPr>
            <p:ph idx="1"/>
          </p:nvPr>
        </p:nvSpPr>
        <p:spPr/>
        <p:txBody>
          <a:bodyPr>
            <a:normAutofit/>
          </a:bodyPr>
          <a:lstStyle/>
          <a:p>
            <a:r>
              <a:rPr lang="en-US" sz="2000" dirty="0" smtClean="0"/>
              <a:t>Examples:</a:t>
            </a:r>
          </a:p>
          <a:p>
            <a:pPr lvl="1"/>
            <a:r>
              <a:rPr lang="en-US" sz="1800" dirty="0" smtClean="0"/>
              <a:t>Peter Smith has argued that we need to cut taxes. But Peter is only saying that because he is rich and wants to keep more of his money. So, we should not cut taxes.</a:t>
            </a:r>
          </a:p>
          <a:p>
            <a:pPr lvl="1"/>
            <a:endParaRPr lang="en-US" sz="1800" dirty="0" smtClean="0"/>
          </a:p>
          <a:p>
            <a:pPr lvl="1"/>
            <a:r>
              <a:rPr lang="en-US" sz="1800" dirty="0" smtClean="0"/>
              <a:t>Mary Jones has argued that we should go to war in Iraq. But Mary</a:t>
            </a:r>
            <a:r>
              <a:rPr lang="en-US" sz="1800" dirty="0" smtClean="0"/>
              <a:t> </a:t>
            </a:r>
            <a:r>
              <a:rPr lang="en-US" sz="1800" dirty="0" smtClean="0"/>
              <a:t>would benefit from </a:t>
            </a:r>
            <a:r>
              <a:rPr lang="en-US" sz="1800" dirty="0" smtClean="0"/>
              <a:t>the </a:t>
            </a:r>
            <a:r>
              <a:rPr lang="en-US" sz="1800" dirty="0" smtClean="0"/>
              <a:t>oil contracts that we would secure were we to win a war in Iraq. So, we should not go to war in Iraq.</a:t>
            </a:r>
          </a:p>
          <a:p>
            <a:pPr lvl="1"/>
            <a:endParaRPr lang="en-US" sz="1800" dirty="0" smtClean="0"/>
          </a:p>
          <a:p>
            <a:pPr lvl="1"/>
            <a:r>
              <a:rPr lang="en-US" sz="1800" dirty="0" smtClean="0"/>
              <a:t>Larry Taylor has argued that evolution has not occurred. But Larry is only saying that because he is an advocate of creationism. </a:t>
            </a:r>
            <a:endParaRPr lang="en-US"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Argument Against the Person: You Too</a:t>
            </a:r>
            <a:endParaRPr lang="en-US" sz="2400" dirty="0"/>
          </a:p>
        </p:txBody>
      </p:sp>
      <p:sp>
        <p:nvSpPr>
          <p:cNvPr id="3" name="Content Placeholder 2"/>
          <p:cNvSpPr>
            <a:spLocks noGrp="1"/>
          </p:cNvSpPr>
          <p:nvPr>
            <p:ph idx="1"/>
          </p:nvPr>
        </p:nvSpPr>
        <p:spPr/>
        <p:txBody>
          <a:bodyPr>
            <a:normAutofit/>
          </a:bodyPr>
          <a:lstStyle/>
          <a:p>
            <a:r>
              <a:rPr lang="en-US" sz="2000" dirty="0" smtClean="0"/>
              <a:t>Examples:</a:t>
            </a:r>
          </a:p>
          <a:p>
            <a:pPr lvl="1"/>
            <a:r>
              <a:rPr lang="en-US" sz="1800" dirty="0" smtClean="0"/>
              <a:t>Smoking is bad for you, because it causes cancer. (said by a person smoking). Clearly it can’t be that bad for you, since you are smoking (said by a person listening to the argument of the first person).</a:t>
            </a:r>
          </a:p>
          <a:p>
            <a:pPr lvl="1"/>
            <a:endParaRPr lang="en-US" sz="1800" dirty="0" smtClean="0"/>
          </a:p>
          <a:p>
            <a:pPr lvl="1"/>
            <a:r>
              <a:rPr lang="en-US" sz="1800" dirty="0" smtClean="0"/>
              <a:t>You should really stop polluting in the pond, it is bad for the fish. I don’t see any reason to stop polluting. Your company is the number one polluter in the nation.</a:t>
            </a:r>
          </a:p>
          <a:p>
            <a:pPr lvl="1"/>
            <a:endParaRPr lang="en-US" sz="1800" dirty="0" smtClean="0"/>
          </a:p>
          <a:p>
            <a:pPr lvl="1"/>
            <a:r>
              <a:rPr lang="en-US" sz="1800" dirty="0" smtClean="0"/>
              <a:t>You should really drive slowly in order to prevent an accident. I don’t see why, you speed like crazy all the time. </a:t>
            </a:r>
            <a:endParaRPr lang="en-US" sz="1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Relevance: Accident</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accident</a:t>
            </a:r>
            <a:r>
              <a:rPr lang="en-US" sz="2000" dirty="0" smtClean="0"/>
              <a:t> occurs when a general rule is applied to a case for which it is not intended to be applied to. </a:t>
            </a:r>
          </a:p>
          <a:p>
            <a:r>
              <a:rPr lang="en-US" sz="2000" dirty="0" smtClean="0"/>
              <a:t>For example:</a:t>
            </a:r>
          </a:p>
          <a:p>
            <a:pPr lvl="2"/>
            <a:r>
              <a:rPr lang="en-US" sz="1600" dirty="0" smtClean="0"/>
              <a:t>Puncturing someone’s skin with a knife is a way of harming them. So, when surgeons puncture a patients skin they are harming them. Since harming others is morally wrong, it follows that when surgeons puncture their patients skin they are doing something that is morally wrong.</a:t>
            </a:r>
          </a:p>
          <a:p>
            <a:pPr lvl="2"/>
            <a:r>
              <a:rPr lang="en-US" sz="1600" dirty="0" smtClean="0"/>
              <a:t>In identifying</a:t>
            </a:r>
            <a:r>
              <a:rPr lang="en-US" sz="1600" dirty="0" smtClean="0"/>
              <a:t> the fallacy of accident </a:t>
            </a:r>
            <a:r>
              <a:rPr lang="en-US" sz="1600" dirty="0" smtClean="0"/>
              <a:t>one should try to isolate what the general principle is, and attempt to figure out from their background knowledge what the proper scope of application is for the general principle. </a:t>
            </a:r>
          </a:p>
          <a:p>
            <a:pPr lvl="2"/>
            <a:r>
              <a:rPr lang="en-US" sz="1600" dirty="0" smtClean="0"/>
              <a:t>If the general principle is being misapplied, then it is likely that accident is occurring.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Evaluating Arguments</a:t>
            </a:r>
            <a:endParaRPr lang="en-US" sz="2400" dirty="0"/>
          </a:p>
        </p:txBody>
      </p:sp>
      <p:sp>
        <p:nvSpPr>
          <p:cNvPr id="3" name="Content Placeholder 2"/>
          <p:cNvSpPr>
            <a:spLocks noGrp="1"/>
          </p:cNvSpPr>
          <p:nvPr>
            <p:ph idx="1"/>
          </p:nvPr>
        </p:nvSpPr>
        <p:spPr/>
        <p:txBody>
          <a:bodyPr>
            <a:normAutofit/>
          </a:bodyPr>
          <a:lstStyle/>
          <a:p>
            <a:r>
              <a:rPr lang="en-US" sz="2000" dirty="0" smtClean="0"/>
              <a:t>The primary task of critical thinking is to identify arguments and to evaluate them.</a:t>
            </a:r>
          </a:p>
          <a:p>
            <a:r>
              <a:rPr lang="en-US" sz="2000" dirty="0" smtClean="0"/>
              <a:t>There are two basic ways of evaluating arguments.</a:t>
            </a:r>
          </a:p>
          <a:p>
            <a:r>
              <a:rPr lang="en-US" sz="2000" dirty="0" smtClean="0"/>
              <a:t>One technique is to evaluate the logical form of an argument by abstracting on its content, and analyzing the structure of the argument in order to determine if it is valid.</a:t>
            </a:r>
          </a:p>
          <a:p>
            <a:r>
              <a:rPr lang="en-US" sz="2000" dirty="0" smtClean="0"/>
              <a:t>Another technique is to evaluate the argument in virtue of its form, content, and context in order to determine if it contains an informal fallacy. </a:t>
            </a:r>
            <a:endParaRPr lang="en-U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Relevance: Straw Man</a:t>
            </a:r>
            <a:endParaRPr lang="en-US" sz="2400" dirty="0"/>
          </a:p>
        </p:txBody>
      </p:sp>
      <p:sp>
        <p:nvSpPr>
          <p:cNvPr id="3" name="Content Placeholder 2"/>
          <p:cNvSpPr>
            <a:spLocks noGrp="1"/>
          </p:cNvSpPr>
          <p:nvPr>
            <p:ph idx="1"/>
          </p:nvPr>
        </p:nvSpPr>
        <p:spPr/>
        <p:txBody>
          <a:bodyPr>
            <a:normAutofit/>
          </a:bodyPr>
          <a:lstStyle/>
          <a:p>
            <a:r>
              <a:rPr lang="en-US" sz="2000" dirty="0" smtClean="0"/>
              <a:t>The </a:t>
            </a:r>
            <a:r>
              <a:rPr lang="en-US" sz="2000" i="1" dirty="0" smtClean="0"/>
              <a:t>straw man</a:t>
            </a:r>
            <a:r>
              <a:rPr lang="en-US" sz="2000" dirty="0" smtClean="0"/>
              <a:t> fallacy occurs when</a:t>
            </a:r>
            <a:r>
              <a:rPr lang="en-US" sz="2000" dirty="0" smtClean="0"/>
              <a:t> an arguer </a:t>
            </a:r>
            <a:r>
              <a:rPr lang="en-US" sz="2000" dirty="0" smtClean="0"/>
              <a:t>distorts an opponent’s argument for the purpose of more easily </a:t>
            </a:r>
            <a:r>
              <a:rPr lang="en-US" sz="2000" dirty="0" smtClean="0"/>
              <a:t>attacking it. </a:t>
            </a:r>
            <a:r>
              <a:rPr lang="en-US" sz="2000" dirty="0" smtClean="0"/>
              <a:t>This can be done by </a:t>
            </a:r>
            <a:r>
              <a:rPr lang="en-US" sz="2000" dirty="0" smtClean="0"/>
              <a:t>either </a:t>
            </a:r>
            <a:r>
              <a:rPr lang="en-US" sz="2000" dirty="0" smtClean="0"/>
              <a:t>weakening or strengthening certain claims in the argument</a:t>
            </a:r>
            <a:r>
              <a:rPr lang="en-US" sz="2000" dirty="0" smtClean="0"/>
              <a:t> </a:t>
            </a:r>
            <a:r>
              <a:rPr lang="en-US" sz="2000" dirty="0" smtClean="0"/>
              <a:t>so that it is easier to knock down</a:t>
            </a:r>
            <a:r>
              <a:rPr lang="en-US" sz="2000" dirty="0" smtClean="0"/>
              <a:t>. </a:t>
            </a:r>
            <a:endParaRPr lang="en-US" sz="2000" dirty="0" smtClean="0"/>
          </a:p>
          <a:p>
            <a:r>
              <a:rPr lang="en-US" sz="2000" dirty="0" smtClean="0"/>
              <a:t>The aspect of reasoning that is </a:t>
            </a:r>
            <a:r>
              <a:rPr lang="en-US" sz="2000" dirty="0" smtClean="0"/>
              <a:t>inappropriate in straw man is </a:t>
            </a:r>
            <a:r>
              <a:rPr lang="en-US" sz="2000" i="1" dirty="0" smtClean="0"/>
              <a:t>changing</a:t>
            </a:r>
            <a:r>
              <a:rPr lang="en-US" sz="2000" dirty="0" smtClean="0"/>
              <a:t> / </a:t>
            </a:r>
            <a:r>
              <a:rPr lang="en-US" sz="2000" i="1" dirty="0" smtClean="0"/>
              <a:t>distorting</a:t>
            </a:r>
            <a:r>
              <a:rPr lang="en-US" sz="2000" dirty="0" smtClean="0"/>
              <a:t> the original argument into an argument that it actually is not. </a:t>
            </a:r>
          </a:p>
          <a:p>
            <a:r>
              <a:rPr lang="en-US" sz="2000" dirty="0" smtClean="0"/>
              <a:t>Straw </a:t>
            </a:r>
            <a:r>
              <a:rPr lang="en-US" sz="2000" dirty="0" smtClean="0"/>
              <a:t>man </a:t>
            </a:r>
            <a:r>
              <a:rPr lang="en-US" sz="2000" dirty="0" smtClean="0"/>
              <a:t>often occurs when a person’s argument can easily be turned into an argument that is known to be susceptible to certain obvious responses. By distorting the argument the audience is more easily persuaded to find the opponent’s argument faulty. </a:t>
            </a:r>
            <a:endParaRPr lang="en-US" sz="2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Straw man</a:t>
            </a:r>
            <a:endParaRPr lang="en-US" sz="2400" dirty="0"/>
          </a:p>
        </p:txBody>
      </p:sp>
      <p:sp>
        <p:nvSpPr>
          <p:cNvPr id="3" name="Content Placeholder 2"/>
          <p:cNvSpPr>
            <a:spLocks noGrp="1"/>
          </p:cNvSpPr>
          <p:nvPr>
            <p:ph idx="1"/>
          </p:nvPr>
        </p:nvSpPr>
        <p:spPr/>
        <p:txBody>
          <a:bodyPr>
            <a:normAutofit lnSpcReduction="10000"/>
          </a:bodyPr>
          <a:lstStyle/>
          <a:p>
            <a:r>
              <a:rPr lang="en-US" sz="2000" dirty="0" smtClean="0"/>
              <a:t>Examples</a:t>
            </a:r>
            <a:endParaRPr lang="en-US" sz="1800" dirty="0" smtClean="0"/>
          </a:p>
          <a:p>
            <a:pPr lvl="1"/>
            <a:r>
              <a:rPr lang="en-US" sz="1800" dirty="0" smtClean="0"/>
              <a:t>Smith has argued that public health care is good for the nation. But really Smith is just defending that idea of socialism. And since we know that socialism does not work, we have no reason to choose public health care.</a:t>
            </a:r>
          </a:p>
          <a:p>
            <a:pPr lvl="1"/>
            <a:endParaRPr lang="en-US" sz="1800" dirty="0" smtClean="0"/>
          </a:p>
          <a:p>
            <a:pPr lvl="1"/>
            <a:r>
              <a:rPr lang="en-US" sz="1800" dirty="0" smtClean="0"/>
              <a:t>Jones has argued that we should go to war in Iraq. But really Jones is just an imperialist out to conquer other nations And since we know </a:t>
            </a:r>
            <a:r>
              <a:rPr lang="en-US" sz="1800" dirty="0" smtClean="0"/>
              <a:t>that </a:t>
            </a:r>
            <a:r>
              <a:rPr lang="en-US" sz="1800" dirty="0" smtClean="0"/>
              <a:t>imperialism is immoral, we have no reason to go to war in Iraq. </a:t>
            </a:r>
            <a:r>
              <a:rPr lang="en-US" sz="1800" dirty="0" smtClean="0"/>
              <a:t> </a:t>
            </a:r>
          </a:p>
          <a:p>
            <a:pPr lvl="1"/>
            <a:endParaRPr lang="en-US" sz="1800" dirty="0" smtClean="0"/>
          </a:p>
          <a:p>
            <a:pPr lvl="1"/>
            <a:r>
              <a:rPr lang="en-US" sz="1800" dirty="0" smtClean="0"/>
              <a:t>In both cases it is obvious that the </a:t>
            </a:r>
            <a:r>
              <a:rPr lang="en-US" sz="1800" dirty="0" smtClean="0"/>
              <a:t>counterargument distorts the initial argument by painting it as involving socialism or imperialism, when it may actually not involve either of those motivations. </a:t>
            </a:r>
            <a:r>
              <a:rPr lang="en-US" sz="1800" dirty="0" smtClean="0"/>
              <a:t> </a:t>
            </a:r>
            <a:endParaRPr lang="en-US" sz="1800" dirty="0" smtClean="0"/>
          </a:p>
          <a:p>
            <a:pPr lvl="1"/>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Relevance: Missing the Point</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missing the point</a:t>
            </a:r>
            <a:r>
              <a:rPr lang="en-US" sz="2000" dirty="0" smtClean="0"/>
              <a:t> occurs when the premises of an argument support an obvious conclusion, but the arguer instead draws a different conclusion. </a:t>
            </a:r>
          </a:p>
          <a:p>
            <a:r>
              <a:rPr lang="en-US" sz="2000" dirty="0" smtClean="0"/>
              <a:t>In the fallacy of missing the point what is important is that it is obvious or pretty obvious what the conclusion is. The premises typically make it obvious what conclusion </a:t>
            </a:r>
            <a:r>
              <a:rPr lang="en-US" sz="2000" dirty="0" smtClean="0"/>
              <a:t>is follows.</a:t>
            </a:r>
            <a:endParaRPr lang="en-US" sz="2000" dirty="0" smtClean="0"/>
          </a:p>
          <a:p>
            <a:r>
              <a:rPr lang="en-US" sz="2000" dirty="0" smtClean="0"/>
              <a:t>The arguer </a:t>
            </a:r>
            <a:r>
              <a:rPr lang="en-US" sz="2000" i="1" dirty="0" smtClean="0"/>
              <a:t>misses the point </a:t>
            </a:r>
            <a:r>
              <a:rPr lang="en-US" sz="2000" dirty="0" smtClean="0"/>
              <a:t>by failing to see the obvious conclusion, and instead infers a different conclusion.</a:t>
            </a:r>
          </a:p>
          <a:p>
            <a:r>
              <a:rPr lang="en-US" sz="2000" dirty="0" smtClean="0"/>
              <a:t>Missing the point should not be confused with other fallacies of relevance, which in some sense all involve missing the point. </a:t>
            </a:r>
            <a:endParaRPr lang="en-US" sz="20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Missing the Point</a:t>
            </a:r>
            <a:endParaRPr lang="en-US" sz="2400" dirty="0"/>
          </a:p>
        </p:txBody>
      </p:sp>
      <p:sp>
        <p:nvSpPr>
          <p:cNvPr id="3" name="Content Placeholder 2"/>
          <p:cNvSpPr>
            <a:spLocks noGrp="1"/>
          </p:cNvSpPr>
          <p:nvPr>
            <p:ph idx="1"/>
          </p:nvPr>
        </p:nvSpPr>
        <p:spPr/>
        <p:txBody>
          <a:bodyPr>
            <a:normAutofit/>
          </a:bodyPr>
          <a:lstStyle/>
          <a:p>
            <a:r>
              <a:rPr lang="en-US" sz="2000" dirty="0" smtClean="0"/>
              <a:t>Examples:</a:t>
            </a:r>
          </a:p>
          <a:p>
            <a:pPr lvl="1"/>
            <a:r>
              <a:rPr lang="en-US" sz="1800" dirty="0" smtClean="0"/>
              <a:t>Johnny comes home every night drunk and bleeding. He has been drinking constantly at the same bar for the past 8 months. He ends up coming home bloody because he falls down when walking home from the bar. Clearly, he should move closer to the bar.</a:t>
            </a:r>
          </a:p>
          <a:p>
            <a:pPr lvl="1"/>
            <a:endParaRPr lang="en-US" sz="1800" dirty="0" smtClean="0"/>
          </a:p>
          <a:p>
            <a:pPr lvl="1"/>
            <a:r>
              <a:rPr lang="en-US" sz="1800" dirty="0" smtClean="0"/>
              <a:t>In the example above it is clear that the intended conclusion is that Johnny needs help, such as AA. The conclusion is not that he needs to move closer to the bar. The arguer has missed the point of the premise set. </a:t>
            </a:r>
            <a:endParaRPr lang="en-US"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Relevance: Red Herring</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red herring</a:t>
            </a:r>
            <a:r>
              <a:rPr lang="en-US" sz="2000" dirty="0" smtClean="0"/>
              <a:t> occurs when the arguer shifts topics or diverts attention from the central issue introduced. The arguer then goes on to draw some conclusion, or no conclusion, but </a:t>
            </a:r>
            <a:r>
              <a:rPr lang="en-US" sz="2000" dirty="0" smtClean="0"/>
              <a:t>pretends </a:t>
            </a:r>
            <a:r>
              <a:rPr lang="en-US" sz="2000" dirty="0" smtClean="0"/>
              <a:t>to have won the argument or established a conclusion.</a:t>
            </a:r>
          </a:p>
          <a:p>
            <a:r>
              <a:rPr lang="en-US" sz="2000" dirty="0" smtClean="0"/>
              <a:t>In identifying red herring one should look carefully for the topic to be debated, and then attempt to discern if the topic has been shifted to a distinct topic.</a:t>
            </a:r>
          </a:p>
          <a:p>
            <a:r>
              <a:rPr lang="en-US" sz="2000" dirty="0" smtClean="0"/>
              <a:t>Red herring and straw man are often hard to tease apart, since both involve a </a:t>
            </a:r>
            <a:r>
              <a:rPr lang="en-US" sz="2000" dirty="0" smtClean="0"/>
              <a:t>shift </a:t>
            </a:r>
            <a:r>
              <a:rPr lang="en-US" sz="2000" dirty="0" smtClean="0"/>
              <a:t>of some kind. In red herring the important point is that one shifts in order to </a:t>
            </a:r>
            <a:r>
              <a:rPr lang="en-US" sz="2000" dirty="0" smtClean="0"/>
              <a:t>divert </a:t>
            </a:r>
            <a:r>
              <a:rPr lang="en-US" sz="2000" dirty="0" smtClean="0"/>
              <a:t>attention to another issue. </a:t>
            </a:r>
            <a:endParaRPr lang="en-US" sz="20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Red Herring</a:t>
            </a:r>
            <a:endParaRPr lang="en-US" sz="2400" dirty="0"/>
          </a:p>
        </p:txBody>
      </p:sp>
      <p:sp>
        <p:nvSpPr>
          <p:cNvPr id="3" name="Content Placeholder 2"/>
          <p:cNvSpPr>
            <a:spLocks noGrp="1"/>
          </p:cNvSpPr>
          <p:nvPr>
            <p:ph idx="1"/>
          </p:nvPr>
        </p:nvSpPr>
        <p:spPr/>
        <p:txBody>
          <a:bodyPr>
            <a:normAutofit/>
          </a:bodyPr>
          <a:lstStyle/>
          <a:p>
            <a:r>
              <a:rPr lang="en-US" sz="2000" dirty="0" smtClean="0"/>
              <a:t>Examples</a:t>
            </a:r>
          </a:p>
          <a:p>
            <a:pPr lvl="1"/>
            <a:r>
              <a:rPr lang="en-US" sz="1800" dirty="0" smtClean="0"/>
              <a:t>Public health care is really a bad idea. Socialism is all about giving people things they don’t deserve. But everybody should work for an pay for what they deserve. Health care is a service. So,</a:t>
            </a:r>
            <a:r>
              <a:rPr lang="en-US" sz="1800" dirty="0" smtClean="0"/>
              <a:t> </a:t>
            </a:r>
            <a:r>
              <a:rPr lang="en-US" sz="1800" dirty="0" smtClean="0"/>
              <a:t>socialism is a bad idea</a:t>
            </a:r>
            <a:r>
              <a:rPr lang="en-US" sz="1800" dirty="0" smtClean="0"/>
              <a:t>. </a:t>
            </a:r>
            <a:endParaRPr lang="en-US" sz="1800" dirty="0" smtClean="0"/>
          </a:p>
          <a:p>
            <a:pPr lvl="1"/>
            <a:endParaRPr lang="en-US" sz="1800" dirty="0" smtClean="0"/>
          </a:p>
          <a:p>
            <a:pPr lvl="1"/>
            <a:r>
              <a:rPr lang="en-US" sz="1800" dirty="0" smtClean="0"/>
              <a:t>War in Iraq is a bad idea. Imperialism is about taking over countries merely for the purpose of taking their resources in an unjust manner. And when you take a countries resources in an unjust manner you are being immoral. So,</a:t>
            </a:r>
            <a:r>
              <a:rPr lang="en-US" sz="1800" dirty="0" smtClean="0"/>
              <a:t> </a:t>
            </a:r>
            <a:r>
              <a:rPr lang="en-US" sz="1800" dirty="0" smtClean="0"/>
              <a:t>imperialism is immoral</a:t>
            </a:r>
            <a:r>
              <a:rPr lang="en-US" sz="1800" dirty="0" smtClean="0"/>
              <a:t>. </a:t>
            </a:r>
            <a:endParaRPr 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Weak Induction: Appeal to Unqualified Authority</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appeal to unqualified authority</a:t>
            </a:r>
            <a:r>
              <a:rPr lang="en-US" sz="2000" dirty="0" smtClean="0"/>
              <a:t> occurs when one appeals to an unqualified authority in order to support some position.</a:t>
            </a:r>
          </a:p>
          <a:p>
            <a:r>
              <a:rPr lang="en-US" sz="2000" dirty="0" smtClean="0"/>
              <a:t>For example:</a:t>
            </a:r>
          </a:p>
          <a:p>
            <a:pPr lvl="2"/>
            <a:r>
              <a:rPr lang="en-US" sz="1600" dirty="0" smtClean="0"/>
              <a:t>Samson paints are the best quality paints for the </a:t>
            </a:r>
            <a:r>
              <a:rPr lang="en-US" sz="1600" dirty="0" smtClean="0"/>
              <a:t>outdoors</a:t>
            </a:r>
            <a:r>
              <a:rPr lang="en-US" sz="1600" dirty="0" smtClean="0"/>
              <a:t>, because Brad Pitt says so. </a:t>
            </a:r>
          </a:p>
          <a:p>
            <a:pPr lvl="2"/>
            <a:r>
              <a:rPr lang="en-US" sz="1600" dirty="0" smtClean="0"/>
              <a:t>Samson paints are the best quality paints for the </a:t>
            </a:r>
            <a:r>
              <a:rPr lang="en-US" sz="1600" dirty="0" smtClean="0"/>
              <a:t>outdoors</a:t>
            </a:r>
            <a:r>
              <a:rPr lang="en-US" sz="1600" dirty="0" smtClean="0"/>
              <a:t>, because leading authority on paints and materials John Smith says so.</a:t>
            </a:r>
          </a:p>
          <a:p>
            <a:pPr lvl="2"/>
            <a:endParaRPr lang="en-US" sz="1600" dirty="0" smtClean="0"/>
          </a:p>
          <a:p>
            <a:pPr lvl="2"/>
            <a:r>
              <a:rPr lang="en-US" sz="1600" dirty="0" smtClean="0"/>
              <a:t>In the first case we have appeal to unqualified authority because the actor Brad Pitt is not a qualified authority on paints. In the second case we don’t have a fallacy because the person appealed to is an authority. </a:t>
            </a:r>
            <a:endParaRPr lang="en-US" sz="16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Weak Induction: Appeal to Ignorance</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appeal to ignorance </a:t>
            </a:r>
            <a:r>
              <a:rPr lang="en-US" sz="2000" dirty="0" smtClean="0"/>
              <a:t>occurs when a person infers that something does not exist because there is no evidence that it does exist.</a:t>
            </a:r>
            <a:endParaRPr lang="en-US" sz="2000" dirty="0" smtClean="0"/>
          </a:p>
          <a:p>
            <a:r>
              <a:rPr lang="en-US" sz="2000" dirty="0" smtClean="0"/>
              <a:t>E</a:t>
            </a:r>
            <a:r>
              <a:rPr lang="en-US" sz="2000" dirty="0" smtClean="0"/>
              <a:t>xample</a:t>
            </a:r>
            <a:r>
              <a:rPr lang="en-US" sz="2000" dirty="0" smtClean="0"/>
              <a:t>:</a:t>
            </a:r>
          </a:p>
          <a:p>
            <a:pPr lvl="1"/>
            <a:r>
              <a:rPr lang="en-US" sz="1800" dirty="0" smtClean="0"/>
              <a:t>There are no craters on the far side of the moon, since no one has ever seen any. </a:t>
            </a:r>
          </a:p>
          <a:p>
            <a:pPr lvl="1"/>
            <a:r>
              <a:rPr lang="en-US" sz="1800" dirty="0" smtClean="0"/>
              <a:t>The fact that no one has seen any does not prove that there aren’t any. The absence of evidence is not the same as evidence of the absence.</a:t>
            </a:r>
          </a:p>
          <a:p>
            <a:pPr lvl="1"/>
            <a:r>
              <a:rPr lang="en-US" sz="1800" dirty="0" smtClean="0"/>
              <a:t>Sometimes appeals to ignorance-like arguments make sense. For example: All research into a cure for cancer has yielded no result, so there probably is no cure for cancer. </a:t>
            </a:r>
            <a:endParaRPr lang="en-US" sz="1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Weak Induction: Hasty Generalization</a:t>
            </a:r>
            <a:endParaRPr lang="en-US" sz="2400" dirty="0"/>
          </a:p>
        </p:txBody>
      </p:sp>
      <p:sp>
        <p:nvSpPr>
          <p:cNvPr id="3" name="Content Placeholder 2"/>
          <p:cNvSpPr>
            <a:spLocks noGrp="1"/>
          </p:cNvSpPr>
          <p:nvPr>
            <p:ph idx="1"/>
          </p:nvPr>
        </p:nvSpPr>
        <p:spPr/>
        <p:txBody>
          <a:bodyPr>
            <a:normAutofit/>
          </a:bodyPr>
          <a:lstStyle/>
          <a:p>
            <a:r>
              <a:rPr lang="en-US" sz="2000" i="1" dirty="0" smtClean="0"/>
              <a:t>Hasty generalization</a:t>
            </a:r>
            <a:r>
              <a:rPr lang="en-US" sz="2000" dirty="0" smtClean="0"/>
              <a:t> is a fallacy that affects inductive generalizations. A hasty generalization occurs when an arguer generalizes from a poor sample size. </a:t>
            </a:r>
            <a:endParaRPr lang="en-US" sz="2000" dirty="0" smtClean="0"/>
          </a:p>
          <a:p>
            <a:r>
              <a:rPr lang="en-US" sz="2000" dirty="0" smtClean="0"/>
              <a:t>E</a:t>
            </a:r>
            <a:r>
              <a:rPr lang="en-US" sz="2000" dirty="0" smtClean="0"/>
              <a:t>xample</a:t>
            </a:r>
            <a:r>
              <a:rPr lang="en-US" sz="2000" dirty="0" smtClean="0"/>
              <a:t>:</a:t>
            </a:r>
          </a:p>
          <a:p>
            <a:pPr lvl="1"/>
            <a:r>
              <a:rPr lang="en-US" sz="1800" dirty="0" smtClean="0"/>
              <a:t>13 kids at Rosemont High were found to be using cocaine. So, all the kids in that school are drug addicts.</a:t>
            </a:r>
          </a:p>
          <a:p>
            <a:pPr lvl="1"/>
            <a:r>
              <a:rPr lang="en-US" sz="1800" dirty="0" smtClean="0"/>
              <a:t>Clearly 13 is </a:t>
            </a:r>
            <a:r>
              <a:rPr lang="en-US" sz="1800" dirty="0" smtClean="0"/>
              <a:t>too </a:t>
            </a:r>
            <a:r>
              <a:rPr lang="en-US" sz="1800" dirty="0" smtClean="0"/>
              <a:t>low of a number to draw that kind of conclusion.</a:t>
            </a:r>
          </a:p>
          <a:p>
            <a:pPr lvl="1"/>
            <a:r>
              <a:rPr lang="en-US" sz="1800" dirty="0" smtClean="0"/>
              <a:t>In hasty generalization one must carefully think about what amount</a:t>
            </a:r>
            <a:r>
              <a:rPr lang="en-US" sz="1800" dirty="0" smtClean="0"/>
              <a:t> of the population </a:t>
            </a:r>
            <a:r>
              <a:rPr lang="en-US" sz="1800" dirty="0" smtClean="0"/>
              <a:t>would need to be adequately investigated for the purposes of drawing the generalization that the arguer draws. </a:t>
            </a:r>
            <a:endParaRPr lang="en-US" sz="18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Weak Induction: Slippery Slope</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slippery slope</a:t>
            </a:r>
            <a:r>
              <a:rPr lang="en-US" sz="2000" dirty="0" smtClean="0"/>
              <a:t> occurs when an arguers maintains that if we choose one course of action we will be </a:t>
            </a:r>
            <a:r>
              <a:rPr lang="en-US" sz="2000" dirty="0" smtClean="0"/>
              <a:t>led </a:t>
            </a:r>
            <a:r>
              <a:rPr lang="en-US" sz="2000" dirty="0" smtClean="0"/>
              <a:t>through a chain of consequences to an unacceptable consequence. And because the consequence is not acceptable we should not choose the immediate course of action.</a:t>
            </a:r>
          </a:p>
          <a:p>
            <a:r>
              <a:rPr lang="en-US" sz="2000" dirty="0" smtClean="0"/>
              <a:t>The error in slippery slope depends on the chain of consequences. If the chain of consequences really will occur and it is reasonable to think so, then the argument is not a </a:t>
            </a:r>
            <a:r>
              <a:rPr lang="en-US" sz="2000" dirty="0" smtClean="0"/>
              <a:t>slippery </a:t>
            </a:r>
            <a:r>
              <a:rPr lang="en-US" sz="2000" dirty="0" smtClean="0"/>
              <a:t>slope.</a:t>
            </a:r>
          </a:p>
          <a:p>
            <a:r>
              <a:rPr lang="en-US" sz="2000" dirty="0" smtClean="0"/>
              <a:t>However, if it is questionable whether the consequences would occur, then the argument does commit slippery slope. </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400" dirty="0" smtClean="0"/>
              <a:t>Argument Structure</a:t>
            </a:r>
            <a:endParaRPr lang="en-US" sz="2400" dirty="0"/>
          </a:p>
        </p:txBody>
      </p:sp>
      <p:sp>
        <p:nvSpPr>
          <p:cNvPr id="5" name="Content Placeholder 4"/>
          <p:cNvSpPr>
            <a:spLocks noGrp="1"/>
          </p:cNvSpPr>
          <p:nvPr>
            <p:ph sz="half" idx="1"/>
          </p:nvPr>
        </p:nvSpPr>
        <p:spPr/>
        <p:txBody>
          <a:bodyPr/>
          <a:lstStyle/>
          <a:p>
            <a:r>
              <a:rPr lang="en-US" dirty="0" smtClean="0"/>
              <a:t>Arguments have both a form and a content. In addition, to these </a:t>
            </a:r>
            <a:r>
              <a:rPr lang="en-US" dirty="0" smtClean="0"/>
              <a:t>two </a:t>
            </a:r>
            <a:r>
              <a:rPr lang="en-US" dirty="0" smtClean="0"/>
              <a:t>components of an argument there is always a</a:t>
            </a:r>
            <a:r>
              <a:rPr lang="en-US" dirty="0" smtClean="0"/>
              <a:t> dialectical context </a:t>
            </a:r>
            <a:r>
              <a:rPr lang="en-US" dirty="0" smtClean="0"/>
              <a:t>in which the argument occurs.</a:t>
            </a:r>
            <a:endParaRPr lang="en-US" dirty="0"/>
          </a:p>
        </p:txBody>
      </p:sp>
      <p:sp>
        <p:nvSpPr>
          <p:cNvPr id="6" name="Content Placeholder 5"/>
          <p:cNvSpPr>
            <a:spLocks noGrp="1"/>
          </p:cNvSpPr>
          <p:nvPr>
            <p:ph sz="half" idx="2"/>
          </p:nvPr>
        </p:nvSpPr>
        <p:spPr/>
        <p:txBody>
          <a:bodyPr/>
          <a:lstStyle/>
          <a:p>
            <a:r>
              <a:rPr lang="en-US" dirty="0" smtClean="0"/>
              <a:t>The </a:t>
            </a:r>
            <a:r>
              <a:rPr lang="en-US" i="1" dirty="0" smtClean="0"/>
              <a:t>form </a:t>
            </a:r>
            <a:r>
              <a:rPr lang="en-US" dirty="0" smtClean="0"/>
              <a:t>of an argument is the abstract pattern of reasoning involved in the argument. It is a pattern of reasoning that can take on different </a:t>
            </a:r>
            <a:r>
              <a:rPr lang="en-US" dirty="0" smtClean="0"/>
              <a:t>contents. </a:t>
            </a:r>
            <a:endParaRPr lang="en-US" dirty="0" smtClean="0"/>
          </a:p>
          <a:p>
            <a:r>
              <a:rPr lang="en-US" dirty="0" smtClean="0"/>
              <a:t>The content of an argument is the explicit claims that are made in the premises and the conclusion. </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Slippery Slope</a:t>
            </a:r>
            <a:endParaRPr lang="en-US" sz="2400" dirty="0"/>
          </a:p>
        </p:txBody>
      </p:sp>
      <p:sp>
        <p:nvSpPr>
          <p:cNvPr id="3" name="Content Placeholder 2"/>
          <p:cNvSpPr>
            <a:spLocks noGrp="1"/>
          </p:cNvSpPr>
          <p:nvPr>
            <p:ph idx="1"/>
          </p:nvPr>
        </p:nvSpPr>
        <p:spPr/>
        <p:txBody>
          <a:bodyPr>
            <a:normAutofit/>
          </a:bodyPr>
          <a:lstStyle/>
          <a:p>
            <a:r>
              <a:rPr lang="en-US" sz="2000" dirty="0" smtClean="0"/>
              <a:t>Examples:</a:t>
            </a:r>
          </a:p>
          <a:p>
            <a:pPr lvl="1"/>
            <a:r>
              <a:rPr lang="en-US" sz="1800" dirty="0" smtClean="0"/>
              <a:t>We cannot afford to give the SJSU staff a pay raise. If we give them a pay raise, then they will have no incentive to work hard. If they have no incentive to work hard, they will eventually work less, and take more vacations. If they take more vacations, we will eventually not have a functioning university</a:t>
            </a:r>
            <a:r>
              <a:rPr lang="en-US" sz="1800" dirty="0" smtClean="0"/>
              <a:t>. Since we need a functioning university, we cannot give the staff a pay raise. </a:t>
            </a:r>
          </a:p>
          <a:p>
            <a:pPr lvl="1"/>
            <a:endParaRPr lang="en-US" sz="1800" dirty="0" smtClean="0"/>
          </a:p>
          <a:p>
            <a:pPr lvl="1"/>
            <a:r>
              <a:rPr lang="en-US" sz="1800" dirty="0" smtClean="0"/>
              <a:t>We cannot give into the Animal rights movement at all. If we say that there are codes for animal testing, soon there will be codes for everything including restrictions on what meat can be sold, and when meat can be eaten. Soon we will be </a:t>
            </a:r>
            <a:r>
              <a:rPr lang="en-US" sz="1800" dirty="0" smtClean="0"/>
              <a:t>forced </a:t>
            </a:r>
            <a:r>
              <a:rPr lang="en-US" sz="1800" dirty="0" smtClean="0"/>
              <a:t>to eat only synthetic foods, since eating always involves killing. </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Weak Induction: Weak Analogy</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weak analogy</a:t>
            </a:r>
            <a:r>
              <a:rPr lang="en-US" sz="2000" dirty="0" smtClean="0"/>
              <a:t> occurs in arguments by analogy where one tries to establish from the fact that A has P and B is like A, that B has P. </a:t>
            </a:r>
          </a:p>
          <a:p>
            <a:r>
              <a:rPr lang="en-US" sz="2000" dirty="0" smtClean="0"/>
              <a:t>Whenever one</a:t>
            </a:r>
            <a:r>
              <a:rPr lang="en-US" sz="2000" dirty="0" smtClean="0"/>
              <a:t> </a:t>
            </a:r>
            <a:r>
              <a:rPr lang="en-US" sz="2000" dirty="0" smtClean="0"/>
              <a:t>identifies an argument by</a:t>
            </a:r>
            <a:r>
              <a:rPr lang="en-US" sz="2000" dirty="0" smtClean="0"/>
              <a:t> </a:t>
            </a:r>
            <a:r>
              <a:rPr lang="en-US" sz="2000" dirty="0" smtClean="0"/>
              <a:t>analogy, one should question whether the analogy is good. When the analogy is obviously weak, we have weak analogy. </a:t>
            </a:r>
          </a:p>
          <a:p>
            <a:r>
              <a:rPr lang="en-US" sz="2000" dirty="0" smtClean="0"/>
              <a:t>Determining when an analogy is weak depends on context. One has to pay attention to the content of the analogy, and the context in which it is said. </a:t>
            </a:r>
          </a:p>
          <a:p>
            <a:r>
              <a:rPr lang="en-US" sz="2000" dirty="0" smtClean="0"/>
              <a:t>Accident is often confused with weak analogy.</a:t>
            </a:r>
            <a:r>
              <a:rPr lang="en-US" sz="2000" dirty="0" smtClean="0"/>
              <a:t> Be careful!</a:t>
            </a:r>
            <a:endParaRPr lang="en-US" sz="2000"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Examples of Weak Analogy</a:t>
            </a:r>
            <a:endParaRPr lang="en-US" sz="2400" dirty="0"/>
          </a:p>
        </p:txBody>
      </p:sp>
      <p:sp>
        <p:nvSpPr>
          <p:cNvPr id="3" name="Content Placeholder 2"/>
          <p:cNvSpPr>
            <a:spLocks noGrp="1"/>
          </p:cNvSpPr>
          <p:nvPr>
            <p:ph sz="half" idx="1"/>
          </p:nvPr>
        </p:nvSpPr>
        <p:spPr/>
        <p:txBody>
          <a:bodyPr>
            <a:normAutofit/>
          </a:bodyPr>
          <a:lstStyle/>
          <a:p>
            <a:r>
              <a:rPr lang="en-US" sz="2000" dirty="0" smtClean="0"/>
              <a:t>Tomatoes are round and red.</a:t>
            </a:r>
          </a:p>
          <a:p>
            <a:r>
              <a:rPr lang="en-US" sz="2000" dirty="0" smtClean="0"/>
              <a:t>Tires are round.</a:t>
            </a:r>
          </a:p>
          <a:p>
            <a:r>
              <a:rPr lang="en-US" sz="2000" dirty="0" smtClean="0"/>
              <a:t>So, tires are red. </a:t>
            </a:r>
            <a:endParaRPr lang="en-US" sz="2000" dirty="0"/>
          </a:p>
        </p:txBody>
      </p:sp>
      <p:sp>
        <p:nvSpPr>
          <p:cNvPr id="4" name="Content Placeholder 3"/>
          <p:cNvSpPr>
            <a:spLocks noGrp="1"/>
          </p:cNvSpPr>
          <p:nvPr>
            <p:ph sz="half" idx="2"/>
          </p:nvPr>
        </p:nvSpPr>
        <p:spPr/>
        <p:txBody>
          <a:bodyPr/>
          <a:lstStyle/>
          <a:p>
            <a:r>
              <a:rPr lang="en-US" dirty="0" smtClean="0"/>
              <a:t>New cars lose 1/3 of their value as soon as you drive them off the lot.</a:t>
            </a:r>
          </a:p>
          <a:p>
            <a:r>
              <a:rPr lang="en-US" dirty="0" smtClean="0"/>
              <a:t>So, houses must lose 1/3 of their value as soon as you buy them. </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400" dirty="0" smtClean="0"/>
              <a:t>Fallacies of Causation</a:t>
            </a:r>
            <a:endParaRPr lang="en-US" sz="2400" dirty="0"/>
          </a:p>
        </p:txBody>
      </p:sp>
      <p:sp>
        <p:nvSpPr>
          <p:cNvPr id="6" name="Content Placeholder 5"/>
          <p:cNvSpPr>
            <a:spLocks noGrp="1"/>
          </p:cNvSpPr>
          <p:nvPr>
            <p:ph idx="1"/>
          </p:nvPr>
        </p:nvSpPr>
        <p:spPr/>
        <p:txBody>
          <a:bodyPr>
            <a:normAutofit/>
          </a:bodyPr>
          <a:lstStyle/>
          <a:p>
            <a:r>
              <a:rPr lang="en-US" sz="2000" dirty="0" smtClean="0"/>
              <a:t>One very common type of reasoning we engage in is causal reasoning. In causal reasoning we are often trying to establish that something is the cause of something else. </a:t>
            </a:r>
          </a:p>
          <a:p>
            <a:r>
              <a:rPr lang="en-US" sz="2000" dirty="0" smtClean="0"/>
              <a:t>When a passage has a causal claim as its conclusion, one should check to see if a causal fallacy has been committed.</a:t>
            </a:r>
          </a:p>
          <a:p>
            <a:r>
              <a:rPr lang="en-US" sz="2000" dirty="0" smtClean="0"/>
              <a:t>Types of causal mistakes</a:t>
            </a:r>
          </a:p>
          <a:p>
            <a:pPr lvl="1"/>
            <a:r>
              <a:rPr lang="en-US" sz="1800" dirty="0" smtClean="0"/>
              <a:t>It happened before so it is the cause (post hoc)</a:t>
            </a:r>
          </a:p>
          <a:p>
            <a:pPr lvl="1"/>
            <a:r>
              <a:rPr lang="en-US" sz="1800" dirty="0" smtClean="0"/>
              <a:t>Oversimplified cause</a:t>
            </a:r>
          </a:p>
          <a:p>
            <a:pPr lvl="1"/>
            <a:r>
              <a:rPr lang="en-US" sz="1800" dirty="0" smtClean="0"/>
              <a:t>False cause</a:t>
            </a:r>
            <a:endParaRPr lang="en-US" sz="1800" dirty="0"/>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Example: Post Hoc</a:t>
            </a:r>
            <a:endParaRPr lang="en-US" sz="2400" dirty="0"/>
          </a:p>
        </p:txBody>
      </p:sp>
      <p:sp>
        <p:nvSpPr>
          <p:cNvPr id="3" name="Content Placeholder 2"/>
          <p:cNvSpPr>
            <a:spLocks noGrp="1"/>
          </p:cNvSpPr>
          <p:nvPr>
            <p:ph idx="1"/>
          </p:nvPr>
        </p:nvSpPr>
        <p:spPr/>
        <p:txBody>
          <a:bodyPr>
            <a:normAutofit/>
          </a:bodyPr>
          <a:lstStyle/>
          <a:p>
            <a:r>
              <a:rPr lang="en-US" sz="2000" dirty="0" smtClean="0"/>
              <a:t>I was talking to Johnny 10 minutes ago. Now my wallet is missing. So, Johnny must have taken it.</a:t>
            </a:r>
          </a:p>
          <a:p>
            <a:r>
              <a:rPr lang="en-US" sz="2000" dirty="0" smtClean="0"/>
              <a:t>In a </a:t>
            </a:r>
            <a:r>
              <a:rPr lang="en-US" sz="2000" i="1" dirty="0" smtClean="0"/>
              <a:t>post hoc</a:t>
            </a:r>
            <a:r>
              <a:rPr lang="en-US" sz="2000" dirty="0" smtClean="0"/>
              <a:t> fallacy one tries to establish that A is the cause of B merely in virtue of the fact that A occurred prior in time to B.</a:t>
            </a:r>
          </a:p>
          <a:p>
            <a:r>
              <a:rPr lang="en-US" sz="2000" dirty="0" smtClean="0"/>
              <a:t>However, it is well known that priority in time is not sufficient for causation. </a:t>
            </a:r>
          </a:p>
          <a:p>
            <a:r>
              <a:rPr lang="en-US" sz="2000" dirty="0" smtClean="0"/>
              <a:t>It does not follow merely from the fact that event A occurred before event B that A caused B. </a:t>
            </a:r>
            <a:endParaRPr lang="en-US" sz="2000"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Example: Oversimplified cause</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oversimplified cause occurs when a person cites a single event or a set of events as the cause of another event, when in fact the single event or set of events is not sufficiently robust enough to account for the event.</a:t>
            </a:r>
          </a:p>
          <a:p>
            <a:r>
              <a:rPr lang="en-US" sz="2000" dirty="0" smtClean="0"/>
              <a:t>Example: I got an A on my exam because I had a good breakfast.</a:t>
            </a:r>
          </a:p>
          <a:p>
            <a:r>
              <a:rPr lang="en-US" sz="2000" dirty="0" smtClean="0"/>
              <a:t>While it is true that having a good breakfast contributed to my ability to do well on the exam, it is probably not the only factor. Studying and knowledge of the material is probably also of causal relevance. </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Example: False Cause</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false cause occurs when a person cites something as the sole cause of an event, when in fact it is known to not be the cause of the event or of events of that kind.</a:t>
            </a:r>
          </a:p>
          <a:p>
            <a:r>
              <a:rPr lang="en-US" sz="2000" dirty="0" smtClean="0"/>
              <a:t>The T.V. turned on because the water boiled.</a:t>
            </a:r>
          </a:p>
          <a:p>
            <a:r>
              <a:rPr lang="en-US" sz="2000" dirty="0" smtClean="0"/>
              <a:t>Although there may be some weird wiring going on in the house, it is probably not the case that water boiling in the kitchen was the cause of the T.V. turning on.</a:t>
            </a:r>
          </a:p>
          <a:p>
            <a:r>
              <a:rPr lang="en-US" sz="2000" dirty="0" smtClean="0"/>
              <a:t>False cause is more specific than over simplified cause because in the later an insufficient number of causal factors are cited, while in the former something that is not causally relevant is cited. </a:t>
            </a:r>
            <a:endParaRPr lang="en-US" sz="2000" dirty="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Presumption: Begging the Question</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begging the question</a:t>
            </a:r>
            <a:r>
              <a:rPr lang="en-US" sz="2000" dirty="0" smtClean="0"/>
              <a:t> occurs whenever the arguer creates the illusion that inadequate premises provide adequate support for a conclusion. This can happen in three ways.</a:t>
            </a:r>
          </a:p>
          <a:p>
            <a:r>
              <a:rPr lang="en-US" sz="2000" dirty="0" smtClean="0"/>
              <a:t>A </a:t>
            </a:r>
            <a:r>
              <a:rPr lang="en-US" sz="2000" i="1" dirty="0" smtClean="0"/>
              <a:t>controversial premise </a:t>
            </a:r>
            <a:r>
              <a:rPr lang="en-US" sz="2000" dirty="0" smtClean="0"/>
              <a:t>is involved. One premise is such that were an opponent of the argument to </a:t>
            </a:r>
            <a:r>
              <a:rPr lang="en-US" sz="2000" dirty="0" smtClean="0"/>
              <a:t>believe it, </a:t>
            </a:r>
            <a:r>
              <a:rPr lang="en-US" sz="2000" dirty="0" smtClean="0"/>
              <a:t>they would automatically believe the conclusion. </a:t>
            </a:r>
          </a:p>
          <a:p>
            <a:r>
              <a:rPr lang="en-US" sz="2000" dirty="0" smtClean="0"/>
              <a:t>The arguer has </a:t>
            </a:r>
            <a:r>
              <a:rPr lang="en-US" sz="2000" i="1" dirty="0" smtClean="0"/>
              <a:t>restated</a:t>
            </a:r>
            <a:r>
              <a:rPr lang="en-US" sz="2000" dirty="0" smtClean="0"/>
              <a:t> the conclusion in the premises in a slightly different way.</a:t>
            </a:r>
          </a:p>
          <a:p>
            <a:r>
              <a:rPr lang="en-US" sz="2000" dirty="0" smtClean="0"/>
              <a:t>The arguer has </a:t>
            </a:r>
            <a:r>
              <a:rPr lang="en-US" sz="2000" i="1" dirty="0" smtClean="0"/>
              <a:t>reasoned in a circle</a:t>
            </a:r>
            <a:r>
              <a:rPr lang="en-US" sz="2000" dirty="0" smtClean="0"/>
              <a:t>. Providing no support for the conclusion other than the conclusion itself. </a:t>
            </a:r>
            <a:endParaRPr lang="en-US" sz="2000" dirty="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Begging the Question: Controversial Premise</a:t>
            </a:r>
            <a:endParaRPr lang="en-US" sz="2400" dirty="0"/>
          </a:p>
        </p:txBody>
      </p:sp>
      <p:sp>
        <p:nvSpPr>
          <p:cNvPr id="3" name="Content Placeholder 2"/>
          <p:cNvSpPr>
            <a:spLocks noGrp="1"/>
          </p:cNvSpPr>
          <p:nvPr>
            <p:ph idx="1"/>
          </p:nvPr>
        </p:nvSpPr>
        <p:spPr/>
        <p:txBody>
          <a:bodyPr>
            <a:normAutofit/>
          </a:bodyPr>
          <a:lstStyle/>
          <a:p>
            <a:r>
              <a:rPr lang="en-US" sz="2000" dirty="0" smtClean="0"/>
              <a:t>In the controversial premise version of begging the question usually the topic is controversial, and a premise is highly controversial.</a:t>
            </a:r>
          </a:p>
          <a:p>
            <a:r>
              <a:rPr lang="en-US" sz="2000" dirty="0" smtClean="0"/>
              <a:t>For example:</a:t>
            </a:r>
          </a:p>
          <a:p>
            <a:pPr lvl="1"/>
            <a:r>
              <a:rPr lang="en-US" sz="1800" dirty="0" smtClean="0"/>
              <a:t>Abortion is murder. So, abortion is morally wrong.</a:t>
            </a:r>
          </a:p>
          <a:p>
            <a:pPr lvl="1"/>
            <a:r>
              <a:rPr lang="en-US" sz="1800" dirty="0" smtClean="0"/>
              <a:t>Marriage is between a man and a woman. So, gay-marriage is wrong.</a:t>
            </a:r>
          </a:p>
          <a:p>
            <a:pPr lvl="1"/>
            <a:r>
              <a:rPr lang="en-US" sz="1800" dirty="0" smtClean="0"/>
              <a:t>In both cases the premise is controversial. The whole debate in the case of abortion is over whether abortion is murder, and the whole debate in the case of gay-marriage is over whether marriage is between a man and a woman. So, to cite these premises is to beg the question since they are controversial, and add no further support for the conclusion.  </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Begging the Question: Circular Reasoning</a:t>
            </a:r>
            <a:endParaRPr lang="en-US" sz="2400" dirty="0"/>
          </a:p>
        </p:txBody>
      </p:sp>
      <p:sp>
        <p:nvSpPr>
          <p:cNvPr id="3" name="Content Placeholder 2"/>
          <p:cNvSpPr>
            <a:spLocks noGrp="1"/>
          </p:cNvSpPr>
          <p:nvPr>
            <p:ph idx="1"/>
          </p:nvPr>
        </p:nvSpPr>
        <p:spPr/>
        <p:txBody>
          <a:bodyPr>
            <a:normAutofit/>
          </a:bodyPr>
          <a:lstStyle/>
          <a:p>
            <a:r>
              <a:rPr lang="en-US" sz="2000" dirty="0" smtClean="0"/>
              <a:t>In some cases of begging the question we get circular reasoning. Here are two cases.</a:t>
            </a:r>
          </a:p>
          <a:p>
            <a:r>
              <a:rPr lang="en-US" sz="2000" dirty="0" smtClean="0"/>
              <a:t>Anand has black hair. So, Anand has black hair.</a:t>
            </a:r>
          </a:p>
          <a:p>
            <a:r>
              <a:rPr lang="en-US" sz="2000" dirty="0" smtClean="0"/>
              <a:t>Anand is a bachelor. So, Anand is an unmarried male.</a:t>
            </a:r>
          </a:p>
          <a:p>
            <a:r>
              <a:rPr lang="en-US" sz="2000" dirty="0" smtClean="0"/>
              <a:t>In the first  case we repeat the exact same sentence. And in the second case we say something that is synonymous. How can the premises of each of these arguments support their conclusions. These arguments make us want to ask, “How do you know?” the premises are inadequate for the conclusion. </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400" dirty="0" smtClean="0"/>
              <a:t>Same Form - Different Content</a:t>
            </a:r>
            <a:endParaRPr lang="en-US" sz="2400" dirty="0"/>
          </a:p>
        </p:txBody>
      </p:sp>
      <p:sp>
        <p:nvSpPr>
          <p:cNvPr id="8" name="Content Placeholder 7"/>
          <p:cNvSpPr>
            <a:spLocks noGrp="1"/>
          </p:cNvSpPr>
          <p:nvPr>
            <p:ph sz="half" idx="1"/>
          </p:nvPr>
        </p:nvSpPr>
        <p:spPr/>
        <p:txBody>
          <a:bodyPr/>
          <a:lstStyle/>
          <a:p>
            <a:pPr>
              <a:buFont typeface="+mj-lt"/>
              <a:buAutoNum type="arabicPeriod"/>
            </a:pPr>
            <a:r>
              <a:rPr lang="en-US" sz="2000" dirty="0" smtClean="0"/>
              <a:t>All dogs are mammals.</a:t>
            </a:r>
          </a:p>
          <a:p>
            <a:pPr>
              <a:buFont typeface="+mj-lt"/>
              <a:buAutoNum type="arabicPeriod"/>
            </a:pPr>
            <a:r>
              <a:rPr lang="en-US" sz="2000" dirty="0" smtClean="0"/>
              <a:t>All mammals are animals.</a:t>
            </a:r>
          </a:p>
          <a:p>
            <a:pPr>
              <a:buFont typeface="+mj-lt"/>
              <a:buAutoNum type="arabicPeriod"/>
            </a:pPr>
            <a:r>
              <a:rPr lang="en-US" sz="2000" dirty="0" smtClean="0"/>
              <a:t>So, all dogs are animals.</a:t>
            </a:r>
          </a:p>
          <a:p>
            <a:pPr>
              <a:buNone/>
            </a:pPr>
            <a:r>
              <a:rPr lang="en-US" sz="2000" dirty="0" smtClean="0"/>
              <a:t>A=dogs; B=mammals; C=animals</a:t>
            </a:r>
          </a:p>
          <a:p>
            <a:pPr>
              <a:buNone/>
            </a:pPr>
            <a:r>
              <a:rPr lang="en-US" sz="2000" dirty="0" smtClean="0"/>
              <a:t>All A are B.</a:t>
            </a:r>
          </a:p>
          <a:p>
            <a:pPr>
              <a:buNone/>
            </a:pPr>
            <a:r>
              <a:rPr lang="en-US" sz="2000" dirty="0" smtClean="0"/>
              <a:t>All B are C.</a:t>
            </a:r>
          </a:p>
          <a:p>
            <a:pPr>
              <a:buNone/>
            </a:pPr>
            <a:r>
              <a:rPr lang="en-US" sz="2000" dirty="0" smtClean="0"/>
              <a:t>All A are C. </a:t>
            </a:r>
          </a:p>
          <a:p>
            <a:pPr>
              <a:buNone/>
            </a:pPr>
            <a:endParaRPr lang="en-US" sz="2000" dirty="0" smtClean="0"/>
          </a:p>
          <a:p>
            <a:pPr>
              <a:buNone/>
            </a:pPr>
            <a:endParaRPr lang="en-US" dirty="0"/>
          </a:p>
        </p:txBody>
      </p:sp>
      <p:sp>
        <p:nvSpPr>
          <p:cNvPr id="9" name="Content Placeholder 8"/>
          <p:cNvSpPr>
            <a:spLocks noGrp="1"/>
          </p:cNvSpPr>
          <p:nvPr>
            <p:ph sz="half" idx="2"/>
          </p:nvPr>
        </p:nvSpPr>
        <p:spPr/>
        <p:txBody>
          <a:bodyPr/>
          <a:lstStyle/>
          <a:p>
            <a:r>
              <a:rPr lang="en-US" sz="2000" dirty="0" smtClean="0"/>
              <a:t>All cats are mammals.</a:t>
            </a:r>
          </a:p>
          <a:p>
            <a:r>
              <a:rPr lang="en-US" sz="2000" dirty="0" smtClean="0"/>
              <a:t>All mammals are animals.</a:t>
            </a:r>
          </a:p>
          <a:p>
            <a:r>
              <a:rPr lang="en-US" sz="2000" dirty="0" smtClean="0"/>
              <a:t>So, all cats are animals.</a:t>
            </a:r>
          </a:p>
          <a:p>
            <a:pPr>
              <a:buNone/>
            </a:pPr>
            <a:r>
              <a:rPr lang="en-US" sz="2000" dirty="0" smtClean="0"/>
              <a:t>A=cats; B=mammals; C=animals</a:t>
            </a:r>
          </a:p>
          <a:p>
            <a:pPr>
              <a:buNone/>
            </a:pPr>
            <a:r>
              <a:rPr lang="en-US" sz="2000" dirty="0" smtClean="0"/>
              <a:t>All A are B</a:t>
            </a:r>
          </a:p>
          <a:p>
            <a:pPr>
              <a:buNone/>
            </a:pPr>
            <a:r>
              <a:rPr lang="en-US" sz="2000" dirty="0" smtClean="0"/>
              <a:t>All B are C</a:t>
            </a:r>
          </a:p>
          <a:p>
            <a:pPr>
              <a:buNone/>
            </a:pPr>
            <a:r>
              <a:rPr lang="en-US" sz="2000" dirty="0" smtClean="0"/>
              <a:t>All A are C</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Presumption: Complex Question</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complex question occurs when a person asks a question that presupposes an answer.</a:t>
            </a:r>
          </a:p>
          <a:p>
            <a:r>
              <a:rPr lang="en-US" sz="2000" dirty="0" smtClean="0"/>
              <a:t>For example:</a:t>
            </a:r>
          </a:p>
          <a:p>
            <a:pPr lvl="1"/>
            <a:r>
              <a:rPr lang="en-US" sz="1800" dirty="0" smtClean="0"/>
              <a:t>Have you </a:t>
            </a:r>
            <a:r>
              <a:rPr lang="en-US" sz="1800" dirty="0" err="1" smtClean="0"/>
              <a:t>stoped</a:t>
            </a:r>
            <a:r>
              <a:rPr lang="en-US" sz="1800" dirty="0" smtClean="0"/>
              <a:t> </a:t>
            </a:r>
            <a:r>
              <a:rPr lang="en-US" sz="1800" dirty="0" smtClean="0"/>
              <a:t>using drugs?</a:t>
            </a:r>
          </a:p>
          <a:p>
            <a:pPr lvl="1"/>
            <a:r>
              <a:rPr lang="en-US" sz="1800" dirty="0" smtClean="0"/>
              <a:t>In a question like this if the person answers ‘yes’ then it implies that he was using drugs. If the person answers ‘no’ then it implies that he is still using drugs.</a:t>
            </a:r>
          </a:p>
          <a:p>
            <a:pPr lvl="1"/>
            <a:r>
              <a:rPr lang="en-US" sz="1800" dirty="0" smtClean="0"/>
              <a:t>Either way something has been implied which may not apply to the person.</a:t>
            </a:r>
            <a:endParaRPr lang="en-US" sz="1800" dirty="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Presumption: False Dichotomy</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false dichotomy</a:t>
            </a:r>
            <a:r>
              <a:rPr lang="en-US" sz="2000" dirty="0" smtClean="0"/>
              <a:t> occurs when one argues that there are only two options from which one can choose, and because of additional reasons one ought to choose one</a:t>
            </a:r>
            <a:r>
              <a:rPr lang="en-US" sz="2000" dirty="0" smtClean="0"/>
              <a:t> of the options</a:t>
            </a:r>
            <a:r>
              <a:rPr lang="en-US" sz="2000" dirty="0" smtClean="0"/>
              <a:t>. </a:t>
            </a:r>
            <a:endParaRPr lang="en-US" sz="2000" dirty="0" smtClean="0"/>
          </a:p>
          <a:p>
            <a:r>
              <a:rPr lang="en-US" sz="2000" dirty="0" smtClean="0"/>
              <a:t>E</a:t>
            </a:r>
            <a:r>
              <a:rPr lang="en-US" sz="2000" dirty="0" smtClean="0"/>
              <a:t>xample</a:t>
            </a:r>
            <a:endParaRPr lang="en-US" sz="2000" dirty="0" smtClean="0"/>
          </a:p>
          <a:p>
            <a:pPr lvl="1"/>
            <a:r>
              <a:rPr lang="en-US" sz="1800" dirty="0" smtClean="0"/>
              <a:t>You can either increase taxes or cut welfare programs, since you cannot cut welfare programs, you have to increase taxes. </a:t>
            </a:r>
          </a:p>
          <a:p>
            <a:pPr lvl="1"/>
            <a:r>
              <a:rPr lang="en-US" sz="1800" dirty="0" smtClean="0"/>
              <a:t>The argument assumes that there are only two options. Any time an argument assumes that there are only a couple of options, one should question whether those are the </a:t>
            </a:r>
            <a:r>
              <a:rPr lang="en-US" sz="1800" i="1" dirty="0" smtClean="0"/>
              <a:t>only</a:t>
            </a:r>
            <a:r>
              <a:rPr lang="en-US" sz="1800" dirty="0" smtClean="0"/>
              <a:t> options. If there are other options, then the argument commits the fallacy of false dichotomy. </a:t>
            </a:r>
            <a:endParaRPr lang="en-US" sz="1800" dirty="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Presumption: Suppressed Evidence</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suppressed evidence</a:t>
            </a:r>
            <a:r>
              <a:rPr lang="en-US" sz="2000" dirty="0" smtClean="0"/>
              <a:t> occurs when an arguer presents an argument as complete and adequate for a conclusion when in fact there is additional evidence present that should be considered or evidence that if revealed would undermine the argument. </a:t>
            </a:r>
          </a:p>
          <a:p>
            <a:r>
              <a:rPr lang="en-US" sz="2000" dirty="0" smtClean="0"/>
              <a:t>For example:</a:t>
            </a:r>
          </a:p>
          <a:p>
            <a:pPr lvl="1"/>
            <a:r>
              <a:rPr lang="en-US" sz="1800" dirty="0" smtClean="0"/>
              <a:t>America dropped more bombs in the Vietnam war than it did in the second world war. Therefore, more damage was caused in the Vietnam war than the second world war. </a:t>
            </a:r>
          </a:p>
          <a:p>
            <a:pPr lvl="1"/>
            <a:r>
              <a:rPr lang="en-US" sz="1800" dirty="0" smtClean="0"/>
              <a:t>What is missing in the argument above is the relation between bombs dropped and damage caused. We used nuclear weapons in the second world war and not in the Vietnam war, and nuclear weapons cause more damage than conventional bombs. </a:t>
            </a:r>
            <a:endParaRPr lang="en-US" sz="1800" dirty="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Ambiguity: Equivocation</a:t>
            </a:r>
            <a:endParaRPr lang="en-US" sz="2400" dirty="0"/>
          </a:p>
        </p:txBody>
      </p:sp>
      <p:sp>
        <p:nvSpPr>
          <p:cNvPr id="3" name="Content Placeholder 2"/>
          <p:cNvSpPr>
            <a:spLocks noGrp="1"/>
          </p:cNvSpPr>
          <p:nvPr>
            <p:ph idx="1"/>
          </p:nvPr>
        </p:nvSpPr>
        <p:spPr/>
        <p:txBody>
          <a:bodyPr>
            <a:normAutofit/>
          </a:bodyPr>
          <a:lstStyle/>
          <a:p>
            <a:r>
              <a:rPr lang="en-US" sz="2000" dirty="0" smtClean="0"/>
              <a:t>An argument commits the fallacy of </a:t>
            </a:r>
            <a:r>
              <a:rPr lang="en-US" sz="2000" i="1" dirty="0" smtClean="0"/>
              <a:t>equivocation</a:t>
            </a:r>
            <a:r>
              <a:rPr lang="en-US" sz="2000" dirty="0" smtClean="0"/>
              <a:t> when an author uses a single term in two different sense.</a:t>
            </a:r>
          </a:p>
          <a:p>
            <a:r>
              <a:rPr lang="en-US" sz="2000" dirty="0" smtClean="0"/>
              <a:t>For example:</a:t>
            </a:r>
            <a:endParaRPr lang="en-US" sz="1800" dirty="0" smtClean="0"/>
          </a:p>
          <a:p>
            <a:pPr lvl="1"/>
            <a:r>
              <a:rPr lang="en-US" sz="1800" dirty="0" smtClean="0"/>
              <a:t>Plants are used to produce cars.</a:t>
            </a:r>
          </a:p>
          <a:p>
            <a:pPr lvl="1"/>
            <a:r>
              <a:rPr lang="en-US" sz="1800" dirty="0" smtClean="0"/>
              <a:t>Plants are used to produce oxygen.</a:t>
            </a:r>
          </a:p>
          <a:p>
            <a:pPr lvl="1"/>
            <a:r>
              <a:rPr lang="en-US" sz="1800" dirty="0" smtClean="0"/>
              <a:t>So, plants are used to produce both cars and oxygen.</a:t>
            </a:r>
          </a:p>
          <a:p>
            <a:pPr lvl="1"/>
            <a:endParaRPr lang="en-US" sz="1800" dirty="0" smtClean="0"/>
          </a:p>
          <a:p>
            <a:pPr lvl="1"/>
            <a:r>
              <a:rPr lang="en-US" sz="1800" dirty="0" smtClean="0"/>
              <a:t>In the first premise we are talking about factory plants. In the second premise we are talking about organic plants. So, we are equivocating on the word ‘plant’. </a:t>
            </a: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Ambiguity: Amphiboly</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amphiboly</a:t>
            </a:r>
            <a:r>
              <a:rPr lang="en-US" sz="2000" dirty="0" smtClean="0"/>
              <a:t> occurs when an arguer misinterprets a statement and then draws a conclusion based on the faulty interpretation. </a:t>
            </a:r>
          </a:p>
          <a:p>
            <a:r>
              <a:rPr lang="en-US" sz="2000" dirty="0" smtClean="0"/>
              <a:t>For example:</a:t>
            </a:r>
          </a:p>
          <a:p>
            <a:pPr lvl="1"/>
            <a:r>
              <a:rPr lang="en-US" sz="1800" dirty="0" smtClean="0"/>
              <a:t>John said that he loves flying airplanes. Thus, John must love looking up in the sky.</a:t>
            </a:r>
          </a:p>
          <a:p>
            <a:pPr lvl="1"/>
            <a:r>
              <a:rPr lang="en-US" sz="1800" dirty="0" smtClean="0"/>
              <a:t>‘John loves flying airplanes’ can be read in two ways. (1) John is a pilot and loves flying, (2) John loves watching airplanes at air shows.</a:t>
            </a:r>
          </a:p>
          <a:p>
            <a:pPr lvl="1"/>
            <a:r>
              <a:rPr lang="en-US" sz="1800" dirty="0" smtClean="0"/>
              <a:t>The arguer has drawn a conclusion based on one interpretation of the statement. The interpretation maybe faulty. </a:t>
            </a:r>
            <a:endParaRPr lang="en-US" sz="1800" dirty="0"/>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Grammatical Analogy: Composition</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composition</a:t>
            </a:r>
            <a:r>
              <a:rPr lang="en-US" sz="2000" dirty="0" smtClean="0"/>
              <a:t> occurs when a person infers that a whole made of parts has a property because all of its parts have the property.</a:t>
            </a:r>
            <a:endParaRPr lang="en-US" sz="1800" dirty="0" smtClean="0"/>
          </a:p>
          <a:p>
            <a:r>
              <a:rPr lang="en-US" sz="1800" dirty="0" smtClean="0"/>
              <a:t>For example:</a:t>
            </a:r>
          </a:p>
          <a:p>
            <a:pPr lvl="1"/>
            <a:r>
              <a:rPr lang="en-US" sz="1800" dirty="0" smtClean="0"/>
              <a:t>Every part of the watch is small, so the watch is small.</a:t>
            </a:r>
          </a:p>
          <a:p>
            <a:pPr lvl="1"/>
            <a:r>
              <a:rPr lang="en-US" sz="1800" dirty="0" smtClean="0"/>
              <a:t>Every part of the shirt is red, so the shirt is red.</a:t>
            </a:r>
          </a:p>
          <a:p>
            <a:pPr lvl="1"/>
            <a:r>
              <a:rPr lang="en-US" sz="1800" dirty="0" smtClean="0"/>
              <a:t>The watch example is a fallacy of composition because size is not a transferable property from part to whole.</a:t>
            </a:r>
          </a:p>
          <a:p>
            <a:pPr lvl="1"/>
            <a:r>
              <a:rPr lang="en-US" sz="1800" dirty="0" smtClean="0"/>
              <a:t>The shirt example is not a fallacy since color, in some cases, is a transferable property from part to whole. </a:t>
            </a: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Fallacies of Grammatical Analogy: Division</a:t>
            </a:r>
            <a:endParaRPr lang="en-US" sz="2400" dirty="0"/>
          </a:p>
        </p:txBody>
      </p:sp>
      <p:sp>
        <p:nvSpPr>
          <p:cNvPr id="3" name="Content Placeholder 2"/>
          <p:cNvSpPr>
            <a:spLocks noGrp="1"/>
          </p:cNvSpPr>
          <p:nvPr>
            <p:ph idx="1"/>
          </p:nvPr>
        </p:nvSpPr>
        <p:spPr/>
        <p:txBody>
          <a:bodyPr>
            <a:normAutofit/>
          </a:bodyPr>
          <a:lstStyle/>
          <a:p>
            <a:r>
              <a:rPr lang="en-US" sz="2000" dirty="0" smtClean="0"/>
              <a:t>The fallacy of </a:t>
            </a:r>
            <a:r>
              <a:rPr lang="en-US" sz="2000" i="1" dirty="0" smtClean="0"/>
              <a:t>division</a:t>
            </a:r>
            <a:r>
              <a:rPr lang="en-US" sz="2000" dirty="0" smtClean="0"/>
              <a:t> occurs when one infers that a part has a property since the whole has a property.</a:t>
            </a:r>
          </a:p>
          <a:p>
            <a:r>
              <a:rPr lang="en-US" sz="2000" dirty="0" smtClean="0"/>
              <a:t>For example:</a:t>
            </a:r>
          </a:p>
          <a:p>
            <a:pPr lvl="1"/>
            <a:r>
              <a:rPr lang="en-US" sz="1800" dirty="0" smtClean="0"/>
              <a:t>The empire state building is tall. So, all of its parts are tall.</a:t>
            </a:r>
          </a:p>
          <a:p>
            <a:pPr lvl="1"/>
            <a:r>
              <a:rPr lang="en-US" sz="1800" dirty="0" smtClean="0"/>
              <a:t>The empire state building is extended in space. So all of its parts are extended in space. </a:t>
            </a:r>
          </a:p>
          <a:p>
            <a:pPr lvl="1"/>
            <a:r>
              <a:rPr lang="en-US" sz="1800" dirty="0" smtClean="0"/>
              <a:t>In the case of the empire state building and size we have a fallacy, since size does not transfer from whole to part. </a:t>
            </a:r>
          </a:p>
          <a:p>
            <a:pPr lvl="1"/>
            <a:r>
              <a:rPr lang="en-US" sz="1800" dirty="0" smtClean="0"/>
              <a:t>In the case of the empire state building and extension in space we do not have a fallacy since extension in space does transfer. </a:t>
            </a:r>
            <a:endParaRPr lang="en-US" sz="1800" dirty="0"/>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Things to keep in mind</a:t>
            </a:r>
            <a:endParaRPr lang="en-US" sz="2400" dirty="0"/>
          </a:p>
        </p:txBody>
      </p:sp>
      <p:sp>
        <p:nvSpPr>
          <p:cNvPr id="3" name="Content Placeholder 2"/>
          <p:cNvSpPr>
            <a:spLocks noGrp="1"/>
          </p:cNvSpPr>
          <p:nvPr>
            <p:ph idx="1"/>
          </p:nvPr>
        </p:nvSpPr>
        <p:spPr/>
        <p:txBody>
          <a:bodyPr>
            <a:normAutofit lnSpcReduction="10000"/>
          </a:bodyPr>
          <a:lstStyle/>
          <a:p>
            <a:r>
              <a:rPr lang="en-US" sz="2000" dirty="0" smtClean="0"/>
              <a:t>A passage may contain no fallacy, or more than one fallacy.</a:t>
            </a:r>
          </a:p>
          <a:p>
            <a:r>
              <a:rPr lang="en-US" sz="2000" dirty="0" smtClean="0"/>
              <a:t>It may be hard at times to tell exactly what fallacy a passage does commit.</a:t>
            </a:r>
          </a:p>
          <a:p>
            <a:r>
              <a:rPr lang="en-US" sz="2000" dirty="0" smtClean="0"/>
              <a:t>Be wary of fallacies that are easily confused, such as accident and weak analogy or red herring and straw man.</a:t>
            </a:r>
          </a:p>
          <a:p>
            <a:r>
              <a:rPr lang="en-US" sz="2000" dirty="0" smtClean="0"/>
              <a:t>Read passages </a:t>
            </a:r>
            <a:r>
              <a:rPr lang="en-US" sz="2000" dirty="0" smtClean="0"/>
              <a:t>more than </a:t>
            </a:r>
            <a:r>
              <a:rPr lang="en-US" sz="2000" dirty="0" smtClean="0"/>
              <a:t>once in different voices.</a:t>
            </a:r>
            <a:endParaRPr lang="en-US" sz="2000" dirty="0" smtClean="0"/>
          </a:p>
          <a:p>
            <a:r>
              <a:rPr lang="en-US" sz="2000" dirty="0" smtClean="0"/>
              <a:t>Make sure to check the content and context, and do not use form alone to determine if a fallacy is present. </a:t>
            </a:r>
          </a:p>
          <a:p>
            <a:r>
              <a:rPr lang="en-US" sz="2000" dirty="0" smtClean="0"/>
              <a:t>Always try to argue for the fallacy you think a passage commits.  </a:t>
            </a: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Procedure for Fallacy</a:t>
            </a:r>
            <a:endParaRPr lang="en-US" sz="2400" dirty="0"/>
          </a:p>
        </p:txBody>
      </p:sp>
      <p:sp>
        <p:nvSpPr>
          <p:cNvPr id="3" name="Content Placeholder 2"/>
          <p:cNvSpPr>
            <a:spLocks noGrp="1"/>
          </p:cNvSpPr>
          <p:nvPr>
            <p:ph idx="1"/>
          </p:nvPr>
        </p:nvSpPr>
        <p:spPr/>
        <p:txBody>
          <a:bodyPr>
            <a:normAutofit/>
          </a:bodyPr>
          <a:lstStyle/>
          <a:p>
            <a:pPr>
              <a:buFont typeface="+mj-lt"/>
              <a:buAutoNum type="arabicPeriod"/>
            </a:pPr>
            <a:r>
              <a:rPr lang="en-US" sz="1800" dirty="0" smtClean="0"/>
              <a:t>Read the passage, circle all premises and conclusion indicators, determine if an argument is present.</a:t>
            </a:r>
          </a:p>
          <a:p>
            <a:pPr>
              <a:buFont typeface="+mj-lt"/>
              <a:buAutoNum type="arabicPeriod"/>
            </a:pPr>
            <a:r>
              <a:rPr lang="en-US" sz="1800" dirty="0" smtClean="0"/>
              <a:t>Focus on the conclusion and the premises –try to state them in your own words, ask: Are the premises relevant to the conclusion? Does the conclusion contain a causal claim? Is the conclusion a generalization? Is the conclusion a question?</a:t>
            </a:r>
          </a:p>
          <a:p>
            <a:pPr>
              <a:buFont typeface="+mj-lt"/>
              <a:buAutoNum type="arabicPeriod"/>
            </a:pPr>
            <a:r>
              <a:rPr lang="en-US" sz="1800" dirty="0" smtClean="0"/>
              <a:t>Read the passage over looking for words that can be used in multiple ways. Also look to see if there is a suspect form of reasoning at play in the passage.</a:t>
            </a:r>
          </a:p>
          <a:p>
            <a:pPr>
              <a:buFont typeface="+mj-lt"/>
              <a:buAutoNum type="arabicPeriod"/>
            </a:pPr>
            <a:r>
              <a:rPr lang="en-US" sz="1800" dirty="0" smtClean="0"/>
              <a:t>Check to see whether there is more than one fallacy present. </a:t>
            </a:r>
            <a:endParaRPr lang="en-US" sz="1800"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400" dirty="0" smtClean="0"/>
              <a:t>Informal Fallacies</a:t>
            </a:r>
            <a:endParaRPr lang="en-US" sz="2400" dirty="0"/>
          </a:p>
        </p:txBody>
      </p:sp>
      <p:sp>
        <p:nvSpPr>
          <p:cNvPr id="6" name="Content Placeholder 5"/>
          <p:cNvSpPr>
            <a:spLocks noGrp="1"/>
          </p:cNvSpPr>
          <p:nvPr>
            <p:ph idx="1"/>
          </p:nvPr>
        </p:nvSpPr>
        <p:spPr/>
        <p:txBody>
          <a:bodyPr>
            <a:normAutofit/>
          </a:bodyPr>
          <a:lstStyle/>
          <a:p>
            <a:r>
              <a:rPr lang="en-US" sz="2000" dirty="0" smtClean="0"/>
              <a:t>In general, </a:t>
            </a:r>
            <a:r>
              <a:rPr lang="en-US" sz="2000" dirty="0" smtClean="0"/>
              <a:t>informal </a:t>
            </a:r>
            <a:r>
              <a:rPr lang="en-US" sz="2000" dirty="0" smtClean="0"/>
              <a:t>fallacies do not have to do with form alone. They typically have to do with form, content, context.</a:t>
            </a:r>
          </a:p>
          <a:p>
            <a:r>
              <a:rPr lang="en-US" sz="2000" dirty="0" smtClean="0"/>
              <a:t>In order to tell whether or </a:t>
            </a:r>
            <a:r>
              <a:rPr lang="en-US" sz="2000" dirty="0" smtClean="0"/>
              <a:t>not </a:t>
            </a:r>
            <a:r>
              <a:rPr lang="en-US" sz="2000" dirty="0" smtClean="0"/>
              <a:t>an argument commits an informal fallacy one must think about the actual content and context of the argument. </a:t>
            </a:r>
          </a:p>
          <a:p>
            <a:r>
              <a:rPr lang="en-US" sz="2000" dirty="0" smtClean="0"/>
              <a:t>Two different instances of an argument form can have different outcomes with respect to an informal fallacy.</a:t>
            </a:r>
            <a:r>
              <a:rPr lang="en-US" sz="2000" dirty="0" smtClean="0"/>
              <a:t> </a:t>
            </a:r>
            <a:r>
              <a:rPr lang="en-US" sz="2000" dirty="0" smtClean="0"/>
              <a:t>It is possible that while</a:t>
            </a:r>
            <a:r>
              <a:rPr lang="en-US" sz="2000" dirty="0" smtClean="0"/>
              <a:t> </a:t>
            </a:r>
            <a:r>
              <a:rPr lang="en-US" sz="2000" dirty="0" smtClean="0"/>
              <a:t>one is fallacious, the other is not. </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Example: Same Form Different Outcome</a:t>
            </a:r>
            <a:endParaRPr lang="en-US" sz="2400" dirty="0"/>
          </a:p>
        </p:txBody>
      </p:sp>
      <p:sp>
        <p:nvSpPr>
          <p:cNvPr id="3" name="Content Placeholder 2"/>
          <p:cNvSpPr>
            <a:spLocks noGrp="1"/>
          </p:cNvSpPr>
          <p:nvPr>
            <p:ph idx="1"/>
          </p:nvPr>
        </p:nvSpPr>
        <p:spPr/>
        <p:txBody>
          <a:bodyPr>
            <a:normAutofit/>
          </a:bodyPr>
          <a:lstStyle/>
          <a:p>
            <a:r>
              <a:rPr lang="en-US" sz="2000" dirty="0" smtClean="0"/>
              <a:t>Every part P of object O has Property F.</a:t>
            </a:r>
          </a:p>
          <a:p>
            <a:r>
              <a:rPr lang="en-US" sz="2000" dirty="0" smtClean="0"/>
              <a:t>So, object O as a whole has Property F.</a:t>
            </a:r>
          </a:p>
          <a:p>
            <a:pPr lvl="1">
              <a:buNone/>
            </a:pPr>
            <a:r>
              <a:rPr lang="en-US" sz="1800" dirty="0" smtClean="0"/>
              <a:t>Examples:</a:t>
            </a:r>
          </a:p>
          <a:p>
            <a:pPr lvl="1"/>
            <a:r>
              <a:rPr lang="en-US" sz="1800" dirty="0" smtClean="0"/>
              <a:t>Every part of the watch is small. So, the watch is small.</a:t>
            </a:r>
          </a:p>
          <a:p>
            <a:pPr lvl="1"/>
            <a:r>
              <a:rPr lang="en-US" sz="1800" dirty="0" smtClean="0"/>
              <a:t>Every part of the shirt is red. So, the shirt is red.</a:t>
            </a:r>
          </a:p>
          <a:p>
            <a:pPr lvl="1"/>
            <a:endParaRPr lang="en-US" sz="1800" dirty="0" smtClean="0"/>
          </a:p>
          <a:p>
            <a:pPr lvl="1"/>
            <a:r>
              <a:rPr lang="en-US" sz="1800" dirty="0" smtClean="0"/>
              <a:t>Both arguments have the form described above, in which a property of the whole is determined in virtue of the fact that the parts have the property. However, the case of the watch is fallacious, while the case of the shirt is not fallacious.</a:t>
            </a:r>
          </a:p>
          <a:p>
            <a:pPr lvl="1"/>
            <a:r>
              <a:rPr lang="en-US" sz="1800" dirty="0" smtClean="0"/>
              <a:t>So, informal fallacies do not depend on form alone. </a:t>
            </a:r>
            <a:endParaRPr 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What are Informal Fallacies? I</a:t>
            </a:r>
            <a:endParaRPr lang="en-US" sz="2400" dirty="0"/>
          </a:p>
        </p:txBody>
      </p:sp>
      <p:sp>
        <p:nvSpPr>
          <p:cNvPr id="3" name="Content Placeholder 2"/>
          <p:cNvSpPr>
            <a:spLocks noGrp="1"/>
          </p:cNvSpPr>
          <p:nvPr>
            <p:ph idx="1"/>
          </p:nvPr>
        </p:nvSpPr>
        <p:spPr/>
        <p:txBody>
          <a:bodyPr>
            <a:normAutofit/>
          </a:bodyPr>
          <a:lstStyle/>
          <a:p>
            <a:r>
              <a:rPr lang="en-US" sz="2000" dirty="0" smtClean="0"/>
              <a:t>Informal fallacies are faulty patterns of reasoning that human’s either are prone to engage in or use in order to get an audience to believe something on an inadequate basis. </a:t>
            </a:r>
          </a:p>
          <a:p>
            <a:r>
              <a:rPr lang="en-US" sz="2000" dirty="0" smtClean="0"/>
              <a:t>For example, it is improper to infer from the fact that in the past 50 instances in which one has flipped a coin it has turned out heads, that the next instance it will turn out tails.</a:t>
            </a:r>
          </a:p>
          <a:p>
            <a:r>
              <a:rPr lang="en-US" sz="2000" dirty="0" smtClean="0"/>
              <a:t>We are psychologically prone to reason that way, because of our expectation that the coin should eventually land tails. But it is in fact based on faulty probabilistic reasoning.</a:t>
            </a:r>
          </a:p>
          <a:p>
            <a:r>
              <a:rPr lang="en-US" sz="2000" dirty="0" smtClean="0"/>
              <a:t>In other cases people use faulty reasoning to confuse others. </a:t>
            </a:r>
            <a:endParaRPr 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What are Informal Fallacies? II</a:t>
            </a:r>
            <a:endParaRPr lang="en-US" sz="2400" dirty="0"/>
          </a:p>
        </p:txBody>
      </p:sp>
      <p:sp>
        <p:nvSpPr>
          <p:cNvPr id="3" name="Content Placeholder 2"/>
          <p:cNvSpPr>
            <a:spLocks noGrp="1"/>
          </p:cNvSpPr>
          <p:nvPr>
            <p:ph idx="1"/>
          </p:nvPr>
        </p:nvSpPr>
        <p:spPr/>
        <p:txBody>
          <a:bodyPr>
            <a:normAutofit/>
          </a:bodyPr>
          <a:lstStyle/>
          <a:p>
            <a:r>
              <a:rPr lang="en-US" sz="2000" dirty="0" smtClean="0"/>
              <a:t>Often when one wants to convince someone of something it maybe easy to do so by engaging in a kind of faulty reasoning that will confuse the person into believing something they ought not to believe or by appealing to something that is inappropriate. </a:t>
            </a:r>
          </a:p>
          <a:p>
            <a:r>
              <a:rPr lang="en-US" sz="2000" dirty="0" smtClean="0"/>
              <a:t>For example, one could say “you ought to vote for Jim, you wouldn’t want to get a broken leg.” Here the arguer appeals to force as a way to convince someone</a:t>
            </a:r>
            <a:r>
              <a:rPr lang="en-US" sz="2000" dirty="0" smtClean="0"/>
              <a:t> to </a:t>
            </a:r>
            <a:r>
              <a:rPr lang="en-US" sz="2000" dirty="0" smtClean="0"/>
              <a:t>vote for Jim. </a:t>
            </a:r>
          </a:p>
          <a:p>
            <a:r>
              <a:rPr lang="en-US" sz="2000" dirty="0" smtClean="0"/>
              <a:t>However, we all recognize that force is not a legitimate reason why one should</a:t>
            </a:r>
            <a:r>
              <a:rPr lang="en-US" sz="2000" dirty="0" smtClean="0"/>
              <a:t> vote for someone. </a:t>
            </a:r>
            <a:r>
              <a:rPr lang="en-US" sz="2000" dirty="0" smtClean="0"/>
              <a:t>Rather, one should vote on the basis of the merits of the candidate. </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What are Informal Fallacies? III</a:t>
            </a:r>
            <a:endParaRPr lang="en-US" sz="2400" dirty="0"/>
          </a:p>
        </p:txBody>
      </p:sp>
      <p:sp>
        <p:nvSpPr>
          <p:cNvPr id="3" name="Content Placeholder 2"/>
          <p:cNvSpPr>
            <a:spLocks noGrp="1"/>
          </p:cNvSpPr>
          <p:nvPr>
            <p:ph idx="1"/>
          </p:nvPr>
        </p:nvSpPr>
        <p:spPr/>
        <p:txBody>
          <a:bodyPr>
            <a:normAutofit/>
          </a:bodyPr>
          <a:lstStyle/>
          <a:p>
            <a:r>
              <a:rPr lang="en-US" sz="2000" dirty="0" smtClean="0"/>
              <a:t>There are different kinds of informal fallacies:</a:t>
            </a:r>
          </a:p>
          <a:p>
            <a:pPr lvl="1"/>
            <a:r>
              <a:rPr lang="en-US" sz="1800" dirty="0" smtClean="0"/>
              <a:t>Fallacies of relevance.</a:t>
            </a:r>
          </a:p>
          <a:p>
            <a:pPr lvl="1"/>
            <a:r>
              <a:rPr lang="en-US" sz="1800" dirty="0" smtClean="0"/>
              <a:t>Fallacies weak induction.</a:t>
            </a:r>
          </a:p>
          <a:p>
            <a:pPr lvl="1"/>
            <a:r>
              <a:rPr lang="en-US" sz="1800" dirty="0" smtClean="0"/>
              <a:t>Fallacies of presumption, ambiguity, and grammatical analogy.</a:t>
            </a:r>
            <a:endParaRPr lang="en-US" sz="2000" dirty="0" smtClean="0"/>
          </a:p>
          <a:p>
            <a:r>
              <a:rPr lang="en-US" sz="2000" dirty="0" smtClean="0"/>
              <a:t>However, there is no general theory of all the ways in which one can reason fallaciously. </a:t>
            </a:r>
          </a:p>
          <a:p>
            <a:r>
              <a:rPr lang="en-US" sz="2000" dirty="0" smtClean="0"/>
              <a:t>A piece of reasoning can contain more than one fallacy.</a:t>
            </a:r>
          </a:p>
          <a:p>
            <a:r>
              <a:rPr lang="en-US" sz="2000" dirty="0" smtClean="0"/>
              <a:t>Sometimes it is hard to determine what fallacies a passage </a:t>
            </a:r>
            <a:r>
              <a:rPr lang="en-US" sz="2000" dirty="0" smtClean="0"/>
              <a:t>contains because there </a:t>
            </a:r>
            <a:r>
              <a:rPr lang="en-US" sz="2000" dirty="0" smtClean="0"/>
              <a:t>is not enough information about the context.</a:t>
            </a:r>
            <a:endParaRPr lang="en-US" sz="20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4" Type="http://schemas.openxmlformats.org/officeDocument/2006/relationships/image" Target="../media/image4.jpeg"/><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 Id="rId5" Type="http://schemas.openxmlformats.org/officeDocument/2006/relationships/image" Target="../media/image5.jpeg"/></Relationships>
</file>

<file path=ppt/theme/theme1.xml><?xml version="1.0" encoding="utf-8"?>
<a:theme xmlns:a="http://schemas.openxmlformats.org/drawingml/2006/main" name="Inkwell">
  <a:themeElements>
    <a:clrScheme name="Inkwell">
      <a:dk1>
        <a:sysClr val="windowText" lastClr="000000"/>
      </a:dk1>
      <a:lt1>
        <a:sysClr val="window" lastClr="FFFFFF"/>
      </a:lt1>
      <a:dk2>
        <a:srgbClr val="584D2E"/>
      </a:dk2>
      <a:lt2>
        <a:srgbClr val="EFE7C3"/>
      </a:lt2>
      <a:accent1>
        <a:srgbClr val="860908"/>
      </a:accent1>
      <a:accent2>
        <a:srgbClr val="4A0505"/>
      </a:accent2>
      <a:accent3>
        <a:srgbClr val="7A500A"/>
      </a:accent3>
      <a:accent4>
        <a:srgbClr val="C47810"/>
      </a:accent4>
      <a:accent5>
        <a:srgbClr val="827752"/>
      </a:accent5>
      <a:accent6>
        <a:srgbClr val="B5BB83"/>
      </a:accent6>
      <a:hlink>
        <a:srgbClr val="C47810"/>
      </a:hlink>
      <a:folHlink>
        <a:srgbClr val="F0A43A"/>
      </a:folHlink>
    </a:clrScheme>
    <a:fontScheme name="Inkwell">
      <a:majorFont>
        <a:latin typeface="Goudy Old Style"/>
        <a:ea typeface=""/>
        <a:cs typeface=""/>
        <a:font script="Jpan" typeface="ＭＳ Ｐ明朝"/>
      </a:majorFont>
      <a:minorFont>
        <a:latin typeface="Goudy Old Style"/>
        <a:ea typeface=""/>
        <a:cs typeface=""/>
        <a:font script="Jpan" typeface="ＭＳ Ｐ明朝"/>
      </a:minorFont>
    </a:fontScheme>
    <a:fmtScheme name="Inkwell">
      <a:fillStyleLst>
        <a:solidFill>
          <a:schemeClr val="phClr"/>
        </a:solidFill>
        <a:blipFill rotWithShape="1">
          <a:blip xmlns:r="http://schemas.openxmlformats.org/officeDocument/2006/relationships" r:embed="rId1">
            <a:duotone>
              <a:schemeClr val="phClr">
                <a:shade val="30000"/>
              </a:schemeClr>
              <a:schemeClr val="phClr">
                <a:alpha val="10000"/>
                <a:satMod val="120000"/>
              </a:schemeClr>
            </a:duotone>
          </a:blip>
          <a:stretch/>
        </a:blipFill>
        <a:blipFill rotWithShape="1">
          <a:blip xmlns:r="http://schemas.openxmlformats.org/officeDocument/2006/relationships" r:embed="rId2">
            <a:duotone>
              <a:schemeClr val="phClr">
                <a:shade val="30000"/>
                <a:satMod val="150000"/>
              </a:schemeClr>
              <a:schemeClr val="phClr">
                <a:alpha val="10000"/>
                <a:satMod val="120000"/>
              </a:schemeClr>
            </a:duotone>
          </a:blip>
          <a:stretch/>
        </a:blipFill>
      </a:fillStyleLst>
      <a:lnStyleLst>
        <a:ln w="12700" cap="flat" cmpd="sng" algn="ctr">
          <a:solidFill>
            <a:schemeClr val="phClr">
              <a:shade val="95000"/>
              <a:satMod val="105000"/>
            </a:scheme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101600" dist="38100" dir="5400000" rotWithShape="0">
              <a:srgbClr val="000000">
                <a:alpha val="75000"/>
              </a:srgbClr>
            </a:outerShdw>
          </a:effectLst>
        </a:effectStyle>
        <a:effectStyle>
          <a:effectLst>
            <a:outerShdw blurRad="38100" dist="25400" dir="5400000" rotWithShape="0">
              <a:srgbClr val="000000">
                <a:alpha val="75000"/>
              </a:srgbClr>
            </a:outerShdw>
            <a:softEdge rad="63500"/>
          </a:effectLst>
        </a:effectStyle>
      </a:effectStyleLst>
      <a:bgFillStyleLst>
        <a:blipFill rotWithShape="1">
          <a:blip xmlns:r="http://schemas.openxmlformats.org/officeDocument/2006/relationships" r:embed="rId3"/>
          <a:stretch/>
        </a:blipFill>
        <a:blipFill rotWithShape="1">
          <a:blip xmlns:r="http://schemas.openxmlformats.org/officeDocument/2006/relationships" r:embed="rId4"/>
          <a:stretch/>
        </a:blipFill>
        <a:blipFill rotWithShape="1">
          <a:blip xmlns:r="http://schemas.openxmlformats.org/officeDocument/2006/relationships" r:embed="rId5"/>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Inkwell.thmx</Template>
  <TotalTime>354</TotalTime>
  <Words>5002</Words>
  <Application>Microsoft Macintosh PowerPoint</Application>
  <PresentationFormat>On-screen Show (4:3)</PresentationFormat>
  <Paragraphs>283</Paragraphs>
  <Slides>48</Slides>
  <Notes>0</Notes>
  <HiddenSlides>0</HiddenSlides>
  <MMClips>0</MMClips>
  <ScaleCrop>false</ScaleCrop>
  <HeadingPairs>
    <vt:vector size="4" baseType="variant">
      <vt:variant>
        <vt:lpstr>Design Template</vt:lpstr>
      </vt:variant>
      <vt:variant>
        <vt:i4>1</vt:i4>
      </vt:variant>
      <vt:variant>
        <vt:lpstr>Slide Titles</vt:lpstr>
      </vt:variant>
      <vt:variant>
        <vt:i4>48</vt:i4>
      </vt:variant>
    </vt:vector>
  </HeadingPairs>
  <TitlesOfParts>
    <vt:vector size="49" baseType="lpstr">
      <vt:lpstr>Inkwell</vt:lpstr>
      <vt:lpstr>Logic &amp; Critical Reasoning</vt:lpstr>
      <vt:lpstr>Evaluating Arguments</vt:lpstr>
      <vt:lpstr>Argument Structure</vt:lpstr>
      <vt:lpstr>Same Form - Different Content</vt:lpstr>
      <vt:lpstr>Informal Fallacies</vt:lpstr>
      <vt:lpstr>Example: Same Form Different Outcome</vt:lpstr>
      <vt:lpstr>What are Informal Fallacies? I</vt:lpstr>
      <vt:lpstr>What are Informal Fallacies? II</vt:lpstr>
      <vt:lpstr>What are Informal Fallacies? III</vt:lpstr>
      <vt:lpstr>Fallacies of Relevance </vt:lpstr>
      <vt:lpstr>Fallacies of Relevance: Appeal to Force</vt:lpstr>
      <vt:lpstr>Fallacies of Relevance: Appeal to Pity</vt:lpstr>
      <vt:lpstr>Fallacies of Relevance: Appeal to the People</vt:lpstr>
      <vt:lpstr>Examples of Appeal to the People</vt:lpstr>
      <vt:lpstr>Fallacies of Relevance: Argument Against the Person</vt:lpstr>
      <vt:lpstr>Argument Against the Person: Abusive</vt:lpstr>
      <vt:lpstr>Argument Against the Person: Circumstantial</vt:lpstr>
      <vt:lpstr>Argument Against the Person: You Too</vt:lpstr>
      <vt:lpstr>Fallacies of Relevance: Accident</vt:lpstr>
      <vt:lpstr>Fallacies of Relevance: Straw Man</vt:lpstr>
      <vt:lpstr>Straw man</vt:lpstr>
      <vt:lpstr>Fallacies of Relevance: Missing the Point</vt:lpstr>
      <vt:lpstr>Missing the Point</vt:lpstr>
      <vt:lpstr>Fallacies of Relevance: Red Herring</vt:lpstr>
      <vt:lpstr>Red Herring</vt:lpstr>
      <vt:lpstr>Fallacies of Weak Induction: Appeal to Unqualified Authority</vt:lpstr>
      <vt:lpstr>Fallacies of Weak Induction: Appeal to Ignorance</vt:lpstr>
      <vt:lpstr>Fallacies of Weak Induction: Hasty Generalization</vt:lpstr>
      <vt:lpstr>Fallacies of Weak Induction: Slippery Slope</vt:lpstr>
      <vt:lpstr>Slippery Slope</vt:lpstr>
      <vt:lpstr>Fallacies of Weak Induction: Weak Analogy</vt:lpstr>
      <vt:lpstr>Examples of Weak Analogy</vt:lpstr>
      <vt:lpstr>Fallacies of Causation</vt:lpstr>
      <vt:lpstr>Example: Post Hoc</vt:lpstr>
      <vt:lpstr>Example: Oversimplified cause</vt:lpstr>
      <vt:lpstr>Example: False Cause</vt:lpstr>
      <vt:lpstr>Fallacies of Presumption: Begging the Question</vt:lpstr>
      <vt:lpstr>Begging the Question: Controversial Premise</vt:lpstr>
      <vt:lpstr>Begging the Question: Circular Reasoning</vt:lpstr>
      <vt:lpstr>Fallacies of Presumption: Complex Question</vt:lpstr>
      <vt:lpstr>Fallacies of Presumption: False Dichotomy</vt:lpstr>
      <vt:lpstr>Fallacies of Presumption: Suppressed Evidence</vt:lpstr>
      <vt:lpstr>Fallacies of Ambiguity: Equivocation</vt:lpstr>
      <vt:lpstr>Fallacies of Ambiguity: Amphiboly</vt:lpstr>
      <vt:lpstr>Fallacies of Grammatical Analogy: Composition</vt:lpstr>
      <vt:lpstr>Fallacies of Grammatical Analogy: Division</vt:lpstr>
      <vt:lpstr>Things to keep in mind</vt:lpstr>
      <vt:lpstr>Procedure for Fallacy</vt:lpstr>
    </vt:vector>
  </TitlesOfParts>
  <Company>San Jose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 &amp; Critical Reasoning</dc:title>
  <dc:creator>Anand Vaidya</dc:creator>
  <cp:lastModifiedBy>Anand Vaidya</cp:lastModifiedBy>
  <cp:revision>11</cp:revision>
  <dcterms:created xsi:type="dcterms:W3CDTF">2010-09-07T18:46:50Z</dcterms:created>
  <dcterms:modified xsi:type="dcterms:W3CDTF">2010-09-07T20:35:41Z</dcterms:modified>
</cp:coreProperties>
</file>