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s/slide9.xml" ContentType="application/vnd.openxmlformats-officedocument.presentationml.slide+xml"/>
  <Default Extension="png" ContentType="image/png"/>
  <Override PartName="/docProps/core.xml" ContentType="application/vnd.openxmlformats-package.core-properties+xml"/>
  <Override PartName="/ppt/slideLayouts/slideLayout19.xml" ContentType="application/vnd.openxmlformats-officedocument.presentationml.slideLayout+xml"/>
  <Default Extension="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Layouts/slideLayout18.xml" ContentType="application/vnd.openxmlformats-officedocument.presentationml.slideLayout+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02A702BF-E40A-DB46-9A5C-81FC48186840}" type="datetimeFigureOut">
              <a:rPr lang="en-US" smtClean="0"/>
              <a:pPr/>
              <a:t>9/27/10</a:t>
            </a:fld>
            <a:endParaRPr lang="en-US" dirty="0"/>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F24C6C6F-A658-7946-AFA2-F2902457FFA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02A702BF-E40A-DB46-9A5C-81FC48186840}" type="datetimeFigureOut">
              <a:rPr lang="en-US" smtClean="0"/>
              <a:pPr/>
              <a:t>9/27/10</a:t>
            </a:fld>
            <a:endParaRPr lang="en-US" dirty="0"/>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F24C6C6F-A658-7946-AFA2-F2902457FFA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4C6C6F-A658-7946-AFA2-F2902457FFA1}"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2A702BF-E40A-DB46-9A5C-81FC48186840}"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4C6C6F-A658-7946-AFA2-F2902457FFA1}" type="slidenum">
              <a:rPr lang="en-US" smtClean="0"/>
              <a:pPr/>
              <a:t>‹#›</a:t>
            </a:fld>
            <a:endParaRPr lang="en-US"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02A702BF-E40A-DB46-9A5C-81FC48186840}" type="datetimeFigureOut">
              <a:rPr lang="en-US" smtClean="0"/>
              <a:pPr/>
              <a:t>9/27/10</a:t>
            </a:fld>
            <a:endParaRPr lang="en-US" dirty="0"/>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F24C6C6F-A658-7946-AFA2-F2902457F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Formal Criteria for Evaluating Arguments</a:t>
            </a:r>
            <a:endParaRPr lang="en-US" sz="3200" dirty="0"/>
          </a:p>
        </p:txBody>
      </p:sp>
      <p:sp>
        <p:nvSpPr>
          <p:cNvPr id="3" name="Subtitle 2"/>
          <p:cNvSpPr>
            <a:spLocks noGrp="1"/>
          </p:cNvSpPr>
          <p:nvPr>
            <p:ph type="subTitle" idx="1"/>
          </p:nvPr>
        </p:nvSpPr>
        <p:spPr/>
        <p:txBody>
          <a:bodyPr>
            <a:normAutofit/>
          </a:bodyPr>
          <a:lstStyle/>
          <a:p>
            <a:r>
              <a:rPr lang="en-US" sz="2400" dirty="0" smtClean="0"/>
              <a:t>Validity and Soundness</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Variations on Soundness</a:t>
            </a:r>
            <a:endParaRPr lang="en-US" sz="2400" dirty="0"/>
          </a:p>
        </p:txBody>
      </p:sp>
      <p:sp>
        <p:nvSpPr>
          <p:cNvPr id="3" name="Content Placeholder 2"/>
          <p:cNvSpPr>
            <a:spLocks noGrp="1"/>
          </p:cNvSpPr>
          <p:nvPr>
            <p:ph idx="1"/>
          </p:nvPr>
        </p:nvSpPr>
        <p:spPr/>
        <p:txBody>
          <a:bodyPr>
            <a:normAutofit/>
          </a:bodyPr>
          <a:lstStyle/>
          <a:p>
            <a:pPr>
              <a:buNone/>
            </a:pPr>
            <a:r>
              <a:rPr lang="en-US" sz="2000" dirty="0" smtClean="0"/>
              <a:t>	Since soundness includes validity, and validity is about the form of an argument, there are variations of how these two ideas can interact. Basically, if an argument is not valid, it cannot be sound.</a:t>
            </a:r>
          </a:p>
          <a:p>
            <a:pPr>
              <a:buNone/>
            </a:pPr>
            <a:endParaRPr lang="en-US" sz="2000" dirty="0"/>
          </a:p>
        </p:txBody>
      </p:sp>
      <p:graphicFrame>
        <p:nvGraphicFramePr>
          <p:cNvPr id="4" name="Table 3"/>
          <p:cNvGraphicFramePr>
            <a:graphicFrameLocks noGrp="1"/>
          </p:cNvGraphicFramePr>
          <p:nvPr/>
        </p:nvGraphicFramePr>
        <p:xfrm>
          <a:off x="1524000" y="3134411"/>
          <a:ext cx="4064000" cy="1112520"/>
        </p:xfrm>
        <a:graphic>
          <a:graphicData uri="http://schemas.openxmlformats.org/drawingml/2006/table">
            <a:tbl>
              <a:tblPr firstRow="1" bandRow="1">
                <a:tableStyleId>{8799B23B-EC83-4686-B30A-512413B5E67A}</a:tableStyleId>
              </a:tblPr>
              <a:tblGrid>
                <a:gridCol w="2032000"/>
                <a:gridCol w="2032000"/>
              </a:tblGrid>
              <a:tr h="370840">
                <a:tc>
                  <a:txBody>
                    <a:bodyPr/>
                    <a:lstStyle/>
                    <a:p>
                      <a:r>
                        <a:rPr lang="en-US" dirty="0" smtClean="0"/>
                        <a:t>Validity</a:t>
                      </a:r>
                      <a:endParaRPr lang="en-US" dirty="0"/>
                    </a:p>
                  </a:txBody>
                  <a:tcPr/>
                </a:tc>
                <a:tc>
                  <a:txBody>
                    <a:bodyPr/>
                    <a:lstStyle/>
                    <a:p>
                      <a:r>
                        <a:rPr lang="en-US" dirty="0" smtClean="0"/>
                        <a:t>Soundness</a:t>
                      </a:r>
                      <a:endParaRPr lang="en-US" dirty="0"/>
                    </a:p>
                  </a:txBody>
                  <a:tcPr/>
                </a:tc>
              </a:tr>
              <a:tr h="370840">
                <a:tc>
                  <a:txBody>
                    <a:bodyPr/>
                    <a:lstStyle/>
                    <a:p>
                      <a:r>
                        <a:rPr lang="en-US" dirty="0" smtClean="0"/>
                        <a:t>Yes</a:t>
                      </a:r>
                      <a:endParaRPr lang="en-US" dirty="0"/>
                    </a:p>
                  </a:txBody>
                  <a:tcPr/>
                </a:tc>
                <a:tc>
                  <a:txBody>
                    <a:bodyPr/>
                    <a:lstStyle/>
                    <a:p>
                      <a:r>
                        <a:rPr lang="en-US" dirty="0" smtClean="0"/>
                        <a:t>No</a:t>
                      </a:r>
                      <a:endParaRPr lang="en-US" dirty="0"/>
                    </a:p>
                  </a:txBody>
                  <a:tcPr/>
                </a:tc>
              </a:tr>
              <a:tr h="370840">
                <a:tc>
                  <a:txBody>
                    <a:bodyPr/>
                    <a:lstStyle/>
                    <a:p>
                      <a:r>
                        <a:rPr lang="en-US" dirty="0" smtClean="0"/>
                        <a:t>No</a:t>
                      </a:r>
                      <a:endParaRPr lang="en-US" dirty="0"/>
                    </a:p>
                  </a:txBody>
                  <a:tcPr/>
                </a:tc>
                <a:tc>
                  <a:txBody>
                    <a:bodyPr/>
                    <a:lstStyle/>
                    <a:p>
                      <a:r>
                        <a:rPr lang="en-US" dirty="0" smtClean="0"/>
                        <a:t>No</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t>Two Cases to Keep in Mind</a:t>
            </a:r>
            <a:endParaRPr lang="en-US" sz="2400" dirty="0"/>
          </a:p>
        </p:txBody>
      </p:sp>
      <p:sp>
        <p:nvSpPr>
          <p:cNvPr id="5" name="Content Placeholder 4"/>
          <p:cNvSpPr>
            <a:spLocks noGrp="1"/>
          </p:cNvSpPr>
          <p:nvPr>
            <p:ph sz="half" idx="1"/>
          </p:nvPr>
        </p:nvSpPr>
        <p:spPr/>
        <p:txBody>
          <a:bodyPr>
            <a:normAutofit fontScale="92500" lnSpcReduction="10000"/>
          </a:bodyPr>
          <a:lstStyle/>
          <a:p>
            <a:pPr>
              <a:buNone/>
            </a:pPr>
            <a:r>
              <a:rPr lang="en-US" sz="1800" dirty="0" smtClean="0"/>
              <a:t>	</a:t>
            </a:r>
            <a:r>
              <a:rPr lang="en-US" sz="1838" dirty="0" smtClean="0"/>
              <a:t>True premises, True conclusion, invalid argument, and unsound.</a:t>
            </a:r>
          </a:p>
          <a:p>
            <a:pPr>
              <a:buFont typeface="+mj-lt"/>
              <a:buAutoNum type="arabicPeriod"/>
            </a:pPr>
            <a:r>
              <a:rPr lang="en-US" sz="1838" dirty="0" smtClean="0"/>
              <a:t>Some students are philosophy majors.</a:t>
            </a:r>
          </a:p>
          <a:p>
            <a:pPr>
              <a:buFont typeface="+mj-lt"/>
              <a:buAutoNum type="arabicPeriod"/>
            </a:pPr>
            <a:r>
              <a:rPr lang="en-US" sz="1838" dirty="0" smtClean="0"/>
              <a:t>Some philosophy majors are double majoring in political science.</a:t>
            </a:r>
          </a:p>
          <a:p>
            <a:pPr>
              <a:buFont typeface="+mj-lt"/>
              <a:buAutoNum type="arabicPeriod"/>
            </a:pPr>
            <a:r>
              <a:rPr lang="en-US" sz="1838" dirty="0" smtClean="0"/>
              <a:t>Some students are double majoring in political science</a:t>
            </a:r>
          </a:p>
          <a:p>
            <a:pPr>
              <a:buNone/>
            </a:pPr>
            <a:r>
              <a:rPr lang="en-US" sz="1838" dirty="0" smtClean="0"/>
              <a:t>	</a:t>
            </a:r>
            <a:r>
              <a:rPr lang="en-US" sz="1838" i="1" dirty="0" smtClean="0"/>
              <a:t>Not a good argument because it is unsound because it is invalid. </a:t>
            </a:r>
          </a:p>
        </p:txBody>
      </p:sp>
      <p:sp>
        <p:nvSpPr>
          <p:cNvPr id="6" name="Content Placeholder 5"/>
          <p:cNvSpPr>
            <a:spLocks noGrp="1"/>
          </p:cNvSpPr>
          <p:nvPr>
            <p:ph sz="half" idx="2"/>
          </p:nvPr>
        </p:nvSpPr>
        <p:spPr/>
        <p:txBody>
          <a:bodyPr>
            <a:normAutofit fontScale="92500" lnSpcReduction="10000"/>
          </a:bodyPr>
          <a:lstStyle/>
          <a:p>
            <a:pPr>
              <a:buNone/>
            </a:pPr>
            <a:r>
              <a:rPr lang="en-US" sz="1800" dirty="0" smtClean="0"/>
              <a:t>	False premise, False conclusion, valid argument, and unsound.</a:t>
            </a:r>
          </a:p>
          <a:p>
            <a:pPr>
              <a:buFont typeface="+mj-lt"/>
              <a:buAutoNum type="arabicPeriod"/>
            </a:pPr>
            <a:r>
              <a:rPr lang="en-US" sz="1800" dirty="0" smtClean="0"/>
              <a:t>All cats are dogs.</a:t>
            </a:r>
          </a:p>
          <a:p>
            <a:pPr>
              <a:buFont typeface="+mj-lt"/>
              <a:buAutoNum type="arabicPeriod"/>
            </a:pPr>
            <a:r>
              <a:rPr lang="en-US" sz="1800" dirty="0" smtClean="0"/>
              <a:t>All dogs are rats. </a:t>
            </a:r>
          </a:p>
          <a:p>
            <a:pPr>
              <a:buFont typeface="+mj-lt"/>
              <a:buAutoNum type="arabicPeriod"/>
            </a:pPr>
            <a:r>
              <a:rPr lang="en-US" sz="1800" dirty="0" smtClean="0"/>
              <a:t>All cats are rats.</a:t>
            </a:r>
          </a:p>
          <a:p>
            <a:pPr>
              <a:buNone/>
            </a:pPr>
            <a:r>
              <a:rPr lang="en-US" sz="1800" dirty="0" smtClean="0"/>
              <a:t>Valid Form:</a:t>
            </a:r>
          </a:p>
          <a:p>
            <a:pPr>
              <a:buNone/>
            </a:pPr>
            <a:r>
              <a:rPr lang="en-US" sz="1800" dirty="0" smtClean="0"/>
              <a:t>	All A are B.</a:t>
            </a:r>
          </a:p>
          <a:p>
            <a:pPr>
              <a:buNone/>
            </a:pPr>
            <a:r>
              <a:rPr lang="en-US" sz="1800" dirty="0" smtClean="0"/>
              <a:t>	All B are C.</a:t>
            </a:r>
          </a:p>
          <a:p>
            <a:pPr>
              <a:buNone/>
            </a:pPr>
            <a:r>
              <a:rPr lang="en-US" sz="1800" dirty="0" smtClean="0"/>
              <a:t>	All A are C.</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Goodness </a:t>
            </a:r>
            <a:r>
              <a:rPr lang="en-US" sz="2800" dirty="0" smtClean="0"/>
              <a:t>≠</a:t>
            </a:r>
            <a:r>
              <a:rPr lang="en-US" sz="2400" dirty="0" smtClean="0"/>
              <a:t> Soundness</a:t>
            </a:r>
            <a:endParaRPr lang="en-US" sz="2400" dirty="0"/>
          </a:p>
        </p:txBody>
      </p:sp>
      <p:sp>
        <p:nvSpPr>
          <p:cNvPr id="6" name="Content Placeholder 5"/>
          <p:cNvSpPr>
            <a:spLocks noGrp="1"/>
          </p:cNvSpPr>
          <p:nvPr>
            <p:ph idx="1"/>
          </p:nvPr>
        </p:nvSpPr>
        <p:spPr/>
        <p:txBody>
          <a:bodyPr>
            <a:normAutofit/>
          </a:bodyPr>
          <a:lstStyle/>
          <a:p>
            <a:r>
              <a:rPr lang="en-US" sz="1800" dirty="0" smtClean="0"/>
              <a:t>Many people often confuse the goodness of an argument with its soundness. </a:t>
            </a:r>
          </a:p>
          <a:p>
            <a:r>
              <a:rPr lang="en-US" sz="1800" dirty="0" smtClean="0"/>
              <a:t>One cannot infer from the validity or soundness of an argument that it is good.</a:t>
            </a:r>
          </a:p>
          <a:p>
            <a:pPr lvl="1"/>
            <a:r>
              <a:rPr lang="en-US" sz="1800" dirty="0" smtClean="0"/>
              <a:t>Anand is the teacher of this class. So, Anand is the teacher of this class.</a:t>
            </a:r>
          </a:p>
          <a:p>
            <a:pPr lvl="1"/>
            <a:r>
              <a:rPr lang="en-US" sz="1800" dirty="0" smtClean="0"/>
              <a:t>The argument is valid, since its form P, therefore P is valid, because one and the same statement P cannot be both true and false.</a:t>
            </a:r>
          </a:p>
          <a:p>
            <a:pPr lvl="1"/>
            <a:r>
              <a:rPr lang="en-US" sz="1800" dirty="0" smtClean="0"/>
              <a:t>The argument is sound, since it is true that Anand is the teacher of this class.</a:t>
            </a:r>
          </a:p>
          <a:p>
            <a:pPr lvl="1"/>
            <a:r>
              <a:rPr lang="en-US" sz="1800" dirty="0" smtClean="0"/>
              <a:t>However, the argument is clearly not good. It is circular.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Formal Evaluation by Formal Methods</a:t>
            </a:r>
            <a:endParaRPr lang="en-US" sz="2400" dirty="0"/>
          </a:p>
        </p:txBody>
      </p:sp>
      <p:sp>
        <p:nvSpPr>
          <p:cNvPr id="3" name="Content Placeholder 2"/>
          <p:cNvSpPr>
            <a:spLocks noGrp="1"/>
          </p:cNvSpPr>
          <p:nvPr>
            <p:ph idx="1"/>
          </p:nvPr>
        </p:nvSpPr>
        <p:spPr/>
        <p:txBody>
          <a:bodyPr>
            <a:normAutofit lnSpcReduction="10000"/>
          </a:bodyPr>
          <a:lstStyle/>
          <a:p>
            <a:pPr>
              <a:buNone/>
            </a:pPr>
            <a:r>
              <a:rPr lang="en-US" sz="1800" dirty="0" smtClean="0"/>
              <a:t>	</a:t>
            </a:r>
          </a:p>
          <a:p>
            <a:pPr>
              <a:buNone/>
            </a:pPr>
            <a:r>
              <a:rPr lang="en-US" sz="1800" dirty="0" smtClean="0"/>
              <a:t>	Although it is possible to evaluate the form of an argument by thinking about it and trying to come up with a counterexample, the method has limitations.</a:t>
            </a:r>
          </a:p>
          <a:p>
            <a:pPr>
              <a:buNone/>
            </a:pPr>
            <a:r>
              <a:rPr lang="en-US" sz="1800" dirty="0" smtClean="0"/>
              <a:t>	It does not follow from the fact that Adam cannot come up with a counterexample to argument form A, that A is valid.</a:t>
            </a:r>
          </a:p>
          <a:p>
            <a:pPr>
              <a:buNone/>
            </a:pPr>
            <a:r>
              <a:rPr lang="en-US" sz="1800" dirty="0" smtClean="0"/>
              <a:t>	The failure to find a counterexample to an argument does not prove that it is valid. (sounds like </a:t>
            </a:r>
            <a:r>
              <a:rPr lang="en-US" sz="1800" i="1" dirty="0" smtClean="0"/>
              <a:t>appeal to ignorance </a:t>
            </a:r>
            <a:r>
              <a:rPr lang="en-US" sz="1800" dirty="0" smtClean="0"/>
              <a:t>–can’t find it so it doesn’t exist, therefore valid.)</a:t>
            </a:r>
          </a:p>
          <a:p>
            <a:pPr>
              <a:buNone/>
            </a:pPr>
            <a:r>
              <a:rPr lang="en-US" sz="1800" dirty="0" smtClean="0"/>
              <a:t>	Thus, we need a formal method involving abstract reasoning and methods of proof to test for validity. </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Translation</a:t>
            </a:r>
            <a:endParaRPr lang="en-US" sz="2400" dirty="0"/>
          </a:p>
        </p:txBody>
      </p:sp>
      <p:sp>
        <p:nvSpPr>
          <p:cNvPr id="3" name="Content Placeholder 2"/>
          <p:cNvSpPr>
            <a:spLocks noGrp="1"/>
          </p:cNvSpPr>
          <p:nvPr>
            <p:ph idx="1"/>
          </p:nvPr>
        </p:nvSpPr>
        <p:spPr/>
        <p:txBody>
          <a:bodyPr>
            <a:normAutofit/>
          </a:bodyPr>
          <a:lstStyle/>
          <a:p>
            <a:pPr>
              <a:buNone/>
            </a:pPr>
            <a:r>
              <a:rPr lang="en-US" sz="2000" dirty="0" smtClean="0"/>
              <a:t>	One of the best ways to test to see whether an argument is valid is to translate it into another language.</a:t>
            </a:r>
          </a:p>
          <a:p>
            <a:pPr>
              <a:buNone/>
            </a:pPr>
            <a:r>
              <a:rPr lang="en-US" sz="2000" dirty="0" smtClean="0"/>
              <a:t>	Just as one can translate English into French, most arguments which occur in natural languages such as English, can be translated into a formal language, such as the language of propositional logic, categorical logic, predicate logic, modal logic, or tense logic.</a:t>
            </a:r>
          </a:p>
          <a:p>
            <a:pPr>
              <a:buNone/>
            </a:pPr>
            <a:r>
              <a:rPr lang="en-US" sz="2000" dirty="0" smtClean="0"/>
              <a:t>	Our goal is to learn to translate arguments into the language of propositional logic for the purposes of applying some formal system of proof for checking validity. </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Checking </a:t>
            </a:r>
            <a:r>
              <a:rPr lang="en-US" sz="2400" smtClean="0"/>
              <a:t>for Validity</a:t>
            </a:r>
            <a:endParaRPr lang="en-US" sz="2400" dirty="0"/>
          </a:p>
        </p:txBody>
      </p:sp>
      <p:sp>
        <p:nvSpPr>
          <p:cNvPr id="3" name="Content Placeholder 2"/>
          <p:cNvSpPr>
            <a:spLocks noGrp="1"/>
          </p:cNvSpPr>
          <p:nvPr>
            <p:ph idx="1"/>
          </p:nvPr>
        </p:nvSpPr>
        <p:spPr/>
        <p:txBody>
          <a:bodyPr>
            <a:normAutofit/>
          </a:bodyPr>
          <a:lstStyle/>
          <a:p>
            <a:r>
              <a:rPr lang="en-US" sz="2000" dirty="0" smtClean="0"/>
              <a:t>Steps from here:</a:t>
            </a:r>
          </a:p>
          <a:p>
            <a:pPr lvl="1"/>
            <a:r>
              <a:rPr lang="en-US" sz="1800" dirty="0" smtClean="0"/>
              <a:t>Learn the syntax and semantics of propositional logic.</a:t>
            </a:r>
          </a:p>
          <a:p>
            <a:pPr lvl="1"/>
            <a:r>
              <a:rPr lang="en-US" sz="1800" dirty="0" smtClean="0"/>
              <a:t>Learn to translate propositional arguments into the language of propositional logic. </a:t>
            </a:r>
          </a:p>
          <a:p>
            <a:pPr lvl="1"/>
            <a:r>
              <a:rPr lang="en-US" sz="1800" dirty="0" smtClean="0"/>
              <a:t>Learn how to use a truth-table to check for various properties of statements and groups of statements.</a:t>
            </a:r>
          </a:p>
          <a:p>
            <a:pPr lvl="1"/>
            <a:r>
              <a:rPr lang="en-US" sz="1800" dirty="0" smtClean="0"/>
              <a:t>Learn how to construct a truth-tree to check for various properties of statements and groups of statements. </a:t>
            </a:r>
          </a:p>
          <a:p>
            <a:pPr lvl="1"/>
            <a:r>
              <a:rPr lang="en-US" sz="1800" dirty="0" smtClean="0"/>
              <a:t>Learn how to construct a natural deduction proof for propositional arguments. </a:t>
            </a:r>
          </a:p>
          <a:p>
            <a:pPr lvl="1"/>
            <a:r>
              <a:rPr lang="en-US" sz="1800" dirty="0" smtClean="0"/>
              <a:t>Learn how to use conditional and indirect </a:t>
            </a:r>
            <a:r>
              <a:rPr lang="en-US" sz="1800" smtClean="0"/>
              <a:t>proof techniques. </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Form Content Distinction</a:t>
            </a:r>
            <a:endParaRPr lang="en-US" sz="2400" dirty="0"/>
          </a:p>
        </p:txBody>
      </p:sp>
      <p:sp>
        <p:nvSpPr>
          <p:cNvPr id="4" name="Content Placeholder 3"/>
          <p:cNvSpPr>
            <a:spLocks noGrp="1"/>
          </p:cNvSpPr>
          <p:nvPr>
            <p:ph sz="half" idx="1"/>
          </p:nvPr>
        </p:nvSpPr>
        <p:spPr/>
        <p:txBody>
          <a:bodyPr>
            <a:normAutofit fontScale="92500" lnSpcReduction="20000"/>
          </a:bodyPr>
          <a:lstStyle/>
          <a:p>
            <a:pPr>
              <a:buFont typeface="+mj-lt"/>
              <a:buAutoNum type="arabicPeriod"/>
            </a:pPr>
            <a:r>
              <a:rPr lang="en-US" sz="1946" dirty="0" smtClean="0"/>
              <a:t>Some students are athletes.</a:t>
            </a:r>
          </a:p>
          <a:p>
            <a:pPr>
              <a:buFont typeface="+mj-lt"/>
              <a:buAutoNum type="arabicPeriod"/>
            </a:pPr>
            <a:r>
              <a:rPr lang="en-US" sz="1946" dirty="0" smtClean="0"/>
              <a:t>Some athletes are political.</a:t>
            </a:r>
          </a:p>
          <a:p>
            <a:pPr>
              <a:buFont typeface="+mj-lt"/>
              <a:buAutoNum type="arabicPeriod"/>
            </a:pPr>
            <a:r>
              <a:rPr lang="en-US" sz="1946" dirty="0" smtClean="0"/>
              <a:t>Some students are political.</a:t>
            </a:r>
          </a:p>
          <a:p>
            <a:pPr>
              <a:buFont typeface="+mj-lt"/>
              <a:buAutoNum type="arabicPeriod"/>
            </a:pPr>
            <a:endParaRPr lang="en-US" sz="1946" dirty="0" smtClean="0"/>
          </a:p>
          <a:p>
            <a:pPr>
              <a:buNone/>
            </a:pPr>
            <a:r>
              <a:rPr lang="en-US" sz="1946" dirty="0" smtClean="0"/>
              <a:t>1.	Some young adults are in high school.</a:t>
            </a:r>
          </a:p>
          <a:p>
            <a:pPr>
              <a:buAutoNum type="arabicPeriod" startAt="2"/>
            </a:pPr>
            <a:r>
              <a:rPr lang="en-US" sz="1946" dirty="0" smtClean="0"/>
              <a:t>Some high school students are in the 10</a:t>
            </a:r>
            <a:r>
              <a:rPr lang="en-US" sz="1946" baseline="30000" dirty="0" smtClean="0"/>
              <a:t>th</a:t>
            </a:r>
            <a:r>
              <a:rPr lang="en-US" sz="1946" dirty="0" smtClean="0"/>
              <a:t> grade.</a:t>
            </a:r>
          </a:p>
          <a:p>
            <a:pPr>
              <a:buAutoNum type="arabicPeriod" startAt="2"/>
            </a:pPr>
            <a:r>
              <a:rPr lang="en-US" sz="1946" dirty="0" smtClean="0"/>
              <a:t>Some young adults are in the 10</a:t>
            </a:r>
            <a:r>
              <a:rPr lang="en-US" sz="1946" baseline="30000" dirty="0" smtClean="0"/>
              <a:t>th</a:t>
            </a:r>
            <a:r>
              <a:rPr lang="en-US" sz="1946" dirty="0" smtClean="0"/>
              <a:t> grade. </a:t>
            </a:r>
          </a:p>
          <a:p>
            <a:endParaRPr lang="en-US" dirty="0" smtClean="0"/>
          </a:p>
        </p:txBody>
      </p:sp>
      <p:sp>
        <p:nvSpPr>
          <p:cNvPr id="5" name="Content Placeholder 4"/>
          <p:cNvSpPr>
            <a:spLocks noGrp="1"/>
          </p:cNvSpPr>
          <p:nvPr>
            <p:ph sz="half" idx="2"/>
          </p:nvPr>
        </p:nvSpPr>
        <p:spPr/>
        <p:txBody>
          <a:bodyPr>
            <a:normAutofit fontScale="92500" lnSpcReduction="20000"/>
          </a:bodyPr>
          <a:lstStyle/>
          <a:p>
            <a:pPr>
              <a:buNone/>
            </a:pPr>
            <a:r>
              <a:rPr lang="en-US" dirty="0" smtClean="0"/>
              <a:t>	Both arguments have the following form:</a:t>
            </a:r>
          </a:p>
          <a:p>
            <a:pPr>
              <a:buFont typeface="+mj-lt"/>
              <a:buAutoNum type="arabicPeriod"/>
            </a:pPr>
            <a:r>
              <a:rPr lang="en-US" dirty="0" smtClean="0"/>
              <a:t>Some A are B.</a:t>
            </a:r>
          </a:p>
          <a:p>
            <a:pPr>
              <a:buFont typeface="+mj-lt"/>
              <a:buAutoNum type="arabicPeriod"/>
            </a:pPr>
            <a:r>
              <a:rPr lang="en-US" dirty="0" smtClean="0"/>
              <a:t>Some B are C.</a:t>
            </a:r>
          </a:p>
          <a:p>
            <a:pPr>
              <a:buFont typeface="+mj-lt"/>
              <a:buAutoNum type="arabicPeriod"/>
            </a:pPr>
            <a:r>
              <a:rPr lang="en-US" dirty="0" smtClean="0"/>
              <a:t>Some A are C.</a:t>
            </a:r>
          </a:p>
          <a:p>
            <a:pPr>
              <a:buNone/>
            </a:pPr>
            <a:r>
              <a:rPr lang="en-US" dirty="0" smtClean="0"/>
              <a:t>	However, the arguments differ in content.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Formal Evaluation of Arguments</a:t>
            </a:r>
            <a:endParaRPr lang="en-US" sz="2400" dirty="0"/>
          </a:p>
        </p:txBody>
      </p:sp>
      <p:sp>
        <p:nvSpPr>
          <p:cNvPr id="6" name="Content Placeholder 5"/>
          <p:cNvSpPr>
            <a:spLocks noGrp="1"/>
          </p:cNvSpPr>
          <p:nvPr>
            <p:ph idx="1"/>
          </p:nvPr>
        </p:nvSpPr>
        <p:spPr/>
        <p:txBody>
          <a:bodyPr>
            <a:normAutofit lnSpcReduction="10000"/>
          </a:bodyPr>
          <a:lstStyle/>
          <a:p>
            <a:r>
              <a:rPr lang="en-US" sz="2000" dirty="0" smtClean="0"/>
              <a:t>The </a:t>
            </a:r>
            <a:r>
              <a:rPr lang="en-US" sz="2000" i="1" dirty="0" smtClean="0"/>
              <a:t>informal</a:t>
            </a:r>
            <a:r>
              <a:rPr lang="en-US" sz="2000" dirty="0" smtClean="0"/>
              <a:t> evaluation of an argument has to do with determining whether the argument commits an informal fallacy, which is an error in reasoning that has to do with the arguments form, content, and context. In general, an informal fallacy cannot be determined solely in virtue of the </a:t>
            </a:r>
            <a:r>
              <a:rPr lang="en-US" sz="2000" i="1" dirty="0" smtClean="0"/>
              <a:t>form</a:t>
            </a:r>
            <a:r>
              <a:rPr lang="en-US" sz="2000" dirty="0" smtClean="0"/>
              <a:t> of an argument.</a:t>
            </a:r>
          </a:p>
          <a:p>
            <a:r>
              <a:rPr lang="en-US" sz="2000" dirty="0" smtClean="0"/>
              <a:t>The </a:t>
            </a:r>
            <a:r>
              <a:rPr lang="en-US" sz="2000" i="1" dirty="0" smtClean="0"/>
              <a:t>formal</a:t>
            </a:r>
            <a:r>
              <a:rPr lang="en-US" sz="2000" dirty="0" smtClean="0"/>
              <a:t> evaluation of an</a:t>
            </a:r>
            <a:r>
              <a:rPr lang="en-US" sz="2000" i="1" dirty="0" smtClean="0"/>
              <a:t> </a:t>
            </a:r>
            <a:r>
              <a:rPr lang="en-US" sz="2000" dirty="0" smtClean="0"/>
              <a:t>argument has to do solely with the form of the argument, and not with the content or context of the argument. </a:t>
            </a:r>
          </a:p>
          <a:p>
            <a:r>
              <a:rPr lang="en-US" sz="2000" dirty="0" smtClean="0"/>
              <a:t>While there are disagreements as to what the form of a particular argument is. Once the form has been determined and the system for evaluation determined, assessing the argument requires using techniques of formal logic.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Validity</a:t>
            </a:r>
            <a:endParaRPr lang="en-US" sz="2400" dirty="0"/>
          </a:p>
        </p:txBody>
      </p:sp>
      <p:sp>
        <p:nvSpPr>
          <p:cNvPr id="3" name="Content Placeholder 2"/>
          <p:cNvSpPr>
            <a:spLocks noGrp="1"/>
          </p:cNvSpPr>
          <p:nvPr>
            <p:ph idx="1"/>
          </p:nvPr>
        </p:nvSpPr>
        <p:spPr/>
        <p:txBody>
          <a:bodyPr>
            <a:normAutofit fontScale="92500" lnSpcReduction="10000"/>
          </a:bodyPr>
          <a:lstStyle/>
          <a:p>
            <a:r>
              <a:rPr lang="en-US" sz="2000" dirty="0" smtClean="0"/>
              <a:t>The central criteria for assessing arguments formally is </a:t>
            </a:r>
            <a:r>
              <a:rPr lang="en-US" sz="2000" i="1" dirty="0" smtClean="0"/>
              <a:t>validity</a:t>
            </a:r>
            <a:r>
              <a:rPr lang="en-US" sz="2000" dirty="0" smtClean="0"/>
              <a:t>.</a:t>
            </a:r>
          </a:p>
          <a:p>
            <a:pPr>
              <a:buNone/>
            </a:pPr>
            <a:r>
              <a:rPr lang="en-US" sz="2000" dirty="0" smtClean="0"/>
              <a:t>	An argument form is </a:t>
            </a:r>
            <a:r>
              <a:rPr lang="en-US" sz="2000" i="1" dirty="0" smtClean="0"/>
              <a:t>valid</a:t>
            </a:r>
            <a:r>
              <a:rPr lang="en-US" sz="2000" dirty="0" smtClean="0"/>
              <a:t> when it is impossible for the premises to be true and the conclusion false.</a:t>
            </a:r>
          </a:p>
          <a:p>
            <a:pPr>
              <a:buNone/>
            </a:pPr>
            <a:r>
              <a:rPr lang="en-US" sz="2000" dirty="0" smtClean="0"/>
              <a:t>	An argument form is </a:t>
            </a:r>
            <a:r>
              <a:rPr lang="en-US" sz="2000" i="1" dirty="0" smtClean="0"/>
              <a:t>invalid</a:t>
            </a:r>
            <a:r>
              <a:rPr lang="en-US" sz="2000" dirty="0" smtClean="0"/>
              <a:t> when it is possible for the premises to be true and the conclusion false. </a:t>
            </a:r>
          </a:p>
          <a:p>
            <a:pPr>
              <a:buNone/>
            </a:pPr>
            <a:r>
              <a:rPr lang="en-US" sz="2000" dirty="0" smtClean="0"/>
              <a:t>	It is </a:t>
            </a:r>
            <a:r>
              <a:rPr lang="en-US" sz="2000" i="1" dirty="0" smtClean="0"/>
              <a:t>impossible</a:t>
            </a:r>
            <a:r>
              <a:rPr lang="en-US" sz="2000" dirty="0" smtClean="0"/>
              <a:t> for an argument form to have true premises and a false conclusion just in case there is no instance of the form in which there are true premises and a false conclusion.</a:t>
            </a:r>
          </a:p>
          <a:p>
            <a:pPr>
              <a:buNone/>
            </a:pPr>
            <a:r>
              <a:rPr lang="en-US" sz="2000" dirty="0" smtClean="0"/>
              <a:t>	It is </a:t>
            </a:r>
            <a:r>
              <a:rPr lang="en-US" sz="2000" i="1" dirty="0" smtClean="0"/>
              <a:t>possible </a:t>
            </a:r>
            <a:r>
              <a:rPr lang="en-US" sz="2000" dirty="0" smtClean="0"/>
              <a:t>for an argument form to have true premises and a false conclusion just in case there is an instance in which the premises are true and the conclusion is false. </a:t>
            </a:r>
            <a:endParaRPr lang="en-US" sz="2000" i="1"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t>Invalidity</a:t>
            </a:r>
            <a:endParaRPr lang="en-US" sz="2400" dirty="0"/>
          </a:p>
        </p:txBody>
      </p:sp>
      <p:sp>
        <p:nvSpPr>
          <p:cNvPr id="5" name="Content Placeholder 4"/>
          <p:cNvSpPr>
            <a:spLocks noGrp="1"/>
          </p:cNvSpPr>
          <p:nvPr>
            <p:ph sz="half" idx="1"/>
          </p:nvPr>
        </p:nvSpPr>
        <p:spPr/>
        <p:txBody>
          <a:bodyPr>
            <a:normAutofit/>
          </a:bodyPr>
          <a:lstStyle/>
          <a:p>
            <a:r>
              <a:rPr lang="en-US" sz="1800" dirty="0" smtClean="0"/>
              <a:t>Invalid argument with true premises and a true conclusion.</a:t>
            </a:r>
          </a:p>
          <a:p>
            <a:pPr>
              <a:buFont typeface="+mj-lt"/>
              <a:buAutoNum type="arabicPeriod"/>
            </a:pPr>
            <a:r>
              <a:rPr lang="en-US" sz="1800" dirty="0" smtClean="0"/>
              <a:t>Some politicians are conservative. (true)</a:t>
            </a:r>
          </a:p>
          <a:p>
            <a:pPr>
              <a:buFont typeface="+mj-lt"/>
              <a:buAutoNum type="arabicPeriod"/>
            </a:pPr>
            <a:r>
              <a:rPr lang="en-US" sz="1800" dirty="0" smtClean="0"/>
              <a:t>Some conservatives are against public health care. (true)</a:t>
            </a:r>
          </a:p>
          <a:p>
            <a:pPr>
              <a:buFont typeface="+mj-lt"/>
              <a:buAutoNum type="arabicPeriod"/>
            </a:pPr>
            <a:r>
              <a:rPr lang="en-US" sz="1800" dirty="0" smtClean="0"/>
              <a:t>Some politicians are against public health care. (true) </a:t>
            </a:r>
          </a:p>
          <a:p>
            <a:pPr>
              <a:buNone/>
            </a:pPr>
            <a:r>
              <a:rPr lang="en-US" sz="1800" b="1" dirty="0" smtClean="0"/>
              <a:t>NOT AN INVALIDATING CASE</a:t>
            </a:r>
            <a:endParaRPr lang="en-US" sz="1800" b="1" dirty="0"/>
          </a:p>
        </p:txBody>
      </p:sp>
      <p:sp>
        <p:nvSpPr>
          <p:cNvPr id="6" name="Content Placeholder 5"/>
          <p:cNvSpPr>
            <a:spLocks noGrp="1"/>
          </p:cNvSpPr>
          <p:nvPr>
            <p:ph sz="half" idx="2"/>
          </p:nvPr>
        </p:nvSpPr>
        <p:spPr/>
        <p:txBody>
          <a:bodyPr>
            <a:normAutofit/>
          </a:bodyPr>
          <a:lstStyle/>
          <a:p>
            <a:r>
              <a:rPr lang="en-US" sz="1800" dirty="0" smtClean="0"/>
              <a:t>Invalid argument with true premises and a false conclusion.</a:t>
            </a:r>
          </a:p>
          <a:p>
            <a:pPr>
              <a:buFont typeface="+mj-lt"/>
              <a:buAutoNum type="arabicPeriod"/>
            </a:pPr>
            <a:r>
              <a:rPr lang="en-US" sz="1800" dirty="0" smtClean="0"/>
              <a:t>Some even numbers are whole numbers. (true)</a:t>
            </a:r>
          </a:p>
          <a:p>
            <a:pPr>
              <a:buFont typeface="+mj-lt"/>
              <a:buAutoNum type="arabicPeriod"/>
            </a:pPr>
            <a:r>
              <a:rPr lang="en-US" sz="1800" dirty="0" smtClean="0"/>
              <a:t>Some whole numbers are odd numbers. (true)</a:t>
            </a:r>
          </a:p>
          <a:p>
            <a:pPr>
              <a:buFont typeface="+mj-lt"/>
              <a:buAutoNum type="arabicPeriod"/>
            </a:pPr>
            <a:r>
              <a:rPr lang="en-US" sz="1800" dirty="0" smtClean="0"/>
              <a:t>Some even numbers are odd numbers. </a:t>
            </a:r>
            <a:r>
              <a:rPr lang="en-US" sz="1800" dirty="0" smtClean="0"/>
              <a:t>(</a:t>
            </a:r>
            <a:r>
              <a:rPr lang="en-US" sz="1800" dirty="0" smtClean="0"/>
              <a:t>false</a:t>
            </a:r>
            <a:r>
              <a:rPr lang="en-US" sz="1800" dirty="0" smtClean="0"/>
              <a:t>)</a:t>
            </a:r>
            <a:endParaRPr lang="en-US" sz="1800" dirty="0" smtClean="0"/>
          </a:p>
          <a:p>
            <a:pPr>
              <a:buNone/>
            </a:pPr>
            <a:r>
              <a:rPr lang="en-US" sz="1800" b="1" dirty="0" smtClean="0"/>
              <a:t>INVALIDATING CASE</a:t>
            </a:r>
            <a:endParaRPr lang="en-US" sz="1800" b="1"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Variations on Validity</a:t>
            </a:r>
            <a:endParaRPr lang="en-US" sz="2400" dirty="0"/>
          </a:p>
        </p:txBody>
      </p:sp>
      <p:graphicFrame>
        <p:nvGraphicFramePr>
          <p:cNvPr id="7" name="Content Placeholder 6"/>
          <p:cNvGraphicFramePr>
            <a:graphicFrameLocks noGrp="1"/>
          </p:cNvGraphicFramePr>
          <p:nvPr>
            <p:ph idx="1"/>
          </p:nvPr>
        </p:nvGraphicFramePr>
        <p:xfrm>
          <a:off x="914400" y="3422799"/>
          <a:ext cx="7313613" cy="1854200"/>
        </p:xfrm>
        <a:graphic>
          <a:graphicData uri="http://schemas.openxmlformats.org/drawingml/2006/table">
            <a:tbl>
              <a:tblPr firstRow="1" bandRow="1">
                <a:tableStyleId>{8799B23B-EC83-4686-B30A-512413B5E67A}</a:tableStyleId>
              </a:tblPr>
              <a:tblGrid>
                <a:gridCol w="2437871"/>
                <a:gridCol w="2437871"/>
                <a:gridCol w="2437871"/>
              </a:tblGrid>
              <a:tr h="370840">
                <a:tc>
                  <a:txBody>
                    <a:bodyPr/>
                    <a:lstStyle/>
                    <a:p>
                      <a:r>
                        <a:rPr lang="en-US" dirty="0" smtClean="0"/>
                        <a:t>Premises</a:t>
                      </a:r>
                      <a:endParaRPr lang="en-US" dirty="0"/>
                    </a:p>
                  </a:txBody>
                  <a:tcPr/>
                </a:tc>
                <a:tc>
                  <a:txBody>
                    <a:bodyPr/>
                    <a:lstStyle/>
                    <a:p>
                      <a:r>
                        <a:rPr lang="en-US" dirty="0" smtClean="0"/>
                        <a:t>Conclusion</a:t>
                      </a:r>
                      <a:endParaRPr lang="en-US" dirty="0"/>
                    </a:p>
                  </a:txBody>
                  <a:tcPr/>
                </a:tc>
                <a:tc>
                  <a:txBody>
                    <a:bodyPr/>
                    <a:lstStyle/>
                    <a:p>
                      <a:r>
                        <a:rPr lang="en-US" dirty="0" smtClean="0"/>
                        <a:t>Validity</a:t>
                      </a:r>
                      <a:endParaRPr lang="en-US" dirty="0"/>
                    </a:p>
                  </a:txBody>
                  <a:tcPr/>
                </a:tc>
              </a:tr>
              <a:tr h="370840">
                <a:tc>
                  <a:txBody>
                    <a:bodyPr/>
                    <a:lstStyle/>
                    <a:p>
                      <a:r>
                        <a:rPr lang="en-US" dirty="0" smtClean="0"/>
                        <a:t>All</a:t>
                      </a:r>
                      <a:r>
                        <a:rPr lang="en-US" baseline="0" dirty="0" smtClean="0"/>
                        <a:t> True</a:t>
                      </a:r>
                      <a:endParaRPr lang="en-US" dirty="0"/>
                    </a:p>
                  </a:txBody>
                  <a:tcPr/>
                </a:tc>
                <a:tc>
                  <a:txBody>
                    <a:bodyPr/>
                    <a:lstStyle/>
                    <a:p>
                      <a:r>
                        <a:rPr lang="en-US" dirty="0" smtClean="0"/>
                        <a:t>True</a:t>
                      </a:r>
                      <a:endParaRPr lang="en-US" dirty="0"/>
                    </a:p>
                  </a:txBody>
                  <a:tcPr/>
                </a:tc>
                <a:tc>
                  <a:txBody>
                    <a:bodyPr/>
                    <a:lstStyle/>
                    <a:p>
                      <a:r>
                        <a:rPr lang="en-US" dirty="0" smtClean="0"/>
                        <a:t>Valid or Invalid</a:t>
                      </a:r>
                      <a:endParaRPr lang="en-US" dirty="0"/>
                    </a:p>
                  </a:txBody>
                  <a:tcPr/>
                </a:tc>
              </a:tr>
              <a:tr h="370840">
                <a:tc>
                  <a:txBody>
                    <a:bodyPr/>
                    <a:lstStyle/>
                    <a:p>
                      <a:r>
                        <a:rPr lang="en-US" dirty="0" smtClean="0"/>
                        <a:t>Some True, Some False</a:t>
                      </a:r>
                      <a:endParaRPr lang="en-US" dirty="0"/>
                    </a:p>
                  </a:txBody>
                  <a:tcPr/>
                </a:tc>
                <a:tc>
                  <a:txBody>
                    <a:bodyPr/>
                    <a:lstStyle/>
                    <a:p>
                      <a:r>
                        <a:rPr lang="en-US" dirty="0" smtClean="0"/>
                        <a:t>True</a:t>
                      </a:r>
                      <a:endParaRPr lang="en-US" dirty="0"/>
                    </a:p>
                  </a:txBody>
                  <a:tcPr/>
                </a:tc>
                <a:tc>
                  <a:txBody>
                    <a:bodyPr/>
                    <a:lstStyle/>
                    <a:p>
                      <a:r>
                        <a:rPr lang="en-US" dirty="0" smtClean="0"/>
                        <a:t>Valid or Invalid</a:t>
                      </a:r>
                      <a:endParaRPr lang="en-US" dirty="0"/>
                    </a:p>
                  </a:txBody>
                  <a:tcPr/>
                </a:tc>
              </a:tr>
              <a:tr h="370840">
                <a:tc>
                  <a:txBody>
                    <a:bodyPr/>
                    <a:lstStyle/>
                    <a:p>
                      <a:r>
                        <a:rPr lang="en-US" dirty="0" smtClean="0"/>
                        <a:t>Some</a:t>
                      </a:r>
                      <a:r>
                        <a:rPr lang="en-US" baseline="0" dirty="0" smtClean="0"/>
                        <a:t> True, Some False</a:t>
                      </a:r>
                      <a:endParaRPr lang="en-US" dirty="0"/>
                    </a:p>
                  </a:txBody>
                  <a:tcPr/>
                </a:tc>
                <a:tc>
                  <a:txBody>
                    <a:bodyPr/>
                    <a:lstStyle/>
                    <a:p>
                      <a:r>
                        <a:rPr lang="en-US" dirty="0" smtClean="0"/>
                        <a:t>False</a:t>
                      </a:r>
                      <a:endParaRPr lang="en-US" dirty="0"/>
                    </a:p>
                  </a:txBody>
                  <a:tcPr/>
                </a:tc>
                <a:tc>
                  <a:txBody>
                    <a:bodyPr/>
                    <a:lstStyle/>
                    <a:p>
                      <a:r>
                        <a:rPr lang="en-US" dirty="0" smtClean="0"/>
                        <a:t>Valid or Invalid</a:t>
                      </a:r>
                      <a:endParaRPr lang="en-US" dirty="0"/>
                    </a:p>
                  </a:txBody>
                  <a:tcPr/>
                </a:tc>
              </a:tr>
              <a:tr h="370840">
                <a:tc>
                  <a:txBody>
                    <a:bodyPr/>
                    <a:lstStyle/>
                    <a:p>
                      <a:r>
                        <a:rPr lang="en-US" dirty="0" smtClean="0"/>
                        <a:t>All</a:t>
                      </a:r>
                      <a:r>
                        <a:rPr lang="en-US" baseline="0" dirty="0" smtClean="0"/>
                        <a:t> True</a:t>
                      </a:r>
                      <a:endParaRPr lang="en-US" dirty="0"/>
                    </a:p>
                  </a:txBody>
                  <a:tcPr/>
                </a:tc>
                <a:tc>
                  <a:txBody>
                    <a:bodyPr/>
                    <a:lstStyle/>
                    <a:p>
                      <a:r>
                        <a:rPr lang="en-US" dirty="0" smtClean="0"/>
                        <a:t>False</a:t>
                      </a:r>
                      <a:endParaRPr lang="en-US" dirty="0"/>
                    </a:p>
                  </a:txBody>
                  <a:tcPr/>
                </a:tc>
                <a:tc>
                  <a:txBody>
                    <a:bodyPr/>
                    <a:lstStyle/>
                    <a:p>
                      <a:r>
                        <a:rPr lang="en-US" dirty="0" smtClean="0"/>
                        <a:t>Only Invalid</a:t>
                      </a:r>
                      <a:endParaRPr lang="en-US" dirty="0"/>
                    </a:p>
                  </a:txBody>
                  <a:tcPr/>
                </a:tc>
              </a:tr>
            </a:tbl>
          </a:graphicData>
        </a:graphic>
      </p:graphicFrame>
      <p:sp>
        <p:nvSpPr>
          <p:cNvPr id="8" name="TextBox 7"/>
          <p:cNvSpPr txBox="1"/>
          <p:nvPr/>
        </p:nvSpPr>
        <p:spPr>
          <a:xfrm>
            <a:off x="1577535" y="1932376"/>
            <a:ext cx="5853748" cy="1200329"/>
          </a:xfrm>
          <a:prstGeom prst="rect">
            <a:avLst/>
          </a:prstGeom>
          <a:noFill/>
        </p:spPr>
        <p:txBody>
          <a:bodyPr wrap="square" rtlCol="0">
            <a:spAutoFit/>
          </a:bodyPr>
          <a:lstStyle/>
          <a:p>
            <a:r>
              <a:rPr lang="en-US" dirty="0"/>
              <a:t>Since validity is about form, and not content, there are various combinations of true premises, false premises, true conclusion, and false conclusion that can actually occur in a </a:t>
            </a:r>
            <a:r>
              <a:rPr lang="en-US" dirty="0" smtClean="0"/>
              <a:t>valid </a:t>
            </a:r>
            <a:r>
              <a:rPr lang="en-US" smtClean="0"/>
              <a:t>or invalid </a:t>
            </a:r>
            <a:r>
              <a:rPr lang="en-US" dirty="0"/>
              <a:t>argument.</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Validity and the Counterexample Method</a:t>
            </a:r>
            <a:endParaRPr lang="en-US" sz="2400" dirty="0"/>
          </a:p>
        </p:txBody>
      </p:sp>
      <p:sp>
        <p:nvSpPr>
          <p:cNvPr id="3" name="Content Placeholder 2"/>
          <p:cNvSpPr>
            <a:spLocks noGrp="1"/>
          </p:cNvSpPr>
          <p:nvPr>
            <p:ph idx="1"/>
          </p:nvPr>
        </p:nvSpPr>
        <p:spPr/>
        <p:txBody>
          <a:bodyPr>
            <a:normAutofit/>
          </a:bodyPr>
          <a:lstStyle/>
          <a:p>
            <a:r>
              <a:rPr lang="en-US" sz="2000" dirty="0" smtClean="0"/>
              <a:t>When thinking about validity think about the form of the argument, not the actual premises and conclusion of the argument.</a:t>
            </a:r>
          </a:p>
          <a:p>
            <a:r>
              <a:rPr lang="en-US" sz="2000" dirty="0" smtClean="0"/>
              <a:t>Ask yourself the question: </a:t>
            </a:r>
            <a:r>
              <a:rPr lang="en-US" sz="2000" i="1" dirty="0" smtClean="0"/>
              <a:t>If the premises were true, could the conclusion be false?</a:t>
            </a:r>
          </a:p>
          <a:p>
            <a:r>
              <a:rPr lang="en-US" sz="2000" dirty="0" smtClean="0"/>
              <a:t>If your intuition is that this could occur, try to come up with an example in which the premises are true and the conclusion is false.</a:t>
            </a:r>
          </a:p>
          <a:p>
            <a:r>
              <a:rPr lang="en-US" sz="2000" dirty="0" smtClean="0"/>
              <a:t>If the example you come up with is coherent, then you have a counterexample that proves the invalidity of the form of the argument.  </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 Example of the Counterexample Method</a:t>
            </a:r>
            <a:endParaRPr lang="en-US" sz="2400" dirty="0"/>
          </a:p>
        </p:txBody>
      </p:sp>
      <p:sp>
        <p:nvSpPr>
          <p:cNvPr id="4" name="Content Placeholder 3"/>
          <p:cNvSpPr>
            <a:spLocks noGrp="1"/>
          </p:cNvSpPr>
          <p:nvPr>
            <p:ph sz="half" idx="1"/>
          </p:nvPr>
        </p:nvSpPr>
        <p:spPr/>
        <p:txBody>
          <a:bodyPr>
            <a:normAutofit fontScale="92500" lnSpcReduction="20000"/>
          </a:bodyPr>
          <a:lstStyle/>
          <a:p>
            <a:pPr>
              <a:buNone/>
            </a:pPr>
            <a:r>
              <a:rPr lang="en-US" sz="1800" dirty="0" smtClean="0"/>
              <a:t>	Original Argument:</a:t>
            </a:r>
          </a:p>
          <a:p>
            <a:pPr>
              <a:buFont typeface="+mj-lt"/>
              <a:buAutoNum type="arabicPeriod"/>
            </a:pPr>
            <a:r>
              <a:rPr lang="en-US" sz="1800" dirty="0" smtClean="0"/>
              <a:t>All democrats are people that might vote.</a:t>
            </a:r>
          </a:p>
          <a:p>
            <a:pPr>
              <a:buFont typeface="+mj-lt"/>
              <a:buAutoNum type="arabicPeriod"/>
            </a:pPr>
            <a:r>
              <a:rPr lang="en-US" sz="1800" dirty="0" smtClean="0"/>
              <a:t>All liberals are people that might vote.</a:t>
            </a:r>
          </a:p>
          <a:p>
            <a:pPr>
              <a:buFont typeface="+mj-lt"/>
              <a:buAutoNum type="arabicPeriod"/>
            </a:pPr>
            <a:r>
              <a:rPr lang="en-US" sz="1800" dirty="0" smtClean="0"/>
              <a:t>All democrats are liberals. </a:t>
            </a:r>
          </a:p>
          <a:p>
            <a:pPr>
              <a:buNone/>
            </a:pPr>
            <a:r>
              <a:rPr lang="en-US" sz="1800" dirty="0" smtClean="0"/>
              <a:t>	</a:t>
            </a:r>
            <a:r>
              <a:rPr lang="en-US" sz="1800" i="1" dirty="0" smtClean="0"/>
              <a:t>Sounds okay, maybe you don’t know if all the premises are true. But it looks safe. Now think about the form, and delete the content. What form of reasoning is the person using?</a:t>
            </a:r>
            <a:endParaRPr lang="en-US" sz="1800" dirty="0" smtClean="0"/>
          </a:p>
        </p:txBody>
      </p:sp>
      <p:sp>
        <p:nvSpPr>
          <p:cNvPr id="5" name="Content Placeholder 4"/>
          <p:cNvSpPr>
            <a:spLocks noGrp="1"/>
          </p:cNvSpPr>
          <p:nvPr>
            <p:ph sz="half" idx="2"/>
          </p:nvPr>
        </p:nvSpPr>
        <p:spPr/>
        <p:txBody>
          <a:bodyPr>
            <a:normAutofit fontScale="92500" lnSpcReduction="20000"/>
          </a:bodyPr>
          <a:lstStyle/>
          <a:p>
            <a:pPr>
              <a:buNone/>
            </a:pPr>
            <a:r>
              <a:rPr lang="en-US" sz="1800" dirty="0" smtClean="0"/>
              <a:t>	Counterexample:</a:t>
            </a:r>
          </a:p>
          <a:p>
            <a:pPr>
              <a:buFont typeface="+mj-lt"/>
              <a:buAutoNum type="arabicPeriod"/>
            </a:pPr>
            <a:r>
              <a:rPr lang="en-US" sz="1800" dirty="0" smtClean="0"/>
              <a:t>All A are B.</a:t>
            </a:r>
          </a:p>
          <a:p>
            <a:pPr>
              <a:buFont typeface="+mj-lt"/>
              <a:buAutoNum type="arabicPeriod"/>
            </a:pPr>
            <a:r>
              <a:rPr lang="en-US" sz="1800" dirty="0" smtClean="0"/>
              <a:t>All C are B.</a:t>
            </a:r>
          </a:p>
          <a:p>
            <a:pPr>
              <a:buFont typeface="+mj-lt"/>
              <a:buAutoNum type="arabicPeriod"/>
            </a:pPr>
            <a:r>
              <a:rPr lang="en-US" sz="1800" dirty="0" smtClean="0"/>
              <a:t>All A are C.</a:t>
            </a:r>
          </a:p>
          <a:p>
            <a:pPr>
              <a:buNone/>
            </a:pPr>
            <a:r>
              <a:rPr lang="en-US" sz="1800" dirty="0" smtClean="0"/>
              <a:t>	Now put in new terms to make true premises and a false conclusion.</a:t>
            </a:r>
          </a:p>
          <a:p>
            <a:pPr>
              <a:buNone/>
            </a:pPr>
            <a:r>
              <a:rPr lang="en-US" sz="1800" dirty="0" smtClean="0"/>
              <a:t>A = even numbers</a:t>
            </a:r>
          </a:p>
          <a:p>
            <a:pPr>
              <a:buNone/>
            </a:pPr>
            <a:r>
              <a:rPr lang="en-US" sz="1800" dirty="0" smtClean="0"/>
              <a:t>B = whole numbers</a:t>
            </a:r>
          </a:p>
          <a:p>
            <a:pPr>
              <a:buNone/>
            </a:pPr>
            <a:r>
              <a:rPr lang="en-US" sz="1800" dirty="0" smtClean="0"/>
              <a:t>C = odd numbers</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Soundness</a:t>
            </a:r>
            <a:endParaRPr lang="en-US" sz="2400" dirty="0"/>
          </a:p>
        </p:txBody>
      </p:sp>
      <p:sp>
        <p:nvSpPr>
          <p:cNvPr id="3" name="Content Placeholder 2"/>
          <p:cNvSpPr>
            <a:spLocks noGrp="1"/>
          </p:cNvSpPr>
          <p:nvPr>
            <p:ph idx="1"/>
          </p:nvPr>
        </p:nvSpPr>
        <p:spPr/>
        <p:txBody>
          <a:bodyPr>
            <a:normAutofit/>
          </a:bodyPr>
          <a:lstStyle/>
          <a:p>
            <a:r>
              <a:rPr lang="en-US" sz="2000" dirty="0" smtClean="0"/>
              <a:t>Although formal evaluation of arguments has to do primarily with the form of the arguments, there are occasions when we need to pay attention to the content as well. The occasions on which this is true, is when we are assessing soundness.</a:t>
            </a:r>
            <a:endParaRPr lang="en-US" sz="1800" dirty="0" smtClean="0"/>
          </a:p>
          <a:p>
            <a:pPr>
              <a:buNone/>
            </a:pPr>
            <a:r>
              <a:rPr lang="en-US" sz="1800" dirty="0" smtClean="0"/>
              <a:t>	</a:t>
            </a:r>
            <a:r>
              <a:rPr lang="en-US" sz="2000" dirty="0" smtClean="0"/>
              <a:t>An argument is </a:t>
            </a:r>
            <a:r>
              <a:rPr lang="en-US" sz="2000" i="1" dirty="0" smtClean="0"/>
              <a:t>sound</a:t>
            </a:r>
            <a:r>
              <a:rPr lang="en-US" sz="2000" dirty="0" smtClean="0"/>
              <a:t> when it has a valid form and true premises. </a:t>
            </a:r>
          </a:p>
          <a:p>
            <a:pPr>
              <a:buNone/>
            </a:pPr>
            <a:r>
              <a:rPr lang="en-US" sz="1800" dirty="0" smtClean="0"/>
              <a:t>	</a:t>
            </a:r>
            <a:r>
              <a:rPr lang="en-US" sz="2000" dirty="0" smtClean="0"/>
              <a:t>From the definition of soundness it follows that all sound arguments have a </a:t>
            </a:r>
            <a:r>
              <a:rPr lang="en-US" sz="2000" i="1" dirty="0" smtClean="0"/>
              <a:t>true</a:t>
            </a:r>
            <a:r>
              <a:rPr lang="en-US" sz="2000" dirty="0" smtClean="0"/>
              <a:t> conclusion. If the form of the argument is such that it is impossible for the premises to be true and the conclusion false, because the form is a valid form, and then we add actually true premises, it has to be the case that the conclusion is also true. </a:t>
            </a:r>
          </a:p>
        </p:txBody>
      </p:sp>
    </p:spTree>
  </p:cSld>
  <p:clrMapOvr>
    <a:masterClrMapping/>
  </p:clrMapOvr>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83</TotalTime>
  <Words>1425</Words>
  <Application>Microsoft Macintosh PowerPoint</Application>
  <PresentationFormat>On-screen Show (4:3)</PresentationFormat>
  <Paragraphs>123</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Inkwell</vt:lpstr>
      <vt:lpstr>Formal Criteria for Evaluating Arguments</vt:lpstr>
      <vt:lpstr>The Form Content Distinction</vt:lpstr>
      <vt:lpstr>Formal Evaluation of Arguments</vt:lpstr>
      <vt:lpstr>Validity</vt:lpstr>
      <vt:lpstr>Invalidity</vt:lpstr>
      <vt:lpstr>Variations on Validity</vt:lpstr>
      <vt:lpstr>Validity and the Counterexample Method</vt:lpstr>
      <vt:lpstr>An Example of the Counterexample Method</vt:lpstr>
      <vt:lpstr>Soundness</vt:lpstr>
      <vt:lpstr>Variations on Soundness</vt:lpstr>
      <vt:lpstr>Two Cases to Keep in Mind</vt:lpstr>
      <vt:lpstr>Goodness ≠ Soundness</vt:lpstr>
      <vt:lpstr>Formal Evaluation by Formal Methods</vt:lpstr>
      <vt:lpstr>Translation</vt:lpstr>
      <vt:lpstr>Checking for Validity</vt:lpstr>
    </vt:vector>
  </TitlesOfParts>
  <Company>San Jose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Criteria for Evaluating Arguments</dc:title>
  <dc:creator>Anand Vaidya</dc:creator>
  <cp:lastModifiedBy>Anand Vaidya</cp:lastModifiedBy>
  <cp:revision>5</cp:revision>
  <dcterms:created xsi:type="dcterms:W3CDTF">2010-09-27T18:24:25Z</dcterms:created>
  <dcterms:modified xsi:type="dcterms:W3CDTF">2010-09-27T18:25:26Z</dcterms:modified>
</cp:coreProperties>
</file>