
<file path=[Content_Types].xml><?xml version="1.0" encoding="utf-8"?>
<Types xmlns="http://schemas.openxmlformats.org/package/2006/content-types">
  <Default Extension="xml" ContentType="application/xml"/>
  <Default Extension="jpeg" ContentType="image/jpeg"/>
  <Default Extension="png" ContentType="image/pn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70" r:id="rId5"/>
    <p:sldId id="259" r:id="rId6"/>
    <p:sldId id="260" r:id="rId7"/>
    <p:sldId id="261" r:id="rId8"/>
    <p:sldId id="262" r:id="rId9"/>
    <p:sldId id="263" r:id="rId10"/>
    <p:sldId id="264" r:id="rId11"/>
    <p:sldId id="271" r:id="rId12"/>
    <p:sldId id="265" r:id="rId13"/>
    <p:sldId id="272" r:id="rId14"/>
    <p:sldId id="266"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5" d="100"/>
          <a:sy n="135" d="100"/>
        </p:scale>
        <p:origin x="-94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dirty="0"/>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5F67578D-534B-D94A-A496-DD8DE0A45FE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dirty="0" smtClean="0"/>
              <a:t>Click icon to add picture</a:t>
            </a:r>
            <a:endParaRPr dirty="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dirty="0" smtClean="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dirty="0" smtClean="0"/>
              <a:t>Click icon to add picture</a:t>
            </a:r>
            <a:endParaRPr dirty="0"/>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5F67578D-534B-D94A-A496-DD8DE0A45FE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dirty="0" smtClean="0"/>
              <a:t>Click icon to add picture</a:t>
            </a:r>
            <a:endParaRPr dirty="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F67578D-534B-D94A-A496-DD8DE0A45FE3}" type="slidenum">
              <a:rPr lang="en-US" smtClean="0"/>
              <a:pPr/>
              <a:t>‹#›</a:t>
            </a:fld>
            <a:endParaRPr lang="en-US" dirty="0"/>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DCA404B-8CA7-B84D-8838-F75291AC6FF3}" type="datetimeFigureOut">
              <a:rPr lang="en-US" smtClean="0"/>
              <a:pPr/>
              <a:t>8/28/12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F67578D-534B-D94A-A496-DD8DE0A45FE3}" type="slidenum">
              <a:rPr lang="en-US" smtClean="0"/>
              <a:pPr/>
              <a:t>‹#›</a:t>
            </a:fld>
            <a:endParaRPr lang="en-US"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DCA404B-8CA7-B84D-8838-F75291AC6FF3}" type="datetimeFigureOut">
              <a:rPr lang="en-US" smtClean="0"/>
              <a:pPr/>
              <a:t>8/28/12</a:t>
            </a:fld>
            <a:endParaRPr lang="en-US" dirty="0"/>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dirty="0"/>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5F67578D-534B-D94A-A496-DD8DE0A45FE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Logic &amp; Critical Reasoning</a:t>
            </a:r>
            <a:endParaRPr lang="en-US" sz="3200" dirty="0"/>
          </a:p>
        </p:txBody>
      </p:sp>
      <p:sp>
        <p:nvSpPr>
          <p:cNvPr id="3" name="Subtitle 2"/>
          <p:cNvSpPr>
            <a:spLocks noGrp="1"/>
          </p:cNvSpPr>
          <p:nvPr>
            <p:ph type="subTitle" idx="1"/>
          </p:nvPr>
        </p:nvSpPr>
        <p:spPr/>
        <p:txBody>
          <a:bodyPr/>
          <a:lstStyle/>
          <a:p>
            <a:r>
              <a:rPr lang="en-US" dirty="0" smtClean="0"/>
              <a:t>Identifying arguments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Reports</a:t>
            </a:r>
            <a:endParaRPr lang="en-US" sz="2400" dirty="0"/>
          </a:p>
        </p:txBody>
      </p:sp>
      <p:sp>
        <p:nvSpPr>
          <p:cNvPr id="3" name="Content Placeholder 2"/>
          <p:cNvSpPr>
            <a:spLocks noGrp="1"/>
          </p:cNvSpPr>
          <p:nvPr>
            <p:ph idx="1"/>
          </p:nvPr>
        </p:nvSpPr>
        <p:spPr/>
        <p:txBody>
          <a:bodyPr/>
          <a:lstStyle/>
          <a:p>
            <a:r>
              <a:rPr lang="en-US" b="1" dirty="0" smtClean="0"/>
              <a:t>Reports</a:t>
            </a:r>
            <a:r>
              <a:rPr lang="en-US" dirty="0" smtClean="0"/>
              <a:t> are passages in which the primary function is to report what a person said. Since the primary goal of the passage is </a:t>
            </a:r>
            <a:r>
              <a:rPr lang="en-US" dirty="0" smtClean="0"/>
              <a:t>to report </a:t>
            </a:r>
            <a:r>
              <a:rPr lang="en-US" dirty="0" smtClean="0"/>
              <a:t>what someone said, reports are not arguments.</a:t>
            </a:r>
          </a:p>
          <a:p>
            <a:r>
              <a:rPr lang="en-US" dirty="0" smtClean="0"/>
              <a:t>The primary goal of an argument is to establish the truth of a claim by providing reasons to believe the claim. </a:t>
            </a:r>
          </a:p>
          <a:p>
            <a:r>
              <a:rPr lang="en-US" dirty="0" smtClean="0"/>
              <a:t>A report can be a premise or a conclusion, but alone a report is </a:t>
            </a:r>
            <a:r>
              <a:rPr lang="en-US" i="1" dirty="0" smtClean="0"/>
              <a:t>not</a:t>
            </a:r>
            <a:r>
              <a:rPr lang="en-US" dirty="0" smtClean="0"/>
              <a:t> an argument.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Report: Example</a:t>
            </a:r>
            <a:endParaRPr lang="en-US" sz="2400"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The New York Times reports that the CEO of British Petroleum has argued that because of the Deepwater Disaster, it can no longer supply funds to the locals that </a:t>
            </a:r>
            <a:r>
              <a:rPr lang="en-US" dirty="0" smtClean="0"/>
              <a:t>live on </a:t>
            </a:r>
            <a:r>
              <a:rPr lang="en-US" dirty="0" smtClean="0"/>
              <a:t>the Gulf Coast. </a:t>
            </a:r>
          </a:p>
          <a:p>
            <a:endParaRPr lang="en-US" dirty="0" smtClean="0"/>
          </a:p>
          <a:p>
            <a:r>
              <a:rPr lang="en-US" dirty="0" smtClean="0"/>
              <a:t>Although </a:t>
            </a:r>
            <a:r>
              <a:rPr lang="en-US" dirty="0" smtClean="0"/>
              <a:t>the premise indicator </a:t>
            </a:r>
            <a:r>
              <a:rPr lang="en-US" dirty="0" smtClean="0"/>
              <a:t>‘</a:t>
            </a:r>
            <a:r>
              <a:rPr lang="en-US" dirty="0" smtClean="0"/>
              <a:t>because</a:t>
            </a:r>
            <a:r>
              <a:rPr lang="en-US" dirty="0" smtClean="0"/>
              <a:t>’ is present, </a:t>
            </a:r>
            <a:r>
              <a:rPr lang="en-US" dirty="0" smtClean="0"/>
              <a:t>since </a:t>
            </a:r>
            <a:r>
              <a:rPr lang="en-US" dirty="0" smtClean="0"/>
              <a:t>the passage in which it occurs</a:t>
            </a:r>
            <a:r>
              <a:rPr lang="en-US" dirty="0" smtClean="0"/>
              <a:t> </a:t>
            </a:r>
            <a:r>
              <a:rPr lang="en-US" dirty="0" smtClean="0"/>
              <a:t>is a </a:t>
            </a:r>
            <a:r>
              <a:rPr lang="en-US" dirty="0" smtClean="0"/>
              <a:t>report, </a:t>
            </a:r>
            <a:r>
              <a:rPr lang="en-US" dirty="0" smtClean="0"/>
              <a:t>the New York Times is not making an argument.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Explanation</a:t>
            </a:r>
            <a:endParaRPr lang="en-US" sz="2400" dirty="0"/>
          </a:p>
        </p:txBody>
      </p:sp>
      <p:sp>
        <p:nvSpPr>
          <p:cNvPr id="3" name="Content Placeholder 2"/>
          <p:cNvSpPr>
            <a:spLocks noGrp="1"/>
          </p:cNvSpPr>
          <p:nvPr>
            <p:ph idx="1"/>
          </p:nvPr>
        </p:nvSpPr>
        <p:spPr/>
        <p:txBody>
          <a:bodyPr/>
          <a:lstStyle/>
          <a:p>
            <a:r>
              <a:rPr lang="en-US" dirty="0" smtClean="0"/>
              <a:t>An </a:t>
            </a:r>
            <a:r>
              <a:rPr lang="en-US" b="1" dirty="0" smtClean="0"/>
              <a:t>explanation</a:t>
            </a:r>
            <a:r>
              <a:rPr lang="en-US" dirty="0" smtClean="0"/>
              <a:t> is a passage in which a given phenomenon is taken to be true and one offers an account of </a:t>
            </a:r>
            <a:r>
              <a:rPr lang="en-US" i="1" dirty="0" smtClean="0"/>
              <a:t>why</a:t>
            </a:r>
            <a:r>
              <a:rPr lang="en-US" dirty="0" smtClean="0"/>
              <a:t> the phenomenon exists. </a:t>
            </a:r>
          </a:p>
          <a:p>
            <a:r>
              <a:rPr lang="en-US" dirty="0" smtClean="0"/>
              <a:t>Explanations can be distinguished from arguments via the why-test.</a:t>
            </a:r>
          </a:p>
          <a:p>
            <a:pPr lvl="1"/>
            <a:r>
              <a:rPr lang="en-US" dirty="0" smtClean="0"/>
              <a:t>If the authors primary aim is to say </a:t>
            </a:r>
            <a:r>
              <a:rPr lang="en-US" i="1" dirty="0" smtClean="0"/>
              <a:t>why</a:t>
            </a:r>
            <a:r>
              <a:rPr lang="en-US" dirty="0" smtClean="0"/>
              <a:t> something is true, then the passage is an explanation.</a:t>
            </a:r>
          </a:p>
          <a:p>
            <a:pPr lvl="1"/>
            <a:r>
              <a:rPr lang="en-US" dirty="0" smtClean="0"/>
              <a:t>If the authors primary aim is to establish </a:t>
            </a:r>
            <a:r>
              <a:rPr lang="en-US" i="1" dirty="0" smtClean="0"/>
              <a:t>that</a:t>
            </a:r>
            <a:r>
              <a:rPr lang="en-US" dirty="0" smtClean="0"/>
              <a:t> something is true, then the passage is an argument.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Explanation: Example</a:t>
            </a:r>
            <a:endParaRPr lang="en-US" sz="2400" dirty="0"/>
          </a:p>
        </p:txBody>
      </p:sp>
      <p:sp>
        <p:nvSpPr>
          <p:cNvPr id="3" name="Content Placeholder 2"/>
          <p:cNvSpPr>
            <a:spLocks noGrp="1"/>
          </p:cNvSpPr>
          <p:nvPr>
            <p:ph idx="1"/>
          </p:nvPr>
        </p:nvSpPr>
        <p:spPr/>
        <p:txBody>
          <a:bodyPr/>
          <a:lstStyle/>
          <a:p>
            <a:r>
              <a:rPr lang="en-US" dirty="0" smtClean="0"/>
              <a:t>Because the refraction of light depends on the medium through which it is traveling our experience of what an oar placed in water looks like, is different than what is actually present. We see an object, such as an oar or a pencil, submerged in water as slightly bent, when in fact it is not actually bent. We see it as bent because light traveling through the water to our retina is refracted off of the water.</a:t>
            </a:r>
          </a:p>
          <a:p>
            <a:r>
              <a:rPr lang="en-US" dirty="0" smtClean="0"/>
              <a:t>Although ‘because’ is present, there is no argument. The author intends to say </a:t>
            </a:r>
            <a:r>
              <a:rPr lang="en-US" i="1" dirty="0" smtClean="0"/>
              <a:t>why</a:t>
            </a:r>
            <a:r>
              <a:rPr lang="en-US" dirty="0" smtClean="0"/>
              <a:t> something is the case.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Illustration</a:t>
            </a:r>
            <a:endParaRPr lang="en-US" sz="2400" dirty="0"/>
          </a:p>
        </p:txBody>
      </p:sp>
      <p:sp>
        <p:nvSpPr>
          <p:cNvPr id="3" name="Content Placeholder 2"/>
          <p:cNvSpPr>
            <a:spLocks noGrp="1"/>
          </p:cNvSpPr>
          <p:nvPr>
            <p:ph idx="1"/>
          </p:nvPr>
        </p:nvSpPr>
        <p:spPr/>
        <p:txBody>
          <a:bodyPr/>
          <a:lstStyle/>
          <a:p>
            <a:r>
              <a:rPr lang="en-US" dirty="0" smtClean="0"/>
              <a:t>An </a:t>
            </a:r>
            <a:r>
              <a:rPr lang="en-US" b="1" dirty="0" smtClean="0"/>
              <a:t>illustration</a:t>
            </a:r>
            <a:r>
              <a:rPr lang="en-US" dirty="0" smtClean="0"/>
              <a:t> is a passage in which some phenomenon is illustrated through an example.</a:t>
            </a:r>
          </a:p>
          <a:p>
            <a:endParaRPr lang="en-US" dirty="0" smtClean="0"/>
          </a:p>
          <a:p>
            <a:r>
              <a:rPr lang="en-US" dirty="0" smtClean="0"/>
              <a:t>Illustration passages often contain the words ‘so’ and ‘thus’ as a way to mark the example to follow.</a:t>
            </a:r>
          </a:p>
          <a:p>
            <a:endParaRPr lang="en-US" dirty="0" smtClean="0"/>
          </a:p>
          <a:p>
            <a:r>
              <a:rPr lang="en-US" dirty="0" smtClean="0"/>
              <a:t>Often in an illustration an example is used to illustrate a general principle.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Illustration: Example</a:t>
            </a:r>
            <a:endParaRPr lang="en-US" sz="2400" dirty="0"/>
          </a:p>
        </p:txBody>
      </p:sp>
      <p:sp>
        <p:nvSpPr>
          <p:cNvPr id="3" name="Content Placeholder 2"/>
          <p:cNvSpPr>
            <a:spLocks noGrp="1"/>
          </p:cNvSpPr>
          <p:nvPr>
            <p:ph idx="1"/>
          </p:nvPr>
        </p:nvSpPr>
        <p:spPr/>
        <p:txBody>
          <a:bodyPr/>
          <a:lstStyle/>
          <a:p>
            <a:r>
              <a:rPr lang="en-US" dirty="0" smtClean="0"/>
              <a:t>Chlorides dissolve in Water, for example, salt is a chloride and it dissolves in water. </a:t>
            </a:r>
          </a:p>
          <a:p>
            <a:endParaRPr lang="en-US" dirty="0" smtClean="0"/>
          </a:p>
          <a:p>
            <a:r>
              <a:rPr lang="en-US" dirty="0" smtClean="0"/>
              <a:t>In an illustration often times a conclusion indicator is used to signal that something is an example of a general principle.</a:t>
            </a:r>
          </a:p>
          <a:p>
            <a:endParaRPr lang="en-US" dirty="0" smtClean="0"/>
          </a:p>
          <a:p>
            <a:r>
              <a:rPr lang="en-US" dirty="0" smtClean="0"/>
              <a:t>Key words to </a:t>
            </a:r>
            <a:r>
              <a:rPr lang="en-US" smtClean="0"/>
              <a:t>look for: </a:t>
            </a:r>
            <a:r>
              <a:rPr lang="en-US" dirty="0" smtClean="0"/>
              <a:t>For example, So</a:t>
            </a:r>
            <a:r>
              <a:rPr lang="en-US" smtClean="0"/>
              <a:t>,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Object of Analysis</a:t>
            </a:r>
            <a:endParaRPr lang="en-US" sz="2400" dirty="0"/>
          </a:p>
        </p:txBody>
      </p:sp>
      <p:sp>
        <p:nvSpPr>
          <p:cNvPr id="3" name="Content Placeholder 2"/>
          <p:cNvSpPr>
            <a:spLocks noGrp="1"/>
          </p:cNvSpPr>
          <p:nvPr>
            <p:ph idx="1"/>
          </p:nvPr>
        </p:nvSpPr>
        <p:spPr/>
        <p:txBody>
          <a:bodyPr/>
          <a:lstStyle/>
          <a:p>
            <a:r>
              <a:rPr lang="en-US" dirty="0" smtClean="0"/>
              <a:t>In </a:t>
            </a:r>
            <a:r>
              <a:rPr lang="en-US" dirty="0" smtClean="0"/>
              <a:t>logic </a:t>
            </a:r>
            <a:r>
              <a:rPr lang="en-US" dirty="0" smtClean="0"/>
              <a:t>and critical reasoning </a:t>
            </a:r>
            <a:r>
              <a:rPr lang="en-US" dirty="0" smtClean="0"/>
              <a:t>one studies </a:t>
            </a:r>
            <a:r>
              <a:rPr lang="en-US" dirty="0" smtClean="0"/>
              <a:t>argumentation.</a:t>
            </a:r>
            <a:r>
              <a:rPr lang="en-US" dirty="0" smtClean="0"/>
              <a:t> From the perspective of critical reasoning an </a:t>
            </a:r>
            <a:r>
              <a:rPr lang="en-US" i="1" dirty="0" smtClean="0"/>
              <a:t>argument</a:t>
            </a:r>
            <a:r>
              <a:rPr lang="en-US" dirty="0" smtClean="0"/>
              <a:t> is specific kind of object of analysis.</a:t>
            </a:r>
            <a:endParaRPr lang="en-US" dirty="0" smtClean="0"/>
          </a:p>
          <a:p>
            <a:r>
              <a:rPr lang="en-US" dirty="0" smtClean="0"/>
              <a:t>An argument is </a:t>
            </a:r>
            <a:r>
              <a:rPr lang="en-US" i="1" dirty="0" smtClean="0"/>
              <a:t>not </a:t>
            </a:r>
            <a:r>
              <a:rPr lang="en-US" dirty="0" smtClean="0"/>
              <a:t>the same thing as a disagreement.</a:t>
            </a:r>
          </a:p>
          <a:p>
            <a:endParaRPr lang="en-US" dirty="0" smtClean="0"/>
          </a:p>
          <a:p>
            <a:r>
              <a:rPr lang="en-US" dirty="0" smtClean="0"/>
              <a:t>An argument has parts.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Definition of an Argument</a:t>
            </a:r>
            <a:endParaRPr lang="en-US" sz="2400" dirty="0"/>
          </a:p>
        </p:txBody>
      </p:sp>
      <p:sp>
        <p:nvSpPr>
          <p:cNvPr id="3" name="Content Placeholder 2"/>
          <p:cNvSpPr>
            <a:spLocks noGrp="1"/>
          </p:cNvSpPr>
          <p:nvPr>
            <p:ph idx="1"/>
          </p:nvPr>
        </p:nvSpPr>
        <p:spPr/>
        <p:txBody>
          <a:bodyPr/>
          <a:lstStyle/>
          <a:p>
            <a:r>
              <a:rPr lang="en-US" dirty="0" smtClean="0"/>
              <a:t>An </a:t>
            </a:r>
            <a:r>
              <a:rPr lang="en-US" b="1" dirty="0" smtClean="0"/>
              <a:t>argument</a:t>
            </a:r>
            <a:r>
              <a:rPr lang="en-US" dirty="0" smtClean="0"/>
              <a:t> is a non-empty set of claims some of which are intended to support a single claim.</a:t>
            </a:r>
          </a:p>
          <a:p>
            <a:pPr>
              <a:buNone/>
            </a:pPr>
            <a:endParaRPr lang="en-US" dirty="0" smtClean="0"/>
          </a:p>
          <a:p>
            <a:pPr lvl="1"/>
            <a:r>
              <a:rPr lang="en-US" dirty="0" smtClean="0"/>
              <a:t>The claims that do the </a:t>
            </a:r>
            <a:r>
              <a:rPr lang="en-US" i="1" dirty="0" smtClean="0"/>
              <a:t>supporting</a:t>
            </a:r>
            <a:r>
              <a:rPr lang="en-US" dirty="0" smtClean="0"/>
              <a:t> are </a:t>
            </a:r>
            <a:r>
              <a:rPr lang="en-US" dirty="0" smtClean="0"/>
              <a:t>called the </a:t>
            </a:r>
            <a:r>
              <a:rPr lang="en-US" b="1" dirty="0" smtClean="0"/>
              <a:t>premises</a:t>
            </a:r>
            <a:r>
              <a:rPr lang="en-US" dirty="0" smtClean="0"/>
              <a:t>.</a:t>
            </a:r>
          </a:p>
          <a:p>
            <a:pPr lvl="1"/>
            <a:r>
              <a:rPr lang="en-US" dirty="0" smtClean="0"/>
              <a:t>The claim that is </a:t>
            </a:r>
            <a:r>
              <a:rPr lang="en-US" i="1" dirty="0" smtClean="0"/>
              <a:t>supported</a:t>
            </a:r>
            <a:r>
              <a:rPr lang="en-US" dirty="0" smtClean="0"/>
              <a:t> is </a:t>
            </a:r>
            <a:r>
              <a:rPr lang="en-US" dirty="0" smtClean="0"/>
              <a:t>called the </a:t>
            </a:r>
            <a:r>
              <a:rPr lang="en-US" b="1" dirty="0" smtClean="0"/>
              <a:t>conclusion.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Argument Structure</a:t>
            </a:r>
            <a:endParaRPr lang="en-US" sz="2400" dirty="0"/>
          </a:p>
        </p:txBody>
      </p:sp>
      <p:sp>
        <p:nvSpPr>
          <p:cNvPr id="3" name="Content Placeholder 2"/>
          <p:cNvSpPr>
            <a:spLocks noGrp="1"/>
          </p:cNvSpPr>
          <p:nvPr>
            <p:ph idx="1"/>
          </p:nvPr>
        </p:nvSpPr>
        <p:spPr/>
        <p:txBody>
          <a:bodyPr/>
          <a:lstStyle/>
          <a:p>
            <a:r>
              <a:rPr lang="en-US" dirty="0" smtClean="0"/>
              <a:t>Arguments have structure.</a:t>
            </a:r>
          </a:p>
          <a:p>
            <a:endParaRPr lang="en-US" dirty="0" smtClean="0"/>
          </a:p>
          <a:p>
            <a:r>
              <a:rPr lang="en-US" dirty="0" smtClean="0"/>
              <a:t>Atomic arguments have a single set of premises intended to establish a single conclusion. </a:t>
            </a:r>
          </a:p>
          <a:p>
            <a:pPr>
              <a:buNone/>
            </a:pPr>
            <a:endParaRPr lang="en-US" dirty="0" smtClean="0"/>
          </a:p>
          <a:p>
            <a:r>
              <a:rPr lang="en-US" dirty="0" smtClean="0"/>
              <a:t>Complex arguments use multiple atomic arguments to establish </a:t>
            </a:r>
            <a:r>
              <a:rPr lang="en-US" dirty="0" smtClean="0"/>
              <a:t>either a single conclusion or multiple conclusions</a:t>
            </a:r>
            <a:r>
              <a:rPr lang="en-US" dirty="0" smtClean="0"/>
              <a:t>.</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Two Central Claims of an Argument</a:t>
            </a:r>
            <a:endParaRPr lang="en-US" sz="2400" dirty="0"/>
          </a:p>
        </p:txBody>
      </p:sp>
      <p:sp>
        <p:nvSpPr>
          <p:cNvPr id="3" name="Content Placeholder 2"/>
          <p:cNvSpPr>
            <a:spLocks noGrp="1"/>
          </p:cNvSpPr>
          <p:nvPr>
            <p:ph idx="1"/>
          </p:nvPr>
        </p:nvSpPr>
        <p:spPr/>
        <p:txBody>
          <a:bodyPr/>
          <a:lstStyle/>
          <a:p>
            <a:r>
              <a:rPr lang="en-US" dirty="0" smtClean="0"/>
              <a:t>An </a:t>
            </a:r>
            <a:r>
              <a:rPr lang="en-US" b="1" dirty="0" smtClean="0"/>
              <a:t>argument</a:t>
            </a:r>
            <a:r>
              <a:rPr lang="en-US" dirty="0" smtClean="0"/>
              <a:t> makes two central claims:</a:t>
            </a:r>
          </a:p>
          <a:p>
            <a:pPr lvl="1"/>
            <a:endParaRPr lang="en-US" dirty="0" smtClean="0"/>
          </a:p>
          <a:p>
            <a:pPr lvl="1"/>
            <a:r>
              <a:rPr lang="en-US" dirty="0" smtClean="0"/>
              <a:t>The </a:t>
            </a:r>
            <a:r>
              <a:rPr lang="en-US" b="1" dirty="0" smtClean="0"/>
              <a:t>factual claim</a:t>
            </a:r>
            <a:r>
              <a:rPr lang="en-US" dirty="0" smtClean="0"/>
              <a:t> is that the premises are true.</a:t>
            </a:r>
          </a:p>
          <a:p>
            <a:pPr lvl="1"/>
            <a:endParaRPr lang="en-US" dirty="0" smtClean="0"/>
          </a:p>
          <a:p>
            <a:pPr lvl="1"/>
            <a:r>
              <a:rPr lang="en-US" dirty="0" smtClean="0"/>
              <a:t>The </a:t>
            </a:r>
            <a:r>
              <a:rPr lang="en-US" b="1" dirty="0" smtClean="0"/>
              <a:t>inferential claim </a:t>
            </a:r>
            <a:r>
              <a:rPr lang="en-US" dirty="0" smtClean="0"/>
              <a:t>is that the premises support the conclusion.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Two Types of Support</a:t>
            </a:r>
            <a:endParaRPr lang="en-US" sz="2400" dirty="0"/>
          </a:p>
        </p:txBody>
      </p:sp>
      <p:sp>
        <p:nvSpPr>
          <p:cNvPr id="4" name="Content Placeholder 3"/>
          <p:cNvSpPr>
            <a:spLocks noGrp="1"/>
          </p:cNvSpPr>
          <p:nvPr>
            <p:ph sz="half" idx="1"/>
          </p:nvPr>
        </p:nvSpPr>
        <p:spPr/>
        <p:txBody>
          <a:bodyPr/>
          <a:lstStyle/>
          <a:p>
            <a:r>
              <a:rPr lang="en-US" b="1" dirty="0" smtClean="0"/>
              <a:t>Deductive</a:t>
            </a:r>
            <a:r>
              <a:rPr lang="en-US" dirty="0" smtClean="0"/>
              <a:t> support occurs when the author of the argument intends it to be the case that the truth of the premises makes it the case that the conclusion could not be false.</a:t>
            </a:r>
          </a:p>
          <a:p>
            <a:r>
              <a:rPr lang="en-US" dirty="0" smtClean="0"/>
              <a:t>True premises necessitate </a:t>
            </a:r>
            <a:r>
              <a:rPr lang="en-US" dirty="0" smtClean="0"/>
              <a:t>a true </a:t>
            </a:r>
            <a:r>
              <a:rPr lang="en-US" dirty="0" smtClean="0"/>
              <a:t>conclusion</a:t>
            </a:r>
            <a:endParaRPr lang="en-US" dirty="0"/>
          </a:p>
        </p:txBody>
      </p:sp>
      <p:sp>
        <p:nvSpPr>
          <p:cNvPr id="5" name="Content Placeholder 4"/>
          <p:cNvSpPr>
            <a:spLocks noGrp="1"/>
          </p:cNvSpPr>
          <p:nvPr>
            <p:ph sz="half" idx="2"/>
          </p:nvPr>
        </p:nvSpPr>
        <p:spPr/>
        <p:txBody>
          <a:bodyPr/>
          <a:lstStyle/>
          <a:p>
            <a:r>
              <a:rPr lang="en-US" b="1" dirty="0" smtClean="0"/>
              <a:t>Inductive </a:t>
            </a:r>
            <a:r>
              <a:rPr lang="en-US" dirty="0" smtClean="0"/>
              <a:t>support occurs when the author of the argument intends it to be the case that the truth of the </a:t>
            </a:r>
            <a:r>
              <a:rPr lang="en-US" dirty="0" smtClean="0"/>
              <a:t>premises </a:t>
            </a:r>
            <a:r>
              <a:rPr lang="en-US" dirty="0" smtClean="0"/>
              <a:t>makes the conclusion likely to be true.</a:t>
            </a:r>
          </a:p>
          <a:p>
            <a:r>
              <a:rPr lang="en-US" dirty="0" smtClean="0"/>
              <a:t>True premises makes the conclusion probable.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Identifying arguments I</a:t>
            </a:r>
            <a:endParaRPr lang="en-US" sz="2400" dirty="0"/>
          </a:p>
        </p:txBody>
      </p:sp>
      <p:sp>
        <p:nvSpPr>
          <p:cNvPr id="6" name="Content Placeholder 5"/>
          <p:cNvSpPr>
            <a:spLocks noGrp="1"/>
          </p:cNvSpPr>
          <p:nvPr>
            <p:ph idx="1"/>
          </p:nvPr>
        </p:nvSpPr>
        <p:spPr/>
        <p:txBody>
          <a:bodyPr/>
          <a:lstStyle/>
          <a:p>
            <a:r>
              <a:rPr lang="en-US" dirty="0" smtClean="0"/>
              <a:t>The first key task of critical thinking is to identify when </a:t>
            </a:r>
            <a:r>
              <a:rPr lang="en-US" dirty="0" smtClean="0"/>
              <a:t>an </a:t>
            </a:r>
            <a:r>
              <a:rPr lang="en-US" dirty="0" smtClean="0"/>
              <a:t>argument is </a:t>
            </a:r>
            <a:r>
              <a:rPr lang="en-US" dirty="0" smtClean="0"/>
              <a:t>present in speech and writing.</a:t>
            </a:r>
            <a:endParaRPr lang="en-US" dirty="0" smtClean="0"/>
          </a:p>
          <a:p>
            <a:r>
              <a:rPr lang="en-US" dirty="0" smtClean="0"/>
              <a:t>There are two main techniques for identifying </a:t>
            </a:r>
            <a:r>
              <a:rPr lang="en-US" dirty="0" smtClean="0"/>
              <a:t>arguments are: </a:t>
            </a:r>
            <a:endParaRPr lang="en-US" dirty="0" smtClean="0"/>
          </a:p>
          <a:p>
            <a:pPr lvl="1"/>
            <a:r>
              <a:rPr lang="en-US" dirty="0" smtClean="0"/>
              <a:t>Using</a:t>
            </a:r>
            <a:r>
              <a:rPr lang="en-US" dirty="0" smtClean="0"/>
              <a:t> </a:t>
            </a:r>
            <a:r>
              <a:rPr lang="en-US" dirty="0" smtClean="0"/>
              <a:t>indicators phrases as a way to find parts of an argument.</a:t>
            </a:r>
          </a:p>
          <a:p>
            <a:pPr lvl="1"/>
            <a:r>
              <a:rPr lang="en-US" dirty="0" smtClean="0"/>
              <a:t>Learning </a:t>
            </a:r>
            <a:r>
              <a:rPr lang="en-US" dirty="0" smtClean="0"/>
              <a:t>to distinguish argument-like passages from actual </a:t>
            </a:r>
            <a:r>
              <a:rPr lang="en-US" dirty="0" smtClean="0"/>
              <a:t>argument passages. </a:t>
            </a:r>
            <a:endParaRPr lang="en-US" dirty="0" smtClean="0"/>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Indicators</a:t>
            </a:r>
            <a:endParaRPr lang="en-US" sz="2400" dirty="0"/>
          </a:p>
        </p:txBody>
      </p:sp>
      <p:sp>
        <p:nvSpPr>
          <p:cNvPr id="5" name="Content Placeholder 4"/>
          <p:cNvSpPr>
            <a:spLocks noGrp="1"/>
          </p:cNvSpPr>
          <p:nvPr>
            <p:ph sz="half" idx="1"/>
          </p:nvPr>
        </p:nvSpPr>
        <p:spPr/>
        <p:txBody>
          <a:bodyPr/>
          <a:lstStyle/>
          <a:p>
            <a:r>
              <a:rPr lang="en-US" b="1" dirty="0" smtClean="0"/>
              <a:t>Premise </a:t>
            </a:r>
            <a:r>
              <a:rPr lang="en-US" dirty="0" smtClean="0"/>
              <a:t>indicators:</a:t>
            </a:r>
          </a:p>
          <a:p>
            <a:pPr lvl="2"/>
            <a:r>
              <a:rPr lang="en-US" dirty="0" smtClean="0"/>
              <a:t>Since</a:t>
            </a:r>
          </a:p>
          <a:p>
            <a:pPr lvl="2"/>
            <a:r>
              <a:rPr lang="en-US" dirty="0" smtClean="0"/>
              <a:t>Given that</a:t>
            </a:r>
          </a:p>
          <a:p>
            <a:pPr lvl="2"/>
            <a:r>
              <a:rPr lang="en-US" dirty="0" smtClean="0"/>
              <a:t>For</a:t>
            </a:r>
          </a:p>
          <a:p>
            <a:pPr lvl="2"/>
            <a:r>
              <a:rPr lang="en-US" dirty="0" smtClean="0"/>
              <a:t>Because</a:t>
            </a:r>
          </a:p>
          <a:p>
            <a:pPr lvl="2"/>
            <a:r>
              <a:rPr lang="en-US" dirty="0" smtClean="0"/>
              <a:t>For the reason that</a:t>
            </a:r>
          </a:p>
          <a:p>
            <a:pPr lvl="2"/>
            <a:r>
              <a:rPr lang="en-US" dirty="0" smtClean="0"/>
              <a:t>In view of the fact that</a:t>
            </a:r>
          </a:p>
          <a:p>
            <a:pPr lvl="2"/>
            <a:r>
              <a:rPr lang="en-US" dirty="0" smtClean="0"/>
              <a:t>Granted that</a:t>
            </a:r>
          </a:p>
          <a:p>
            <a:pPr lvl="2"/>
            <a:r>
              <a:rPr lang="en-US" dirty="0" smtClean="0"/>
              <a:t>Seeing that</a:t>
            </a:r>
            <a:endParaRPr lang="en-US" dirty="0"/>
          </a:p>
        </p:txBody>
      </p:sp>
      <p:sp>
        <p:nvSpPr>
          <p:cNvPr id="6" name="Content Placeholder 5"/>
          <p:cNvSpPr>
            <a:spLocks noGrp="1"/>
          </p:cNvSpPr>
          <p:nvPr>
            <p:ph sz="half" idx="2"/>
          </p:nvPr>
        </p:nvSpPr>
        <p:spPr/>
        <p:txBody>
          <a:bodyPr/>
          <a:lstStyle/>
          <a:p>
            <a:r>
              <a:rPr lang="en-US" b="1" dirty="0" smtClean="0"/>
              <a:t>Conclusion</a:t>
            </a:r>
            <a:r>
              <a:rPr lang="en-US" dirty="0" smtClean="0"/>
              <a:t> indicators</a:t>
            </a:r>
          </a:p>
          <a:p>
            <a:pPr lvl="1"/>
            <a:r>
              <a:rPr lang="en-US" dirty="0" smtClean="0"/>
              <a:t>Therefore</a:t>
            </a:r>
          </a:p>
          <a:p>
            <a:pPr lvl="1"/>
            <a:r>
              <a:rPr lang="en-US" dirty="0" smtClean="0"/>
              <a:t>Thus</a:t>
            </a:r>
          </a:p>
          <a:p>
            <a:pPr lvl="1"/>
            <a:r>
              <a:rPr lang="en-US" dirty="0" smtClean="0"/>
              <a:t>Hence</a:t>
            </a:r>
          </a:p>
          <a:p>
            <a:pPr lvl="1"/>
            <a:r>
              <a:rPr lang="en-US" dirty="0" smtClean="0"/>
              <a:t>Consequently</a:t>
            </a:r>
          </a:p>
          <a:p>
            <a:pPr lvl="1"/>
            <a:r>
              <a:rPr lang="en-US" dirty="0" smtClean="0"/>
              <a:t>It follows that</a:t>
            </a:r>
          </a:p>
          <a:p>
            <a:pPr lvl="1"/>
            <a:r>
              <a:rPr lang="en-US" dirty="0" smtClean="0"/>
              <a:t>Which proves that</a:t>
            </a:r>
          </a:p>
          <a:p>
            <a:pPr lvl="1"/>
            <a:r>
              <a:rPr lang="en-US" dirty="0" smtClean="0"/>
              <a:t>So</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Distinguishing Arguments from Non-Arguments</a:t>
            </a:r>
            <a:endParaRPr lang="en-US" sz="2400" dirty="0"/>
          </a:p>
        </p:txBody>
      </p:sp>
      <p:sp>
        <p:nvSpPr>
          <p:cNvPr id="6" name="Content Placeholder 5"/>
          <p:cNvSpPr>
            <a:spLocks noGrp="1"/>
          </p:cNvSpPr>
          <p:nvPr>
            <p:ph idx="1"/>
          </p:nvPr>
        </p:nvSpPr>
        <p:spPr/>
        <p:txBody>
          <a:bodyPr/>
          <a:lstStyle/>
          <a:p>
            <a:r>
              <a:rPr lang="en-US" dirty="0" smtClean="0"/>
              <a:t>Some passages look like they contain an argument, when they do not actually contain an argument.</a:t>
            </a:r>
          </a:p>
          <a:p>
            <a:endParaRPr lang="en-US" dirty="0" smtClean="0"/>
          </a:p>
          <a:p>
            <a:r>
              <a:rPr lang="en-US" dirty="0" smtClean="0"/>
              <a:t>Sometimes this is the case </a:t>
            </a:r>
            <a:r>
              <a:rPr lang="en-US" i="1" dirty="0" smtClean="0"/>
              <a:t>because</a:t>
            </a:r>
            <a:r>
              <a:rPr lang="en-US" dirty="0" smtClean="0"/>
              <a:t> a premise or conclusion indicator is </a:t>
            </a:r>
            <a:r>
              <a:rPr lang="en-US" dirty="0" smtClean="0"/>
              <a:t>present even though it is not </a:t>
            </a:r>
            <a:r>
              <a:rPr lang="en-US" dirty="0" smtClean="0"/>
              <a:t>signaling the presence of what it is generally intended to </a:t>
            </a:r>
            <a:r>
              <a:rPr lang="en-US" dirty="0" smtClean="0"/>
              <a:t>signal – a premise or a conclusion. </a:t>
            </a:r>
            <a:endParaRPr lang="en-US" dirty="0"/>
          </a:p>
        </p:txBody>
      </p:sp>
    </p:spTree>
  </p:cSld>
  <p:clrMapOvr>
    <a:masterClrMapping/>
  </p:clrMapOvr>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62</TotalTime>
  <Words>845</Words>
  <Application>Microsoft Macintosh PowerPoint</Application>
  <PresentationFormat>On-screen Show (4:3)</PresentationFormat>
  <Paragraphs>85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Inkwell</vt:lpstr>
      <vt:lpstr>Logic &amp; Critical Reasoning</vt:lpstr>
      <vt:lpstr>The Object of Analysis</vt:lpstr>
      <vt:lpstr>Definition of an Argument</vt:lpstr>
      <vt:lpstr>Argument Structure</vt:lpstr>
      <vt:lpstr>The Two Central Claims of an Argument</vt:lpstr>
      <vt:lpstr>Two Types of Support</vt:lpstr>
      <vt:lpstr>Identifying arguments I</vt:lpstr>
      <vt:lpstr>Indicators</vt:lpstr>
      <vt:lpstr>Distinguishing Arguments from Non-Arguments</vt:lpstr>
      <vt:lpstr>Reports</vt:lpstr>
      <vt:lpstr>Report: Example</vt:lpstr>
      <vt:lpstr>Explanation</vt:lpstr>
      <vt:lpstr>Explanation: Example</vt:lpstr>
      <vt:lpstr>Illustration</vt:lpstr>
      <vt:lpstr>Illustration: Example</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&amp; Critical Reasoning</dc:title>
  <dc:creator>Anand Vaidya</dc:creator>
  <cp:lastModifiedBy>Anand Vaidya</cp:lastModifiedBy>
  <cp:revision>5</cp:revision>
  <dcterms:created xsi:type="dcterms:W3CDTF">2010-08-30T18:51:42Z</dcterms:created>
  <dcterms:modified xsi:type="dcterms:W3CDTF">2012-08-28T16:52:43Z</dcterms:modified>
</cp:coreProperties>
</file>