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Layouts/slideLayout14.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s/slide15.xml" ContentType="application/vnd.openxmlformats-officedocument.presentationml.slide+xml"/>
  <Override PartName="/ppt/viewProps.xml" ContentType="application/vnd.openxmlformats-officedocument.presentationml.viewProps+xml"/>
  <Default Extension="bin" ContentType="application/vnd.openxmlformats-officedocument.presentationml.printerSettings"/>
  <Override PartName="/ppt/slideLayouts/slideLayout13.xml" ContentType="application/vnd.openxmlformats-officedocument.presentationml.slideLayout+xml"/>
  <Override PartName="/ppt/slideLayouts/slideLayout15.xml" ContentType="application/vnd.openxmlformats-officedocument.presentationml.slideLayout+xml"/>
  <Override PartName="/ppt/slides/slide9.xml" ContentType="application/vnd.openxmlformats-officedocument.presentationml.slide+xml"/>
  <Default Extension="png" ContentType="image/png"/>
  <Override PartName="/docProps/core.xml" ContentType="application/vnd.openxmlformats-package.core-properties+xml"/>
  <Override PartName="/ppt/slideLayouts/slideLayout19.xml" ContentType="application/vnd.openxmlformats-officedocument.presentationml.slideLayout+xml"/>
  <Default Extension="rels" ContentType="application/vnd.openxmlformats-package.relationships+xml"/>
  <Override PartName="/ppt/slides/slide13.xml" ContentType="application/vnd.openxmlformats-officedocument.presentationml.slide+xml"/>
  <Override PartName="/ppt/slides/slide14.xml" ContentType="application/vnd.openxmlformats-officedocument.presentationml.slide+xml"/>
  <Override PartName="/ppt/slideLayouts/slideLayout18.xml" ContentType="application/vnd.openxmlformats-officedocument.presentationml.slideLayout+xml"/>
  <Override PartName="/ppt/slides/slide6.xml" ContentType="application/vnd.openxmlformats-officedocument.presentationml.slide+xml"/>
  <Override PartName="/ppt/slideLayouts/slideLayout12.xml" ContentType="application/vnd.openxmlformats-officedocument.presentationml.slideLayout+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sldIdLst>
    <p:sldId id="256" r:id="rId2"/>
    <p:sldId id="257" r:id="rId3"/>
    <p:sldId id="258" r:id="rId4"/>
    <p:sldId id="259" r:id="rId5"/>
    <p:sldId id="270" r:id="rId6"/>
    <p:sldId id="260" r:id="rId7"/>
    <p:sldId id="261" r:id="rId8"/>
    <p:sldId id="262" r:id="rId9"/>
    <p:sldId id="271" r:id="rId10"/>
    <p:sldId id="263" r:id="rId11"/>
    <p:sldId id="264" r:id="rId12"/>
    <p:sldId id="265" r:id="rId13"/>
    <p:sldId id="266" r:id="rId14"/>
    <p:sldId id="267" r:id="rId15"/>
    <p:sldId id="268"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128" d="100"/>
          <a:sy n="128" d="100"/>
        </p:scale>
        <p:origin x="-1128"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20" Type="http://schemas.openxmlformats.org/officeDocument/2006/relationships/theme" Target="theme/theme1.xml"/><Relationship Id="rId4" Type="http://schemas.openxmlformats.org/officeDocument/2006/relationships/slide" Target="slides/slide3.xml"/><Relationship Id="rId21" Type="http://schemas.openxmlformats.org/officeDocument/2006/relationships/tableStyles" Target="tableStyles.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slide" Target="slides/slide15.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slide" Target="slides/slide14.xml"/><Relationship Id="rId12" Type="http://schemas.openxmlformats.org/officeDocument/2006/relationships/slide" Target="slides/slide11.xml"/><Relationship Id="rId17" Type="http://schemas.openxmlformats.org/officeDocument/2006/relationships/printerSettings" Target="printerSettings/printerSettings1.bin"/><Relationship Id="rId19" Type="http://schemas.openxmlformats.org/officeDocument/2006/relationships/viewProps" Target="viewProp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124200"/>
            <a:ext cx="6477000" cy="1914144"/>
          </a:xfrm>
        </p:spPr>
        <p:txBody>
          <a:bodyPr vert="horz" lIns="45720" tIns="0" rIns="45720" bIns="0" rtlCol="0" anchor="b" anchorCtr="0">
            <a:noAutofit/>
          </a:bodyPr>
          <a:lstStyle>
            <a:lvl1pPr algn="l" defTabSz="914400" rtl="0" eaLnBrk="1" latinLnBrk="0" hangingPunct="1">
              <a:lnSpc>
                <a:spcPts val="5000"/>
              </a:lnSpc>
              <a:spcBef>
                <a:spcPct val="0"/>
              </a:spcBef>
              <a:buNone/>
              <a:defRPr sz="4600" kern="1200">
                <a:solidFill>
                  <a:schemeClr val="tx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2209800" y="5056632"/>
            <a:ext cx="6477000" cy="1174088"/>
          </a:xfrm>
        </p:spPr>
        <p:txBody>
          <a:bodyPr vert="horz" lIns="91440" tIns="0" rIns="45720" bIns="0" rtlCol="0">
            <a:normAutofit/>
          </a:bodyPr>
          <a:lstStyle>
            <a:lvl1pPr marL="0" indent="0" algn="l" defTabSz="914400" rtl="0" eaLnBrk="1" latinLnBrk="0" hangingPunct="1">
              <a:lnSpc>
                <a:spcPts val="2600"/>
              </a:lnSpc>
              <a:spcBef>
                <a:spcPts val="0"/>
              </a:spcBef>
              <a:buSzPct val="90000"/>
              <a:buFontTx/>
              <a:buNone/>
              <a:defRPr sz="22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300216"/>
            <a:ext cx="19842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fld id="{CBFE2275-62A2-F641-A2A6-A39BA34BA44C}" type="datetimeFigureOut">
              <a:rPr lang="en-US" smtClean="0"/>
              <a:pPr/>
              <a:t>9/27/10</a:t>
            </a:fld>
            <a:endParaRPr lang="en-US" dirty="0"/>
          </a:p>
        </p:txBody>
      </p:sp>
      <p:sp>
        <p:nvSpPr>
          <p:cNvPr id="5" name="Footer Placeholder 4"/>
          <p:cNvSpPr>
            <a:spLocks noGrp="1"/>
          </p:cNvSpPr>
          <p:nvPr>
            <p:ph type="ftr" sz="quarter" idx="11"/>
          </p:nvPr>
        </p:nvSpPr>
        <p:spPr>
          <a:xfrm>
            <a:off x="3959352" y="6300216"/>
            <a:ext cx="38130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endParaRPr lang="en-US" dirty="0"/>
          </a:p>
        </p:txBody>
      </p:sp>
      <p:sp>
        <p:nvSpPr>
          <p:cNvPr id="6" name="Slide Number Placeholder 5"/>
          <p:cNvSpPr>
            <a:spLocks noGrp="1"/>
          </p:cNvSpPr>
          <p:nvPr>
            <p:ph type="sldNum" sz="quarter" idx="12"/>
          </p:nvPr>
        </p:nvSpPr>
        <p:spPr>
          <a:xfrm>
            <a:off x="8275320" y="6300216"/>
            <a:ext cx="685800" cy="274320"/>
          </a:xfrm>
        </p:spPr>
        <p:txBody>
          <a:bodyPr vert="horz" lIns="91440" tIns="45720" rIns="91440" bIns="45720" rtlCol="0" anchor="ctr"/>
          <a:lstStyle>
            <a:lvl1pPr marL="0" algn="r" defTabSz="914400" rtl="0" eaLnBrk="1" latinLnBrk="0" hangingPunct="1">
              <a:defRPr sz="1100" kern="1200">
                <a:solidFill>
                  <a:schemeClr val="tx1"/>
                </a:solidFill>
                <a:latin typeface="Rockwell" pitchFamily="18" charset="0"/>
                <a:ea typeface="+mn-ea"/>
                <a:cs typeface="+mn-cs"/>
              </a:defRPr>
            </a:lvl1pPr>
          </a:lstStyle>
          <a:p>
            <a:fld id="{F9737237-C61F-9A4A-87FE-378164DFF862}"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CBFE2275-62A2-F641-A2A6-A39BA34BA44C}" type="datetimeFigureOut">
              <a:rPr lang="en-US" smtClean="0"/>
              <a:pPr/>
              <a:t>9/27/10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737237-C61F-9A4A-87FE-378164DFF862}" type="slidenum">
              <a:rPr lang="en-US" smtClean="0"/>
              <a:pPr/>
              <a:t>‹#›</a:t>
            </a:fld>
            <a:endParaRPr lang="en-US" dirty="0"/>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CBFE2275-62A2-F641-A2A6-A39BA34BA44C}" type="datetimeFigureOut">
              <a:rPr lang="en-US" smtClean="0"/>
              <a:pPr/>
              <a:t>9/27/10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737237-C61F-9A4A-87FE-378164DFF862}" type="slidenum">
              <a:rPr lang="en-US" smtClean="0"/>
              <a:pPr/>
              <a:t>‹#›</a:t>
            </a:fld>
            <a:endParaRPr lang="en-US" dirty="0"/>
          </a:p>
        </p:txBody>
      </p:sp>
      <p:sp>
        <p:nvSpPr>
          <p:cNvPr id="8" name="Content Placeholder 2"/>
          <p:cNvSpPr>
            <a:spLocks noGrp="1"/>
          </p:cNvSpPr>
          <p:nvPr>
            <p:ph sz="half" idx="13"/>
          </p:nvPr>
        </p:nvSpPr>
        <p:spPr>
          <a:xfrm>
            <a:off x="914400"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CBFE2275-62A2-F641-A2A6-A39BA34BA44C}" type="datetimeFigureOut">
              <a:rPr lang="en-US" smtClean="0"/>
              <a:pPr/>
              <a:t>9/27/10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9737237-C61F-9A4A-87FE-378164DFF862}"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FE2275-62A2-F641-A2A6-A39BA34BA44C}" type="datetimeFigureOut">
              <a:rPr lang="en-US" smtClean="0"/>
              <a:pPr/>
              <a:t>9/27/10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9737237-C61F-9A4A-87FE-378164DFF862}"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690048"/>
            <a:ext cx="3563938" cy="1162050"/>
          </a:xfrm>
        </p:spPr>
        <p:txBody>
          <a:bodyPr tIns="0" bIns="0" anchor="b"/>
          <a:lstStyle>
            <a:lvl1pPr algn="l">
              <a:lnSpc>
                <a:spcPts val="4600"/>
              </a:lnSpc>
              <a:defRPr sz="4200" b="1"/>
            </a:lvl1pPr>
          </a:lstStyle>
          <a:p>
            <a:r>
              <a:rPr lang="en-US" smtClean="0"/>
              <a:t>Click to edit Master title style</a:t>
            </a:r>
            <a:endParaRPr/>
          </a:p>
        </p:txBody>
      </p:sp>
      <p:sp>
        <p:nvSpPr>
          <p:cNvPr id="3" name="Content Placeholder 2"/>
          <p:cNvSpPr>
            <a:spLocks noGrp="1"/>
          </p:cNvSpPr>
          <p:nvPr>
            <p:ph idx="1"/>
          </p:nvPr>
        </p:nvSpPr>
        <p:spPr>
          <a:xfrm>
            <a:off x="4667250" y="368490"/>
            <a:ext cx="3566160" cy="5627498"/>
          </a:xfrm>
        </p:spPr>
        <p:txBody>
          <a:bodyPr/>
          <a:lstStyle>
            <a:lvl1pPr>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914398" y="2866030"/>
            <a:ext cx="3563938"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FE2275-62A2-F641-A2A6-A39BA34BA44C}" type="datetimeFigureOut">
              <a:rPr lang="en-US" smtClean="0"/>
              <a:pPr/>
              <a:t>9/27/10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737237-C61F-9A4A-87FE-378164DFF862}"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17546"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7544" y="2699982"/>
            <a:ext cx="3566160"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FE2275-62A2-F641-A2A6-A39BA34BA44C}" type="datetimeFigureOut">
              <a:rPr lang="en-US" smtClean="0"/>
              <a:pPr/>
              <a:t>9/27/10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737237-C61F-9A4A-87FE-378164DFF862}" type="slidenum">
              <a:rPr lang="en-US" smtClean="0"/>
              <a:pPr/>
              <a:t>‹#›</a:t>
            </a:fld>
            <a:endParaRPr lang="en-US" dirty="0"/>
          </a:p>
        </p:txBody>
      </p:sp>
      <p:grpSp>
        <p:nvGrpSpPr>
          <p:cNvPr id="3" name="Group 7"/>
          <p:cNvGrpSpPr/>
          <p:nvPr/>
        </p:nvGrpSpPr>
        <p:grpSpPr>
          <a:xfrm rot="21421631">
            <a:off x="629028" y="505650"/>
            <a:ext cx="3850925" cy="5516274"/>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4"/>
          </p:nvPr>
        </p:nvSpPr>
        <p:spPr>
          <a:xfrm rot="21421631">
            <a:off x="808793" y="667560"/>
            <a:ext cx="3468664" cy="5124723"/>
          </a:xfrm>
          <a:solidFill>
            <a:schemeClr val="bg1">
              <a:lumMod val="85000"/>
            </a:schemeClr>
          </a:solidFill>
        </p:spPr>
        <p:txBody>
          <a:bodyPr/>
          <a:lstStyle>
            <a:lvl1pPr>
              <a:buNone/>
              <a:defRPr/>
            </a:lvl1pPr>
          </a:lstStyle>
          <a:p>
            <a:r>
              <a:rPr lang="en-US" dirty="0" smtClean="0"/>
              <a:t>Click icon to add picture</a:t>
            </a:r>
            <a:endParaRPr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with Caption">
    <p:spTree>
      <p:nvGrpSpPr>
        <p:cNvPr id="1" name=""/>
        <p:cNvGrpSpPr/>
        <p:nvPr/>
      </p:nvGrpSpPr>
      <p:grpSpPr>
        <a:xfrm>
          <a:off x="0" y="0"/>
          <a:ext cx="0" cy="0"/>
          <a:chOff x="0" y="0"/>
          <a:chExt cx="0" cy="0"/>
        </a:xfrm>
      </p:grpSpPr>
      <p:grpSp>
        <p:nvGrpSpPr>
          <p:cNvPr id="3" name="Group 13"/>
          <p:cNvGrpSpPr/>
          <p:nvPr/>
        </p:nvGrpSpPr>
        <p:grpSpPr>
          <a:xfrm rot="21214351">
            <a:off x="313409" y="3520798"/>
            <a:ext cx="4088024" cy="302602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6"/>
          </p:nvPr>
        </p:nvSpPr>
        <p:spPr>
          <a:xfrm rot="21214351">
            <a:off x="491057" y="3682579"/>
            <a:ext cx="3704109" cy="2697083"/>
          </a:xfrm>
          <a:solidFill>
            <a:schemeClr val="bg1">
              <a:lumMod val="85000"/>
            </a:schemeClr>
          </a:solidFill>
        </p:spPr>
        <p:txBody>
          <a:bodyPr/>
          <a:lstStyle>
            <a:lvl1pPr>
              <a:buNone/>
              <a:defRPr/>
            </a:lvl1pPr>
          </a:lstStyle>
          <a:p>
            <a:r>
              <a:rPr lang="en-US" dirty="0" smtClean="0"/>
              <a:t>Click icon to add picture</a:t>
            </a:r>
            <a:endParaRPr dirty="0"/>
          </a:p>
        </p:txBody>
      </p:sp>
      <p:grpSp>
        <p:nvGrpSpPr>
          <p:cNvPr id="8" name="Group 9"/>
          <p:cNvGrpSpPr/>
          <p:nvPr/>
        </p:nvGrpSpPr>
        <p:grpSpPr>
          <a:xfrm rot="232774">
            <a:off x="169481" y="241256"/>
            <a:ext cx="4088024" cy="3026020"/>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5"/>
          </p:nvPr>
        </p:nvSpPr>
        <p:spPr>
          <a:xfrm rot="232774">
            <a:off x="347129" y="403037"/>
            <a:ext cx="3704109" cy="2697083"/>
          </a:xfrm>
          <a:solidFill>
            <a:schemeClr val="bg1">
              <a:lumMod val="85000"/>
            </a:schemeClr>
          </a:solidFill>
        </p:spPr>
        <p:txBody>
          <a:bodyPr/>
          <a:lstStyle>
            <a:lvl1pPr>
              <a:buNone/>
              <a:defRPr/>
            </a:lvl1pPr>
          </a:lstStyle>
          <a:p>
            <a:r>
              <a:rPr lang="en-US" dirty="0" smtClean="0"/>
              <a:t>Click icon to add picture</a:t>
            </a:r>
            <a:endParaRPr dirty="0"/>
          </a:p>
        </p:txBody>
      </p:sp>
      <p:sp>
        <p:nvSpPr>
          <p:cNvPr id="2" name="Title 1"/>
          <p:cNvSpPr>
            <a:spLocks noGrp="1"/>
          </p:cNvSpPr>
          <p:nvPr>
            <p:ph type="title"/>
          </p:nvPr>
        </p:nvSpPr>
        <p:spPr>
          <a:xfrm>
            <a:off x="5013434"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3432" y="2699982"/>
            <a:ext cx="3566160"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FE2275-62A2-F641-A2A6-A39BA34BA44C}" type="datetimeFigureOut">
              <a:rPr lang="en-US" smtClean="0"/>
              <a:pPr/>
              <a:t>9/27/10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737237-C61F-9A4A-87FE-378164DFF862}"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8"/>
          <p:cNvGrpSpPr/>
          <p:nvPr/>
        </p:nvGrpSpPr>
        <p:grpSpPr>
          <a:xfrm rot="232774">
            <a:off x="2059282" y="379100"/>
            <a:ext cx="5031327" cy="3443312"/>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Text Placeholder 3"/>
          <p:cNvSpPr>
            <a:spLocks noGrp="1"/>
          </p:cNvSpPr>
          <p:nvPr>
            <p:ph type="body" sz="half" idx="2"/>
          </p:nvPr>
        </p:nvSpPr>
        <p:spPr>
          <a:xfrm>
            <a:off x="914400" y="4928736"/>
            <a:ext cx="7315200" cy="98797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FE2275-62A2-F641-A2A6-A39BA34BA44C}" type="datetimeFigureOut">
              <a:rPr lang="en-US" smtClean="0"/>
              <a:pPr/>
              <a:t>9/27/10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737237-C61F-9A4A-87FE-378164DFF862}" type="slidenum">
              <a:rPr lang="en-US" smtClean="0"/>
              <a:pPr/>
              <a:t>‹#›</a:t>
            </a:fld>
            <a:endParaRPr lang="en-US" dirty="0"/>
          </a:p>
        </p:txBody>
      </p:sp>
      <p:sp>
        <p:nvSpPr>
          <p:cNvPr id="12" name="Picture Placeholder 9"/>
          <p:cNvSpPr>
            <a:spLocks noGrp="1"/>
          </p:cNvSpPr>
          <p:nvPr>
            <p:ph type="pic" sz="quarter" idx="15"/>
          </p:nvPr>
        </p:nvSpPr>
        <p:spPr>
          <a:xfrm rot="232774">
            <a:off x="2248157" y="564564"/>
            <a:ext cx="4653577" cy="3072384"/>
          </a:xfrm>
          <a:solidFill>
            <a:schemeClr val="bg1">
              <a:lumMod val="85000"/>
            </a:schemeClr>
          </a:solidFill>
        </p:spPr>
        <p:txBody>
          <a:bodyPr/>
          <a:lstStyle>
            <a:lvl1pPr>
              <a:buNone/>
              <a:defRPr/>
            </a:lvl1pPr>
          </a:lstStyle>
          <a:p>
            <a:r>
              <a:rPr lang="en-US" dirty="0" smtClean="0"/>
              <a:t>Click icon to add picture</a:t>
            </a:r>
            <a:endParaRPr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13"/>
          <p:cNvGrpSpPr/>
          <p:nvPr/>
        </p:nvGrpSpPr>
        <p:grpSpPr>
          <a:xfrm rot="21420000">
            <a:off x="113687" y="116368"/>
            <a:ext cx="3969060" cy="370536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7"/>
          </p:nvPr>
        </p:nvSpPr>
        <p:spPr>
          <a:xfrm rot="21420000">
            <a:off x="299151" y="304998"/>
            <a:ext cx="3598455" cy="3334235"/>
          </a:xfrm>
          <a:solidFill>
            <a:schemeClr val="bg1">
              <a:lumMod val="85000"/>
            </a:schemeClr>
          </a:solidFill>
        </p:spPr>
        <p:txBody>
          <a:bodyPr/>
          <a:lstStyle>
            <a:lvl1pPr>
              <a:buNone/>
              <a:defRPr/>
            </a:lvl1pPr>
          </a:lstStyle>
          <a:p>
            <a:r>
              <a:rPr lang="en-US" dirty="0" smtClean="0"/>
              <a:t>Click icon to add picture</a:t>
            </a:r>
            <a:endParaRPr dirty="0"/>
          </a:p>
        </p:txBody>
      </p:sp>
      <p:grpSp>
        <p:nvGrpSpPr>
          <p:cNvPr id="8" name="Group 9"/>
          <p:cNvGrpSpPr/>
          <p:nvPr/>
        </p:nvGrpSpPr>
        <p:grpSpPr>
          <a:xfrm rot="360000">
            <a:off x="4165479" y="323141"/>
            <a:ext cx="4792693" cy="3443312"/>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6"/>
          </p:nvPr>
        </p:nvSpPr>
        <p:spPr>
          <a:xfrm rot="360000">
            <a:off x="4336486" y="507668"/>
            <a:ext cx="4432860" cy="3072384"/>
          </a:xfrm>
          <a:solidFill>
            <a:schemeClr val="bg1">
              <a:lumMod val="85000"/>
            </a:schemeClr>
          </a:solidFill>
        </p:spPr>
        <p:txBody>
          <a:bodyPr/>
          <a:lstStyle>
            <a:lvl1pPr>
              <a:buNone/>
              <a:defRPr/>
            </a:lvl1pPr>
          </a:lstStyle>
          <a:p>
            <a:r>
              <a:rPr lang="en-US" dirty="0" smtClean="0"/>
              <a:t>Click icon to add picture</a:t>
            </a:r>
            <a:endParaRPr dirty="0"/>
          </a:p>
        </p:txBody>
      </p:sp>
      <p:sp>
        <p:nvSpPr>
          <p:cNvPr id="4" name="Text Placeholder 3"/>
          <p:cNvSpPr>
            <a:spLocks noGrp="1"/>
          </p:cNvSpPr>
          <p:nvPr>
            <p:ph type="body" sz="half" idx="2"/>
          </p:nvPr>
        </p:nvSpPr>
        <p:spPr>
          <a:xfrm>
            <a:off x="914400" y="4926106"/>
            <a:ext cx="7315200" cy="99060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FE2275-62A2-F641-A2A6-A39BA34BA44C}" type="datetimeFigureOut">
              <a:rPr lang="en-US" smtClean="0"/>
              <a:pPr/>
              <a:t>9/27/10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737237-C61F-9A4A-87FE-378164DFF862}"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CBFE2275-62A2-F641-A2A6-A39BA34BA44C}" type="datetimeFigureOut">
              <a:rPr lang="en-US" smtClean="0"/>
              <a:pPr/>
              <a:t>9/27/10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737237-C61F-9A4A-87FE-378164DFF86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CBFE2275-62A2-F641-A2A6-A39BA34BA44C}" type="datetimeFigureOut">
              <a:rPr lang="en-US" smtClean="0"/>
              <a:pPr/>
              <a:t>9/27/10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737237-C61F-9A4A-87FE-378164DFF862}"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1682" y="450851"/>
            <a:ext cx="846083" cy="535781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914400" y="450851"/>
            <a:ext cx="5943600" cy="5357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CBFE2275-62A2-F641-A2A6-A39BA34BA44C}" type="datetimeFigureOut">
              <a:rPr lang="en-US" smtClean="0"/>
              <a:pPr/>
              <a:t>9/27/10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737237-C61F-9A4A-87FE-378164DFF86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Watermark">
    <p:bg>
      <p:bgRef idx="1003">
        <a:schemeClr val="bg2"/>
      </p:bgRef>
    </p:bg>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122215" y="3200400"/>
            <a:ext cx="8021782" cy="2209800"/>
          </a:xfrm>
        </p:spPr>
        <p:txBody>
          <a:bodyPr wrap="none" lIns="0" tIns="0" rIns="0" bIns="0" anchor="ctr" anchorCtr="0">
            <a:noAutofit/>
          </a:bodyPr>
          <a:lstStyle>
            <a:lvl1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ctrTitle"/>
          </p:nvPr>
        </p:nvSpPr>
        <p:spPr>
          <a:xfrm>
            <a:off x="3960813" y="3833095"/>
            <a:ext cx="4724400" cy="1209964"/>
          </a:xfrm>
        </p:spPr>
        <p:txBody>
          <a:bodyPr lIns="45720" tIns="0" rIns="45720" bIns="0" anchor="b" anchorCtr="0">
            <a:noAutofit/>
          </a:bodyPr>
          <a:lstStyle>
            <a:lvl1pPr algn="l">
              <a:lnSpc>
                <a:spcPts val="5000"/>
              </a:lnSpc>
              <a:defRPr sz="4600"/>
            </a:lvl1pPr>
          </a:lstStyle>
          <a:p>
            <a:r>
              <a:rPr lang="en-US" smtClean="0"/>
              <a:t>Click to edit Master title style</a:t>
            </a:r>
            <a:endParaRPr/>
          </a:p>
        </p:txBody>
      </p:sp>
      <p:sp>
        <p:nvSpPr>
          <p:cNvPr id="3" name="Subtitle 2"/>
          <p:cNvSpPr>
            <a:spLocks noGrp="1"/>
          </p:cNvSpPr>
          <p:nvPr>
            <p:ph type="subTitle" idx="1"/>
          </p:nvPr>
        </p:nvSpPr>
        <p:spPr>
          <a:xfrm>
            <a:off x="3960813" y="5056909"/>
            <a:ext cx="4724400" cy="1156586"/>
          </a:xfrm>
        </p:spPr>
        <p:txBody>
          <a:bodyPr lIns="91440" tIns="0" rIns="45720" bIns="0">
            <a:normAutofit/>
          </a:bodyPr>
          <a:lstStyle>
            <a:lvl1pPr marL="0" indent="0" algn="l">
              <a:lnSpc>
                <a:spcPts val="2600"/>
              </a:lnSpc>
              <a:spcBef>
                <a:spcPct val="0"/>
              </a:spcBef>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298744"/>
            <a:ext cx="1981200" cy="273050"/>
          </a:xfrm>
        </p:spPr>
        <p:txBody>
          <a:bodyPr/>
          <a:lstStyle>
            <a:lvl1pPr algn="l">
              <a:defRPr sz="1100">
                <a:latin typeface="Rockwell" pitchFamily="18" charset="0"/>
              </a:defRPr>
            </a:lvl1pPr>
          </a:lstStyle>
          <a:p>
            <a:fld id="{CBFE2275-62A2-F641-A2A6-A39BA34BA44C}" type="datetimeFigureOut">
              <a:rPr lang="en-US" smtClean="0"/>
              <a:pPr/>
              <a:t>9/27/10</a:t>
            </a:fld>
            <a:endParaRPr lang="en-US" dirty="0"/>
          </a:p>
        </p:txBody>
      </p:sp>
      <p:sp>
        <p:nvSpPr>
          <p:cNvPr id="5" name="Footer Placeholder 4"/>
          <p:cNvSpPr>
            <a:spLocks noGrp="1"/>
          </p:cNvSpPr>
          <p:nvPr>
            <p:ph type="ftr" sz="quarter" idx="11"/>
          </p:nvPr>
        </p:nvSpPr>
        <p:spPr>
          <a:xfrm>
            <a:off x="3962400" y="6298744"/>
            <a:ext cx="3810000" cy="27305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264856" y="6312392"/>
            <a:ext cx="685800" cy="265089"/>
          </a:xfrm>
        </p:spPr>
        <p:txBody>
          <a:bodyPr/>
          <a:lstStyle>
            <a:lvl1pPr>
              <a:defRPr sz="1100">
                <a:solidFill>
                  <a:schemeClr val="tx1"/>
                </a:solidFill>
                <a:latin typeface="Rockwell" pitchFamily="18" charset="0"/>
              </a:defRPr>
            </a:lvl1pPr>
          </a:lstStyle>
          <a:p>
            <a:fld id="{F9737237-C61F-9A4A-87FE-378164DFF862}"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0"/>
            <a:ext cx="7772400" cy="1362075"/>
          </a:xfrm>
        </p:spPr>
        <p:txBody>
          <a:bodyPr vert="horz" lIns="45720" tIns="0" rIns="45720" bIns="0" rtlCol="0" anchor="b" anchorCtr="0">
            <a:noAutofit/>
          </a:bodyPr>
          <a:lstStyle>
            <a:lvl1pPr algn="l" defTabSz="914400" rtl="0" eaLnBrk="1" latinLnBrk="0" hangingPunct="1">
              <a:lnSpc>
                <a:spcPts val="5000"/>
              </a:lnSpc>
              <a:spcBef>
                <a:spcPct val="0"/>
              </a:spcBef>
              <a:buNone/>
              <a:defRPr sz="4600" b="1" kern="1200" cap="none" baseline="0">
                <a:solidFill>
                  <a:schemeClr val="tx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457200" y="3557016"/>
            <a:ext cx="7772400" cy="987552"/>
          </a:xfrm>
        </p:spPr>
        <p:txBody>
          <a:bodyPr vert="horz" lIns="91440" tIns="0" rIns="45720" bIns="0" rtlCol="0" anchor="t" anchorCtr="0">
            <a:normAutofit/>
          </a:bodyPr>
          <a:lstStyle>
            <a:lvl1pPr marL="0" indent="0">
              <a:spcBef>
                <a:spcPct val="0"/>
              </a:spcBef>
              <a:buNone/>
              <a:defRPr sz="2200" kern="120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SzPct val="90000"/>
              <a:buFontTx/>
              <a:buNone/>
            </a:pPr>
            <a:r>
              <a:rPr lang="en-US" smtClean="0"/>
              <a:t>Click to edit Master text styles</a:t>
            </a:r>
          </a:p>
        </p:txBody>
      </p:sp>
      <p:sp>
        <p:nvSpPr>
          <p:cNvPr id="4" name="Date Placeholder 3"/>
          <p:cNvSpPr>
            <a:spLocks noGrp="1"/>
          </p:cNvSpPr>
          <p:nvPr>
            <p:ph type="dt" sz="half" idx="10"/>
          </p:nvPr>
        </p:nvSpPr>
        <p:spPr/>
        <p:txBody>
          <a:bodyPr/>
          <a:lstStyle/>
          <a:p>
            <a:fld id="{CBFE2275-62A2-F641-A2A6-A39BA34BA44C}" type="datetimeFigureOut">
              <a:rPr lang="en-US" smtClean="0"/>
              <a:pPr/>
              <a:t>9/27/10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737237-C61F-9A4A-87FE-378164DFF862}"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Section with Watermark">
    <p:bg>
      <p:bgRef idx="1002">
        <a:schemeClr val="bg2"/>
      </p:bgRef>
    </p:bg>
    <p:spTree>
      <p:nvGrpSpPr>
        <p:cNvPr id="1" name=""/>
        <p:cNvGrpSpPr/>
        <p:nvPr/>
      </p:nvGrpSpPr>
      <p:grpSpPr>
        <a:xfrm>
          <a:off x="0" y="0"/>
          <a:ext cx="0" cy="0"/>
          <a:chOff x="0" y="0"/>
          <a:chExt cx="0" cy="0"/>
        </a:xfrm>
      </p:grpSpPr>
      <p:sp>
        <p:nvSpPr>
          <p:cNvPr id="7" name="Text Placeholder 7"/>
          <p:cNvSpPr>
            <a:spLocks noGrp="1"/>
          </p:cNvSpPr>
          <p:nvPr>
            <p:ph type="body" sz="quarter" idx="13"/>
          </p:nvPr>
        </p:nvSpPr>
        <p:spPr>
          <a:xfrm>
            <a:off x="712693" y="1689847"/>
            <a:ext cx="8431303" cy="2209800"/>
          </a:xfrm>
        </p:spPr>
        <p:txBody>
          <a:bodyPr wrap="none" lIns="0" tIns="0" rIns="0" bIns="0" anchor="ctr" anchorCtr="0">
            <a:noAutofit/>
          </a:bodyPr>
          <a:lstStyle>
            <a:lvl1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title"/>
          </p:nvPr>
        </p:nvSpPr>
        <p:spPr>
          <a:xfrm>
            <a:off x="457201" y="2196353"/>
            <a:ext cx="5334000" cy="1362075"/>
          </a:xfrm>
        </p:spPr>
        <p:txBody>
          <a:bodyPr lIns="45720" tIns="0" rIns="45720" bIns="0" anchor="b" anchorCtr="0"/>
          <a:lstStyle>
            <a:lvl1pPr algn="l">
              <a:lnSpc>
                <a:spcPts val="5000"/>
              </a:lnSpc>
              <a:defRPr sz="4600" b="1" cap="none" baseline="0"/>
            </a:lvl1pPr>
          </a:lstStyle>
          <a:p>
            <a:r>
              <a:rPr lang="en-US" smtClean="0"/>
              <a:t>Click to edit Master title style</a:t>
            </a:r>
            <a:endParaRPr/>
          </a:p>
        </p:txBody>
      </p:sp>
      <p:sp>
        <p:nvSpPr>
          <p:cNvPr id="3" name="Text Placeholder 2"/>
          <p:cNvSpPr>
            <a:spLocks noGrp="1"/>
          </p:cNvSpPr>
          <p:nvPr>
            <p:ph type="body" idx="1"/>
          </p:nvPr>
        </p:nvSpPr>
        <p:spPr>
          <a:xfrm>
            <a:off x="457200" y="3560618"/>
            <a:ext cx="5334000" cy="983087"/>
          </a:xfrm>
        </p:spPr>
        <p:txBody>
          <a:bodyPr tIns="0" rIns="45720" bIns="0" anchor="t" anchorCtr="0"/>
          <a:lstStyle>
            <a:lvl1pPr marL="0" indent="0">
              <a:spcBef>
                <a:spcPct val="0"/>
              </a:spcBef>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FE2275-62A2-F641-A2A6-A39BA34BA44C}" type="datetimeFigureOut">
              <a:rPr lang="en-US" smtClean="0"/>
              <a:pPr/>
              <a:t>9/27/10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737237-C61F-9A4A-87FE-378164DFF862}"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Section with Picture">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52775" y="4069804"/>
            <a:ext cx="5538788" cy="1162050"/>
          </a:xfrm>
        </p:spPr>
        <p:txBody>
          <a:bodyPr tIns="0" bIns="0" anchor="b"/>
          <a:lstStyle>
            <a:lvl1pPr algn="l">
              <a:lnSpc>
                <a:spcPts val="4600"/>
              </a:lnSpc>
              <a:defRPr sz="4600" b="1"/>
            </a:lvl1pPr>
          </a:lstStyle>
          <a:p>
            <a:r>
              <a:rPr lang="en-US" smtClean="0"/>
              <a:t>Click to edit Master title style</a:t>
            </a:r>
            <a:endParaRPr/>
          </a:p>
        </p:txBody>
      </p:sp>
      <p:grpSp>
        <p:nvGrpSpPr>
          <p:cNvPr id="3" name="Group 8"/>
          <p:cNvGrpSpPr/>
          <p:nvPr/>
        </p:nvGrpSpPr>
        <p:grpSpPr>
          <a:xfrm rot="21240000">
            <a:off x="654352" y="445180"/>
            <a:ext cx="5416247" cy="3630168"/>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5"/>
          </p:nvPr>
        </p:nvSpPr>
        <p:spPr>
          <a:xfrm rot="21240000">
            <a:off x="857677" y="632632"/>
            <a:ext cx="5009597" cy="3255264"/>
          </a:xfrm>
          <a:solidFill>
            <a:schemeClr val="bg1">
              <a:lumMod val="85000"/>
            </a:schemeClr>
          </a:solidFill>
        </p:spPr>
        <p:txBody>
          <a:bodyPr/>
          <a:lstStyle>
            <a:lvl1pPr>
              <a:buNone/>
              <a:defRPr/>
            </a:lvl1pPr>
          </a:lstStyle>
          <a:p>
            <a:r>
              <a:rPr lang="en-US" dirty="0" smtClean="0"/>
              <a:t>Click icon to add picture</a:t>
            </a:r>
            <a:endParaRPr dirty="0"/>
          </a:p>
        </p:txBody>
      </p:sp>
      <p:sp>
        <p:nvSpPr>
          <p:cNvPr id="4" name="Text Placeholder 3"/>
          <p:cNvSpPr>
            <a:spLocks noGrp="1"/>
          </p:cNvSpPr>
          <p:nvPr>
            <p:ph type="body" sz="half" idx="2"/>
          </p:nvPr>
        </p:nvSpPr>
        <p:spPr>
          <a:xfrm>
            <a:off x="3158117" y="5230906"/>
            <a:ext cx="5532958" cy="865093"/>
          </a:xfrm>
        </p:spPr>
        <p:txBody>
          <a:bodyPr/>
          <a:lstStyle>
            <a:lvl1pPr marL="0" indent="0">
              <a:spcBef>
                <a:spcPct val="0"/>
              </a:spcBef>
              <a:buNone/>
              <a:defRPr sz="2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FE2275-62A2-F641-A2A6-A39BA34BA44C}" type="datetimeFigureOut">
              <a:rPr lang="en-US" smtClean="0"/>
              <a:pPr/>
              <a:t>9/27/10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737237-C61F-9A4A-87FE-378164DFF86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2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CBFE2275-62A2-F641-A2A6-A39BA34BA44C}" type="datetimeFigureOut">
              <a:rPr lang="en-US" smtClean="0"/>
              <a:pPr/>
              <a:t>9/27/10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737237-C61F-9A4A-87FE-378164DFF86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971326"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97367" y="2174875"/>
            <a:ext cx="3566160" cy="3616325"/>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930247"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6514" y="2174875"/>
            <a:ext cx="3566160" cy="3616325"/>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CBFE2275-62A2-F641-A2A6-A39BA34BA44C}" type="datetimeFigureOut">
              <a:rPr lang="en-US" smtClean="0"/>
              <a:pPr/>
              <a:t>9/27/10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9737237-C61F-9A4A-87FE-378164DFF862}" type="slidenum">
              <a:rPr lang="en-US" smtClean="0"/>
              <a:pPr/>
              <a:t>‹#›</a:t>
            </a:fld>
            <a:endParaRPr lang="en-US" dirty="0"/>
          </a:p>
        </p:txBody>
      </p:sp>
      <p:pic>
        <p:nvPicPr>
          <p:cNvPr id="11" name="Picture 10"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3" name="Picture 12" descr="Comparison-Underline.png"/>
          <p:cNvPicPr>
            <a:picLocks noChangeAspect="1"/>
          </p:cNvPicPr>
          <p:nvPr/>
        </p:nvPicPr>
        <p:blipFill>
          <a:blip r:embed="rId2"/>
          <a:stretch>
            <a:fillRect/>
          </a:stretch>
        </p:blipFill>
        <p:spPr>
          <a:xfrm>
            <a:off x="4915960" y="1897040"/>
            <a:ext cx="3228975" cy="142875"/>
          </a:xfrm>
          <a:prstGeom prst="rect">
            <a:avLst/>
          </a:prstGeom>
        </p:spPr>
      </p:pic>
      <p:pic>
        <p:nvPicPr>
          <p:cNvPr id="12" name="Picture 11"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4" name="Picture 13" descr="Comparison-Underline.png"/>
          <p:cNvPicPr>
            <a:picLocks noChangeAspect="1"/>
          </p:cNvPicPr>
          <p:nvPr/>
        </p:nvPicPr>
        <p:blipFill>
          <a:blip r:embed="rId2"/>
          <a:stretch>
            <a:fillRect/>
          </a:stretch>
        </p:blipFill>
        <p:spPr>
          <a:xfrm>
            <a:off x="4915960" y="1897040"/>
            <a:ext cx="3228975" cy="142875"/>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CBFE2275-62A2-F641-A2A6-A39BA34BA44C}" type="datetimeFigureOut">
              <a:rPr lang="en-US" smtClean="0"/>
              <a:pPr/>
              <a:t>9/27/10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737237-C61F-9A4A-87FE-378164DFF862}" type="slidenum">
              <a:rPr lang="en-US" smtClean="0"/>
              <a:pPr/>
              <a:t>‹#›</a:t>
            </a:fld>
            <a:endParaRPr lang="en-US" dirty="0"/>
          </a:p>
        </p:txBody>
      </p:sp>
      <p:sp>
        <p:nvSpPr>
          <p:cNvPr id="8" name="Content Placeholder 2"/>
          <p:cNvSpPr>
            <a:spLocks noGrp="1"/>
          </p:cNvSpPr>
          <p:nvPr>
            <p:ph sz="half" idx="13"/>
          </p:nvPr>
        </p:nvSpPr>
        <p:spPr>
          <a:xfrm>
            <a:off x="914400" y="3870960"/>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4" Type="http://schemas.openxmlformats.org/officeDocument/2006/relationships/slideLayout" Target="../slideLayouts/slideLayout14.xml"/><Relationship Id="rId20" Type="http://schemas.openxmlformats.org/officeDocument/2006/relationships/slideLayout" Target="../slideLayouts/slideLayout20.xml"/><Relationship Id="rId4" Type="http://schemas.openxmlformats.org/officeDocument/2006/relationships/slideLayout" Target="../slideLayouts/slideLayout4.xml"/><Relationship Id="rId21" Type="http://schemas.openxmlformats.org/officeDocument/2006/relationships/theme" Target="../theme/theme1.xml"/><Relationship Id="rId22" Type="http://schemas.openxmlformats.org/officeDocument/2006/relationships/image" Target="../media/image6.png"/><Relationship Id="rId23" Type="http://schemas.openxmlformats.org/officeDocument/2006/relationships/image" Target="../media/image7.png"/><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24" Type="http://schemas.openxmlformats.org/officeDocument/2006/relationships/image" Target="../media/image8.png"/><Relationship Id="rId6" Type="http://schemas.openxmlformats.org/officeDocument/2006/relationships/slideLayout" Target="../slideLayouts/slideLayout6.xml"/><Relationship Id="rId16" Type="http://schemas.openxmlformats.org/officeDocument/2006/relationships/slideLayout" Target="../slideLayouts/slideLayout16.xml"/><Relationship Id="rId8" Type="http://schemas.openxmlformats.org/officeDocument/2006/relationships/slideLayout" Target="../slideLayouts/slideLayout8.xml"/><Relationship Id="rId13" Type="http://schemas.openxmlformats.org/officeDocument/2006/relationships/slideLayout" Target="../slideLayouts/slideLayout13.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19" Type="http://schemas.openxmlformats.org/officeDocument/2006/relationships/slideLayout" Target="../slideLayouts/slideLayout19.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1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503238"/>
            <a:ext cx="7313613" cy="868362"/>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914400" y="1735138"/>
            <a:ext cx="7313613" cy="40560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7663438" y="6314461"/>
            <a:ext cx="1295400" cy="265089"/>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fld id="{CBFE2275-62A2-F641-A2A6-A39BA34BA44C}" type="datetimeFigureOut">
              <a:rPr lang="en-US" smtClean="0"/>
              <a:pPr/>
              <a:t>9/27/10</a:t>
            </a:fld>
            <a:endParaRPr lang="en-US" dirty="0"/>
          </a:p>
        </p:txBody>
      </p:sp>
      <p:sp>
        <p:nvSpPr>
          <p:cNvPr id="5" name="Footer Placeholder 4"/>
          <p:cNvSpPr>
            <a:spLocks noGrp="1"/>
          </p:cNvSpPr>
          <p:nvPr>
            <p:ph type="ftr" sz="quarter" idx="3"/>
          </p:nvPr>
        </p:nvSpPr>
        <p:spPr>
          <a:xfrm>
            <a:off x="3942607" y="6305797"/>
            <a:ext cx="3717967" cy="259278"/>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endParaRPr lang="en-US" dirty="0"/>
          </a:p>
        </p:txBody>
      </p:sp>
      <p:sp>
        <p:nvSpPr>
          <p:cNvPr id="6" name="Slide Number Placeholder 5"/>
          <p:cNvSpPr>
            <a:spLocks noGrp="1"/>
          </p:cNvSpPr>
          <p:nvPr>
            <p:ph type="sldNum" sz="quarter" idx="4"/>
          </p:nvPr>
        </p:nvSpPr>
        <p:spPr>
          <a:xfrm>
            <a:off x="7521388" y="5476097"/>
            <a:ext cx="1483056" cy="851848"/>
          </a:xfrm>
          <a:prstGeom prst="rect">
            <a:avLst/>
          </a:prstGeom>
        </p:spPr>
        <p:txBody>
          <a:bodyPr vert="horz" lIns="91440" tIns="45720" rIns="91440" bIns="45720" rtlCol="0" anchor="ctr"/>
          <a:lstStyle>
            <a:lvl1pPr algn="r">
              <a:defRPr sz="8200">
                <a:gradFill>
                  <a:gsLst>
                    <a:gs pos="0">
                      <a:schemeClr val="tx1">
                        <a:alpha val="10000"/>
                      </a:schemeClr>
                    </a:gs>
                    <a:gs pos="100000">
                      <a:schemeClr val="tx1">
                        <a:alpha val="10000"/>
                      </a:schemeClr>
                    </a:gs>
                  </a:gsLst>
                  <a:lin ang="5400000" scaled="0"/>
                </a:gradFill>
                <a:latin typeface="Impact" pitchFamily="34" charset="0"/>
              </a:defRPr>
            </a:lvl1pPr>
          </a:lstStyle>
          <a:p>
            <a:fld id="{F9737237-C61F-9A4A-87FE-378164DFF86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ctr" defTabSz="914400" rtl="0" eaLnBrk="1" latinLnBrk="0" hangingPunct="1">
        <a:spcBef>
          <a:spcPct val="0"/>
        </a:spcBef>
        <a:buNone/>
        <a:defRPr sz="4600" kern="1200">
          <a:solidFill>
            <a:schemeClr val="tx1"/>
          </a:solidFill>
          <a:latin typeface="+mj-lt"/>
          <a:ea typeface="+mj-ea"/>
          <a:cs typeface="+mj-cs"/>
        </a:defRPr>
      </a:lvl1pPr>
    </p:titleStyle>
    <p:bodyStyle>
      <a:lvl1pPr marL="463550" indent="-463550" algn="l" defTabSz="914400" rtl="0" eaLnBrk="1" latinLnBrk="0" hangingPunct="1">
        <a:spcBef>
          <a:spcPts val="2000"/>
        </a:spcBef>
        <a:buSzPct val="90000"/>
        <a:buFontTx/>
        <a:buBlip>
          <a:blip r:embed="rId22"/>
        </a:buBlip>
        <a:defRPr sz="2400" kern="1200">
          <a:solidFill>
            <a:schemeClr val="tx1"/>
          </a:solidFill>
          <a:latin typeface="+mn-lt"/>
          <a:ea typeface="+mn-ea"/>
          <a:cs typeface="+mn-cs"/>
        </a:defRPr>
      </a:lvl1pPr>
      <a:lvl2pPr marL="914400" indent="-457200" algn="l" defTabSz="914400" rtl="0" eaLnBrk="1" latinLnBrk="0" hangingPunct="1">
        <a:spcBef>
          <a:spcPts val="600"/>
        </a:spcBef>
        <a:buSzPct val="90000"/>
        <a:buFontTx/>
        <a:buBlip>
          <a:blip r:embed="rId23"/>
        </a:buBlip>
        <a:defRPr sz="2200" kern="1200">
          <a:solidFill>
            <a:schemeClr val="tx1"/>
          </a:solidFill>
          <a:latin typeface="+mn-lt"/>
          <a:ea typeface="+mn-ea"/>
          <a:cs typeface="+mn-cs"/>
        </a:defRPr>
      </a:lvl2pPr>
      <a:lvl3pPr marL="1255713" indent="-341313" algn="l" defTabSz="914400" rtl="0" eaLnBrk="1" latinLnBrk="0" hangingPunct="1">
        <a:spcBef>
          <a:spcPts val="600"/>
        </a:spcBef>
        <a:buSzPct val="90000"/>
        <a:buFontTx/>
        <a:buBlip>
          <a:blip r:embed="rId24"/>
        </a:buBlip>
        <a:defRPr sz="2000" kern="1200">
          <a:solidFill>
            <a:schemeClr val="tx1"/>
          </a:solidFill>
          <a:latin typeface="+mn-lt"/>
          <a:ea typeface="+mn-ea"/>
          <a:cs typeface="+mn-cs"/>
        </a:defRPr>
      </a:lvl3pPr>
      <a:lvl4pPr marL="1597025"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4pPr>
      <a:lvl5pPr marL="1938338"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200" dirty="0" smtClean="0"/>
              <a:t>The Language of Propositional Logic</a:t>
            </a:r>
            <a:endParaRPr lang="en-US" sz="3200" dirty="0"/>
          </a:p>
        </p:txBody>
      </p:sp>
      <p:sp>
        <p:nvSpPr>
          <p:cNvPr id="3" name="Subtitle 2"/>
          <p:cNvSpPr>
            <a:spLocks noGrp="1"/>
          </p:cNvSpPr>
          <p:nvPr>
            <p:ph type="subTitle" idx="1"/>
          </p:nvPr>
        </p:nvSpPr>
        <p:spPr/>
        <p:txBody>
          <a:bodyPr>
            <a:normAutofit/>
          </a:bodyPr>
          <a:lstStyle/>
          <a:p>
            <a:r>
              <a:rPr lang="en-US" sz="2400" dirty="0" smtClean="0"/>
              <a:t>The Syntax and Semantics of PL</a:t>
            </a: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Truth-Tables</a:t>
            </a:r>
            <a:endParaRPr lang="en-US" sz="2400" dirty="0"/>
          </a:p>
        </p:txBody>
      </p:sp>
      <p:sp>
        <p:nvSpPr>
          <p:cNvPr id="3" name="Content Placeholder 2"/>
          <p:cNvSpPr>
            <a:spLocks noGrp="1"/>
          </p:cNvSpPr>
          <p:nvPr>
            <p:ph idx="1"/>
          </p:nvPr>
        </p:nvSpPr>
        <p:spPr/>
        <p:txBody>
          <a:bodyPr>
            <a:normAutofit/>
          </a:bodyPr>
          <a:lstStyle/>
          <a:p>
            <a:r>
              <a:rPr lang="en-US" sz="2000" dirty="0" smtClean="0"/>
              <a:t>In order to define the logical symbols of PL, one needs to use a truth-table. A truth-table is a table for visually displaying the distribution of truth and falsity across a compound formula given the basic inputs from the atomic letters.</a:t>
            </a:r>
          </a:p>
          <a:p>
            <a:endParaRPr lang="en-US" sz="2000" dirty="0"/>
          </a:p>
        </p:txBody>
      </p:sp>
      <p:graphicFrame>
        <p:nvGraphicFramePr>
          <p:cNvPr id="4" name="Table 3"/>
          <p:cNvGraphicFramePr>
            <a:graphicFrameLocks noGrp="1"/>
          </p:cNvGraphicFramePr>
          <p:nvPr/>
        </p:nvGraphicFramePr>
        <p:xfrm>
          <a:off x="2887187" y="3551052"/>
          <a:ext cx="2484329" cy="2240148"/>
        </p:xfrm>
        <a:graphic>
          <a:graphicData uri="http://schemas.openxmlformats.org/drawingml/2006/table">
            <a:tbl>
              <a:tblPr firstRow="1" bandRow="1">
                <a:tableStyleId>{8799B23B-EC83-4686-B30A-512413B5E67A}</a:tableStyleId>
              </a:tblPr>
              <a:tblGrid>
                <a:gridCol w="500008"/>
                <a:gridCol w="615139"/>
                <a:gridCol w="1369182"/>
              </a:tblGrid>
              <a:tr h="253345">
                <a:tc>
                  <a:txBody>
                    <a:bodyPr/>
                    <a:lstStyle/>
                    <a:p>
                      <a:r>
                        <a:rPr lang="en-US" i="1" dirty="0" smtClean="0"/>
                        <a:t>p</a:t>
                      </a:r>
                      <a:endParaRPr lang="en-US" i="1" dirty="0"/>
                    </a:p>
                  </a:txBody>
                  <a:tcPr/>
                </a:tc>
                <a:tc>
                  <a:txBody>
                    <a:bodyPr/>
                    <a:lstStyle/>
                    <a:p>
                      <a:r>
                        <a:rPr lang="en-US" i="1" dirty="0" smtClean="0"/>
                        <a:t>q</a:t>
                      </a:r>
                      <a:endParaRPr lang="en-US" i="1" dirty="0"/>
                    </a:p>
                  </a:txBody>
                  <a:tcPr/>
                </a:tc>
                <a:tc>
                  <a:txBody>
                    <a:bodyPr/>
                    <a:lstStyle/>
                    <a:p>
                      <a:endParaRPr lang="en-US" dirty="0"/>
                    </a:p>
                  </a:txBody>
                  <a:tcPr/>
                </a:tc>
              </a:tr>
              <a:tr h="468597">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endParaRPr lang="en-US" dirty="0"/>
                    </a:p>
                  </a:txBody>
                  <a:tcPr/>
                </a:tc>
              </a:tr>
              <a:tr h="468597">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endParaRPr lang="en-US" dirty="0"/>
                    </a:p>
                  </a:txBody>
                  <a:tcPr/>
                </a:tc>
              </a:tr>
              <a:tr h="468597">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endParaRPr lang="en-US" dirty="0"/>
                    </a:p>
                  </a:txBody>
                  <a:tcPr/>
                </a:tc>
              </a:tr>
              <a:tr h="468597">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endParaRPr lang="en-US"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Broken Arrow, Negation</a:t>
            </a:r>
            <a:endParaRPr lang="en-US" sz="2400" dirty="0"/>
          </a:p>
        </p:txBody>
      </p:sp>
      <p:sp>
        <p:nvSpPr>
          <p:cNvPr id="3" name="Content Placeholder 2"/>
          <p:cNvSpPr>
            <a:spLocks noGrp="1"/>
          </p:cNvSpPr>
          <p:nvPr>
            <p:ph idx="1"/>
          </p:nvPr>
        </p:nvSpPr>
        <p:spPr/>
        <p:txBody>
          <a:bodyPr>
            <a:normAutofit/>
          </a:bodyPr>
          <a:lstStyle/>
          <a:p>
            <a:r>
              <a:rPr lang="en-US" sz="2000" dirty="0" smtClean="0"/>
              <a:t>The definition of broken arrow is intended to capture the logical meaning of the word ‘not’, and the function of negation.</a:t>
            </a:r>
          </a:p>
          <a:p>
            <a:r>
              <a:rPr lang="en-US" sz="2000" dirty="0" smtClean="0"/>
              <a:t>The core idea is that the output is the opposite of the input.</a:t>
            </a:r>
          </a:p>
          <a:p>
            <a:endParaRPr lang="en-US" sz="2000" dirty="0"/>
          </a:p>
        </p:txBody>
      </p:sp>
      <p:graphicFrame>
        <p:nvGraphicFramePr>
          <p:cNvPr id="4" name="Table 3"/>
          <p:cNvGraphicFramePr>
            <a:graphicFrameLocks noGrp="1"/>
          </p:cNvGraphicFramePr>
          <p:nvPr/>
        </p:nvGraphicFramePr>
        <p:xfrm>
          <a:off x="1524000" y="3309303"/>
          <a:ext cx="1472325" cy="1112520"/>
        </p:xfrm>
        <a:graphic>
          <a:graphicData uri="http://schemas.openxmlformats.org/drawingml/2006/table">
            <a:tbl>
              <a:tblPr firstRow="1" bandRow="1">
                <a:tableStyleId>{8799B23B-EC83-4686-B30A-512413B5E67A}</a:tableStyleId>
              </a:tblPr>
              <a:tblGrid>
                <a:gridCol w="589302"/>
                <a:gridCol w="883023"/>
              </a:tblGrid>
              <a:tr h="370840">
                <a:tc>
                  <a:txBody>
                    <a:bodyPr/>
                    <a:lstStyle/>
                    <a:p>
                      <a:r>
                        <a:rPr lang="en-US" i="1" dirty="0" smtClean="0"/>
                        <a:t>p</a:t>
                      </a:r>
                      <a:endParaRPr lang="en-US" i="1" dirty="0"/>
                    </a:p>
                  </a:txBody>
                  <a:tcPr/>
                </a:tc>
                <a:tc>
                  <a:txBody>
                    <a:bodyPr/>
                    <a:lstStyle/>
                    <a:p>
                      <a:r>
                        <a:rPr lang="en-US" sz="1800" dirty="0" smtClean="0">
                          <a:sym typeface="Symbol"/>
                        </a:rPr>
                        <a:t> </a:t>
                      </a:r>
                      <a:r>
                        <a:rPr lang="en-US" sz="1800" i="1" dirty="0" smtClean="0">
                          <a:sym typeface="Symbol"/>
                        </a:rPr>
                        <a:t>p</a:t>
                      </a:r>
                      <a:endParaRPr lang="en-US" i="0" dirty="0"/>
                    </a:p>
                  </a:txBody>
                  <a:tcPr/>
                </a:tc>
              </a:tr>
              <a:tr h="370840">
                <a:tc>
                  <a:txBody>
                    <a:bodyPr/>
                    <a:lstStyle/>
                    <a:p>
                      <a:r>
                        <a:rPr lang="en-US" dirty="0" smtClean="0"/>
                        <a:t>T</a:t>
                      </a:r>
                      <a:endParaRPr lang="en-US" dirty="0"/>
                    </a:p>
                  </a:txBody>
                  <a:tcPr/>
                </a:tc>
                <a:tc>
                  <a:txBody>
                    <a:bodyPr/>
                    <a:lstStyle/>
                    <a:p>
                      <a:r>
                        <a:rPr lang="en-US" dirty="0" smtClean="0"/>
                        <a:t>F</a:t>
                      </a:r>
                      <a:endParaRPr lang="en-US" dirty="0"/>
                    </a:p>
                  </a:txBody>
                  <a:tcPr/>
                </a:tc>
              </a:tr>
              <a:tr h="370840">
                <a:tc>
                  <a:txBody>
                    <a:bodyPr/>
                    <a:lstStyle/>
                    <a:p>
                      <a:r>
                        <a:rPr lang="en-US" dirty="0" smtClean="0"/>
                        <a:t>F</a:t>
                      </a:r>
                      <a:endParaRPr lang="en-US" dirty="0"/>
                    </a:p>
                  </a:txBody>
                  <a:tcPr/>
                </a:tc>
                <a:tc>
                  <a:txBody>
                    <a:bodyPr/>
                    <a:lstStyle/>
                    <a:p>
                      <a:r>
                        <a:rPr lang="en-US" dirty="0" smtClean="0"/>
                        <a:t>T</a:t>
                      </a:r>
                      <a:endParaRPr lang="en-US" dirty="0"/>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Carrot, Conjunction</a:t>
            </a:r>
            <a:endParaRPr lang="en-US" sz="2400" dirty="0"/>
          </a:p>
        </p:txBody>
      </p:sp>
      <p:sp>
        <p:nvSpPr>
          <p:cNvPr id="3" name="Content Placeholder 2"/>
          <p:cNvSpPr>
            <a:spLocks noGrp="1"/>
          </p:cNvSpPr>
          <p:nvPr>
            <p:ph idx="1"/>
          </p:nvPr>
        </p:nvSpPr>
        <p:spPr/>
        <p:txBody>
          <a:bodyPr>
            <a:normAutofit/>
          </a:bodyPr>
          <a:lstStyle/>
          <a:p>
            <a:r>
              <a:rPr lang="en-US" sz="2000" dirty="0" smtClean="0"/>
              <a:t>The definition of carrot is intended to capture the logical meaning of the word ‘and’, and the function of conjunction.</a:t>
            </a:r>
          </a:p>
          <a:p>
            <a:r>
              <a:rPr lang="en-US" sz="2000" dirty="0" smtClean="0"/>
              <a:t>The core idea is that the output is true only if both inputs are true.</a:t>
            </a:r>
          </a:p>
          <a:p>
            <a:endParaRPr lang="en-US" sz="2000" dirty="0"/>
          </a:p>
        </p:txBody>
      </p:sp>
      <p:graphicFrame>
        <p:nvGraphicFramePr>
          <p:cNvPr id="4" name="Table 3"/>
          <p:cNvGraphicFramePr>
            <a:graphicFrameLocks noGrp="1"/>
          </p:cNvGraphicFramePr>
          <p:nvPr/>
        </p:nvGraphicFramePr>
        <p:xfrm>
          <a:off x="1524000" y="3343430"/>
          <a:ext cx="1869189" cy="1854200"/>
        </p:xfrm>
        <a:graphic>
          <a:graphicData uri="http://schemas.openxmlformats.org/drawingml/2006/table">
            <a:tbl>
              <a:tblPr firstRow="1" bandRow="1">
                <a:tableStyleId>{8799B23B-EC83-4686-B30A-512413B5E67A}</a:tableStyleId>
              </a:tblPr>
              <a:tblGrid>
                <a:gridCol w="390870"/>
                <a:gridCol w="525845"/>
                <a:gridCol w="952474"/>
              </a:tblGrid>
              <a:tr h="370840">
                <a:tc>
                  <a:txBody>
                    <a:bodyPr/>
                    <a:lstStyle/>
                    <a:p>
                      <a:r>
                        <a:rPr lang="en-US" i="1" dirty="0" smtClean="0"/>
                        <a:t>p</a:t>
                      </a:r>
                      <a:endParaRPr lang="en-US" i="1" dirty="0"/>
                    </a:p>
                  </a:txBody>
                  <a:tcPr/>
                </a:tc>
                <a:tc>
                  <a:txBody>
                    <a:bodyPr/>
                    <a:lstStyle/>
                    <a:p>
                      <a:r>
                        <a:rPr lang="en-US" i="1" dirty="0" smtClean="0"/>
                        <a:t>q</a:t>
                      </a:r>
                      <a:endParaRPr lang="en-US" i="1" dirty="0"/>
                    </a:p>
                  </a:txBody>
                  <a:tcPr/>
                </a:tc>
                <a:tc>
                  <a:txBody>
                    <a:bodyPr/>
                    <a:lstStyle/>
                    <a:p>
                      <a:r>
                        <a:rPr lang="en-US" dirty="0" smtClean="0"/>
                        <a:t>(</a:t>
                      </a:r>
                      <a:r>
                        <a:rPr lang="en-US" i="1" dirty="0" smtClean="0"/>
                        <a:t>p </a:t>
                      </a:r>
                      <a:r>
                        <a:rPr lang="en-US" sz="1800" dirty="0" smtClean="0">
                          <a:sym typeface="Symbol"/>
                        </a:rPr>
                        <a:t> </a:t>
                      </a:r>
                      <a:r>
                        <a:rPr lang="en-US" sz="1800" i="1" dirty="0" smtClean="0">
                          <a:sym typeface="Symbol"/>
                        </a:rPr>
                        <a:t>q</a:t>
                      </a:r>
                      <a:r>
                        <a:rPr lang="en-US" sz="1800" i="0" dirty="0" smtClean="0">
                          <a:sym typeface="Symbol"/>
                        </a:rPr>
                        <a:t>)</a:t>
                      </a:r>
                      <a:endParaRPr lang="en-US" dirty="0"/>
                    </a:p>
                  </a:txBody>
                  <a:tcPr/>
                </a:tc>
              </a:tr>
              <a:tr h="370840">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    T</a:t>
                      </a:r>
                      <a:endParaRPr lang="en-US" dirty="0"/>
                    </a:p>
                  </a:txBody>
                  <a:tcPr/>
                </a:tc>
              </a:tr>
              <a:tr h="370840">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    F</a:t>
                      </a:r>
                      <a:endParaRPr lang="en-US" dirty="0"/>
                    </a:p>
                  </a:txBody>
                  <a:tcPr/>
                </a:tc>
              </a:tr>
              <a:tr h="370840">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    F</a:t>
                      </a:r>
                      <a:endParaRPr lang="en-US" dirty="0"/>
                    </a:p>
                  </a:txBody>
                  <a:tcPr/>
                </a:tc>
              </a:tr>
              <a:tr h="370840">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r>
                        <a:rPr lang="en-US" dirty="0" smtClean="0"/>
                        <a:t>    F</a:t>
                      </a:r>
                      <a:endParaRPr lang="en-US"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Wedge, Disjunction</a:t>
            </a:r>
            <a:endParaRPr lang="en-US" sz="2400" dirty="0"/>
          </a:p>
        </p:txBody>
      </p:sp>
      <p:sp>
        <p:nvSpPr>
          <p:cNvPr id="3" name="Content Placeholder 2"/>
          <p:cNvSpPr>
            <a:spLocks noGrp="1"/>
          </p:cNvSpPr>
          <p:nvPr>
            <p:ph idx="1"/>
          </p:nvPr>
        </p:nvSpPr>
        <p:spPr/>
        <p:txBody>
          <a:bodyPr>
            <a:normAutofit/>
          </a:bodyPr>
          <a:lstStyle/>
          <a:p>
            <a:r>
              <a:rPr lang="en-US" sz="2000" dirty="0" smtClean="0"/>
              <a:t>The definition of wedge is intended to capture the logical meaning of the word ‘or’, and the function of disjunction.</a:t>
            </a:r>
          </a:p>
          <a:p>
            <a:r>
              <a:rPr lang="en-US" sz="2000" dirty="0" smtClean="0"/>
              <a:t>The core idea is that the output is true as long at least one input is true.</a:t>
            </a:r>
          </a:p>
          <a:p>
            <a:endParaRPr lang="en-US" sz="2000" dirty="0"/>
          </a:p>
        </p:txBody>
      </p:sp>
      <p:graphicFrame>
        <p:nvGraphicFramePr>
          <p:cNvPr id="4" name="Table 3"/>
          <p:cNvGraphicFramePr>
            <a:graphicFrameLocks noGrp="1"/>
          </p:cNvGraphicFramePr>
          <p:nvPr/>
        </p:nvGraphicFramePr>
        <p:xfrm>
          <a:off x="1524000" y="3531932"/>
          <a:ext cx="2037857" cy="1854200"/>
        </p:xfrm>
        <a:graphic>
          <a:graphicData uri="http://schemas.openxmlformats.org/drawingml/2006/table">
            <a:tbl>
              <a:tblPr firstRow="1" bandRow="1">
                <a:tableStyleId>{8799B23B-EC83-4686-B30A-512413B5E67A}</a:tableStyleId>
              </a:tblPr>
              <a:tblGrid>
                <a:gridCol w="390870"/>
                <a:gridCol w="426629"/>
                <a:gridCol w="1220358"/>
              </a:tblGrid>
              <a:tr h="370840">
                <a:tc>
                  <a:txBody>
                    <a:bodyPr/>
                    <a:lstStyle/>
                    <a:p>
                      <a:r>
                        <a:rPr lang="en-US" i="1" dirty="0" smtClean="0"/>
                        <a:t>p</a:t>
                      </a:r>
                      <a:endParaRPr lang="en-US" i="1" dirty="0"/>
                    </a:p>
                  </a:txBody>
                  <a:tcPr/>
                </a:tc>
                <a:tc>
                  <a:txBody>
                    <a:bodyPr/>
                    <a:lstStyle/>
                    <a:p>
                      <a:r>
                        <a:rPr lang="en-US" i="1" dirty="0" smtClean="0"/>
                        <a:t>q</a:t>
                      </a:r>
                      <a:endParaRPr lang="en-US" i="1" dirty="0"/>
                    </a:p>
                  </a:txBody>
                  <a:tcPr/>
                </a:tc>
                <a:tc>
                  <a:txBody>
                    <a:bodyPr/>
                    <a:lstStyle/>
                    <a:p>
                      <a:r>
                        <a:rPr lang="en-US" dirty="0" smtClean="0"/>
                        <a:t>(</a:t>
                      </a:r>
                      <a:r>
                        <a:rPr lang="en-US" i="1" dirty="0" smtClean="0"/>
                        <a:t>p</a:t>
                      </a:r>
                      <a:r>
                        <a:rPr lang="en-US" i="1" baseline="0" dirty="0" smtClean="0"/>
                        <a:t> </a:t>
                      </a:r>
                      <a:r>
                        <a:rPr lang="en-US" sz="1800" dirty="0" smtClean="0">
                          <a:sym typeface="Symbol"/>
                        </a:rPr>
                        <a:t> </a:t>
                      </a:r>
                      <a:r>
                        <a:rPr lang="en-US" sz="1800" i="1" dirty="0" smtClean="0">
                          <a:sym typeface="Symbol"/>
                        </a:rPr>
                        <a:t>q</a:t>
                      </a:r>
                      <a:r>
                        <a:rPr lang="en-US" sz="1800" i="0" dirty="0" smtClean="0">
                          <a:sym typeface="Symbol"/>
                        </a:rPr>
                        <a:t>)</a:t>
                      </a:r>
                      <a:endParaRPr lang="en-US" dirty="0"/>
                    </a:p>
                  </a:txBody>
                  <a:tcPr/>
                </a:tc>
              </a:tr>
              <a:tr h="370840">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    T</a:t>
                      </a:r>
                      <a:endParaRPr lang="en-US" dirty="0"/>
                    </a:p>
                  </a:txBody>
                  <a:tcPr/>
                </a:tc>
              </a:tr>
              <a:tr h="370840">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    T</a:t>
                      </a:r>
                      <a:endParaRPr lang="en-US" dirty="0"/>
                    </a:p>
                  </a:txBody>
                  <a:tcPr/>
                </a:tc>
              </a:tr>
              <a:tr h="370840">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    T</a:t>
                      </a:r>
                      <a:endParaRPr lang="en-US" dirty="0"/>
                    </a:p>
                  </a:txBody>
                  <a:tcPr/>
                </a:tc>
              </a:tr>
              <a:tr h="370840">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r>
                        <a:rPr lang="en-US" dirty="0" smtClean="0"/>
                        <a:t>    F</a:t>
                      </a:r>
                      <a:endParaRPr lang="en-US"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Arrow, Material Conditional</a:t>
            </a:r>
            <a:endParaRPr lang="en-US" sz="2400" dirty="0"/>
          </a:p>
        </p:txBody>
      </p:sp>
      <p:sp>
        <p:nvSpPr>
          <p:cNvPr id="3" name="Content Placeholder 2"/>
          <p:cNvSpPr>
            <a:spLocks noGrp="1"/>
          </p:cNvSpPr>
          <p:nvPr>
            <p:ph idx="1"/>
          </p:nvPr>
        </p:nvSpPr>
        <p:spPr/>
        <p:txBody>
          <a:bodyPr>
            <a:normAutofit/>
          </a:bodyPr>
          <a:lstStyle/>
          <a:p>
            <a:r>
              <a:rPr lang="en-US" sz="2000" dirty="0" smtClean="0"/>
              <a:t>The definition of the arrow is intended to capture the logical meaning of the phrase ‘if…., then…’, and the function of material conditional.</a:t>
            </a:r>
          </a:p>
          <a:p>
            <a:r>
              <a:rPr lang="en-US" sz="2000" dirty="0" smtClean="0"/>
              <a:t>The core idea is that the output is false only when the first input is true, and the second input is false.</a:t>
            </a:r>
          </a:p>
          <a:p>
            <a:endParaRPr lang="en-US" sz="2000" dirty="0"/>
          </a:p>
        </p:txBody>
      </p:sp>
      <p:graphicFrame>
        <p:nvGraphicFramePr>
          <p:cNvPr id="4" name="Table 3"/>
          <p:cNvGraphicFramePr>
            <a:graphicFrameLocks noGrp="1"/>
          </p:cNvGraphicFramePr>
          <p:nvPr/>
        </p:nvGraphicFramePr>
        <p:xfrm>
          <a:off x="1524000" y="3937000"/>
          <a:ext cx="1998170" cy="1854200"/>
        </p:xfrm>
        <a:graphic>
          <a:graphicData uri="http://schemas.openxmlformats.org/drawingml/2006/table">
            <a:tbl>
              <a:tblPr firstRow="1" bandRow="1">
                <a:tableStyleId>{8799B23B-EC83-4686-B30A-512413B5E67A}</a:tableStyleId>
              </a:tblPr>
              <a:tblGrid>
                <a:gridCol w="420635"/>
                <a:gridCol w="486158"/>
                <a:gridCol w="1091377"/>
              </a:tblGrid>
              <a:tr h="370840">
                <a:tc>
                  <a:txBody>
                    <a:bodyPr/>
                    <a:lstStyle/>
                    <a:p>
                      <a:r>
                        <a:rPr lang="en-US" i="1" dirty="0" smtClean="0"/>
                        <a:t>p</a:t>
                      </a:r>
                      <a:endParaRPr lang="en-US" i="1" dirty="0"/>
                    </a:p>
                  </a:txBody>
                  <a:tcPr/>
                </a:tc>
                <a:tc>
                  <a:txBody>
                    <a:bodyPr/>
                    <a:lstStyle/>
                    <a:p>
                      <a:r>
                        <a:rPr lang="en-US" i="1" dirty="0" smtClean="0"/>
                        <a:t>q</a:t>
                      </a:r>
                      <a:endParaRPr lang="en-US" i="1" dirty="0"/>
                    </a:p>
                  </a:txBody>
                  <a:tcPr/>
                </a:tc>
                <a:tc>
                  <a:txBody>
                    <a:bodyPr/>
                    <a:lstStyle/>
                    <a:p>
                      <a:r>
                        <a:rPr lang="en-US" dirty="0" smtClean="0"/>
                        <a:t>(</a:t>
                      </a:r>
                      <a:r>
                        <a:rPr lang="en-US" i="1" dirty="0" smtClean="0"/>
                        <a:t>p</a:t>
                      </a:r>
                      <a:r>
                        <a:rPr lang="en-US" i="0" dirty="0" smtClean="0"/>
                        <a:t> </a:t>
                      </a:r>
                      <a:r>
                        <a:rPr lang="en-US" sz="1800" dirty="0" smtClean="0">
                          <a:sym typeface="Symbol"/>
                        </a:rPr>
                        <a:t> </a:t>
                      </a:r>
                      <a:r>
                        <a:rPr lang="en-US" sz="1800" i="1" dirty="0" smtClean="0">
                          <a:sym typeface="Symbol"/>
                        </a:rPr>
                        <a:t>q</a:t>
                      </a:r>
                      <a:r>
                        <a:rPr lang="en-US" sz="1800" i="0" dirty="0" smtClean="0">
                          <a:sym typeface="Symbol"/>
                        </a:rPr>
                        <a:t>)</a:t>
                      </a:r>
                      <a:endParaRPr lang="en-US" dirty="0"/>
                    </a:p>
                  </a:txBody>
                  <a:tcPr/>
                </a:tc>
              </a:tr>
              <a:tr h="370840">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     T</a:t>
                      </a:r>
                      <a:endParaRPr lang="en-US" dirty="0"/>
                    </a:p>
                  </a:txBody>
                  <a:tcPr/>
                </a:tc>
              </a:tr>
              <a:tr h="370840">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     F</a:t>
                      </a:r>
                      <a:endParaRPr lang="en-US" dirty="0"/>
                    </a:p>
                  </a:txBody>
                  <a:tcPr/>
                </a:tc>
              </a:tr>
              <a:tr h="370840">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     T</a:t>
                      </a:r>
                      <a:endParaRPr lang="en-US" dirty="0"/>
                    </a:p>
                  </a:txBody>
                  <a:tcPr/>
                </a:tc>
              </a:tr>
              <a:tr h="370840">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r>
                        <a:rPr lang="en-US" dirty="0" smtClean="0"/>
                        <a:t>     T</a:t>
                      </a:r>
                      <a:endParaRPr lang="en-US" dirty="0"/>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Triple Bar, Biconditional</a:t>
            </a:r>
            <a:endParaRPr lang="en-US" sz="2400" dirty="0"/>
          </a:p>
        </p:txBody>
      </p:sp>
      <p:sp>
        <p:nvSpPr>
          <p:cNvPr id="3" name="Content Placeholder 2"/>
          <p:cNvSpPr>
            <a:spLocks noGrp="1"/>
          </p:cNvSpPr>
          <p:nvPr>
            <p:ph idx="1"/>
          </p:nvPr>
        </p:nvSpPr>
        <p:spPr/>
        <p:txBody>
          <a:bodyPr>
            <a:normAutofit/>
          </a:bodyPr>
          <a:lstStyle/>
          <a:p>
            <a:r>
              <a:rPr lang="en-US" sz="2000" dirty="0" smtClean="0"/>
              <a:t>The definition of triple bar is intended to capture the logical meaning of the phrase ‘if and only if’, and the function of biconditional.</a:t>
            </a:r>
          </a:p>
          <a:p>
            <a:r>
              <a:rPr lang="en-US" sz="2000" dirty="0" smtClean="0"/>
              <a:t>The core idea is that the output is true just in case the inputs are the same.</a:t>
            </a:r>
          </a:p>
          <a:p>
            <a:endParaRPr lang="en-US" sz="2000" dirty="0"/>
          </a:p>
        </p:txBody>
      </p:sp>
      <p:graphicFrame>
        <p:nvGraphicFramePr>
          <p:cNvPr id="4" name="Table 3"/>
          <p:cNvGraphicFramePr>
            <a:graphicFrameLocks noGrp="1"/>
          </p:cNvGraphicFramePr>
          <p:nvPr/>
        </p:nvGraphicFramePr>
        <p:xfrm>
          <a:off x="1524000" y="3805361"/>
          <a:ext cx="2027935" cy="1854200"/>
        </p:xfrm>
        <a:graphic>
          <a:graphicData uri="http://schemas.openxmlformats.org/drawingml/2006/table">
            <a:tbl>
              <a:tblPr firstRow="1" bandRow="1">
                <a:tableStyleId>{8799B23B-EC83-4686-B30A-512413B5E67A}</a:tableStyleId>
              </a:tblPr>
              <a:tblGrid>
                <a:gridCol w="480164"/>
                <a:gridCol w="466316"/>
                <a:gridCol w="1081455"/>
              </a:tblGrid>
              <a:tr h="370840">
                <a:tc>
                  <a:txBody>
                    <a:bodyPr/>
                    <a:lstStyle/>
                    <a:p>
                      <a:r>
                        <a:rPr lang="en-US" i="1" dirty="0" smtClean="0"/>
                        <a:t>p</a:t>
                      </a:r>
                      <a:endParaRPr lang="en-US" i="1" dirty="0"/>
                    </a:p>
                  </a:txBody>
                  <a:tcPr/>
                </a:tc>
                <a:tc>
                  <a:txBody>
                    <a:bodyPr/>
                    <a:lstStyle/>
                    <a:p>
                      <a:r>
                        <a:rPr lang="en-US" i="1" dirty="0" smtClean="0"/>
                        <a:t>q</a:t>
                      </a:r>
                      <a:endParaRPr lang="en-US" i="1" dirty="0"/>
                    </a:p>
                  </a:txBody>
                  <a:tcPr/>
                </a:tc>
                <a:tc>
                  <a:txBody>
                    <a:bodyPr/>
                    <a:lstStyle/>
                    <a:p>
                      <a:r>
                        <a:rPr lang="en-US" dirty="0" smtClean="0"/>
                        <a:t>(</a:t>
                      </a:r>
                      <a:r>
                        <a:rPr lang="en-US" i="1" dirty="0" smtClean="0"/>
                        <a:t>p</a:t>
                      </a:r>
                      <a:r>
                        <a:rPr lang="en-US" i="0" dirty="0" smtClean="0"/>
                        <a:t> </a:t>
                      </a:r>
                      <a:r>
                        <a:rPr lang="en-US" sz="1800" dirty="0" smtClean="0">
                          <a:sym typeface="Symbol"/>
                        </a:rPr>
                        <a:t> </a:t>
                      </a:r>
                      <a:r>
                        <a:rPr lang="en-US" sz="1800" i="1" dirty="0" smtClean="0">
                          <a:sym typeface="Symbol"/>
                        </a:rPr>
                        <a:t>q</a:t>
                      </a:r>
                      <a:r>
                        <a:rPr lang="en-US" sz="1800" i="0" dirty="0" smtClean="0">
                          <a:sym typeface="Symbol"/>
                        </a:rPr>
                        <a:t>)</a:t>
                      </a:r>
                      <a:endParaRPr lang="en-US" dirty="0"/>
                    </a:p>
                  </a:txBody>
                  <a:tcPr/>
                </a:tc>
              </a:tr>
              <a:tr h="370840">
                <a:tc>
                  <a:txBody>
                    <a:bodyPr/>
                    <a:lstStyle/>
                    <a:p>
                      <a:r>
                        <a:rPr lang="en-US" dirty="0" smtClean="0"/>
                        <a:t>T</a:t>
                      </a:r>
                      <a:endParaRPr lang="en-US" dirty="0"/>
                    </a:p>
                  </a:txBody>
                  <a:tcPr/>
                </a:tc>
                <a:tc>
                  <a:txBody>
                    <a:bodyPr/>
                    <a:lstStyle/>
                    <a:p>
                      <a:r>
                        <a:rPr lang="en-US" dirty="0" smtClean="0"/>
                        <a:t>T</a:t>
                      </a:r>
                      <a:endParaRPr lang="en-US" dirty="0"/>
                    </a:p>
                  </a:txBody>
                  <a:tcPr/>
                </a:tc>
                <a:tc>
                  <a:txBody>
                    <a:bodyPr/>
                    <a:lstStyle/>
                    <a:p>
                      <a:r>
                        <a:rPr lang="en-US" dirty="0" smtClean="0"/>
                        <a:t>    T</a:t>
                      </a:r>
                      <a:endParaRPr lang="en-US" dirty="0"/>
                    </a:p>
                  </a:txBody>
                  <a:tcPr/>
                </a:tc>
              </a:tr>
              <a:tr h="370840">
                <a:tc>
                  <a:txBody>
                    <a:bodyPr/>
                    <a:lstStyle/>
                    <a:p>
                      <a:r>
                        <a:rPr lang="en-US" dirty="0" smtClean="0"/>
                        <a:t>T</a:t>
                      </a:r>
                      <a:endParaRPr lang="en-US" dirty="0"/>
                    </a:p>
                  </a:txBody>
                  <a:tcPr/>
                </a:tc>
                <a:tc>
                  <a:txBody>
                    <a:bodyPr/>
                    <a:lstStyle/>
                    <a:p>
                      <a:r>
                        <a:rPr lang="en-US" dirty="0" smtClean="0"/>
                        <a:t>F</a:t>
                      </a:r>
                      <a:endParaRPr lang="en-US" dirty="0"/>
                    </a:p>
                  </a:txBody>
                  <a:tcPr/>
                </a:tc>
                <a:tc>
                  <a:txBody>
                    <a:bodyPr/>
                    <a:lstStyle/>
                    <a:p>
                      <a:r>
                        <a:rPr lang="en-US" dirty="0" smtClean="0"/>
                        <a:t>    F</a:t>
                      </a:r>
                      <a:endParaRPr lang="en-US" dirty="0"/>
                    </a:p>
                  </a:txBody>
                  <a:tcPr/>
                </a:tc>
              </a:tr>
              <a:tr h="370840">
                <a:tc>
                  <a:txBody>
                    <a:bodyPr/>
                    <a:lstStyle/>
                    <a:p>
                      <a:r>
                        <a:rPr lang="en-US" dirty="0" smtClean="0"/>
                        <a:t>F</a:t>
                      </a:r>
                      <a:endParaRPr lang="en-US" dirty="0"/>
                    </a:p>
                  </a:txBody>
                  <a:tcPr/>
                </a:tc>
                <a:tc>
                  <a:txBody>
                    <a:bodyPr/>
                    <a:lstStyle/>
                    <a:p>
                      <a:r>
                        <a:rPr lang="en-US" dirty="0" smtClean="0"/>
                        <a:t>T</a:t>
                      </a:r>
                      <a:endParaRPr lang="en-US" dirty="0"/>
                    </a:p>
                  </a:txBody>
                  <a:tcPr/>
                </a:tc>
                <a:tc>
                  <a:txBody>
                    <a:bodyPr/>
                    <a:lstStyle/>
                    <a:p>
                      <a:r>
                        <a:rPr lang="en-US" dirty="0" smtClean="0"/>
                        <a:t>    F</a:t>
                      </a:r>
                      <a:endParaRPr lang="en-US" dirty="0"/>
                    </a:p>
                  </a:txBody>
                  <a:tcPr/>
                </a:tc>
              </a:tr>
              <a:tr h="370840">
                <a:tc>
                  <a:txBody>
                    <a:bodyPr/>
                    <a:lstStyle/>
                    <a:p>
                      <a:r>
                        <a:rPr lang="en-US" dirty="0" smtClean="0"/>
                        <a:t>F</a:t>
                      </a:r>
                      <a:endParaRPr lang="en-US" dirty="0"/>
                    </a:p>
                  </a:txBody>
                  <a:tcPr/>
                </a:tc>
                <a:tc>
                  <a:txBody>
                    <a:bodyPr/>
                    <a:lstStyle/>
                    <a:p>
                      <a:r>
                        <a:rPr lang="en-US" dirty="0" smtClean="0"/>
                        <a:t>F</a:t>
                      </a:r>
                      <a:endParaRPr lang="en-US" dirty="0"/>
                    </a:p>
                  </a:txBody>
                  <a:tcPr/>
                </a:tc>
                <a:tc>
                  <a:txBody>
                    <a:bodyPr/>
                    <a:lstStyle/>
                    <a:p>
                      <a:r>
                        <a:rPr lang="en-US" dirty="0" smtClean="0"/>
                        <a:t>    T</a:t>
                      </a:r>
                      <a:endParaRPr lang="en-US"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Languages in General</a:t>
            </a:r>
            <a:endParaRPr lang="en-US" sz="2400" dirty="0"/>
          </a:p>
        </p:txBody>
      </p:sp>
      <p:sp>
        <p:nvSpPr>
          <p:cNvPr id="3" name="Content Placeholder 2"/>
          <p:cNvSpPr>
            <a:spLocks noGrp="1"/>
          </p:cNvSpPr>
          <p:nvPr>
            <p:ph idx="1"/>
          </p:nvPr>
        </p:nvSpPr>
        <p:spPr/>
        <p:txBody>
          <a:bodyPr>
            <a:normAutofit/>
          </a:bodyPr>
          <a:lstStyle/>
          <a:p>
            <a:r>
              <a:rPr lang="en-US" sz="1800" dirty="0" smtClean="0"/>
              <a:t>All languages have a set of symbols, rules for constructing compound constructions out of atomic constructions, and meanings assigned to the significant units.</a:t>
            </a:r>
          </a:p>
          <a:p>
            <a:pPr lvl="1"/>
            <a:r>
              <a:rPr lang="en-US" sz="1600" dirty="0" smtClean="0"/>
              <a:t>For example, the letter ‘A’ is part of English, but not part of Hindi.</a:t>
            </a:r>
          </a:p>
          <a:p>
            <a:pPr lvl="1"/>
            <a:r>
              <a:rPr lang="en-US" sz="1600" dirty="0" smtClean="0"/>
              <a:t>For example, English is a Subject-Verb-Object language, while Arabic is Subject-Object-Verb.</a:t>
            </a:r>
          </a:p>
          <a:p>
            <a:pPr lvl="1"/>
            <a:r>
              <a:rPr lang="en-US" sz="1600" dirty="0" smtClean="0"/>
              <a:t>For example, ‘snow’ means snow in English, but ‘schnee’ means snow in German.</a:t>
            </a:r>
          </a:p>
          <a:p>
            <a:r>
              <a:rPr lang="en-US" sz="1800" dirty="0" smtClean="0"/>
              <a:t>The syntax of a language is the grammar of the language.</a:t>
            </a:r>
          </a:p>
          <a:p>
            <a:r>
              <a:rPr lang="en-US" sz="1800" dirty="0" smtClean="0"/>
              <a:t>The semantics of a language is the meaning of the significant parts. </a:t>
            </a:r>
          </a:p>
          <a:p>
            <a:endParaRPr lang="en-US" sz="1800"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The Language of Propositional Logic</a:t>
            </a:r>
            <a:endParaRPr lang="en-US" sz="2400" dirty="0"/>
          </a:p>
        </p:txBody>
      </p:sp>
      <p:sp>
        <p:nvSpPr>
          <p:cNvPr id="3" name="Content Placeholder 2"/>
          <p:cNvSpPr>
            <a:spLocks noGrp="1"/>
          </p:cNvSpPr>
          <p:nvPr>
            <p:ph idx="1"/>
          </p:nvPr>
        </p:nvSpPr>
        <p:spPr/>
        <p:txBody>
          <a:bodyPr>
            <a:normAutofit/>
          </a:bodyPr>
          <a:lstStyle/>
          <a:p>
            <a:r>
              <a:rPr lang="en-US" sz="2000" dirty="0" smtClean="0"/>
              <a:t>Propositional Logic, PL, is a formal language, which has a set of symbols, a syntax, and a semantics. It is not a natural language, like English. </a:t>
            </a:r>
          </a:p>
          <a:p>
            <a:r>
              <a:rPr lang="en-US" sz="2000" dirty="0" smtClean="0"/>
              <a:t>It is possible to translate sentences of most natural languages, such as Greek, English, German, French, etc… into PL. </a:t>
            </a:r>
          </a:p>
          <a:p>
            <a:r>
              <a:rPr lang="en-US" sz="2000" dirty="0" smtClean="0"/>
              <a:t>PL is a language that focuses on a small set of expressions. These expressions are the words used to connect propositions (sentences) to one another: ‘and’, ‘or’, ‘if…,then’, ‘not’, ‘if and only if’, and combinations of them. </a:t>
            </a: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The Syntax of PL</a:t>
            </a:r>
            <a:endParaRPr lang="en-US" sz="2400" dirty="0"/>
          </a:p>
        </p:txBody>
      </p:sp>
      <p:sp>
        <p:nvSpPr>
          <p:cNvPr id="3" name="Content Placeholder 2"/>
          <p:cNvSpPr>
            <a:spLocks noGrp="1"/>
          </p:cNvSpPr>
          <p:nvPr>
            <p:ph idx="1"/>
          </p:nvPr>
        </p:nvSpPr>
        <p:spPr/>
        <p:txBody>
          <a:bodyPr>
            <a:normAutofit/>
          </a:bodyPr>
          <a:lstStyle/>
          <a:p>
            <a:r>
              <a:rPr lang="en-US" sz="2000" b="1" dirty="0" smtClean="0"/>
              <a:t>Symbols:</a:t>
            </a:r>
          </a:p>
          <a:p>
            <a:pPr lvl="1"/>
            <a:r>
              <a:rPr lang="en-US" sz="1800" b="1" dirty="0" smtClean="0"/>
              <a:t>Propositional Letters: </a:t>
            </a:r>
          </a:p>
          <a:p>
            <a:pPr lvl="1"/>
            <a:r>
              <a:rPr lang="en-US" sz="1800" dirty="0" smtClean="0"/>
              <a:t>P, Q, R, S, T, U, V, W, X, Y, and Z</a:t>
            </a:r>
          </a:p>
          <a:p>
            <a:pPr lvl="1"/>
            <a:r>
              <a:rPr lang="en-US" sz="1800" b="1" dirty="0" smtClean="0"/>
              <a:t>Logical Operators:</a:t>
            </a:r>
          </a:p>
          <a:p>
            <a:pPr lvl="1"/>
            <a:r>
              <a:rPr lang="en-US" sz="1800" dirty="0" smtClean="0"/>
              <a:t> ‘</a:t>
            </a:r>
            <a:r>
              <a:rPr lang="en-US" sz="2000" dirty="0" smtClean="0">
                <a:sym typeface="Symbol"/>
              </a:rPr>
              <a:t>’ arrow</a:t>
            </a:r>
          </a:p>
          <a:p>
            <a:pPr lvl="1"/>
            <a:r>
              <a:rPr lang="en-US" sz="2000" dirty="0" smtClean="0">
                <a:sym typeface="Symbol"/>
              </a:rPr>
              <a:t>‘</a:t>
            </a:r>
            <a:r>
              <a:rPr lang="en-US" sz="2000" dirty="0" smtClean="0">
                <a:sym typeface="Symbol"/>
              </a:rPr>
              <a:t></a:t>
            </a:r>
            <a:r>
              <a:rPr lang="en-US" sz="2000" dirty="0" smtClean="0">
                <a:sym typeface="Symbol"/>
              </a:rPr>
              <a:t>’</a:t>
            </a:r>
            <a:r>
              <a:rPr lang="en-US" sz="2000" dirty="0" smtClean="0"/>
              <a:t> broken arrow</a:t>
            </a:r>
          </a:p>
          <a:p>
            <a:pPr lvl="1"/>
            <a:r>
              <a:rPr lang="en-US" sz="2000" dirty="0" smtClean="0">
                <a:sym typeface="Symbol"/>
              </a:rPr>
              <a:t>‘</a:t>
            </a:r>
            <a:r>
              <a:rPr lang="en-US" sz="2000" dirty="0" smtClean="0">
                <a:sym typeface="Symbol"/>
              </a:rPr>
              <a:t></a:t>
            </a:r>
            <a:r>
              <a:rPr lang="en-US" sz="2000" dirty="0" smtClean="0">
                <a:sym typeface="Symbol"/>
              </a:rPr>
              <a:t>’ triple bar </a:t>
            </a:r>
          </a:p>
          <a:p>
            <a:pPr lvl="1"/>
            <a:r>
              <a:rPr lang="en-US" sz="2000" dirty="0" smtClean="0">
                <a:sym typeface="Symbol"/>
              </a:rPr>
              <a:t>‘’ carrot </a:t>
            </a:r>
          </a:p>
          <a:p>
            <a:pPr lvl="1"/>
            <a:r>
              <a:rPr lang="en-US" sz="2000" dirty="0" smtClean="0">
                <a:sym typeface="Symbol"/>
              </a:rPr>
              <a:t>‘’ wedge</a:t>
            </a:r>
            <a:endParaRPr lang="en-US" sz="2000" dirty="0" smtClean="0"/>
          </a:p>
          <a:p>
            <a:pPr lvl="1"/>
            <a:r>
              <a:rPr lang="en-US" sz="1800" dirty="0" smtClean="0"/>
              <a:t/>
            </a:r>
            <a:r>
              <a:rPr lang="en-US" sz="1800" b="1" dirty="0" smtClean="0"/>
              <a:t>Grouping Symbols:</a:t>
            </a:r>
          </a:p>
          <a:p>
            <a:pPr lvl="1"/>
            <a:r>
              <a:rPr lang="en-US" sz="1800" dirty="0" smtClean="0"/>
              <a:t>‘(, )’ parentheses, and ‘[,]’ brackets</a:t>
            </a:r>
          </a:p>
          <a:p>
            <a:pPr lvl="1">
              <a:buNone/>
            </a:pPr>
            <a:endParaRPr lang="en-US" sz="1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Object Language vs. Meta-language</a:t>
            </a:r>
            <a:endParaRPr lang="en-US" sz="2400" dirty="0"/>
          </a:p>
        </p:txBody>
      </p:sp>
      <p:sp>
        <p:nvSpPr>
          <p:cNvPr id="3" name="Content Placeholder 2"/>
          <p:cNvSpPr>
            <a:spLocks noGrp="1"/>
          </p:cNvSpPr>
          <p:nvPr>
            <p:ph idx="1"/>
          </p:nvPr>
        </p:nvSpPr>
        <p:spPr/>
        <p:txBody>
          <a:bodyPr>
            <a:normAutofit lnSpcReduction="10000"/>
          </a:bodyPr>
          <a:lstStyle/>
          <a:p>
            <a:r>
              <a:rPr lang="en-US" sz="2000" dirty="0" smtClean="0"/>
              <a:t>The language of PL described previously is the object-language. The object language is the actual language that is used for communicating in the language. For example, just as the word ‘simple’ is part of the object language of English, the formula       ‘(P </a:t>
            </a:r>
            <a:r>
              <a:rPr lang="en-US" sz="2000" dirty="0" smtClean="0">
                <a:sym typeface="Symbol"/>
              </a:rPr>
              <a:t> Q)’ is part of the object language of PL.</a:t>
            </a:r>
          </a:p>
          <a:p>
            <a:r>
              <a:rPr lang="en-US" sz="2000" dirty="0" smtClean="0">
                <a:sym typeface="Symbol"/>
              </a:rPr>
              <a:t>The object language of PL must be distinguished from the meta-language for PL. The meta-language for PL is the language used for talking about PL. It is not part of PL, and is primarily used to describe the grammar and meaning of formulas at a level of generality. </a:t>
            </a:r>
          </a:p>
          <a:p>
            <a:r>
              <a:rPr lang="en-US" sz="2000" dirty="0" smtClean="0">
                <a:sym typeface="Symbol"/>
              </a:rPr>
              <a:t>The meta-language variables are the lower case English letters: </a:t>
            </a:r>
            <a:r>
              <a:rPr lang="en-US" sz="2000" i="1" dirty="0" smtClean="0">
                <a:sym typeface="Symbol"/>
              </a:rPr>
              <a:t>p</a:t>
            </a:r>
            <a:r>
              <a:rPr lang="en-US" sz="2000" dirty="0" smtClean="0">
                <a:sym typeface="Symbol"/>
              </a:rPr>
              <a:t>, </a:t>
            </a:r>
            <a:r>
              <a:rPr lang="en-US" sz="2000" i="1" dirty="0" smtClean="0">
                <a:sym typeface="Symbol"/>
              </a:rPr>
              <a:t>q</a:t>
            </a:r>
            <a:r>
              <a:rPr lang="en-US" sz="2000" dirty="0" smtClean="0">
                <a:sym typeface="Symbol"/>
              </a:rPr>
              <a:t>, </a:t>
            </a:r>
            <a:r>
              <a:rPr lang="en-US" sz="2000" i="1" dirty="0" smtClean="0">
                <a:sym typeface="Symbol"/>
              </a:rPr>
              <a:t>r</a:t>
            </a:r>
            <a:r>
              <a:rPr lang="en-US" sz="2000" dirty="0" smtClean="0">
                <a:sym typeface="Symbol"/>
              </a:rPr>
              <a:t>,…</a:t>
            </a:r>
            <a:r>
              <a:rPr lang="en-US" sz="2000" i="1" dirty="0" smtClean="0">
                <a:sym typeface="Symbol"/>
              </a:rPr>
              <a:t>z</a:t>
            </a:r>
            <a:r>
              <a:rPr lang="en-US" sz="2000" dirty="0" smtClean="0">
                <a:sym typeface="Symbol"/>
              </a:rPr>
              <a:t>. </a:t>
            </a:r>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Rules for Well-Formed Formulas</a:t>
            </a:r>
            <a:endParaRPr lang="en-US" sz="2400" dirty="0"/>
          </a:p>
        </p:txBody>
      </p:sp>
      <p:sp>
        <p:nvSpPr>
          <p:cNvPr id="3" name="Content Placeholder 2"/>
          <p:cNvSpPr>
            <a:spLocks noGrp="1"/>
          </p:cNvSpPr>
          <p:nvPr>
            <p:ph idx="1"/>
          </p:nvPr>
        </p:nvSpPr>
        <p:spPr/>
        <p:txBody>
          <a:bodyPr>
            <a:normAutofit/>
          </a:bodyPr>
          <a:lstStyle/>
          <a:p>
            <a:pPr>
              <a:buFont typeface="+mj-lt"/>
              <a:buAutoNum type="arabicPeriod"/>
            </a:pPr>
            <a:r>
              <a:rPr lang="en-US" sz="2000" dirty="0" smtClean="0"/>
              <a:t>All propositional letters P….Z are atomic well-formed formulas.</a:t>
            </a:r>
          </a:p>
          <a:p>
            <a:pPr>
              <a:buFont typeface="+mj-lt"/>
              <a:buAutoNum type="arabicPeriod"/>
            </a:pPr>
            <a:r>
              <a:rPr lang="en-US" sz="2000" dirty="0" smtClean="0"/>
              <a:t>If </a:t>
            </a:r>
            <a:r>
              <a:rPr lang="en-US" sz="2000" i="1" dirty="0" smtClean="0"/>
              <a:t>p</a:t>
            </a:r>
            <a:r>
              <a:rPr lang="en-US" sz="2000" dirty="0" smtClean="0"/>
              <a:t> and </a:t>
            </a:r>
            <a:r>
              <a:rPr lang="en-US" sz="2000" i="1" dirty="0" smtClean="0"/>
              <a:t>q</a:t>
            </a:r>
            <a:r>
              <a:rPr lang="en-US" sz="2000" dirty="0" smtClean="0"/>
              <a:t> are well formed, then so are the following:</a:t>
            </a:r>
          </a:p>
          <a:p>
            <a:pPr lvl="1">
              <a:buFont typeface="+mj-lt"/>
              <a:buAutoNum type="romanUcPeriod"/>
            </a:pPr>
            <a:r>
              <a:rPr lang="en-US" sz="1800" dirty="0" smtClean="0">
                <a:sym typeface="Symbol"/>
              </a:rPr>
              <a:t></a:t>
            </a:r>
            <a:r>
              <a:rPr lang="en-US" sz="1800" i="1" dirty="0" smtClean="0">
                <a:sym typeface="Symbol"/>
              </a:rPr>
              <a:t>p</a:t>
            </a:r>
            <a:endParaRPr lang="en-US" sz="1800" dirty="0" smtClean="0">
              <a:sym typeface="Symbol"/>
            </a:endParaRPr>
          </a:p>
          <a:p>
            <a:pPr lvl="1">
              <a:buFont typeface="+mj-lt"/>
              <a:buAutoNum type="romanUcPeriod"/>
            </a:pPr>
            <a:r>
              <a:rPr lang="en-US" sz="1800" dirty="0" smtClean="0">
                <a:sym typeface="Symbol"/>
              </a:rPr>
              <a:t>(</a:t>
            </a:r>
            <a:r>
              <a:rPr lang="en-US" sz="1800" i="1" dirty="0" smtClean="0">
                <a:sym typeface="Symbol"/>
              </a:rPr>
              <a:t>p</a:t>
            </a:r>
            <a:r>
              <a:rPr lang="en-US" sz="1800" dirty="0" smtClean="0">
                <a:sym typeface="Symbol"/>
              </a:rPr>
              <a:t> </a:t>
            </a:r>
            <a:r>
              <a:rPr lang="en-US" sz="1800" dirty="0" smtClean="0">
                <a:sym typeface="Symbol"/>
              </a:rPr>
              <a:t></a:t>
            </a:r>
            <a:r>
              <a:rPr lang="en-US" sz="1800" dirty="0" smtClean="0">
                <a:sym typeface="Symbol"/>
              </a:rPr>
              <a:t> </a:t>
            </a:r>
            <a:r>
              <a:rPr lang="en-US" sz="1800" i="1" dirty="0" smtClean="0">
                <a:sym typeface="Symbol"/>
              </a:rPr>
              <a:t>q</a:t>
            </a:r>
            <a:r>
              <a:rPr lang="en-US" sz="1800" dirty="0" smtClean="0">
                <a:sym typeface="Symbol"/>
              </a:rPr>
              <a:t>)</a:t>
            </a:r>
          </a:p>
          <a:p>
            <a:pPr lvl="1">
              <a:buFont typeface="+mj-lt"/>
              <a:buAutoNum type="romanUcPeriod"/>
            </a:pPr>
            <a:r>
              <a:rPr lang="en-US" sz="1800" dirty="0" smtClean="0">
                <a:sym typeface="Symbol"/>
              </a:rPr>
              <a:t>(</a:t>
            </a:r>
            <a:r>
              <a:rPr lang="en-US" sz="1800" i="1" dirty="0" smtClean="0">
                <a:sym typeface="Symbol"/>
              </a:rPr>
              <a:t>p</a:t>
            </a:r>
            <a:r>
              <a:rPr lang="en-US" sz="1800" dirty="0" smtClean="0">
                <a:sym typeface="Symbol"/>
              </a:rPr>
              <a:t> </a:t>
            </a:r>
            <a:r>
              <a:rPr lang="en-US" sz="1800" dirty="0" smtClean="0">
                <a:sym typeface="Symbol"/>
              </a:rPr>
              <a:t></a:t>
            </a:r>
            <a:r>
              <a:rPr lang="en-US" sz="1800" dirty="0" smtClean="0">
                <a:sym typeface="Symbol"/>
              </a:rPr>
              <a:t> </a:t>
            </a:r>
            <a:r>
              <a:rPr lang="en-US" sz="1800" i="1" dirty="0" smtClean="0">
                <a:sym typeface="Symbol"/>
              </a:rPr>
              <a:t>q</a:t>
            </a:r>
            <a:r>
              <a:rPr lang="en-US" sz="1800" dirty="0" smtClean="0">
                <a:sym typeface="Symbol"/>
              </a:rPr>
              <a:t>)</a:t>
            </a:r>
          </a:p>
          <a:p>
            <a:pPr lvl="1">
              <a:buFont typeface="+mj-lt"/>
              <a:buAutoNum type="romanUcPeriod"/>
            </a:pPr>
            <a:r>
              <a:rPr lang="en-US" sz="1800" dirty="0" smtClean="0">
                <a:sym typeface="Symbol"/>
              </a:rPr>
              <a:t>(</a:t>
            </a:r>
            <a:r>
              <a:rPr lang="en-US" sz="1800" i="1" dirty="0" smtClean="0">
                <a:sym typeface="Symbol"/>
              </a:rPr>
              <a:t>p</a:t>
            </a:r>
            <a:r>
              <a:rPr lang="en-US" sz="1800" dirty="0" smtClean="0">
                <a:sym typeface="Symbol"/>
              </a:rPr>
              <a:t>  </a:t>
            </a:r>
            <a:r>
              <a:rPr lang="en-US" sz="1800" i="1" dirty="0" smtClean="0">
                <a:sym typeface="Symbol"/>
              </a:rPr>
              <a:t>q</a:t>
            </a:r>
            <a:r>
              <a:rPr lang="en-US" sz="1800" dirty="0" smtClean="0">
                <a:sym typeface="Symbol"/>
              </a:rPr>
              <a:t>)</a:t>
            </a:r>
          </a:p>
          <a:p>
            <a:pPr lvl="1">
              <a:buFont typeface="+mj-lt"/>
              <a:buAutoNum type="romanUcPeriod"/>
            </a:pPr>
            <a:r>
              <a:rPr lang="en-US" sz="1800" dirty="0" smtClean="0">
                <a:sym typeface="Symbol"/>
              </a:rPr>
              <a:t>(</a:t>
            </a:r>
            <a:r>
              <a:rPr lang="en-US" sz="1800" i="1" dirty="0" smtClean="0">
                <a:sym typeface="Symbol"/>
              </a:rPr>
              <a:t>p</a:t>
            </a:r>
            <a:r>
              <a:rPr lang="en-US" sz="1800" dirty="0" smtClean="0">
                <a:sym typeface="Symbol"/>
              </a:rPr>
              <a:t>  </a:t>
            </a:r>
            <a:r>
              <a:rPr lang="en-US" sz="1800" i="1" dirty="0" smtClean="0">
                <a:sym typeface="Symbol"/>
              </a:rPr>
              <a:t>q</a:t>
            </a:r>
            <a:r>
              <a:rPr lang="en-US" sz="1800" dirty="0" smtClean="0">
                <a:sym typeface="Symbol"/>
              </a:rPr>
              <a:t>)</a:t>
            </a:r>
            <a:endParaRPr lang="en-US" sz="1800" dirty="0" smtClean="0"/>
          </a:p>
          <a:p>
            <a:pPr>
              <a:buFont typeface="+mj-lt"/>
              <a:buAutoNum type="arabicPeriod"/>
            </a:pPr>
            <a:r>
              <a:rPr lang="en-US" sz="2000" dirty="0" smtClean="0"/>
              <a:t>Nothing is a well-formed formula, unless it follows from (1) and (2).</a:t>
            </a:r>
          </a:p>
          <a:p>
            <a:pPr lvl="1">
              <a:buFont typeface="+mj-lt"/>
              <a:buAutoNum type="romanUcPeriod"/>
            </a:pPr>
            <a:endParaRPr 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Examples</a:t>
            </a:r>
            <a:endParaRPr lang="en-US" sz="2400" dirty="0"/>
          </a:p>
        </p:txBody>
      </p:sp>
      <p:sp>
        <p:nvSpPr>
          <p:cNvPr id="4" name="Content Placeholder 3"/>
          <p:cNvSpPr>
            <a:spLocks noGrp="1"/>
          </p:cNvSpPr>
          <p:nvPr>
            <p:ph sz="half" idx="1"/>
          </p:nvPr>
        </p:nvSpPr>
        <p:spPr/>
        <p:txBody>
          <a:bodyPr>
            <a:normAutofit/>
          </a:bodyPr>
          <a:lstStyle/>
          <a:p>
            <a:r>
              <a:rPr lang="en-US" sz="1800" dirty="0" smtClean="0"/>
              <a:t>Not well-formed</a:t>
            </a:r>
          </a:p>
          <a:p>
            <a:pPr>
              <a:buFont typeface="+mj-lt"/>
              <a:buAutoNum type="arabicPeriod"/>
            </a:pPr>
            <a:r>
              <a:rPr lang="en-US" sz="1800" dirty="0" smtClean="0"/>
              <a:t>P</a:t>
            </a:r>
            <a:r>
              <a:rPr lang="en-US" sz="1800" dirty="0" smtClean="0">
                <a:sym typeface="Symbol"/>
              </a:rPr>
              <a:t></a:t>
            </a:r>
          </a:p>
          <a:p>
            <a:pPr>
              <a:buFont typeface="+mj-lt"/>
              <a:buAutoNum type="arabicPeriod"/>
            </a:pPr>
            <a:r>
              <a:rPr lang="en-US" sz="1800" dirty="0" smtClean="0">
                <a:sym typeface="Symbol"/>
              </a:rPr>
              <a:t>QP</a:t>
            </a:r>
          </a:p>
          <a:p>
            <a:pPr>
              <a:buFont typeface="+mj-lt"/>
              <a:buAutoNum type="arabicPeriod"/>
            </a:pPr>
            <a:r>
              <a:rPr lang="en-US" sz="1800" dirty="0" smtClean="0">
                <a:sym typeface="Symbol"/>
              </a:rPr>
              <a:t>R</a:t>
            </a:r>
          </a:p>
          <a:p>
            <a:pPr>
              <a:buFont typeface="+mj-lt"/>
              <a:buAutoNum type="arabicPeriod"/>
            </a:pPr>
            <a:r>
              <a:rPr lang="en-US" sz="1800" dirty="0" smtClean="0">
                <a:sym typeface="Symbol"/>
              </a:rPr>
              <a:t>A</a:t>
            </a:r>
          </a:p>
          <a:p>
            <a:pPr>
              <a:buFont typeface="+mj-lt"/>
              <a:buAutoNum type="arabicPeriod"/>
            </a:pPr>
            <a:r>
              <a:rPr lang="en-US" sz="1800" dirty="0" smtClean="0">
                <a:sym typeface="Symbol"/>
              </a:rPr>
              <a:t></a:t>
            </a:r>
            <a:r>
              <a:rPr lang="en-US" sz="1800" dirty="0" smtClean="0">
                <a:sym typeface="Symbol"/>
              </a:rPr>
              <a:t> R)</a:t>
            </a:r>
          </a:p>
          <a:p>
            <a:pPr>
              <a:buFont typeface="+mj-lt"/>
              <a:buAutoNum type="arabicPeriod"/>
            </a:pPr>
            <a:endParaRPr lang="en-US" sz="1800" dirty="0" smtClean="0">
              <a:sym typeface="Symbol"/>
            </a:endParaRPr>
          </a:p>
          <a:p>
            <a:pPr>
              <a:buFont typeface="+mj-lt"/>
              <a:buAutoNum type="arabicPeriod"/>
            </a:pPr>
            <a:endParaRPr lang="en-US" sz="1800" dirty="0"/>
          </a:p>
        </p:txBody>
      </p:sp>
      <p:sp>
        <p:nvSpPr>
          <p:cNvPr id="5" name="Content Placeholder 4"/>
          <p:cNvSpPr>
            <a:spLocks noGrp="1"/>
          </p:cNvSpPr>
          <p:nvPr>
            <p:ph sz="half" idx="2"/>
          </p:nvPr>
        </p:nvSpPr>
        <p:spPr/>
        <p:txBody>
          <a:bodyPr>
            <a:normAutofit/>
          </a:bodyPr>
          <a:lstStyle/>
          <a:p>
            <a:r>
              <a:rPr lang="en-US" sz="1800" dirty="0" smtClean="0"/>
              <a:t>Well-formed</a:t>
            </a:r>
          </a:p>
          <a:p>
            <a:pPr>
              <a:buFont typeface="+mj-lt"/>
              <a:buAutoNum type="arabicPeriod"/>
            </a:pPr>
            <a:r>
              <a:rPr lang="en-US" sz="1800" dirty="0" smtClean="0"/>
              <a:t>(P </a:t>
            </a:r>
            <a:r>
              <a:rPr lang="en-US" sz="1800" dirty="0" smtClean="0">
                <a:sym typeface="Symbol"/>
              </a:rPr>
              <a:t> (Q  R))</a:t>
            </a:r>
          </a:p>
          <a:p>
            <a:pPr>
              <a:buFont typeface="+mj-lt"/>
              <a:buAutoNum type="arabicPeriod"/>
            </a:pPr>
            <a:r>
              <a:rPr lang="en-US" sz="1800" dirty="0" smtClean="0">
                <a:sym typeface="Symbol"/>
              </a:rPr>
              <a:t>(V </a:t>
            </a:r>
            <a:r>
              <a:rPr lang="en-US" sz="1800" dirty="0" smtClean="0">
                <a:sym typeface="Symbol"/>
              </a:rPr>
              <a:t></a:t>
            </a:r>
            <a:r>
              <a:rPr lang="en-US" sz="1800" dirty="0" smtClean="0">
                <a:sym typeface="Symbol"/>
              </a:rPr>
              <a:t> (R  S))</a:t>
            </a:r>
          </a:p>
          <a:p>
            <a:pPr>
              <a:buFont typeface="+mj-lt"/>
              <a:buAutoNum type="arabicPeriod"/>
            </a:pPr>
            <a:r>
              <a:rPr lang="en-US" sz="1800" dirty="0" smtClean="0">
                <a:sym typeface="Symbol"/>
              </a:rPr>
              <a:t>(Q  (R  S))</a:t>
            </a:r>
          </a:p>
          <a:p>
            <a:pPr>
              <a:buFont typeface="+mj-lt"/>
              <a:buAutoNum type="arabicPeriod"/>
            </a:pPr>
            <a:r>
              <a:rPr lang="en-US" sz="1800" dirty="0" smtClean="0">
                <a:sym typeface="Symbol"/>
              </a:rPr>
              <a:t>(S  (R  T))</a:t>
            </a:r>
          </a:p>
          <a:p>
            <a:pPr>
              <a:buFont typeface="+mj-lt"/>
              <a:buAutoNum type="arabicPeriod"/>
            </a:pPr>
            <a:r>
              <a:rPr lang="en-US" sz="1800" dirty="0" smtClean="0">
                <a:sym typeface="Symbol"/>
              </a:rPr>
              <a:t>(P  (R </a:t>
            </a:r>
            <a:r>
              <a:rPr lang="en-US" sz="1800" dirty="0" smtClean="0">
                <a:sym typeface="Symbol"/>
              </a:rPr>
              <a:t></a:t>
            </a:r>
            <a:r>
              <a:rPr lang="en-US" sz="1800" dirty="0" smtClean="0">
                <a:sym typeface="Symbol"/>
              </a:rPr>
              <a:t> S))</a:t>
            </a:r>
          </a:p>
          <a:p>
            <a:pPr>
              <a:buFont typeface="+mj-lt"/>
              <a:buAutoNum type="arabicPeriod"/>
            </a:pPr>
            <a:endParaRPr 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2400" dirty="0" smtClean="0"/>
              <a:t>The Semantics of PL</a:t>
            </a:r>
            <a:endParaRPr lang="en-US" sz="2400" dirty="0"/>
          </a:p>
        </p:txBody>
      </p:sp>
      <p:sp>
        <p:nvSpPr>
          <p:cNvPr id="6" name="Content Placeholder 5"/>
          <p:cNvSpPr>
            <a:spLocks noGrp="1"/>
          </p:cNvSpPr>
          <p:nvPr>
            <p:ph idx="1"/>
          </p:nvPr>
        </p:nvSpPr>
        <p:spPr/>
        <p:txBody>
          <a:bodyPr>
            <a:normAutofit/>
          </a:bodyPr>
          <a:lstStyle/>
          <a:p>
            <a:r>
              <a:rPr lang="en-US" sz="2000" dirty="0" smtClean="0"/>
              <a:t>PL is a language that only focuses on propositional connectives and operators. In English the main propositional connectives are ‘and’, ‘or’, ‘not’, ‘if…, then..’, and ‘if and only if’.</a:t>
            </a:r>
          </a:p>
          <a:p>
            <a:r>
              <a:rPr lang="en-US" sz="2000" dirty="0" smtClean="0"/>
              <a:t>Since PL is only focused on these terms it only has a semantics for these terms.</a:t>
            </a:r>
          </a:p>
          <a:p>
            <a:r>
              <a:rPr lang="en-US" sz="2000" dirty="0" smtClean="0"/>
              <a:t>The semantics for PL is binary and exclusive. There are only two truth-values: </a:t>
            </a:r>
            <a:r>
              <a:rPr lang="en-US" sz="2000" b="1" dirty="0" smtClean="0"/>
              <a:t>T </a:t>
            </a:r>
            <a:r>
              <a:rPr lang="en-US" sz="2000" dirty="0" smtClean="0"/>
              <a:t>and </a:t>
            </a:r>
            <a:r>
              <a:rPr lang="en-US" sz="2000" b="1" dirty="0" smtClean="0"/>
              <a:t>F</a:t>
            </a:r>
            <a:r>
              <a:rPr lang="en-US" sz="2000" dirty="0" smtClean="0"/>
              <a:t>, and no statement is both </a:t>
            </a:r>
            <a:r>
              <a:rPr lang="en-US" sz="2000" b="1" dirty="0" smtClean="0"/>
              <a:t>T</a:t>
            </a:r>
            <a:r>
              <a:rPr lang="en-US" sz="2000" dirty="0" smtClean="0"/>
              <a:t> and </a:t>
            </a:r>
            <a:r>
              <a:rPr lang="en-US" sz="2000" b="1" dirty="0" smtClean="0"/>
              <a:t>F. </a:t>
            </a:r>
            <a:endParaRPr lang="en-US" sz="2000" dirty="0" smtClean="0"/>
          </a:p>
          <a:p>
            <a:r>
              <a:rPr lang="en-US" sz="2000" dirty="0" smtClean="0"/>
              <a:t>It is important to note that the semantics of PL is for the logical operators of its language: ‘</a:t>
            </a:r>
            <a:r>
              <a:rPr lang="en-US" sz="2000" dirty="0" smtClean="0">
                <a:sym typeface="Symbol"/>
              </a:rPr>
              <a:t>’,</a:t>
            </a:r>
            <a:r>
              <a:rPr lang="en-US" sz="2000" dirty="0" smtClean="0"/>
              <a:t> ‘</a:t>
            </a:r>
            <a:r>
              <a:rPr lang="en-US" sz="2000" dirty="0" smtClean="0">
                <a:sym typeface="Symbol"/>
              </a:rPr>
              <a:t></a:t>
            </a:r>
            <a:r>
              <a:rPr lang="en-US" sz="2000" dirty="0" smtClean="0">
                <a:sym typeface="Symbol"/>
              </a:rPr>
              <a:t>’,</a:t>
            </a:r>
            <a:r>
              <a:rPr lang="en-US" sz="2000" dirty="0" smtClean="0"/>
              <a:t> ‘</a:t>
            </a:r>
            <a:r>
              <a:rPr lang="en-US" sz="2000" dirty="0" smtClean="0">
                <a:sym typeface="Symbol"/>
              </a:rPr>
              <a:t></a:t>
            </a:r>
            <a:r>
              <a:rPr lang="en-US" sz="2000" dirty="0" smtClean="0">
                <a:sym typeface="Symbol"/>
              </a:rPr>
              <a:t>’, ‘’, and ‘’. </a:t>
            </a:r>
          </a:p>
          <a:p>
            <a:endParaRPr 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Logical Meaning vs. Non-Logical Meaning</a:t>
            </a:r>
            <a:endParaRPr lang="en-US" sz="2400" dirty="0"/>
          </a:p>
        </p:txBody>
      </p:sp>
      <p:sp>
        <p:nvSpPr>
          <p:cNvPr id="3" name="Content Placeholder 2"/>
          <p:cNvSpPr>
            <a:spLocks noGrp="1"/>
          </p:cNvSpPr>
          <p:nvPr>
            <p:ph idx="1"/>
          </p:nvPr>
        </p:nvSpPr>
        <p:spPr/>
        <p:txBody>
          <a:bodyPr/>
          <a:lstStyle/>
          <a:p>
            <a:r>
              <a:rPr lang="en-US" sz="2000" dirty="0" smtClean="0">
                <a:sym typeface="Symbol"/>
              </a:rPr>
              <a:t>L</a:t>
            </a:r>
            <a:r>
              <a:rPr lang="en-US" sz="2000" dirty="0" smtClean="0">
                <a:sym typeface="Symbol"/>
              </a:rPr>
              <a:t>ogicians </a:t>
            </a:r>
            <a:r>
              <a:rPr lang="en-US" sz="2000" dirty="0" smtClean="0">
                <a:sym typeface="Symbol"/>
              </a:rPr>
              <a:t>try to give definitions of </a:t>
            </a:r>
            <a:r>
              <a:rPr lang="en-US" sz="2000" dirty="0" smtClean="0">
                <a:sym typeface="Symbol"/>
              </a:rPr>
              <a:t>the propositional operators of PL that match </a:t>
            </a:r>
            <a:r>
              <a:rPr lang="en-US" sz="2000" dirty="0" smtClean="0">
                <a:sym typeface="Symbol"/>
              </a:rPr>
              <a:t>perfectly with</a:t>
            </a:r>
            <a:r>
              <a:rPr lang="en-US" sz="2000" dirty="0" smtClean="0">
                <a:sym typeface="Symbol"/>
              </a:rPr>
              <a:t> the </a:t>
            </a:r>
            <a:r>
              <a:rPr lang="en-US" sz="2000" i="1" dirty="0" smtClean="0">
                <a:sym typeface="Symbol"/>
              </a:rPr>
              <a:t>logical</a:t>
            </a:r>
            <a:r>
              <a:rPr lang="en-US" sz="2000" dirty="0" smtClean="0">
                <a:sym typeface="Symbol"/>
              </a:rPr>
              <a:t> </a:t>
            </a:r>
            <a:r>
              <a:rPr lang="en-US" sz="2000" dirty="0" smtClean="0">
                <a:sym typeface="Symbol"/>
              </a:rPr>
              <a:t>meaning of ‘and’, ‘or’, ‘not’, ‘if…then…’, and ‘if and only if</a:t>
            </a:r>
            <a:r>
              <a:rPr lang="en-US" sz="2000" dirty="0" smtClean="0">
                <a:sym typeface="Symbol"/>
              </a:rPr>
              <a:t>’.</a:t>
            </a:r>
          </a:p>
          <a:p>
            <a:r>
              <a:rPr lang="en-US" sz="2000" dirty="0" smtClean="0">
                <a:sym typeface="Symbol"/>
              </a:rPr>
              <a:t>However, </a:t>
            </a:r>
            <a:r>
              <a:rPr lang="en-US" sz="2000" dirty="0" smtClean="0">
                <a:sym typeface="Symbol"/>
              </a:rPr>
              <a:t>there</a:t>
            </a:r>
            <a:r>
              <a:rPr lang="en-US" sz="2000" dirty="0" smtClean="0">
                <a:sym typeface="Symbol"/>
              </a:rPr>
              <a:t> are many cases in which the English use of, for example ‘and’ or ‘if…,then…’, do not match the definition given to carrot and arrow.</a:t>
            </a:r>
          </a:p>
          <a:p>
            <a:r>
              <a:rPr lang="en-US" sz="2000" dirty="0" smtClean="0">
                <a:sym typeface="Symbol"/>
              </a:rPr>
              <a:t>In philosophy of logic one studies what the correct definition of the logical operators should be, and other questions about whether logic is binary and exclusive. </a:t>
            </a:r>
            <a:endParaRPr lang="en-US" sz="2000"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4" Type="http://schemas.openxmlformats.org/officeDocument/2006/relationships/image" Target="../media/image4.jpeg"/><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 Id="rId5" Type="http://schemas.openxmlformats.org/officeDocument/2006/relationships/image" Target="../media/image5.jpeg"/></Relationships>
</file>

<file path=ppt/theme/theme1.xml><?xml version="1.0" encoding="utf-8"?>
<a:theme xmlns:a="http://schemas.openxmlformats.org/drawingml/2006/main" name="Inkwell">
  <a:themeElements>
    <a:clrScheme name="Inkwell">
      <a:dk1>
        <a:sysClr val="windowText" lastClr="000000"/>
      </a:dk1>
      <a:lt1>
        <a:sysClr val="window" lastClr="FFFFFF"/>
      </a:lt1>
      <a:dk2>
        <a:srgbClr val="584D2E"/>
      </a:dk2>
      <a:lt2>
        <a:srgbClr val="EFE7C3"/>
      </a:lt2>
      <a:accent1>
        <a:srgbClr val="860908"/>
      </a:accent1>
      <a:accent2>
        <a:srgbClr val="4A0505"/>
      </a:accent2>
      <a:accent3>
        <a:srgbClr val="7A500A"/>
      </a:accent3>
      <a:accent4>
        <a:srgbClr val="C47810"/>
      </a:accent4>
      <a:accent5>
        <a:srgbClr val="827752"/>
      </a:accent5>
      <a:accent6>
        <a:srgbClr val="B5BB83"/>
      </a:accent6>
      <a:hlink>
        <a:srgbClr val="C47810"/>
      </a:hlink>
      <a:folHlink>
        <a:srgbClr val="F0A43A"/>
      </a:folHlink>
    </a:clrScheme>
    <a:fontScheme name="Inkwell">
      <a:majorFont>
        <a:latin typeface="Goudy Old Style"/>
        <a:ea typeface=""/>
        <a:cs typeface=""/>
        <a:font script="Jpan" typeface="ＭＳ Ｐ明朝"/>
      </a:majorFont>
      <a:minorFont>
        <a:latin typeface="Goudy Old Style"/>
        <a:ea typeface=""/>
        <a:cs typeface=""/>
        <a:font script="Jpan" typeface="ＭＳ Ｐ明朝"/>
      </a:minorFont>
    </a:fontScheme>
    <a:fmtScheme name="Inkwell">
      <a:fillStyleLst>
        <a:solidFill>
          <a:schemeClr val="phClr"/>
        </a:solidFill>
        <a:blipFill rotWithShape="1">
          <a:blip xmlns:r="http://schemas.openxmlformats.org/officeDocument/2006/relationships" r:embed="rId1">
            <a:duotone>
              <a:schemeClr val="phClr">
                <a:shade val="30000"/>
              </a:schemeClr>
              <a:schemeClr val="phClr">
                <a:alpha val="10000"/>
                <a:satMod val="120000"/>
              </a:schemeClr>
            </a:duotone>
          </a:blip>
          <a:stretch/>
        </a:blipFill>
        <a:blipFill rotWithShape="1">
          <a:blip xmlns:r="http://schemas.openxmlformats.org/officeDocument/2006/relationships" r:embed="rId2">
            <a:duotone>
              <a:schemeClr val="phClr">
                <a:shade val="30000"/>
                <a:satMod val="150000"/>
              </a:schemeClr>
              <a:schemeClr val="phClr">
                <a:alpha val="10000"/>
                <a:satMod val="120000"/>
              </a:schemeClr>
            </a:duotone>
          </a:blip>
          <a:stretch/>
        </a:blipFill>
      </a:fillStyleLst>
      <a:lnStyleLst>
        <a:ln w="12700"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38100" dir="5400000" rotWithShape="0">
              <a:srgbClr val="000000">
                <a:alpha val="75000"/>
              </a:srgbClr>
            </a:outerShdw>
          </a:effectLst>
        </a:effectStyle>
        <a:effectStyle>
          <a:effectLst>
            <a:outerShdw blurRad="38100" dist="25400" dir="5400000" rotWithShape="0">
              <a:srgbClr val="000000">
                <a:alpha val="75000"/>
              </a:srgbClr>
            </a:outerShdw>
            <a:softEdge rad="63500"/>
          </a:effectLst>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Inkwell.thmx</Template>
  <TotalTime>94</TotalTime>
  <Words>1278</Words>
  <Application>Microsoft Macintosh PowerPoint</Application>
  <PresentationFormat>On-screen Show (4:3)</PresentationFormat>
  <Paragraphs>153</Paragraphs>
  <Slides>15</Slides>
  <Notes>0</Notes>
  <HiddenSlides>0</HiddenSlides>
  <MMClips>0</MMClips>
  <ScaleCrop>false</ScaleCrop>
  <HeadingPairs>
    <vt:vector size="4" baseType="variant">
      <vt:variant>
        <vt:lpstr>Design Template</vt:lpstr>
      </vt:variant>
      <vt:variant>
        <vt:i4>1</vt:i4>
      </vt:variant>
      <vt:variant>
        <vt:lpstr>Slide Titles</vt:lpstr>
      </vt:variant>
      <vt:variant>
        <vt:i4>15</vt:i4>
      </vt:variant>
    </vt:vector>
  </HeadingPairs>
  <TitlesOfParts>
    <vt:vector size="16" baseType="lpstr">
      <vt:lpstr>Inkwell</vt:lpstr>
      <vt:lpstr>The Language of Propositional Logic</vt:lpstr>
      <vt:lpstr>Languages in General</vt:lpstr>
      <vt:lpstr>The Language of Propositional Logic</vt:lpstr>
      <vt:lpstr>The Syntax of PL</vt:lpstr>
      <vt:lpstr>Object Language vs. Meta-language</vt:lpstr>
      <vt:lpstr>Rules for Well-Formed Formulas</vt:lpstr>
      <vt:lpstr>Examples</vt:lpstr>
      <vt:lpstr>The Semantics of PL</vt:lpstr>
      <vt:lpstr>Logical Meaning vs. Non-Logical Meaning</vt:lpstr>
      <vt:lpstr>Truth-Tables</vt:lpstr>
      <vt:lpstr>Broken Arrow, Negation</vt:lpstr>
      <vt:lpstr>Carrot, Conjunction</vt:lpstr>
      <vt:lpstr>Wedge, Disjunction</vt:lpstr>
      <vt:lpstr>Arrow, Material Conditional</vt:lpstr>
      <vt:lpstr>Triple Bar, Biconditional</vt:lpstr>
    </vt:vector>
  </TitlesOfParts>
  <Company>San Jose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Language of Propositional Logic</dc:title>
  <dc:creator>Anand Vaidya</dc:creator>
  <cp:lastModifiedBy>Anand Vaidya</cp:lastModifiedBy>
  <cp:revision>9</cp:revision>
  <dcterms:created xsi:type="dcterms:W3CDTF">2010-09-27T18:28:03Z</dcterms:created>
  <dcterms:modified xsi:type="dcterms:W3CDTF">2010-09-27T20:02:40Z</dcterms:modified>
</cp:coreProperties>
</file>