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s/slide9.xml" ContentType="application/vnd.openxmlformats-officedocument.presentationml.slide+xml"/>
  <Default Extension="png" ContentType="image/png"/>
  <Override PartName="/docProps/core.xml" ContentType="application/vnd.openxmlformats-package.core-properties+xml"/>
  <Override PartName="/ppt/slideLayouts/slideLayout19.xml" ContentType="application/vnd.openxmlformats-officedocument.presentationml.slideLayout+xml"/>
  <Default Extension="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slides/slide6.xml" ContentType="application/vnd.openxmlformats-officedocument.presentationml.slide+xml"/>
  <Override PartName="/ppt/slideLayouts/slideLayout12.xml" ContentType="application/vnd.openxmlformats-officedocument.presentationml.slideLayout+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28" d="100"/>
          <a:sy n="128" d="100"/>
        </p:scale>
        <p:origin x="-112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1DC8394A-A8CC-824E-9403-7900C724CCC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1DC8394A-A8CC-824E-9403-7900C724CCC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C8394A-A8CC-824E-9403-7900C724CCCE}"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8478198-2D3C-7640-AADB-CFD7DA36301C}" type="datetimeFigureOut">
              <a:rPr lang="en-US" smtClean="0"/>
              <a:pPr/>
              <a:t>9/30/10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394A-A8CC-824E-9403-7900C724CCCE}"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08478198-2D3C-7640-AADB-CFD7DA36301C}" type="datetimeFigureOut">
              <a:rPr lang="en-US" smtClean="0"/>
              <a:pPr/>
              <a:t>9/30/10</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1DC8394A-A8CC-824E-9403-7900C724CCC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Logic &amp; Critical Reasoning</a:t>
            </a:r>
            <a:endParaRPr lang="en-US" sz="3200" dirty="0"/>
          </a:p>
        </p:txBody>
      </p:sp>
      <p:sp>
        <p:nvSpPr>
          <p:cNvPr id="3" name="Subtitle 2"/>
          <p:cNvSpPr>
            <a:spLocks noGrp="1"/>
          </p:cNvSpPr>
          <p:nvPr>
            <p:ph type="subTitle" idx="1"/>
          </p:nvPr>
        </p:nvSpPr>
        <p:spPr/>
        <p:txBody>
          <a:bodyPr/>
          <a:lstStyle/>
          <a:p>
            <a:r>
              <a:rPr lang="en-US" dirty="0" smtClean="0"/>
              <a:t>Translation into Propositional Logic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‘If and Only If’</a:t>
            </a:r>
            <a:endParaRPr lang="en-US" sz="2400" dirty="0"/>
          </a:p>
        </p:txBody>
      </p:sp>
      <p:sp>
        <p:nvSpPr>
          <p:cNvPr id="3" name="Content Placeholder 2"/>
          <p:cNvSpPr>
            <a:spLocks noGrp="1"/>
          </p:cNvSpPr>
          <p:nvPr>
            <p:ph idx="1"/>
          </p:nvPr>
        </p:nvSpPr>
        <p:spPr/>
        <p:txBody>
          <a:bodyPr>
            <a:normAutofit/>
          </a:bodyPr>
          <a:lstStyle/>
          <a:p>
            <a:r>
              <a:rPr lang="en-US" sz="1800" dirty="0" smtClean="0"/>
              <a:t>The English phrase ‘if and only if’ and its variants, such as ‘just in case’, should be translated with the triple bar symbol ‘</a:t>
            </a:r>
            <a:r>
              <a:rPr lang="en-US" sz="1800" dirty="0" smtClean="0">
                <a:sym typeface="Symbol"/>
              </a:rPr>
              <a:t>’.</a:t>
            </a:r>
          </a:p>
          <a:p>
            <a:r>
              <a:rPr lang="en-US" sz="1800" dirty="0" smtClean="0">
                <a:sym typeface="Symbol"/>
              </a:rPr>
              <a:t>For example, where the scheme is</a:t>
            </a:r>
            <a:r>
              <a:rPr lang="en-US" sz="1800" dirty="0" smtClean="0"/>
              <a:t> P: John is tall, and Q: Mary is smart, both</a:t>
            </a:r>
          </a:p>
          <a:p>
            <a:pPr>
              <a:buNone/>
            </a:pPr>
            <a:r>
              <a:rPr lang="en-US" sz="1800" dirty="0" smtClean="0"/>
              <a:t>	John is tall if and only if Mary is smart.</a:t>
            </a:r>
          </a:p>
          <a:p>
            <a:pPr>
              <a:buNone/>
            </a:pPr>
            <a:r>
              <a:rPr lang="en-US" sz="1800" i="1" dirty="0" smtClean="0"/>
              <a:t>	and</a:t>
            </a:r>
            <a:endParaRPr lang="en-US" sz="1800" dirty="0" smtClean="0"/>
          </a:p>
          <a:p>
            <a:pPr>
              <a:buNone/>
            </a:pPr>
            <a:r>
              <a:rPr lang="en-US" sz="1800" i="1" dirty="0" smtClean="0"/>
              <a:t>	</a:t>
            </a:r>
            <a:r>
              <a:rPr lang="en-US" sz="1800" dirty="0" smtClean="0"/>
              <a:t>John is tall just in case Mary is smart</a:t>
            </a:r>
          </a:p>
          <a:p>
            <a:pPr>
              <a:buNone/>
            </a:pPr>
            <a:r>
              <a:rPr lang="en-US" sz="1800" i="1" dirty="0" smtClean="0"/>
              <a:t>	</a:t>
            </a:r>
            <a:r>
              <a:rPr lang="en-US" sz="1800" dirty="0" smtClean="0"/>
              <a:t>should be translated as (P </a:t>
            </a:r>
            <a:r>
              <a:rPr lang="en-US" sz="1800" dirty="0" smtClean="0">
                <a:sym typeface="Symbol"/>
              </a:rPr>
              <a:t> Q).</a:t>
            </a:r>
            <a:endParaRPr lang="en-US" sz="1800" i="1"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‘Neither Nor’ </a:t>
            </a:r>
            <a:endParaRPr lang="en-US" sz="2400" dirty="0"/>
          </a:p>
        </p:txBody>
      </p:sp>
      <p:sp>
        <p:nvSpPr>
          <p:cNvPr id="3" name="Content Placeholder 2"/>
          <p:cNvSpPr>
            <a:spLocks noGrp="1"/>
          </p:cNvSpPr>
          <p:nvPr>
            <p:ph idx="1"/>
          </p:nvPr>
        </p:nvSpPr>
        <p:spPr/>
        <p:txBody>
          <a:bodyPr>
            <a:normAutofit/>
          </a:bodyPr>
          <a:lstStyle/>
          <a:p>
            <a:r>
              <a:rPr lang="en-US" sz="1800" dirty="0" smtClean="0"/>
              <a:t>The English phrase ‘neither…nor’ is often confusing</a:t>
            </a:r>
            <a:r>
              <a:rPr lang="en-US" sz="1800" dirty="0" smtClean="0"/>
              <a:t> </a:t>
            </a:r>
            <a:r>
              <a:rPr lang="en-US" sz="1800" dirty="0" smtClean="0"/>
              <a:t>when learning translation</a:t>
            </a:r>
            <a:r>
              <a:rPr lang="en-US" sz="1800" dirty="0" smtClean="0"/>
              <a:t>. </a:t>
            </a:r>
            <a:r>
              <a:rPr lang="en-US" sz="1800" dirty="0" smtClean="0"/>
              <a:t>However, it is easy to </a:t>
            </a:r>
            <a:r>
              <a:rPr lang="en-US" sz="1800" dirty="0" smtClean="0"/>
              <a:t>translate.</a:t>
            </a:r>
            <a:endParaRPr lang="en-US" sz="1800" dirty="0" smtClean="0"/>
          </a:p>
          <a:p>
            <a:r>
              <a:rPr lang="en-US" sz="1800" dirty="0" smtClean="0"/>
              <a:t>For example, where the scheme is P: Ben is tall, and </a:t>
            </a:r>
            <a:r>
              <a:rPr lang="en-US" sz="1800" dirty="0" smtClean="0"/>
              <a:t>Q:</a:t>
            </a:r>
            <a:r>
              <a:rPr lang="en-US" sz="1800" dirty="0" smtClean="0"/>
              <a:t> </a:t>
            </a:r>
            <a:r>
              <a:rPr lang="en-US" sz="1800" dirty="0" smtClean="0"/>
              <a:t>Mark </a:t>
            </a:r>
            <a:r>
              <a:rPr lang="en-US" sz="1800" dirty="0" smtClean="0"/>
              <a:t>is tall, both</a:t>
            </a:r>
          </a:p>
          <a:p>
            <a:pPr>
              <a:buNone/>
            </a:pPr>
            <a:r>
              <a:rPr lang="en-US" sz="1800" dirty="0" smtClean="0"/>
              <a:t>	Neither Ben is tall nor Mark is tall.</a:t>
            </a:r>
          </a:p>
          <a:p>
            <a:pPr>
              <a:buNone/>
            </a:pPr>
            <a:r>
              <a:rPr lang="en-US" sz="1800" dirty="0" smtClean="0"/>
              <a:t>	</a:t>
            </a:r>
            <a:r>
              <a:rPr lang="en-US" sz="1800" i="1" dirty="0" smtClean="0"/>
              <a:t>and</a:t>
            </a:r>
          </a:p>
          <a:p>
            <a:pPr>
              <a:buNone/>
            </a:pPr>
            <a:r>
              <a:rPr lang="en-US" sz="1800" i="1" dirty="0" smtClean="0"/>
              <a:t>	</a:t>
            </a:r>
            <a:r>
              <a:rPr lang="en-US" sz="1800" dirty="0" smtClean="0"/>
              <a:t>Neither Ben nor Mark is tall.	</a:t>
            </a:r>
          </a:p>
          <a:p>
            <a:pPr>
              <a:buNone/>
            </a:pPr>
            <a:r>
              <a:rPr lang="en-US" sz="1800" dirty="0" smtClean="0"/>
              <a:t>	can be translated as </a:t>
            </a:r>
            <a:r>
              <a:rPr lang="en-US" sz="1800" i="1" dirty="0" smtClean="0"/>
              <a:t>either</a:t>
            </a:r>
            <a:r>
              <a:rPr lang="en-US" sz="1800" dirty="0" smtClean="0"/>
              <a:t> </a:t>
            </a:r>
            <a:r>
              <a:rPr lang="en-US" sz="1800" dirty="0" smtClean="0">
                <a:sym typeface="Symbol"/>
              </a:rPr>
              <a:t></a:t>
            </a:r>
            <a:r>
              <a:rPr lang="en-US" sz="1800" dirty="0" smtClean="0"/>
              <a:t>(P </a:t>
            </a:r>
            <a:r>
              <a:rPr lang="en-US" sz="1800" dirty="0" smtClean="0">
                <a:sym typeface="Symbol"/>
              </a:rPr>
              <a:t></a:t>
            </a:r>
            <a:r>
              <a:rPr lang="en-US" sz="1800" dirty="0" smtClean="0"/>
              <a:t> Q) </a:t>
            </a:r>
            <a:r>
              <a:rPr lang="en-US" sz="1800" i="1" dirty="0" smtClean="0"/>
              <a:t>or </a:t>
            </a:r>
            <a:r>
              <a:rPr lang="en-US" sz="1800" dirty="0" smtClean="0"/>
              <a:t>(</a:t>
            </a:r>
            <a:r>
              <a:rPr lang="en-US" sz="1800" dirty="0" smtClean="0">
                <a:sym typeface="Symbol"/>
              </a:rPr>
              <a:t></a:t>
            </a:r>
            <a:r>
              <a:rPr lang="en-US" sz="1800" dirty="0" smtClean="0"/>
              <a:t>P </a:t>
            </a:r>
            <a:r>
              <a:rPr lang="en-US" sz="1800" dirty="0" smtClean="0">
                <a:sym typeface="Symbol"/>
              </a:rPr>
              <a:t></a:t>
            </a:r>
            <a:r>
              <a:rPr lang="en-US" sz="1800" dirty="0" smtClean="0"/>
              <a:t> </a:t>
            </a:r>
            <a:r>
              <a:rPr lang="en-US" sz="1800" dirty="0" smtClean="0">
                <a:sym typeface="Symbol"/>
              </a:rPr>
              <a:t></a:t>
            </a:r>
            <a:r>
              <a:rPr lang="en-US" sz="1800" dirty="0" smtClean="0"/>
              <a:t>Q). </a:t>
            </a:r>
            <a:endParaRPr lang="en-US" sz="1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‘It is not the case that both’</a:t>
            </a:r>
            <a:endParaRPr lang="en-US" sz="2400" dirty="0"/>
          </a:p>
        </p:txBody>
      </p:sp>
      <p:sp>
        <p:nvSpPr>
          <p:cNvPr id="3" name="Content Placeholder 2"/>
          <p:cNvSpPr>
            <a:spLocks noGrp="1"/>
          </p:cNvSpPr>
          <p:nvPr>
            <p:ph idx="1"/>
          </p:nvPr>
        </p:nvSpPr>
        <p:spPr/>
        <p:txBody>
          <a:bodyPr>
            <a:normAutofit lnSpcReduction="10000"/>
          </a:bodyPr>
          <a:lstStyle/>
          <a:p>
            <a:r>
              <a:rPr lang="en-US" sz="1800" dirty="0" smtClean="0"/>
              <a:t>The English phrase ‘it is not the case that both’ is often confusing in the beginning. However, it is easy to translate it.</a:t>
            </a:r>
          </a:p>
          <a:p>
            <a:r>
              <a:rPr lang="en-US" sz="1800" dirty="0" smtClean="0"/>
              <a:t>For example, where the scheme is P: Ben is tall, and Q: is Mark is tall, both</a:t>
            </a:r>
          </a:p>
          <a:p>
            <a:pPr>
              <a:buNone/>
            </a:pPr>
            <a:r>
              <a:rPr lang="en-US" sz="1800" dirty="0" smtClean="0"/>
              <a:t>	It is not the case that both Ben is tall and Mark is tall.</a:t>
            </a:r>
          </a:p>
          <a:p>
            <a:pPr>
              <a:buNone/>
            </a:pPr>
            <a:r>
              <a:rPr lang="en-US" sz="1800" dirty="0" smtClean="0"/>
              <a:t>	</a:t>
            </a:r>
            <a:r>
              <a:rPr lang="en-US" sz="1800" i="1" dirty="0" smtClean="0"/>
              <a:t>and</a:t>
            </a:r>
            <a:endParaRPr lang="en-US" sz="1800" dirty="0" smtClean="0"/>
          </a:p>
          <a:p>
            <a:pPr>
              <a:buNone/>
            </a:pPr>
            <a:r>
              <a:rPr lang="en-US" sz="1800" dirty="0" smtClean="0"/>
              <a:t>	It is not the case that both Ben and Mark are tall.</a:t>
            </a:r>
          </a:p>
          <a:p>
            <a:pPr>
              <a:buNone/>
            </a:pPr>
            <a:r>
              <a:rPr lang="en-US" sz="1800" dirty="0" smtClean="0"/>
              <a:t>	can be translated as </a:t>
            </a:r>
            <a:r>
              <a:rPr lang="en-US" sz="1800" i="1" dirty="0" smtClean="0"/>
              <a:t>either</a:t>
            </a:r>
            <a:r>
              <a:rPr lang="en-US" sz="1800" dirty="0" smtClean="0"/>
              <a:t> </a:t>
            </a:r>
            <a:r>
              <a:rPr lang="en-US" sz="1800" dirty="0" smtClean="0">
                <a:sym typeface="Symbol"/>
              </a:rPr>
              <a:t></a:t>
            </a:r>
            <a:r>
              <a:rPr lang="en-US" sz="1800" dirty="0" smtClean="0"/>
              <a:t>(P </a:t>
            </a:r>
            <a:r>
              <a:rPr lang="en-US" sz="1800" dirty="0" smtClean="0">
                <a:sym typeface="Symbol"/>
              </a:rPr>
              <a:t></a:t>
            </a:r>
            <a:r>
              <a:rPr lang="en-US" sz="1800" dirty="0" smtClean="0"/>
              <a:t> Q) </a:t>
            </a:r>
            <a:r>
              <a:rPr lang="en-US" sz="1800" i="1" dirty="0" smtClean="0"/>
              <a:t>or </a:t>
            </a:r>
            <a:r>
              <a:rPr lang="en-US" sz="1800" dirty="0" smtClean="0"/>
              <a:t>(</a:t>
            </a:r>
            <a:r>
              <a:rPr lang="en-US" sz="1800" dirty="0" smtClean="0">
                <a:sym typeface="Symbol"/>
              </a:rPr>
              <a:t></a:t>
            </a:r>
            <a:r>
              <a:rPr lang="en-US" sz="1800" dirty="0" smtClean="0"/>
              <a:t>P </a:t>
            </a:r>
            <a:r>
              <a:rPr lang="en-US" sz="1800" dirty="0" smtClean="0">
                <a:sym typeface="Symbol"/>
              </a:rPr>
              <a:t></a:t>
            </a:r>
            <a:r>
              <a:rPr lang="en-US" sz="1800" dirty="0" smtClean="0"/>
              <a:t> </a:t>
            </a:r>
            <a:r>
              <a:rPr lang="en-US" sz="1800" dirty="0" smtClean="0">
                <a:sym typeface="Symbol"/>
              </a:rPr>
              <a:t></a:t>
            </a:r>
            <a:r>
              <a:rPr lang="en-US" sz="1800" dirty="0" smtClean="0"/>
              <a:t>Q). </a:t>
            </a:r>
          </a:p>
          <a:p>
            <a:pPr>
              <a:buNone/>
            </a:pPr>
            <a:r>
              <a:rPr lang="en-US" sz="1800" dirty="0" smtClean="0"/>
              <a:t>	</a:t>
            </a:r>
          </a:p>
          <a:p>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Conditionals </a:t>
            </a:r>
            <a:endParaRPr lang="en-US" sz="2400" dirty="0"/>
          </a:p>
        </p:txBody>
      </p:sp>
      <p:sp>
        <p:nvSpPr>
          <p:cNvPr id="3" name="Content Placeholder 2"/>
          <p:cNvSpPr>
            <a:spLocks noGrp="1"/>
          </p:cNvSpPr>
          <p:nvPr>
            <p:ph idx="1"/>
          </p:nvPr>
        </p:nvSpPr>
        <p:spPr/>
        <p:txBody>
          <a:bodyPr>
            <a:normAutofit/>
          </a:bodyPr>
          <a:lstStyle/>
          <a:p>
            <a:r>
              <a:rPr lang="en-US" sz="1800" dirty="0" smtClean="0"/>
              <a:t>In English there are a variety of ways in which one can express something that can be said </a:t>
            </a:r>
            <a:r>
              <a:rPr lang="en-US" sz="1800" dirty="0" smtClean="0"/>
              <a:t>through the use of the conditional ‘if…, then….’. In order to understand this one needs to learn the parts of a conditional.</a:t>
            </a:r>
          </a:p>
          <a:p>
            <a:r>
              <a:rPr lang="en-US" sz="1800" dirty="0" smtClean="0"/>
              <a:t>The ‘if……’ part of a conditional is called the </a:t>
            </a:r>
            <a:r>
              <a:rPr lang="en-US" sz="1800" i="1" dirty="0" smtClean="0"/>
              <a:t>antecedent</a:t>
            </a:r>
            <a:r>
              <a:rPr lang="en-US" sz="1800" dirty="0" smtClean="0"/>
              <a:t> and it expresses that something is a </a:t>
            </a:r>
            <a:r>
              <a:rPr lang="en-US" sz="1800" i="1" dirty="0" smtClean="0"/>
              <a:t>sufficient condition</a:t>
            </a:r>
            <a:r>
              <a:rPr lang="en-US" sz="1800" dirty="0" smtClean="0"/>
              <a:t>. </a:t>
            </a:r>
          </a:p>
          <a:p>
            <a:r>
              <a:rPr lang="en-US" sz="1800" dirty="0" smtClean="0"/>
              <a:t>The ‘then……’ part of the conditional is called the </a:t>
            </a:r>
            <a:r>
              <a:rPr lang="en-US" sz="1800" i="1" dirty="0" smtClean="0"/>
              <a:t>consequent</a:t>
            </a:r>
            <a:r>
              <a:rPr lang="en-US" sz="1800" dirty="0" smtClean="0"/>
              <a:t> and it expresses that something is a necessary condition.</a:t>
            </a:r>
          </a:p>
          <a:p>
            <a:pPr>
              <a:buNone/>
            </a:pPr>
            <a:r>
              <a:rPr lang="en-US" sz="1800" dirty="0" smtClean="0"/>
              <a:t>  </a:t>
            </a:r>
          </a:p>
          <a:p>
            <a:pPr>
              <a:buNone/>
            </a:pPr>
            <a:r>
              <a:rPr lang="en-US" sz="1800" dirty="0" smtClean="0"/>
              <a:t>		</a:t>
            </a:r>
            <a:endParaRPr lang="en-US" sz="1800" dirty="0" smtClean="0"/>
          </a:p>
        </p:txBody>
      </p:sp>
      <p:graphicFrame>
        <p:nvGraphicFramePr>
          <p:cNvPr id="4" name="Table 3"/>
          <p:cNvGraphicFramePr>
            <a:graphicFrameLocks noGrp="1"/>
          </p:cNvGraphicFramePr>
          <p:nvPr/>
        </p:nvGraphicFramePr>
        <p:xfrm>
          <a:off x="1910944" y="4307840"/>
          <a:ext cx="4064000" cy="1483360"/>
        </p:xfrm>
        <a:graphic>
          <a:graphicData uri="http://schemas.openxmlformats.org/drawingml/2006/table">
            <a:tbl>
              <a:tblPr firstRow="1" bandRow="1">
                <a:tableStyleId>{8799B23B-EC83-4686-B30A-512413B5E67A}</a:tableStyleId>
              </a:tblPr>
              <a:tblGrid>
                <a:gridCol w="2275974"/>
                <a:gridCol w="1788026"/>
              </a:tblGrid>
              <a:tr h="370840">
                <a:tc>
                  <a:txBody>
                    <a:bodyPr/>
                    <a:lstStyle/>
                    <a:p>
                      <a:r>
                        <a:rPr lang="en-US" sz="1600" b="0" dirty="0" smtClean="0"/>
                        <a:t>P</a:t>
                      </a:r>
                      <a:r>
                        <a:rPr lang="en-US" sz="1600" b="0" baseline="0" dirty="0" smtClean="0"/>
                        <a:t> is a necessary for Q</a:t>
                      </a:r>
                      <a:endParaRPr lang="en-US" sz="1600" b="0" dirty="0"/>
                    </a:p>
                  </a:txBody>
                  <a:tcPr/>
                </a:tc>
                <a:tc>
                  <a:txBody>
                    <a:bodyPr/>
                    <a:lstStyle/>
                    <a:p>
                      <a:r>
                        <a:rPr lang="en-US" sz="1600" b="0" dirty="0" smtClean="0"/>
                        <a:t>(Q</a:t>
                      </a:r>
                      <a:r>
                        <a:rPr lang="en-US" sz="1600" b="0" baseline="0" dirty="0" smtClean="0"/>
                        <a:t> </a:t>
                      </a:r>
                      <a:r>
                        <a:rPr lang="en-US" sz="1600" b="0" kern="1200" dirty="0" smtClean="0">
                          <a:solidFill>
                            <a:schemeClr val="tx1"/>
                          </a:solidFill>
                          <a:latin typeface="+mn-lt"/>
                          <a:ea typeface="+mn-ea"/>
                          <a:cs typeface="+mn-cs"/>
                          <a:sym typeface="Symbol"/>
                        </a:rPr>
                        <a:t></a:t>
                      </a:r>
                      <a:r>
                        <a:rPr lang="en-US" sz="1600" dirty="0" smtClean="0"/>
                        <a:t> </a:t>
                      </a:r>
                      <a:r>
                        <a:rPr lang="en-US" sz="1600" b="0" dirty="0" smtClean="0"/>
                        <a:t>P)</a:t>
                      </a:r>
                      <a:endParaRPr lang="en-US" sz="1600" b="0" dirty="0"/>
                    </a:p>
                  </a:txBody>
                  <a:tcPr/>
                </a:tc>
              </a:tr>
              <a:tr h="370840">
                <a:tc>
                  <a:txBody>
                    <a:bodyPr/>
                    <a:lstStyle/>
                    <a:p>
                      <a:r>
                        <a:rPr lang="en-US" sz="1600" dirty="0" smtClean="0"/>
                        <a:t>P</a:t>
                      </a:r>
                      <a:r>
                        <a:rPr lang="en-US" sz="1600" baseline="0" dirty="0" smtClean="0"/>
                        <a:t> is sufficient for Q</a:t>
                      </a:r>
                      <a:endParaRPr lang="en-US" sz="1600" dirty="0"/>
                    </a:p>
                  </a:txBody>
                  <a:tcPr/>
                </a:tc>
                <a:tc>
                  <a:txBody>
                    <a:bodyPr/>
                    <a:lstStyle/>
                    <a:p>
                      <a:r>
                        <a:rPr lang="en-US" sz="1600" dirty="0" smtClean="0"/>
                        <a:t>(P </a:t>
                      </a:r>
                      <a:r>
                        <a:rPr lang="en-US" sz="1600" b="0" kern="1200" dirty="0" smtClean="0">
                          <a:solidFill>
                            <a:schemeClr val="tx1"/>
                          </a:solidFill>
                          <a:latin typeface="+mn-lt"/>
                          <a:ea typeface="+mn-ea"/>
                          <a:cs typeface="+mn-cs"/>
                          <a:sym typeface="Symbol"/>
                        </a:rPr>
                        <a:t></a:t>
                      </a:r>
                      <a:r>
                        <a:rPr lang="en-US" sz="1600" b="1" kern="1200" dirty="0" smtClean="0">
                          <a:solidFill>
                            <a:schemeClr val="tx1"/>
                          </a:solidFill>
                          <a:latin typeface="+mn-lt"/>
                          <a:ea typeface="+mn-ea"/>
                          <a:cs typeface="+mn-cs"/>
                          <a:sym typeface="Symbol"/>
                        </a:rPr>
                        <a:t> </a:t>
                      </a:r>
                      <a:r>
                        <a:rPr lang="en-US" sz="1600" b="0" kern="1200" dirty="0" smtClean="0">
                          <a:solidFill>
                            <a:schemeClr val="tx1"/>
                          </a:solidFill>
                          <a:latin typeface="+mn-lt"/>
                          <a:ea typeface="+mn-ea"/>
                          <a:cs typeface="+mn-cs"/>
                          <a:sym typeface="Symbol"/>
                        </a:rPr>
                        <a:t>Q)</a:t>
                      </a:r>
                      <a:endParaRPr lang="en-US" sz="1600" dirty="0"/>
                    </a:p>
                  </a:txBody>
                  <a:tcPr/>
                </a:tc>
              </a:tr>
              <a:tr h="370840">
                <a:tc>
                  <a:txBody>
                    <a:bodyPr/>
                    <a:lstStyle/>
                    <a:p>
                      <a:r>
                        <a:rPr lang="en-US" sz="1600" dirty="0" smtClean="0"/>
                        <a:t>P only if Q</a:t>
                      </a:r>
                      <a:endParaRPr lang="en-US" sz="1600" dirty="0"/>
                    </a:p>
                  </a:txBody>
                  <a:tcPr/>
                </a:tc>
                <a:tc>
                  <a:txBody>
                    <a:bodyPr/>
                    <a:lstStyle/>
                    <a:p>
                      <a:r>
                        <a:rPr lang="en-US" sz="1600" dirty="0" smtClean="0"/>
                        <a:t>(P </a:t>
                      </a:r>
                      <a:r>
                        <a:rPr lang="en-US" sz="1600" b="0" kern="1200" dirty="0" smtClean="0">
                          <a:solidFill>
                            <a:schemeClr val="tx1"/>
                          </a:solidFill>
                          <a:latin typeface="+mn-lt"/>
                          <a:ea typeface="+mn-ea"/>
                          <a:cs typeface="+mn-cs"/>
                          <a:sym typeface="Symbol"/>
                        </a:rPr>
                        <a:t> Q)</a:t>
                      </a:r>
                      <a:endParaRPr lang="en-US" sz="1600" dirty="0"/>
                    </a:p>
                  </a:txBody>
                  <a:tcPr/>
                </a:tc>
              </a:tr>
              <a:tr h="370840">
                <a:tc>
                  <a:txBody>
                    <a:bodyPr/>
                    <a:lstStyle/>
                    <a:p>
                      <a:r>
                        <a:rPr lang="en-US" sz="1600" dirty="0" smtClean="0"/>
                        <a:t>P</a:t>
                      </a:r>
                      <a:r>
                        <a:rPr lang="en-US" sz="1600" baseline="0" dirty="0" smtClean="0"/>
                        <a:t> </a:t>
                      </a:r>
                      <a:r>
                        <a:rPr lang="en-US" sz="1600" dirty="0" smtClean="0"/>
                        <a:t>if Q</a:t>
                      </a:r>
                      <a:endParaRPr lang="en-US" sz="1600" dirty="0"/>
                    </a:p>
                  </a:txBody>
                  <a:tcPr/>
                </a:tc>
                <a:tc>
                  <a:txBody>
                    <a:bodyPr/>
                    <a:lstStyle/>
                    <a:p>
                      <a:r>
                        <a:rPr lang="en-US" sz="1600" dirty="0" smtClean="0"/>
                        <a:t>(Q</a:t>
                      </a:r>
                      <a:r>
                        <a:rPr lang="en-US" sz="1600" baseline="0" dirty="0" smtClean="0"/>
                        <a:t> </a:t>
                      </a:r>
                      <a:r>
                        <a:rPr lang="en-US" sz="1600" b="0" kern="1200" dirty="0" smtClean="0">
                          <a:solidFill>
                            <a:schemeClr val="tx1"/>
                          </a:solidFill>
                          <a:latin typeface="+mn-lt"/>
                          <a:ea typeface="+mn-ea"/>
                          <a:cs typeface="+mn-cs"/>
                          <a:sym typeface="Symbol"/>
                        </a:rPr>
                        <a:t> P)</a:t>
                      </a:r>
                      <a:endParaRPr lang="en-US" sz="1600" b="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Master Table For Translation </a:t>
            </a:r>
            <a:br>
              <a:rPr lang="en-US" sz="2400" dirty="0" smtClean="0"/>
            </a:br>
            <a:endParaRPr lang="en-US" sz="2400" dirty="0"/>
          </a:p>
        </p:txBody>
      </p:sp>
      <p:graphicFrame>
        <p:nvGraphicFramePr>
          <p:cNvPr id="4" name="Content Placeholder 3"/>
          <p:cNvGraphicFramePr>
            <a:graphicFrameLocks noGrp="1"/>
          </p:cNvGraphicFramePr>
          <p:nvPr>
            <p:ph idx="1"/>
          </p:nvPr>
        </p:nvGraphicFramePr>
        <p:xfrm>
          <a:off x="1231892" y="1371600"/>
          <a:ext cx="5971194" cy="4820920"/>
        </p:xfrm>
        <a:graphic>
          <a:graphicData uri="http://schemas.openxmlformats.org/drawingml/2006/table">
            <a:tbl>
              <a:tblPr firstRow="1" bandRow="1">
                <a:tableStyleId>{8799B23B-EC83-4686-B30A-512413B5E67A}</a:tableStyleId>
              </a:tblPr>
              <a:tblGrid>
                <a:gridCol w="3656807"/>
                <a:gridCol w="2314387"/>
              </a:tblGrid>
              <a:tr h="370840">
                <a:tc>
                  <a:txBody>
                    <a:bodyPr/>
                    <a:lstStyle/>
                    <a:p>
                      <a:r>
                        <a:rPr lang="en-US" sz="1600" b="0" dirty="0" smtClean="0"/>
                        <a:t>Not P, It is not the case that P</a:t>
                      </a:r>
                      <a:endParaRPr lang="en-US" sz="1600" b="0" dirty="0"/>
                    </a:p>
                  </a:txBody>
                  <a:tcPr/>
                </a:tc>
                <a:tc>
                  <a:txBody>
                    <a:bodyPr/>
                    <a:lstStyle/>
                    <a:p>
                      <a:r>
                        <a:rPr lang="en-US" sz="1600" b="0" dirty="0" smtClean="0">
                          <a:sym typeface="Symbol"/>
                        </a:rPr>
                        <a:t>P</a:t>
                      </a:r>
                      <a:endParaRPr lang="en-US" sz="1600" b="0" dirty="0"/>
                    </a:p>
                  </a:txBody>
                  <a:tcPr/>
                </a:tc>
              </a:tr>
              <a:tr h="370840">
                <a:tc>
                  <a:txBody>
                    <a:bodyPr/>
                    <a:lstStyle/>
                    <a:p>
                      <a:r>
                        <a:rPr lang="en-US" sz="1600" b="0" dirty="0" smtClean="0"/>
                        <a:t>P and Q, P but Q, Although</a:t>
                      </a:r>
                      <a:r>
                        <a:rPr lang="en-US" sz="1600" b="0" baseline="0" dirty="0" smtClean="0"/>
                        <a:t> P, Q</a:t>
                      </a:r>
                      <a:endParaRPr lang="en-US" sz="1600" b="0" dirty="0"/>
                    </a:p>
                  </a:txBody>
                  <a:tcPr/>
                </a:tc>
                <a:tc>
                  <a:txBody>
                    <a:bodyPr/>
                    <a:lstStyle/>
                    <a:p>
                      <a:r>
                        <a:rPr lang="en-US" sz="1600" dirty="0" smtClean="0"/>
                        <a:t>(P</a:t>
                      </a:r>
                      <a:r>
                        <a:rPr lang="en-US" sz="1600" baseline="0" dirty="0" smtClean="0"/>
                        <a:t> </a:t>
                      </a:r>
                      <a:r>
                        <a:rPr lang="en-US" sz="1600" dirty="0" smtClean="0">
                          <a:sym typeface="Symbol"/>
                        </a:rPr>
                        <a:t> Q)</a:t>
                      </a:r>
                      <a:endParaRPr lang="en-US" sz="1600" dirty="0"/>
                    </a:p>
                  </a:txBody>
                  <a:tcPr/>
                </a:tc>
              </a:tr>
              <a:tr h="370840">
                <a:tc>
                  <a:txBody>
                    <a:bodyPr/>
                    <a:lstStyle/>
                    <a:p>
                      <a:r>
                        <a:rPr lang="en-US" sz="1600" b="0" dirty="0" smtClean="0"/>
                        <a:t>Either P or Q, P or Q</a:t>
                      </a:r>
                      <a:endParaRPr lang="en-US" sz="1600" b="0" dirty="0"/>
                    </a:p>
                  </a:txBody>
                  <a:tcPr/>
                </a:tc>
                <a:tc>
                  <a:txBody>
                    <a:bodyPr/>
                    <a:lstStyle/>
                    <a:p>
                      <a:r>
                        <a:rPr lang="en-US" sz="1600" dirty="0" smtClean="0"/>
                        <a:t>(P </a:t>
                      </a:r>
                      <a:r>
                        <a:rPr lang="en-US" sz="1600" dirty="0" smtClean="0">
                          <a:sym typeface="Symbol"/>
                        </a:rPr>
                        <a:t> Q)</a:t>
                      </a:r>
                      <a:endParaRPr lang="en-US" sz="1600" dirty="0"/>
                    </a:p>
                  </a:txBody>
                  <a:tcPr/>
                </a:tc>
              </a:tr>
              <a:tr h="370840">
                <a:tc>
                  <a:txBody>
                    <a:bodyPr/>
                    <a:lstStyle/>
                    <a:p>
                      <a:r>
                        <a:rPr lang="en-US" sz="1600" b="0" dirty="0" smtClean="0"/>
                        <a:t>If P, then Q</a:t>
                      </a:r>
                      <a:endParaRPr lang="en-US" sz="1600" b="0" dirty="0"/>
                    </a:p>
                  </a:txBody>
                  <a:tcPr/>
                </a:tc>
                <a:tc>
                  <a:txBody>
                    <a:bodyPr/>
                    <a:lstStyle/>
                    <a:p>
                      <a:r>
                        <a:rPr lang="en-US" sz="1600" dirty="0" smtClean="0"/>
                        <a:t>(P</a:t>
                      </a:r>
                      <a:r>
                        <a:rPr lang="en-US" sz="1600" baseline="0" dirty="0" smtClean="0"/>
                        <a:t> </a:t>
                      </a:r>
                      <a:r>
                        <a:rPr lang="en-US" sz="1600" dirty="0" smtClean="0">
                          <a:sym typeface="Symbol"/>
                        </a:rPr>
                        <a:t> Q)</a:t>
                      </a:r>
                      <a:endParaRPr lang="en-US" sz="1600" dirty="0"/>
                    </a:p>
                  </a:txBody>
                  <a:tcPr/>
                </a:tc>
              </a:tr>
              <a:tr h="370840">
                <a:tc>
                  <a:txBody>
                    <a:bodyPr/>
                    <a:lstStyle/>
                    <a:p>
                      <a:r>
                        <a:rPr lang="en-US" sz="1600" b="0" dirty="0" smtClean="0"/>
                        <a:t>P if Q</a:t>
                      </a:r>
                      <a:endParaRPr lang="en-US" sz="1600" b="0" dirty="0"/>
                    </a:p>
                  </a:txBody>
                  <a:tcPr/>
                </a:tc>
                <a:tc>
                  <a:txBody>
                    <a:bodyPr/>
                    <a:lstStyle/>
                    <a:p>
                      <a:r>
                        <a:rPr lang="en-US" sz="1600" dirty="0" smtClean="0"/>
                        <a:t>(Q </a:t>
                      </a:r>
                      <a:r>
                        <a:rPr lang="en-US" sz="1600" dirty="0" smtClean="0">
                          <a:sym typeface="Symbol"/>
                        </a:rPr>
                        <a:t> P)</a:t>
                      </a:r>
                      <a:endParaRPr lang="en-US" sz="1600" dirty="0"/>
                    </a:p>
                  </a:txBody>
                  <a:tcPr/>
                </a:tc>
              </a:tr>
              <a:tr h="370840">
                <a:tc>
                  <a:txBody>
                    <a:bodyPr/>
                    <a:lstStyle/>
                    <a:p>
                      <a:r>
                        <a:rPr lang="en-US" sz="1600" b="0" dirty="0" smtClean="0"/>
                        <a:t>P only if Q</a:t>
                      </a:r>
                      <a:endParaRPr lang="en-US" sz="1600" b="0" dirty="0"/>
                    </a:p>
                  </a:txBody>
                  <a:tcPr/>
                </a:tc>
                <a:tc>
                  <a:txBody>
                    <a:bodyPr/>
                    <a:lstStyle/>
                    <a:p>
                      <a:r>
                        <a:rPr lang="en-US" sz="1600" dirty="0" smtClean="0"/>
                        <a:t>(P</a:t>
                      </a:r>
                      <a:r>
                        <a:rPr lang="en-US" sz="1600" baseline="0" dirty="0" smtClean="0"/>
                        <a:t> </a:t>
                      </a:r>
                      <a:r>
                        <a:rPr lang="en-US" sz="1600" dirty="0" smtClean="0">
                          <a:sym typeface="Symbol"/>
                        </a:rPr>
                        <a:t> Q)</a:t>
                      </a:r>
                      <a:endParaRPr lang="en-US" sz="1600" dirty="0"/>
                    </a:p>
                  </a:txBody>
                  <a:tcPr/>
                </a:tc>
              </a:tr>
              <a:tr h="370840">
                <a:tc>
                  <a:txBody>
                    <a:bodyPr/>
                    <a:lstStyle/>
                    <a:p>
                      <a:r>
                        <a:rPr lang="en-US" sz="1600" b="0" dirty="0" smtClean="0"/>
                        <a:t>P if and only if Q, P just in case Q</a:t>
                      </a:r>
                      <a:endParaRPr lang="en-US" sz="1600" b="0" dirty="0"/>
                    </a:p>
                  </a:txBody>
                  <a:tcPr/>
                </a:tc>
                <a:tc>
                  <a:txBody>
                    <a:bodyPr/>
                    <a:lstStyle/>
                    <a:p>
                      <a:r>
                        <a:rPr lang="en-US" sz="1600" dirty="0" smtClean="0"/>
                        <a:t>(P </a:t>
                      </a:r>
                      <a:r>
                        <a:rPr lang="en-US" sz="1600" dirty="0" smtClean="0">
                          <a:sym typeface="Symbol"/>
                        </a:rPr>
                        <a:t> Q)</a:t>
                      </a:r>
                      <a:endParaRPr lang="en-US" sz="1600" dirty="0"/>
                    </a:p>
                  </a:txBody>
                  <a:tcPr/>
                </a:tc>
              </a:tr>
              <a:tr h="370840">
                <a:tc>
                  <a:txBody>
                    <a:bodyPr/>
                    <a:lstStyle/>
                    <a:p>
                      <a:r>
                        <a:rPr lang="en-US" sz="1600" b="0" dirty="0" smtClean="0"/>
                        <a:t>Neither P nor Q</a:t>
                      </a:r>
                      <a:endParaRPr lang="en-US" sz="1600" b="0" dirty="0"/>
                    </a:p>
                  </a:txBody>
                  <a:tcPr/>
                </a:tc>
                <a:tc>
                  <a:txBody>
                    <a:bodyPr/>
                    <a:lstStyle/>
                    <a:p>
                      <a:r>
                        <a:rPr lang="en-US" sz="1600" dirty="0" smtClean="0">
                          <a:sym typeface="Symbol"/>
                        </a:rPr>
                        <a:t>(P  Q) or </a:t>
                      </a:r>
                      <a:r>
                        <a:rPr lang="en-US" sz="1600" b="0" dirty="0" smtClean="0">
                          <a:sym typeface="Symbol"/>
                        </a:rPr>
                        <a:t>(P </a:t>
                      </a:r>
                      <a:r>
                        <a:rPr lang="en-US" sz="1600" dirty="0" smtClean="0">
                          <a:sym typeface="Symbol"/>
                        </a:rPr>
                        <a:t> Q)</a:t>
                      </a:r>
                      <a:endParaRPr lang="en-US" sz="1600" dirty="0"/>
                    </a:p>
                  </a:txBody>
                  <a:tcPr/>
                </a:tc>
              </a:tr>
              <a:tr h="370840">
                <a:tc>
                  <a:txBody>
                    <a:bodyPr/>
                    <a:lstStyle/>
                    <a:p>
                      <a:r>
                        <a:rPr lang="en-US" sz="1600" b="0" dirty="0" smtClean="0"/>
                        <a:t>It is not the case that both P and Q</a:t>
                      </a:r>
                      <a:endParaRPr lang="en-US" sz="16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ym typeface="Symbol"/>
                        </a:rPr>
                        <a:t>(P </a:t>
                      </a:r>
                      <a:r>
                        <a:rPr lang="en-US" sz="1600" dirty="0" smtClean="0">
                          <a:sym typeface="Symbol"/>
                        </a:rPr>
                        <a:t> Q) or (</a:t>
                      </a:r>
                      <a:r>
                        <a:rPr lang="en-US" sz="1600" b="0" dirty="0" smtClean="0">
                          <a:sym typeface="Symbol"/>
                        </a:rPr>
                        <a:t>P </a:t>
                      </a:r>
                      <a:r>
                        <a:rPr lang="en-US" sz="1600" dirty="0" smtClean="0">
                          <a:sym typeface="Symbol"/>
                        </a:rPr>
                        <a:t> </a:t>
                      </a:r>
                      <a:r>
                        <a:rPr lang="en-US" sz="1600" b="0" dirty="0" smtClean="0">
                          <a:sym typeface="Symbol"/>
                        </a:rPr>
                        <a:t></a:t>
                      </a:r>
                      <a:r>
                        <a:rPr lang="en-US" sz="1600" dirty="0" smtClean="0">
                          <a:sym typeface="Symbol"/>
                        </a:rPr>
                        <a:t>Q)</a:t>
                      </a:r>
                      <a:endParaRPr lang="en-US" sz="1600" dirty="0" smtClean="0"/>
                    </a:p>
                  </a:txBody>
                  <a:tcPr/>
                </a:tc>
              </a:tr>
              <a:tr h="370840">
                <a:tc>
                  <a:txBody>
                    <a:bodyPr/>
                    <a:lstStyle/>
                    <a:p>
                      <a:r>
                        <a:rPr lang="en-US" sz="1600" b="0" dirty="0" smtClean="0"/>
                        <a:t>Both not P and not Q</a:t>
                      </a:r>
                      <a:endParaRPr lang="en-US" sz="1600" b="0" dirty="0"/>
                    </a:p>
                  </a:txBody>
                  <a:tcPr/>
                </a:tc>
                <a:tc>
                  <a:txBody>
                    <a:bodyPr/>
                    <a:lstStyle/>
                    <a:p>
                      <a:r>
                        <a:rPr lang="en-US" sz="1600" dirty="0" smtClean="0">
                          <a:sym typeface="Symbol"/>
                        </a:rPr>
                        <a:t>(P  Q) </a:t>
                      </a:r>
                      <a:endParaRPr lang="en-US" sz="1600" dirty="0"/>
                    </a:p>
                  </a:txBody>
                  <a:tcPr/>
                </a:tc>
              </a:tr>
              <a:tr h="370840">
                <a:tc>
                  <a:txBody>
                    <a:bodyPr/>
                    <a:lstStyle/>
                    <a:p>
                      <a:r>
                        <a:rPr lang="en-US" sz="1600" b="0" dirty="0" smtClean="0"/>
                        <a:t>Only</a:t>
                      </a:r>
                      <a:r>
                        <a:rPr lang="en-US" sz="1600" b="0" baseline="0" dirty="0" smtClean="0"/>
                        <a:t> if P, Q</a:t>
                      </a:r>
                      <a:endParaRPr lang="en-US" sz="1600" b="0" dirty="0"/>
                    </a:p>
                  </a:txBody>
                  <a:tcPr/>
                </a:tc>
                <a:tc>
                  <a:txBody>
                    <a:bodyPr/>
                    <a:lstStyle/>
                    <a:p>
                      <a:r>
                        <a:rPr lang="en-US" sz="1600" dirty="0" smtClean="0"/>
                        <a:t>(Q </a:t>
                      </a:r>
                      <a:r>
                        <a:rPr lang="en-US" sz="1600" dirty="0" smtClean="0">
                          <a:sym typeface="Symbol"/>
                        </a:rPr>
                        <a:t> P)</a:t>
                      </a:r>
                      <a:endParaRPr lang="en-US" sz="1600" dirty="0"/>
                    </a:p>
                  </a:txBody>
                  <a:tcPr/>
                </a:tc>
              </a:tr>
              <a:tr h="370840">
                <a:tc>
                  <a:txBody>
                    <a:bodyPr/>
                    <a:lstStyle/>
                    <a:p>
                      <a:r>
                        <a:rPr lang="en-US" sz="1600" b="0" dirty="0" smtClean="0"/>
                        <a:t>P is both necessary and sufficient for Q</a:t>
                      </a:r>
                      <a:endParaRPr lang="en-US" sz="16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(P </a:t>
                      </a:r>
                      <a:r>
                        <a:rPr lang="en-US" sz="1600" dirty="0" smtClean="0">
                          <a:sym typeface="Symbol"/>
                        </a:rPr>
                        <a:t> Q)</a:t>
                      </a:r>
                      <a:endParaRPr lang="en-US" sz="1600" dirty="0" smtClean="0"/>
                    </a:p>
                  </a:txBody>
                  <a:tcPr/>
                </a:tc>
              </a:tr>
              <a:tr h="370840">
                <a:tc>
                  <a:txBody>
                    <a:bodyPr/>
                    <a:lstStyle/>
                    <a:p>
                      <a:r>
                        <a:rPr lang="en-US" sz="1600" b="0" dirty="0" smtClean="0"/>
                        <a:t>P unless Q</a:t>
                      </a:r>
                      <a:endParaRPr lang="en-US" sz="1600" b="0" dirty="0"/>
                    </a:p>
                  </a:txBody>
                  <a:tcPr/>
                </a:tc>
                <a:tc>
                  <a:txBody>
                    <a:bodyPr/>
                    <a:lstStyle/>
                    <a:p>
                      <a:r>
                        <a:rPr lang="en-US" sz="1600" dirty="0" smtClean="0"/>
                        <a:t>(P </a:t>
                      </a:r>
                      <a:r>
                        <a:rPr lang="en-US" sz="1600" dirty="0" smtClean="0">
                          <a:sym typeface="Symbol"/>
                        </a:rPr>
                        <a:t> Q)</a:t>
                      </a:r>
                      <a:endParaRPr lang="en-US" sz="16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Keep in mind</a:t>
            </a:r>
            <a:endParaRPr lang="en-US" sz="2400" dirty="0"/>
          </a:p>
        </p:txBody>
      </p:sp>
      <p:sp>
        <p:nvSpPr>
          <p:cNvPr id="3" name="Content Placeholder 2"/>
          <p:cNvSpPr>
            <a:spLocks noGrp="1"/>
          </p:cNvSpPr>
          <p:nvPr>
            <p:ph idx="1"/>
          </p:nvPr>
        </p:nvSpPr>
        <p:spPr/>
        <p:txBody>
          <a:bodyPr>
            <a:normAutofit/>
          </a:bodyPr>
          <a:lstStyle/>
          <a:p>
            <a:r>
              <a:rPr lang="en-US" sz="1800" dirty="0" smtClean="0"/>
              <a:t>When translating from English to PL you are most concerned with capturing the logical meaning of the sentence, and not with the pragmatic or conveyed meaning. Keeping these separate in your mind is essential for being a good logical translator. </a:t>
            </a:r>
          </a:p>
          <a:p>
            <a:r>
              <a:rPr lang="en-US" sz="1800" dirty="0" smtClean="0"/>
              <a:t>When translating pay attention to punctuation, such as commas. Punctuation helps determine what should be grouped together.</a:t>
            </a:r>
          </a:p>
          <a:p>
            <a:r>
              <a:rPr lang="en-US" sz="1800" dirty="0" smtClean="0"/>
              <a:t>T</a:t>
            </a:r>
            <a:r>
              <a:rPr lang="en-US" sz="1800" dirty="0" smtClean="0"/>
              <a:t>hat sometimes a sentence may be ambiguous between two or more different groupings. Your goal is to learn to become sensitive to grouping and logical ambiguity. </a:t>
            </a:r>
          </a:p>
          <a:p>
            <a:r>
              <a:rPr lang="en-US" sz="1800" dirty="0" smtClean="0"/>
              <a:t>That most often a sentence says more than what it logically means. </a:t>
            </a:r>
          </a:p>
          <a:p>
            <a:endParaRPr lang="en-US" sz="1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Steps for Translating into PL</a:t>
            </a:r>
            <a:endParaRPr lang="en-US" sz="2400" dirty="0"/>
          </a:p>
        </p:txBody>
      </p:sp>
      <p:sp>
        <p:nvSpPr>
          <p:cNvPr id="3" name="Content Placeholder 2"/>
          <p:cNvSpPr>
            <a:spLocks noGrp="1"/>
          </p:cNvSpPr>
          <p:nvPr>
            <p:ph idx="1"/>
          </p:nvPr>
        </p:nvSpPr>
        <p:spPr/>
        <p:txBody>
          <a:bodyPr>
            <a:normAutofit/>
          </a:bodyPr>
          <a:lstStyle/>
          <a:p>
            <a:endParaRPr lang="en-US" sz="2000" dirty="0" smtClean="0"/>
          </a:p>
          <a:p>
            <a:r>
              <a:rPr lang="en-US" sz="2000" dirty="0" smtClean="0"/>
              <a:t>Step </a:t>
            </a:r>
            <a:r>
              <a:rPr lang="en-US" sz="2000" dirty="0" smtClean="0"/>
              <a:t>1: Read the passage in English and determine all significant units </a:t>
            </a:r>
            <a:r>
              <a:rPr lang="en-US" sz="2000" dirty="0" smtClean="0"/>
              <a:t>within </a:t>
            </a:r>
            <a:r>
              <a:rPr lang="en-US" sz="2000" dirty="0" smtClean="0"/>
              <a:t>the passage.</a:t>
            </a:r>
            <a:r>
              <a:rPr lang="en-US" sz="2000" dirty="0" smtClean="0"/>
              <a:t> </a:t>
            </a:r>
          </a:p>
          <a:p>
            <a:r>
              <a:rPr lang="en-US" sz="2000" dirty="0" smtClean="0"/>
              <a:t>Step (2): Set a scheme of abbreviation by assigning propositional letters of PL, such as P, Q, R,… to sentences of the passage you are translating, such as ‘John is tall.’ or ‘Mary is smart.’</a:t>
            </a:r>
          </a:p>
          <a:p>
            <a:r>
              <a:rPr lang="en-US" sz="2000" dirty="0" smtClean="0"/>
              <a:t>Step (3): Using the rules of translation, translate the sentences of English into formulas of PL.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1</a:t>
            </a:r>
            <a:endParaRPr lang="en-US" sz="2400" dirty="0"/>
          </a:p>
        </p:txBody>
      </p:sp>
      <p:sp>
        <p:nvSpPr>
          <p:cNvPr id="3" name="Content Placeholder 2"/>
          <p:cNvSpPr>
            <a:spLocks noGrp="1"/>
          </p:cNvSpPr>
          <p:nvPr>
            <p:ph idx="1"/>
          </p:nvPr>
        </p:nvSpPr>
        <p:spPr/>
        <p:txBody>
          <a:bodyPr>
            <a:normAutofit/>
          </a:bodyPr>
          <a:lstStyle/>
          <a:p>
            <a:r>
              <a:rPr lang="en-US" sz="1800" dirty="0" smtClean="0"/>
              <a:t>When reading a passage or a sentence of English one needs to pay attention to the significant units that can be translated into PL. </a:t>
            </a:r>
          </a:p>
          <a:p>
            <a:r>
              <a:rPr lang="en-US" sz="1800" dirty="0" smtClean="0"/>
              <a:t>Since PL is primarily about simple sentences of English, and how they are combined by propositional connectives, such as ‘and’ and ‘or’, it is important to pay attention to those when reading. Be sure to circle these. </a:t>
            </a:r>
          </a:p>
          <a:p>
            <a:r>
              <a:rPr lang="en-US" sz="1800" dirty="0" smtClean="0"/>
              <a:t>However, one cannot forget</a:t>
            </a:r>
            <a:r>
              <a:rPr lang="en-US" sz="1800" dirty="0" smtClean="0"/>
              <a:t> </a:t>
            </a:r>
            <a:r>
              <a:rPr lang="en-US" sz="1800" dirty="0" smtClean="0"/>
              <a:t>the</a:t>
            </a:r>
            <a:r>
              <a:rPr lang="en-US" sz="1800" dirty="0" smtClean="0"/>
              <a:t> </a:t>
            </a:r>
            <a:r>
              <a:rPr lang="en-US" sz="1800" dirty="0" smtClean="0"/>
              <a:t>central</a:t>
            </a:r>
            <a:r>
              <a:rPr lang="en-US" sz="1800" dirty="0" smtClean="0"/>
              <a:t> </a:t>
            </a:r>
            <a:r>
              <a:rPr lang="en-US" sz="1800" dirty="0" smtClean="0"/>
              <a:t>point of</a:t>
            </a:r>
            <a:r>
              <a:rPr lang="en-US" sz="1800" dirty="0" smtClean="0"/>
              <a:t> </a:t>
            </a:r>
            <a:r>
              <a:rPr lang="en-US" sz="1800" dirty="0" smtClean="0"/>
              <a:t>argument identification. In translating an argument, one still needs to pay attention to and circle significant units that mark parts of an argument, such</a:t>
            </a:r>
            <a:r>
              <a:rPr lang="en-US" sz="1800" dirty="0" smtClean="0"/>
              <a:t> as premise </a:t>
            </a:r>
            <a:r>
              <a:rPr lang="en-US" sz="1800" dirty="0" smtClean="0"/>
              <a:t>and conclusion indicators.</a:t>
            </a:r>
          </a:p>
          <a:p>
            <a:pPr lvl="1"/>
            <a:r>
              <a:rPr lang="en-US" sz="1600" dirty="0" smtClean="0"/>
              <a:t>Step 1.1: mark all premise and conclusion indicators to distinguish premises from the conclusion.</a:t>
            </a:r>
          </a:p>
          <a:p>
            <a:pPr lvl="1"/>
            <a:r>
              <a:rPr lang="en-US" sz="1600" dirty="0" smtClean="0"/>
              <a:t>Step 1.2: mark all logical operators of compound sentences.  </a:t>
            </a:r>
          </a:p>
          <a:p>
            <a:pPr>
              <a:buNone/>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2</a:t>
            </a:r>
            <a:endParaRPr lang="en-US" sz="2400" dirty="0"/>
          </a:p>
        </p:txBody>
      </p:sp>
      <p:sp>
        <p:nvSpPr>
          <p:cNvPr id="3" name="Content Placeholder 2"/>
          <p:cNvSpPr>
            <a:spLocks noGrp="1"/>
          </p:cNvSpPr>
          <p:nvPr>
            <p:ph idx="1"/>
          </p:nvPr>
        </p:nvSpPr>
        <p:spPr/>
        <p:txBody>
          <a:bodyPr>
            <a:normAutofit/>
          </a:bodyPr>
          <a:lstStyle/>
          <a:p>
            <a:r>
              <a:rPr lang="en-US" sz="1800" dirty="0" smtClean="0"/>
              <a:t>A map</a:t>
            </a:r>
            <a:r>
              <a:rPr lang="en-US" sz="1800" dirty="0" smtClean="0"/>
              <a:t> </a:t>
            </a:r>
            <a:r>
              <a:rPr lang="en-US" sz="1800" dirty="0" smtClean="0"/>
              <a:t>is useless </a:t>
            </a:r>
            <a:r>
              <a:rPr lang="en-US" sz="1800" i="1" dirty="0" smtClean="0"/>
              <a:t>without</a:t>
            </a:r>
            <a:r>
              <a:rPr lang="en-US" sz="1800" dirty="0" smtClean="0"/>
              <a:t> </a:t>
            </a:r>
            <a:r>
              <a:rPr lang="en-US" sz="1800" dirty="0" smtClean="0"/>
              <a:t>a legend that tells you what the symbols on the map </a:t>
            </a:r>
            <a:r>
              <a:rPr lang="en-US" sz="1800" dirty="0" smtClean="0"/>
              <a:t>mean. </a:t>
            </a:r>
            <a:r>
              <a:rPr lang="en-US" sz="1800" dirty="0" smtClean="0"/>
              <a:t>If you don’t know whether dotted lines mean trails you should go on or not go on, seeing them on the map is useless.</a:t>
            </a:r>
          </a:p>
          <a:p>
            <a:r>
              <a:rPr lang="en-US" sz="1800" dirty="0" smtClean="0"/>
              <a:t>A scheme of abbreviation is a legend for a translation of an English sentence into PL. A scheme of abbreviation basically involves assigning a propositional letter of PL to a simple non-compound </a:t>
            </a:r>
            <a:r>
              <a:rPr lang="en-US" sz="1800" dirty="0" smtClean="0"/>
              <a:t>sentence </a:t>
            </a:r>
            <a:r>
              <a:rPr lang="en-US" sz="1800" dirty="0" smtClean="0"/>
              <a:t>of English. For example:</a:t>
            </a:r>
          </a:p>
          <a:p>
            <a:r>
              <a:rPr lang="en-US" sz="1800" dirty="0" smtClean="0"/>
              <a:t>If the sentence is ‘John is tall’,</a:t>
            </a:r>
            <a:r>
              <a:rPr lang="en-US" sz="1800" dirty="0" smtClean="0"/>
              <a:t> </a:t>
            </a:r>
            <a:r>
              <a:rPr lang="en-US" sz="1800" dirty="0" smtClean="0"/>
              <a:t>one can set ‘</a:t>
            </a:r>
            <a:r>
              <a:rPr lang="en-US" sz="1800" dirty="0" smtClean="0"/>
              <a:t>P’ of PL to the sentence as follows. P: </a:t>
            </a:r>
            <a:r>
              <a:rPr lang="en-US" sz="1800" dirty="0" smtClean="0"/>
              <a:t>John is tall. </a:t>
            </a:r>
          </a:p>
          <a:p>
            <a:r>
              <a:rPr lang="en-US" sz="1800" dirty="0" smtClean="0"/>
              <a:t>If the sentence is ‘Mary is smart’,</a:t>
            </a:r>
            <a:r>
              <a:rPr lang="en-US" sz="1800" dirty="0" smtClean="0"/>
              <a:t> </a:t>
            </a:r>
            <a:r>
              <a:rPr lang="en-US" sz="1800" dirty="0" smtClean="0"/>
              <a:t>one can set ‘Q’ of PL to the sentence as follows. </a:t>
            </a:r>
            <a:r>
              <a:rPr lang="en-US" sz="1800" dirty="0" smtClean="0"/>
              <a:t>Q</a:t>
            </a:r>
            <a:r>
              <a:rPr lang="en-US" sz="1800" dirty="0" smtClean="0"/>
              <a:t>: Mary is smart. </a:t>
            </a:r>
          </a:p>
          <a:p>
            <a:pPr>
              <a:buNone/>
            </a:pPr>
            <a:endParaRPr lang="en-US"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a:t>
            </a:r>
            <a:r>
              <a:rPr lang="en-US" sz="2400" dirty="0" smtClean="0"/>
              <a:t> 2: </a:t>
            </a:r>
            <a:r>
              <a:rPr lang="en-US" sz="2400" dirty="0" smtClean="0"/>
              <a:t>Rules for Schemes of Abbreviation and</a:t>
            </a:r>
            <a:r>
              <a:rPr lang="en-US" sz="2400" dirty="0" smtClean="0"/>
              <a:t> the </a:t>
            </a:r>
            <a:br>
              <a:rPr lang="en-US" sz="2400" dirty="0" smtClean="0"/>
            </a:br>
            <a:r>
              <a:rPr lang="en-US" sz="2400" dirty="0" smtClean="0"/>
              <a:t>Maxim </a:t>
            </a:r>
            <a:r>
              <a:rPr lang="en-US" sz="2400" dirty="0" smtClean="0"/>
              <a:t>of Logical Revelation</a:t>
            </a:r>
            <a:endParaRPr lang="en-US" sz="2400" dirty="0"/>
          </a:p>
        </p:txBody>
      </p:sp>
      <p:sp>
        <p:nvSpPr>
          <p:cNvPr id="3" name="Content Placeholder 2"/>
          <p:cNvSpPr>
            <a:spLocks noGrp="1"/>
          </p:cNvSpPr>
          <p:nvPr>
            <p:ph idx="1"/>
          </p:nvPr>
        </p:nvSpPr>
        <p:spPr/>
        <p:txBody>
          <a:bodyPr>
            <a:normAutofit/>
          </a:bodyPr>
          <a:lstStyle/>
          <a:p>
            <a:r>
              <a:rPr lang="en-US" sz="1800" dirty="0" smtClean="0"/>
              <a:t>Schemes of abbreviation are governed by two main rules:</a:t>
            </a:r>
          </a:p>
          <a:p>
            <a:r>
              <a:rPr lang="en-US" sz="1800" dirty="0" smtClean="0"/>
              <a:t>DO NOT SET A SINGLE PROPOSITIONAL LETTER TO </a:t>
            </a:r>
            <a:r>
              <a:rPr lang="en-US" sz="1800" dirty="0" smtClean="0"/>
              <a:t>TWO </a:t>
            </a:r>
            <a:r>
              <a:rPr lang="en-US" sz="1800" dirty="0" smtClean="0"/>
              <a:t>OR MORE</a:t>
            </a:r>
            <a:r>
              <a:rPr lang="en-US" sz="1800" dirty="0" smtClean="0"/>
              <a:t> </a:t>
            </a:r>
            <a:r>
              <a:rPr lang="en-US" sz="1800" dirty="0" smtClean="0"/>
              <a:t>DIFFERENT SENTENCES IN THE SAME SCHEME.</a:t>
            </a:r>
            <a:endParaRPr lang="en-US" sz="1800" dirty="0" smtClean="0"/>
          </a:p>
          <a:p>
            <a:pPr lvl="1"/>
            <a:r>
              <a:rPr lang="en-US" sz="1600" dirty="0" smtClean="0"/>
              <a:t>For example, do not set ‘P’ </a:t>
            </a:r>
            <a:r>
              <a:rPr lang="en-US" sz="1600" dirty="0" smtClean="0"/>
              <a:t>as follows. </a:t>
            </a:r>
            <a:r>
              <a:rPr lang="en-US" sz="1600" dirty="0" smtClean="0"/>
              <a:t>P</a:t>
            </a:r>
            <a:r>
              <a:rPr lang="en-US" sz="1600" dirty="0" smtClean="0"/>
              <a:t>: John is tall. P: Mary is smart.</a:t>
            </a:r>
          </a:p>
          <a:p>
            <a:r>
              <a:rPr lang="en-US" sz="1800" i="1" dirty="0" smtClean="0"/>
              <a:t>The Principle of Maximal Logical Revelation</a:t>
            </a:r>
            <a:r>
              <a:rPr lang="en-US" sz="1800" dirty="0" smtClean="0"/>
              <a:t>: Always translate so as to reveal as much logical structure as the language into which you are translating allows for.</a:t>
            </a:r>
          </a:p>
          <a:p>
            <a:pPr lvl="1"/>
            <a:r>
              <a:rPr lang="en-US" sz="1600" dirty="0" smtClean="0"/>
              <a:t>If the sentence is ‘John is not tall’, set </a:t>
            </a:r>
            <a:r>
              <a:rPr lang="en-US" sz="1600" dirty="0" smtClean="0"/>
              <a:t>P to ‘John </a:t>
            </a:r>
            <a:r>
              <a:rPr lang="en-US" sz="1600" dirty="0" smtClean="0"/>
              <a:t>is </a:t>
            </a:r>
            <a:r>
              <a:rPr lang="en-US" sz="1600" dirty="0" smtClean="0"/>
              <a:t>tall’ </a:t>
            </a:r>
            <a:r>
              <a:rPr lang="en-US" sz="1600" dirty="0" smtClean="0"/>
              <a:t>and translate as </a:t>
            </a:r>
            <a:r>
              <a:rPr lang="en-US" sz="1600" dirty="0" smtClean="0">
                <a:sym typeface="Symbol"/>
              </a:rPr>
              <a:t></a:t>
            </a:r>
            <a:r>
              <a:rPr lang="en-US" sz="1600" dirty="0" smtClean="0"/>
              <a:t>P. Do not set </a:t>
            </a:r>
            <a:r>
              <a:rPr lang="en-US" sz="1600" dirty="0" smtClean="0"/>
              <a:t>P to ‘John </a:t>
            </a:r>
            <a:r>
              <a:rPr lang="en-US" sz="1600" dirty="0" smtClean="0"/>
              <a:t>is not </a:t>
            </a:r>
            <a:r>
              <a:rPr lang="en-US" sz="1600" dirty="0" smtClean="0"/>
              <a:t>tall’, </a:t>
            </a:r>
            <a:r>
              <a:rPr lang="en-US" sz="1600" dirty="0" smtClean="0"/>
              <a:t>since ‘not’ can be translated out with</a:t>
            </a:r>
            <a:r>
              <a:rPr lang="en-US" sz="1600" dirty="0" smtClean="0"/>
              <a:t> ‘</a:t>
            </a:r>
            <a:r>
              <a:rPr lang="en-US" sz="1600" dirty="0" smtClean="0">
                <a:sym typeface="Symbol"/>
              </a:rPr>
              <a:t>’.</a:t>
            </a:r>
            <a:endParaRPr lang="en-US" sz="1600" dirty="0" smtClean="0"/>
          </a:p>
          <a:p>
            <a:pPr lvl="1"/>
            <a:r>
              <a:rPr lang="en-US" sz="1600" dirty="0" smtClean="0"/>
              <a:t>If the sentence is ‘John is tall and Mary is smart’, set </a:t>
            </a:r>
            <a:r>
              <a:rPr lang="en-US" sz="1600" dirty="0" smtClean="0"/>
              <a:t>P to ‘John </a:t>
            </a:r>
            <a:r>
              <a:rPr lang="en-US" sz="1600" dirty="0" smtClean="0"/>
              <a:t>is </a:t>
            </a:r>
            <a:r>
              <a:rPr lang="en-US" sz="1600" dirty="0" smtClean="0"/>
              <a:t>tall’ </a:t>
            </a:r>
            <a:r>
              <a:rPr lang="en-US" sz="1600" dirty="0" smtClean="0"/>
              <a:t>and </a:t>
            </a:r>
            <a:r>
              <a:rPr lang="en-US" sz="1600" dirty="0" smtClean="0"/>
              <a:t>Q to ‘Mary </a:t>
            </a:r>
            <a:r>
              <a:rPr lang="en-US" sz="1600" dirty="0" smtClean="0"/>
              <a:t>is </a:t>
            </a:r>
            <a:r>
              <a:rPr lang="en-US" sz="1600" dirty="0" smtClean="0"/>
              <a:t>smart’ </a:t>
            </a:r>
            <a:r>
              <a:rPr lang="en-US" sz="1600" dirty="0" smtClean="0"/>
              <a:t>and translate as (P </a:t>
            </a:r>
            <a:r>
              <a:rPr lang="en-US" sz="1600" dirty="0" smtClean="0">
                <a:sym typeface="Symbol"/>
              </a:rPr>
              <a:t></a:t>
            </a:r>
            <a:r>
              <a:rPr lang="en-US" sz="1600" dirty="0" smtClean="0"/>
              <a:t> Q). Do not set </a:t>
            </a:r>
            <a:r>
              <a:rPr lang="en-US" sz="1600" dirty="0" smtClean="0"/>
              <a:t>P to ‘John </a:t>
            </a:r>
            <a:r>
              <a:rPr lang="en-US" sz="1600" dirty="0" smtClean="0"/>
              <a:t>is tall and Mary is </a:t>
            </a:r>
            <a:r>
              <a:rPr lang="en-US" sz="1600" dirty="0" smtClean="0"/>
              <a:t>smart’, </a:t>
            </a:r>
            <a:r>
              <a:rPr lang="en-US" sz="1600" dirty="0" smtClean="0"/>
              <a:t>since ‘and’ can be translated out with</a:t>
            </a:r>
            <a:r>
              <a:rPr lang="en-US" sz="1600" dirty="0" smtClean="0"/>
              <a:t> ‘</a:t>
            </a:r>
            <a:r>
              <a:rPr lang="en-US" sz="1600" dirty="0" smtClean="0">
                <a:sym typeface="Symbol"/>
              </a:rPr>
              <a:t>’</a:t>
            </a:r>
            <a:r>
              <a:rPr lang="en-US" sz="1600" dirty="0" smtClean="0"/>
              <a:t>.</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‘Not’</a:t>
            </a:r>
            <a:endParaRPr lang="en-US" sz="2400" dirty="0"/>
          </a:p>
        </p:txBody>
      </p:sp>
      <p:sp>
        <p:nvSpPr>
          <p:cNvPr id="3" name="Content Placeholder 2"/>
          <p:cNvSpPr>
            <a:spLocks noGrp="1"/>
          </p:cNvSpPr>
          <p:nvPr>
            <p:ph idx="1"/>
          </p:nvPr>
        </p:nvSpPr>
        <p:spPr/>
        <p:txBody>
          <a:bodyPr>
            <a:normAutofit/>
          </a:bodyPr>
          <a:lstStyle/>
          <a:p>
            <a:r>
              <a:rPr lang="en-US" sz="1800" dirty="0" smtClean="0"/>
              <a:t>The English word ‘not’ and its variants, such as ‘it is not the case that’, should be translated with the broken arrow symbol ‘</a:t>
            </a:r>
            <a:r>
              <a:rPr lang="en-US" sz="1800" dirty="0" smtClean="0">
                <a:sym typeface="Symbol"/>
              </a:rPr>
              <a:t>’</a:t>
            </a:r>
            <a:r>
              <a:rPr lang="en-US" sz="1800" dirty="0" smtClean="0"/>
              <a:t>. </a:t>
            </a:r>
          </a:p>
          <a:p>
            <a:r>
              <a:rPr lang="en-US" sz="1800" dirty="0" smtClean="0"/>
              <a:t>For example, where the scheme is P: John is tall, both</a:t>
            </a:r>
          </a:p>
          <a:p>
            <a:pPr>
              <a:buNone/>
            </a:pPr>
            <a:r>
              <a:rPr lang="en-US" sz="1800" dirty="0" smtClean="0"/>
              <a:t>	It is not the case that John is tall.</a:t>
            </a:r>
          </a:p>
          <a:p>
            <a:pPr>
              <a:buNone/>
            </a:pPr>
            <a:r>
              <a:rPr lang="en-US" sz="1800" dirty="0" smtClean="0"/>
              <a:t>	</a:t>
            </a:r>
            <a:r>
              <a:rPr lang="en-US" sz="1800" i="1" dirty="0" smtClean="0"/>
              <a:t>and</a:t>
            </a:r>
            <a:endParaRPr lang="en-US" sz="1800" dirty="0" smtClean="0"/>
          </a:p>
          <a:p>
            <a:pPr>
              <a:buNone/>
            </a:pPr>
            <a:r>
              <a:rPr lang="en-US" sz="1800" dirty="0" smtClean="0"/>
              <a:t>	John is not tall.</a:t>
            </a:r>
          </a:p>
          <a:p>
            <a:pPr>
              <a:buNone/>
            </a:pPr>
            <a:r>
              <a:rPr lang="en-US" sz="1800" dirty="0" smtClean="0"/>
              <a:t>	should be translated as </a:t>
            </a:r>
            <a:r>
              <a:rPr lang="en-US" sz="1800" dirty="0" smtClean="0">
                <a:sym typeface="Symbol"/>
              </a:rPr>
              <a:t></a:t>
            </a:r>
            <a:r>
              <a:rPr lang="en-US" sz="1800" dirty="0" smtClean="0"/>
              <a:t>P.</a:t>
            </a:r>
          </a:p>
          <a:p>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‘And’</a:t>
            </a:r>
            <a:endParaRPr lang="en-US" sz="2400" dirty="0"/>
          </a:p>
        </p:txBody>
      </p:sp>
      <p:sp>
        <p:nvSpPr>
          <p:cNvPr id="3" name="Content Placeholder 2"/>
          <p:cNvSpPr>
            <a:spLocks noGrp="1"/>
          </p:cNvSpPr>
          <p:nvPr>
            <p:ph idx="1"/>
          </p:nvPr>
        </p:nvSpPr>
        <p:spPr/>
        <p:txBody>
          <a:bodyPr>
            <a:normAutofit/>
          </a:bodyPr>
          <a:lstStyle/>
          <a:p>
            <a:r>
              <a:rPr lang="en-US" sz="1800" dirty="0" smtClean="0"/>
              <a:t>The English word ‘and’ and its variants, such as ‘but’, should be translated with the carrot symbol ‘</a:t>
            </a:r>
            <a:r>
              <a:rPr lang="en-US" sz="1800" dirty="0" smtClean="0">
                <a:sym typeface="Symbol"/>
              </a:rPr>
              <a:t>’. </a:t>
            </a:r>
          </a:p>
          <a:p>
            <a:r>
              <a:rPr lang="en-US" sz="1800" dirty="0" smtClean="0">
                <a:sym typeface="Symbol"/>
              </a:rPr>
              <a:t>For example, where the scheme is P: John is tall, and Q: Mary is smart, both</a:t>
            </a:r>
          </a:p>
          <a:p>
            <a:pPr>
              <a:buNone/>
            </a:pPr>
            <a:r>
              <a:rPr lang="en-US" sz="1800" dirty="0" smtClean="0">
                <a:sym typeface="Symbol"/>
              </a:rPr>
              <a:t>	John is tall and Mary is smart.</a:t>
            </a:r>
          </a:p>
          <a:p>
            <a:pPr>
              <a:buNone/>
            </a:pPr>
            <a:r>
              <a:rPr lang="en-US" sz="1800" dirty="0" smtClean="0">
                <a:sym typeface="Symbol"/>
              </a:rPr>
              <a:t>	</a:t>
            </a:r>
            <a:r>
              <a:rPr lang="en-US" sz="1800" i="1" dirty="0" smtClean="0">
                <a:sym typeface="Symbol"/>
              </a:rPr>
              <a:t>and</a:t>
            </a:r>
            <a:endParaRPr lang="en-US" sz="1800" dirty="0" smtClean="0">
              <a:sym typeface="Symbol"/>
            </a:endParaRPr>
          </a:p>
          <a:p>
            <a:pPr>
              <a:buNone/>
            </a:pPr>
            <a:r>
              <a:rPr lang="en-US" sz="1800" dirty="0" smtClean="0">
                <a:sym typeface="Symbol"/>
              </a:rPr>
              <a:t>	John is tall but Mary is smart.</a:t>
            </a:r>
          </a:p>
          <a:p>
            <a:pPr>
              <a:buNone/>
            </a:pPr>
            <a:r>
              <a:rPr lang="en-US" sz="1800" dirty="0" smtClean="0">
                <a:sym typeface="Symbol"/>
              </a:rPr>
              <a:t>	should be translated as (P </a:t>
            </a:r>
            <a:r>
              <a:rPr lang="en-US" sz="1800" dirty="0" smtClean="0"/>
              <a:t> Q). </a:t>
            </a: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‘Or’</a:t>
            </a:r>
            <a:endParaRPr lang="en-US" sz="2400" dirty="0"/>
          </a:p>
        </p:txBody>
      </p:sp>
      <p:sp>
        <p:nvSpPr>
          <p:cNvPr id="3" name="Content Placeholder 2"/>
          <p:cNvSpPr>
            <a:spLocks noGrp="1"/>
          </p:cNvSpPr>
          <p:nvPr>
            <p:ph idx="1"/>
          </p:nvPr>
        </p:nvSpPr>
        <p:spPr/>
        <p:txBody>
          <a:bodyPr>
            <a:normAutofit/>
          </a:bodyPr>
          <a:lstStyle/>
          <a:p>
            <a:r>
              <a:rPr lang="en-US" sz="1800" dirty="0" smtClean="0"/>
              <a:t>The English word ‘or’ and its variants, such as ‘either or’, should be translated with the wedge symbol ‘</a:t>
            </a:r>
            <a:r>
              <a:rPr lang="en-US" sz="1800" dirty="0" smtClean="0">
                <a:sym typeface="Symbol"/>
              </a:rPr>
              <a:t>’. </a:t>
            </a:r>
          </a:p>
          <a:p>
            <a:r>
              <a:rPr lang="en-US" sz="1800" dirty="0" smtClean="0">
                <a:sym typeface="Symbol"/>
              </a:rPr>
              <a:t>For example, where the scheme is P: John is tall, and Q: Mary is smart, both</a:t>
            </a:r>
          </a:p>
          <a:p>
            <a:pPr>
              <a:buNone/>
            </a:pPr>
            <a:r>
              <a:rPr lang="en-US" sz="1800" dirty="0" smtClean="0">
                <a:sym typeface="Symbol"/>
              </a:rPr>
              <a:t>	John is tall or Mary is smart.</a:t>
            </a:r>
          </a:p>
          <a:p>
            <a:pPr>
              <a:buNone/>
            </a:pPr>
            <a:r>
              <a:rPr lang="en-US" sz="1800" dirty="0" smtClean="0">
                <a:sym typeface="Symbol"/>
              </a:rPr>
              <a:t>	</a:t>
            </a:r>
            <a:r>
              <a:rPr lang="en-US" sz="1800" i="1" dirty="0" smtClean="0">
                <a:sym typeface="Symbol"/>
              </a:rPr>
              <a:t>and</a:t>
            </a:r>
            <a:endParaRPr lang="en-US" sz="1800" dirty="0" smtClean="0">
              <a:sym typeface="Symbol"/>
            </a:endParaRPr>
          </a:p>
          <a:p>
            <a:pPr>
              <a:buNone/>
            </a:pPr>
            <a:r>
              <a:rPr lang="en-US" sz="1800" dirty="0" smtClean="0">
                <a:sym typeface="Symbol"/>
              </a:rPr>
              <a:t>	Either John is tall or Mary is smart.</a:t>
            </a:r>
          </a:p>
          <a:p>
            <a:pPr>
              <a:buNone/>
            </a:pPr>
            <a:r>
              <a:rPr lang="en-US" sz="1800" dirty="0" smtClean="0">
                <a:sym typeface="Symbol"/>
              </a:rPr>
              <a:t>	should be translated as (P </a:t>
            </a:r>
            <a:r>
              <a:rPr lang="en-US" sz="1800" dirty="0" smtClean="0"/>
              <a:t> Q). </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Step 3: ‘If…, Then’</a:t>
            </a:r>
            <a:endParaRPr lang="en-US" sz="2400" dirty="0"/>
          </a:p>
        </p:txBody>
      </p:sp>
      <p:sp>
        <p:nvSpPr>
          <p:cNvPr id="3" name="Content Placeholder 2"/>
          <p:cNvSpPr>
            <a:spLocks noGrp="1"/>
          </p:cNvSpPr>
          <p:nvPr>
            <p:ph idx="1"/>
          </p:nvPr>
        </p:nvSpPr>
        <p:spPr/>
        <p:txBody>
          <a:bodyPr>
            <a:normAutofit/>
          </a:bodyPr>
          <a:lstStyle/>
          <a:p>
            <a:r>
              <a:rPr lang="en-US" sz="1800" dirty="0" smtClean="0"/>
              <a:t>The English phrase ‘If…, then…’ and its variants, such as ‘…only if….’, should be translated with</a:t>
            </a:r>
            <a:r>
              <a:rPr lang="en-US" sz="1800" dirty="0" smtClean="0"/>
              <a:t> the arrow </a:t>
            </a:r>
            <a:r>
              <a:rPr lang="en-US" sz="1800" dirty="0" smtClean="0"/>
              <a:t>symbol ‘</a:t>
            </a:r>
            <a:r>
              <a:rPr lang="en-US" sz="1800" dirty="0" smtClean="0">
                <a:sym typeface="Symbol"/>
              </a:rPr>
              <a:t>’. </a:t>
            </a:r>
            <a:r>
              <a:rPr lang="en-US" sz="1800" dirty="0" smtClean="0"/>
              <a:t> </a:t>
            </a:r>
          </a:p>
          <a:p>
            <a:r>
              <a:rPr lang="en-US" sz="1800" dirty="0" smtClean="0"/>
              <a:t>For example, where the scheme is P: John is tall, and Q: Mary is smart, both</a:t>
            </a:r>
          </a:p>
          <a:p>
            <a:pPr>
              <a:buNone/>
            </a:pPr>
            <a:r>
              <a:rPr lang="en-US" sz="1800" dirty="0" smtClean="0"/>
              <a:t>	If John is tall, then Mary is smart.</a:t>
            </a:r>
          </a:p>
          <a:p>
            <a:pPr>
              <a:buNone/>
            </a:pPr>
            <a:r>
              <a:rPr lang="en-US" sz="1800" dirty="0" smtClean="0"/>
              <a:t>	</a:t>
            </a:r>
            <a:r>
              <a:rPr lang="en-US" sz="1800" i="1" dirty="0" smtClean="0"/>
              <a:t>and</a:t>
            </a:r>
            <a:endParaRPr lang="en-US" sz="1800" dirty="0" smtClean="0"/>
          </a:p>
          <a:p>
            <a:pPr>
              <a:buNone/>
            </a:pPr>
            <a:r>
              <a:rPr lang="en-US" sz="1800" dirty="0" smtClean="0"/>
              <a:t>	John is tall only if Mary is smart.</a:t>
            </a:r>
          </a:p>
          <a:p>
            <a:pPr>
              <a:buNone/>
            </a:pPr>
            <a:r>
              <a:rPr lang="en-US" sz="1800" dirty="0" smtClean="0"/>
              <a:t>	should be translated as (P </a:t>
            </a:r>
            <a:r>
              <a:rPr lang="en-US" sz="1800" dirty="0" smtClean="0">
                <a:sym typeface="Symbol"/>
              </a:rPr>
              <a:t></a:t>
            </a:r>
            <a:r>
              <a:rPr lang="en-US" sz="1800" dirty="0" smtClean="0"/>
              <a:t> Q).</a:t>
            </a:r>
            <a:endParaRPr lang="en-US" sz="1800" dirty="0"/>
          </a:p>
        </p:txBody>
      </p:sp>
    </p:spTree>
  </p:cSld>
  <p:clrMapOvr>
    <a:masterClrMapping/>
  </p:clrMapOvr>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113</TotalTime>
  <Words>1692</Words>
  <Application>Microsoft Macintosh PowerPoint</Application>
  <PresentationFormat>On-screen Show (4:3)</PresentationFormat>
  <Paragraphs>121</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Inkwell</vt:lpstr>
      <vt:lpstr>Logic &amp; Critical Reasoning</vt:lpstr>
      <vt:lpstr>Steps for Translating into PL</vt:lpstr>
      <vt:lpstr>Step 1</vt:lpstr>
      <vt:lpstr>Step 2</vt:lpstr>
      <vt:lpstr>Step 2: Rules for Schemes of Abbreviation and the  Maxim of Logical Revelation</vt:lpstr>
      <vt:lpstr>Step 3: ‘Not’</vt:lpstr>
      <vt:lpstr>Step 3: ‘And’</vt:lpstr>
      <vt:lpstr>Step 3: ‘Or’</vt:lpstr>
      <vt:lpstr>Step 3: ‘If…, Then’</vt:lpstr>
      <vt:lpstr>Step 3: ‘If and Only If’</vt:lpstr>
      <vt:lpstr>Step 3: ‘Neither Nor’ </vt:lpstr>
      <vt:lpstr>Step 3: ‘It is not the case that both’</vt:lpstr>
      <vt:lpstr>Step 3: Conditionals </vt:lpstr>
      <vt:lpstr>Step 3: Master Table For Translation  </vt:lpstr>
      <vt:lpstr>Step 3: Keep in mind</vt:lpstr>
    </vt:vector>
  </TitlesOfParts>
  <Company>San Jose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&amp; Critical Reasoning</dc:title>
  <dc:creator>Anand Vaidya</dc:creator>
  <cp:lastModifiedBy>Anand Vaidya</cp:lastModifiedBy>
  <cp:revision>5</cp:revision>
  <dcterms:created xsi:type="dcterms:W3CDTF">2010-09-30T16:58:52Z</dcterms:created>
  <dcterms:modified xsi:type="dcterms:W3CDTF">2010-09-30T17:49:14Z</dcterms:modified>
</cp:coreProperties>
</file>