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slideLayouts/slideLayout19.xml" ContentType="application/vnd.openxmlformats-officedocument.presentationml.slideLayout+xml"/>
  <Default Extension="rels" ContentType="application/vnd.openxmlformats-package.relationships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9" r:id="rId5"/>
    <p:sldId id="270" r:id="rId6"/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225" autoAdjust="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-1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heme" Target="theme/theme1.xml"/><Relationship Id="rId4" Type="http://schemas.openxmlformats.org/officeDocument/2006/relationships/slide" Target="slides/slide3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interSettings" Target="printerSettings/printerSettings1.bin"/><Relationship Id="rId19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8.png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E6E68B1-218A-4D44-B678-298DC2BA8DEF}" type="datetimeFigureOut">
              <a:rPr lang="en-US" smtClean="0"/>
              <a:t>10/1/10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1DE8BAE4-5E63-4444-823D-0A2411840A8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Logic &amp; Critical Reasoning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Truth-Table Analysis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Examples: Contradiction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 statement or formula is a contradiction when it is always false. On a truth-table this means that the truth-profile contains only Fs.</a:t>
            </a:r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877136"/>
          <a:ext cx="1760052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00792"/>
                <a:gridCol w="267883"/>
                <a:gridCol w="411747"/>
                <a:gridCol w="6796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b="0" dirty="0" smtClean="0"/>
                        <a:t>(P</a:t>
                      </a:r>
                      <a:r>
                        <a:rPr lang="en-US" b="0" baseline="0" dirty="0" smtClean="0"/>
                        <a:t>  </a:t>
                      </a:r>
                      <a:r>
                        <a:rPr lang="en-US" sz="1800" b="1" dirty="0" smtClean="0">
                          <a:sym typeface="Symbol"/>
                        </a:rPr>
                        <a:t></a:t>
                      </a:r>
                      <a:r>
                        <a:rPr lang="en-US" b="0" baseline="0" dirty="0" smtClean="0"/>
                        <a:t>    </a:t>
                      </a:r>
                      <a:r>
                        <a:rPr lang="en-US" sz="1800" dirty="0" smtClean="0">
                          <a:sym typeface="Symbol"/>
                        </a:rPr>
                        <a:t></a:t>
                      </a:r>
                      <a:r>
                        <a:rPr lang="en-US" b="0" baseline="0" dirty="0" smtClean="0"/>
                        <a:t>P)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Examples: Consistency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Two or more statements or formulas are </a:t>
            </a:r>
            <a:r>
              <a:rPr lang="en-US" sz="1800" b="1" dirty="0" smtClean="0"/>
              <a:t>consistent</a:t>
            </a:r>
            <a:r>
              <a:rPr lang="en-US" sz="1800" dirty="0" smtClean="0"/>
              <a:t> when they can be true at the same time. On a truth-table this means that there is at least one row where there is a T in the truth-profile of each formula involved.</a:t>
            </a:r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92205" y="3293824"/>
          <a:ext cx="3004634" cy="1854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51184"/>
                <a:gridCol w="426629"/>
                <a:gridCol w="1135445"/>
                <a:gridCol w="109137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 (P </a:t>
                      </a:r>
                      <a:r>
                        <a:rPr lang="en-US" sz="1800" b="0" dirty="0" smtClean="0">
                          <a:sym typeface="Symbol"/>
                        </a:rPr>
                        <a:t></a:t>
                      </a:r>
                      <a:r>
                        <a:rPr lang="en-US" sz="1800" dirty="0" smtClean="0">
                          <a:sym typeface="Symbol"/>
                        </a:rPr>
                        <a:t> </a:t>
                      </a:r>
                      <a:r>
                        <a:rPr lang="en-US" sz="1800" b="0" dirty="0" smtClean="0">
                          <a:sym typeface="Symbol"/>
                        </a:rPr>
                        <a:t>Q)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b="0" dirty="0" smtClean="0"/>
                        <a:t>P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sz="1800" b="0" dirty="0" smtClean="0">
                          <a:sym typeface="Symbol"/>
                        </a:rPr>
                        <a:t></a:t>
                      </a:r>
                      <a:r>
                        <a:rPr lang="en-US" sz="1800" dirty="0" smtClean="0">
                          <a:sym typeface="Symbol"/>
                        </a:rPr>
                        <a:t> </a:t>
                      </a:r>
                      <a:r>
                        <a:rPr lang="en-US" sz="1800" b="0" dirty="0" smtClean="0">
                          <a:sym typeface="Symbol"/>
                        </a:rPr>
                        <a:t>Q</a:t>
                      </a:r>
                      <a:r>
                        <a:rPr lang="en-US" sz="1800" dirty="0" smtClean="0">
                          <a:sym typeface="Symbol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T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Examples: Inconsistency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Two or more statements or formulas are </a:t>
            </a:r>
            <a:r>
              <a:rPr lang="en-US" sz="1800" b="1" dirty="0" smtClean="0"/>
              <a:t>inconsistent</a:t>
            </a:r>
            <a:r>
              <a:rPr lang="en-US" sz="1800" dirty="0" smtClean="0"/>
              <a:t> when they can never be true at the same time. On a truth-table this means that there is no row where there is a T in the truth-profile of all of the formulas involved. </a:t>
            </a:r>
          </a:p>
          <a:p>
            <a:r>
              <a:rPr lang="en-US" sz="1800" dirty="0" smtClean="0"/>
              <a:t> 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62118" y="3021590"/>
          <a:ext cx="3734452" cy="1854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31341"/>
                <a:gridCol w="396864"/>
                <a:gridCol w="337335"/>
                <a:gridCol w="1329495"/>
                <a:gridCol w="456394"/>
                <a:gridCol w="386942"/>
                <a:gridCol w="49608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800" b="1" dirty="0" smtClean="0">
                          <a:sym typeface="Symbol"/>
                        </a:rPr>
                        <a:t>  </a:t>
                      </a:r>
                      <a:r>
                        <a:rPr lang="en-US" sz="1800" b="0" dirty="0" smtClean="0">
                          <a:sym typeface="Symbol"/>
                        </a:rPr>
                        <a:t>(P</a:t>
                      </a:r>
                      <a:r>
                        <a:rPr lang="en-US" sz="1800" b="0" baseline="0" dirty="0" smtClean="0">
                          <a:sym typeface="Symbol"/>
                        </a:rPr>
                        <a:t> </a:t>
                      </a:r>
                      <a:r>
                        <a:rPr lang="en-US" sz="1800" b="0" dirty="0" smtClean="0">
                          <a:sym typeface="Symbol"/>
                        </a:rPr>
                        <a:t> Q)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b="0" dirty="0" smtClean="0"/>
                        <a:t>(</a:t>
                      </a:r>
                      <a:r>
                        <a:rPr lang="en-US" sz="1800" dirty="0" smtClean="0">
                          <a:sym typeface="Symbol"/>
                        </a:rPr>
                        <a:t></a:t>
                      </a:r>
                      <a:r>
                        <a:rPr lang="en-US" b="0" dirty="0" smtClean="0"/>
                        <a:t>P</a:t>
                      </a:r>
                      <a:r>
                        <a:rPr lang="en-US" b="0" baseline="0" dirty="0" smtClean="0"/>
                        <a:t>  </a:t>
                      </a:r>
                      <a:r>
                        <a:rPr lang="en-US" sz="1800" b="1" dirty="0" smtClean="0">
                          <a:sym typeface="Symbol"/>
                        </a:rPr>
                        <a:t></a:t>
                      </a:r>
                      <a:r>
                        <a:rPr lang="en-US" sz="1800" dirty="0" smtClean="0">
                          <a:sym typeface="Symbol"/>
                        </a:rPr>
                        <a:t>  </a:t>
                      </a:r>
                      <a:r>
                        <a:rPr lang="en-US" sz="1800" b="0" dirty="0" smtClean="0">
                          <a:sym typeface="Symbol"/>
                        </a:rPr>
                        <a:t>Q)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F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F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Examples: Equivalence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Two or more statements or formulas are </a:t>
            </a:r>
            <a:r>
              <a:rPr lang="en-US" sz="1800" b="1" dirty="0" smtClean="0"/>
              <a:t>logically equivalent </a:t>
            </a:r>
            <a:r>
              <a:rPr lang="en-US" sz="1800" dirty="0" smtClean="0"/>
              <a:t>when they mean the same thing from the point of view of logic. On a truth-table this means that the the truth-profile of all the formulas involved is identical.</a:t>
            </a:r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87457" y="3095401"/>
          <a:ext cx="4577787" cy="1854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50399"/>
                <a:gridCol w="525845"/>
                <a:gridCol w="1250122"/>
                <a:gridCol w="406786"/>
                <a:gridCol w="605218"/>
                <a:gridCol w="525845"/>
                <a:gridCol w="81357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(P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sz="1800" b="0" dirty="0" smtClean="0">
                          <a:sym typeface="Symbol"/>
                        </a:rPr>
                        <a:t> Q)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800" b="1" dirty="0" smtClean="0">
                          <a:sym typeface="Symbol"/>
                        </a:rPr>
                        <a:t></a:t>
                      </a:r>
                      <a:r>
                        <a:rPr lang="en-US" sz="1800" b="0" dirty="0" smtClean="0">
                          <a:sym typeface="Symbol"/>
                        </a:rPr>
                        <a:t>     ( P            Q)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Examples: Validity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An argument is </a:t>
            </a:r>
            <a:r>
              <a:rPr lang="en-US" sz="1800" b="1" dirty="0" smtClean="0"/>
              <a:t>valid</a:t>
            </a:r>
            <a:r>
              <a:rPr lang="en-US" sz="1800" dirty="0" smtClean="0"/>
              <a:t> when it is impossible for the premises to be true and the conclusion false. On a truth-table this means that there is no row where there is a T in the truth-profile of each premise, and an F in the truth-profile of the conclusion. </a:t>
            </a:r>
          </a:p>
          <a:p>
            <a:r>
              <a:rPr lang="en-US" sz="1800" dirty="0" smtClean="0"/>
              <a:t>Let </a:t>
            </a:r>
            <a:r>
              <a:rPr lang="en-US" sz="1800" dirty="0" smtClean="0"/>
              <a:t>(P </a:t>
            </a:r>
            <a:r>
              <a:rPr lang="en-US" sz="1800" dirty="0" smtClean="0">
                <a:sym typeface="Symbol"/>
              </a:rPr>
              <a:t> Q</a:t>
            </a:r>
            <a:r>
              <a:rPr lang="en-US" sz="1800" dirty="0" smtClean="0">
                <a:sym typeface="Symbol"/>
              </a:rPr>
              <a:t>) and P be the premises, and Q the conclusion</a:t>
            </a:r>
            <a:endParaRPr lang="en-US" sz="1800" dirty="0" smtClean="0"/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87971" y="3789882"/>
          <a:ext cx="3948799" cy="1854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51184"/>
                <a:gridCol w="412780"/>
                <a:gridCol w="1101298"/>
                <a:gridCol w="347256"/>
                <a:gridCol w="545689"/>
                <a:gridCol w="11905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b="0" dirty="0" smtClean="0"/>
                        <a:t>P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sz="1800" dirty="0" smtClean="0">
                          <a:sym typeface="Symbol"/>
                        </a:rPr>
                        <a:t> </a:t>
                      </a:r>
                      <a:r>
                        <a:rPr lang="en-US" sz="1800" b="0" dirty="0" smtClean="0">
                          <a:sym typeface="Symbol"/>
                        </a:rPr>
                        <a:t>Q)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r>
                        <a:rPr lang="en-US" b="0" baseline="0" dirty="0" smtClean="0"/>
                        <a:t>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Examples:</a:t>
            </a:r>
            <a:r>
              <a:rPr lang="en-US" sz="2400" dirty="0" smtClean="0"/>
              <a:t> Invalidity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An argument is </a:t>
            </a:r>
            <a:r>
              <a:rPr lang="en-US" sz="1800" b="1" dirty="0" smtClean="0"/>
              <a:t>invalid </a:t>
            </a:r>
            <a:r>
              <a:rPr lang="en-US" sz="1800" dirty="0" smtClean="0"/>
              <a:t>when it is possible for the premises to be true and the conclusion false. On a truth-table this means that there is at least one row where there is a T in the truth-profile of each premise, and an F in the truth-profile of the conclusion.</a:t>
            </a:r>
          </a:p>
          <a:p>
            <a:r>
              <a:rPr lang="en-US" sz="1800" dirty="0" smtClean="0"/>
              <a:t>Let (</a:t>
            </a:r>
            <a:r>
              <a:rPr lang="en-US" sz="1800" dirty="0" smtClean="0"/>
              <a:t>P </a:t>
            </a:r>
            <a:r>
              <a:rPr lang="en-US" sz="1800" dirty="0" smtClean="0">
                <a:sym typeface="Symbol"/>
              </a:rPr>
              <a:t> Q</a:t>
            </a:r>
            <a:r>
              <a:rPr lang="en-US" sz="1800" dirty="0" smtClean="0">
                <a:sym typeface="Symbol"/>
              </a:rPr>
              <a:t>) and P be the premises, and Q the conclusion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93189" y="3730355"/>
          <a:ext cx="3575705" cy="1854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31340"/>
                <a:gridCol w="436551"/>
                <a:gridCol w="1131063"/>
                <a:gridCol w="486159"/>
                <a:gridCol w="545688"/>
                <a:gridCol w="6449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b="0" dirty="0" smtClean="0"/>
                        <a:t>P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sz="1800" dirty="0" smtClean="0">
                          <a:sym typeface="Symbol"/>
                        </a:rPr>
                        <a:t> </a:t>
                      </a:r>
                      <a:r>
                        <a:rPr lang="en-US" sz="1800" b="0" dirty="0" smtClean="0">
                          <a:sym typeface="Symbol"/>
                        </a:rPr>
                        <a:t>Q)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!!!!!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  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is a Truth-Table 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 truth-table is a table that shows the distribution of truth-values, T and F, over a set of compound formulas. The distribution is determined by a fixed set of truth-values as inputs, the definitions of the truth functions involved in the compound formulas, and the determination of dependency.</a:t>
            </a:r>
          </a:p>
          <a:p>
            <a:r>
              <a:rPr lang="en-US" sz="1600" dirty="0" smtClean="0"/>
              <a:t>The fixed set of inputs are under ‘P’ and ‘Q’ at the left. </a:t>
            </a:r>
            <a:r>
              <a:rPr lang="en-US" sz="1600" dirty="0" smtClean="0"/>
              <a:t>T</a:t>
            </a:r>
            <a:r>
              <a:rPr lang="en-US" sz="1600" dirty="0" smtClean="0"/>
              <a:t>he final value of the formula is under the main connective in bold.  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600" i="1" dirty="0" smtClean="0"/>
              <a:t>Computation goes from</a:t>
            </a:r>
          </a:p>
          <a:p>
            <a:pPr>
              <a:buNone/>
            </a:pPr>
            <a:r>
              <a:rPr lang="en-US" sz="1600" i="1" dirty="0" smtClean="0"/>
              <a:t>	subordinate operators</a:t>
            </a:r>
          </a:p>
          <a:p>
            <a:pPr>
              <a:buNone/>
            </a:pPr>
            <a:r>
              <a:rPr lang="en-US" sz="1600" i="1" dirty="0" smtClean="0"/>
              <a:t>	to the main connective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68642" y="3819646"/>
          <a:ext cx="2940723" cy="18288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21419"/>
                <a:gridCol w="357178"/>
                <a:gridCol w="238118"/>
                <a:gridCol w="347256"/>
                <a:gridCol w="238119"/>
                <a:gridCol w="406786"/>
                <a:gridCol w="208353"/>
                <a:gridCol w="347257"/>
                <a:gridCol w="476237"/>
              </a:tblGrid>
              <a:tr h="310863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b="0" dirty="0" smtClean="0"/>
                        <a:t>(P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sz="1800" b="0" dirty="0" smtClean="0">
                          <a:sym typeface="Symbol"/>
                        </a:rPr>
                        <a:t> Q) </a:t>
                      </a:r>
                      <a:r>
                        <a:rPr lang="en-US" sz="1800" b="1" dirty="0" smtClean="0">
                          <a:sym typeface="Symbol"/>
                        </a:rPr>
                        <a:t></a:t>
                      </a:r>
                      <a:r>
                        <a:rPr lang="en-US" sz="1800" b="0" dirty="0" smtClean="0">
                          <a:sym typeface="Symbol"/>
                        </a:rPr>
                        <a:t> (Q</a:t>
                      </a:r>
                      <a:r>
                        <a:rPr lang="en-US" sz="1800" b="0" baseline="0" dirty="0" smtClean="0">
                          <a:sym typeface="Symbol"/>
                        </a:rPr>
                        <a:t>  </a:t>
                      </a:r>
                      <a:r>
                        <a:rPr lang="en-US" sz="1800" dirty="0" smtClean="0">
                          <a:sym typeface="Symbol"/>
                        </a:rPr>
                        <a:t></a:t>
                      </a:r>
                      <a:r>
                        <a:rPr lang="en-US" sz="1800" b="0" dirty="0" smtClean="0">
                          <a:sym typeface="Symbol"/>
                        </a:rPr>
                        <a:t>  P)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0863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0863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0863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0863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Rules for Constructing a Truth-Table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The number of </a:t>
            </a:r>
            <a:r>
              <a:rPr lang="en-US" sz="1600" i="1" dirty="0" smtClean="0"/>
              <a:t>rows</a:t>
            </a:r>
            <a:r>
              <a:rPr lang="en-US" sz="1600" dirty="0" smtClean="0"/>
              <a:t> that a truth-table needs is determined by the number of basic statement letters involved in the set of formulas that will be involved in the computation. The formula for the rows is 2</a:t>
            </a:r>
            <a:r>
              <a:rPr lang="en-US" sz="1600" baseline="30000" dirty="0" smtClean="0"/>
              <a:t>n</a:t>
            </a:r>
            <a:r>
              <a:rPr lang="en-US" sz="1600" dirty="0" smtClean="0"/>
              <a:t> where n = the number of basic statement letters involved. The most common instances are where n = 1, 2, and 3; in those cases one needs 2, 4, and 8 rows respectively.</a:t>
            </a:r>
          </a:p>
          <a:p>
            <a:r>
              <a:rPr lang="en-US" sz="1600" dirty="0" smtClean="0"/>
              <a:t>The number of </a:t>
            </a:r>
            <a:r>
              <a:rPr lang="en-US" sz="1600" i="1" dirty="0" smtClean="0"/>
              <a:t>columns</a:t>
            </a:r>
            <a:r>
              <a:rPr lang="en-US" sz="1600" dirty="0" smtClean="0"/>
              <a:t> that a truth-table needs is determined by the number of basic statement letters and formulas involved. There should be one column for each basic statement letter and formula. </a:t>
            </a:r>
          </a:p>
          <a:p>
            <a:r>
              <a:rPr lang="en-US" sz="1600" dirty="0" smtClean="0"/>
              <a:t>For each formula the computation proceeds from weakest scope to widest scope. The operation in the widest scope is computed last. And if two sub-formulas of a a formula have no greater weight in scope, then it does not matter which one is computed first.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Distributing Basic Truth-Values in the Rows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 smtClean="0"/>
              <a:t>A truth-table is a computation based on an initial set of input truth-values. These values are fixed. The number of basic rows is given by the number of basic statement letters, each of which can be either true or false. Thus, in making a truth-table, one needs to account for every possible combination of how T and F can be distributed amongst the basic statement letters prior to computing the compound cases via the definition.</a:t>
            </a:r>
          </a:p>
          <a:p>
            <a:r>
              <a:rPr lang="en-US" sz="1600" dirty="0" smtClean="0"/>
              <a:t>The easiest way to make sure all possible distributions of T and F have been accounted for, one can use the procedure of halving and alternating Ts and Fs, explained by the case in which one has 3 basic statement letters, P, Q, and R, and thus 8 rows, by the formula 2</a:t>
            </a:r>
            <a:r>
              <a:rPr lang="en-US" sz="1600" baseline="30000" dirty="0" smtClean="0"/>
              <a:t>n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Set the first column under P to 4Ts, followed by 4Fs.</a:t>
            </a:r>
          </a:p>
          <a:p>
            <a:r>
              <a:rPr lang="en-US" sz="1600" dirty="0" smtClean="0"/>
              <a:t>Set the second column under Q to 2Ts, 2Fs, 2Ts, 2Fs</a:t>
            </a:r>
          </a:p>
          <a:p>
            <a:r>
              <a:rPr lang="en-US" sz="1600" dirty="0" smtClean="0"/>
              <a:t>Set the third column under R to 1T, 1F, 1T, 1F, 1T, 1F, 1T, 1F  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The Case of Eight Rows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28172" y="2936663"/>
          <a:ext cx="3093929" cy="33375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5644"/>
                <a:gridCol w="357178"/>
                <a:gridCol w="396864"/>
                <a:gridCol w="19942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R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0" dirty="0" smtClean="0"/>
                        <a:t>(P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sz="1800" b="1" dirty="0" smtClean="0">
                          <a:sym typeface="Symbol"/>
                        </a:rPr>
                        <a:t></a:t>
                      </a:r>
                      <a:r>
                        <a:rPr lang="en-US" sz="1800" b="0" dirty="0" smtClean="0">
                          <a:sym typeface="Symbol"/>
                        </a:rPr>
                        <a:t> ( Q 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sz="1800" b="1" dirty="0" smtClean="0">
                          <a:sym typeface="Symbol"/>
                        </a:rPr>
                        <a:t></a:t>
                      </a:r>
                      <a:r>
                        <a:rPr lang="en-US" sz="1800" dirty="0" smtClean="0">
                          <a:sym typeface="Symbol"/>
                        </a:rPr>
                        <a:t> </a:t>
                      </a:r>
                      <a:r>
                        <a:rPr lang="en-US" sz="1800" baseline="0" dirty="0" smtClean="0">
                          <a:sym typeface="Symbol"/>
                        </a:rPr>
                        <a:t> </a:t>
                      </a:r>
                      <a:r>
                        <a:rPr lang="en-US" sz="1800" b="0" dirty="0" smtClean="0">
                          <a:sym typeface="Symbol"/>
                        </a:rPr>
                        <a:t>R)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87457" y="1646911"/>
            <a:ext cx="6300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Since the formula has 3 basic statement letters, we need 8 rows, following the procedure we have every possible combination of T and F that applies to P, Q, and R.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can a truth-table be used for?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	A truth-table can be used to determine the answer to a number of questions that logicians care about. </a:t>
            </a:r>
          </a:p>
          <a:p>
            <a:r>
              <a:rPr lang="en-US" sz="1800" dirty="0" smtClean="0"/>
              <a:t>Where </a:t>
            </a:r>
            <a:r>
              <a:rPr lang="en-US" sz="1800" dirty="0" smtClean="0">
                <a:ea typeface="Lucida Grande"/>
                <a:cs typeface="Lucida Grande"/>
              </a:rPr>
              <a:t>ϕ and </a:t>
            </a:r>
            <a:r>
              <a:rPr lang="en-US" sz="1800" dirty="0" smtClean="0">
                <a:latin typeface="Lucida Grande"/>
                <a:ea typeface="Lucida Grande"/>
                <a:cs typeface="Lucida Grande"/>
              </a:rPr>
              <a:t>φ </a:t>
            </a:r>
            <a:r>
              <a:rPr lang="en-US" sz="1800" dirty="0" smtClean="0">
                <a:ea typeface="Lucida Grande"/>
                <a:cs typeface="Lucida Grande"/>
              </a:rPr>
              <a:t>are arbitrary formulas of PL, a truth-table can be used to answer any of the following questions:</a:t>
            </a:r>
          </a:p>
          <a:p>
            <a:r>
              <a:rPr lang="en-US" sz="1800" dirty="0" smtClean="0">
                <a:ea typeface="Lucida Grande"/>
                <a:cs typeface="Lucida Grande"/>
              </a:rPr>
              <a:t>Is ϕ a tautology, contingent, or a contradiction?</a:t>
            </a:r>
          </a:p>
          <a:p>
            <a:r>
              <a:rPr lang="en-US" sz="1800" dirty="0" smtClean="0">
                <a:ea typeface="Lucida Grande"/>
                <a:cs typeface="Lucida Grande"/>
              </a:rPr>
              <a:t>Are ϕ and </a:t>
            </a:r>
            <a:r>
              <a:rPr lang="en-US" sz="1800" dirty="0" smtClean="0">
                <a:latin typeface="Lucida Grande"/>
                <a:ea typeface="Lucida Grande"/>
                <a:cs typeface="Lucida Grande"/>
              </a:rPr>
              <a:t>φ </a:t>
            </a:r>
            <a:r>
              <a:rPr lang="en-US" sz="1800" dirty="0" smtClean="0">
                <a:ea typeface="Lucida Grande"/>
                <a:cs typeface="Lucida Grande"/>
              </a:rPr>
              <a:t>logically consistent or inconsistent?</a:t>
            </a:r>
          </a:p>
          <a:p>
            <a:r>
              <a:rPr lang="en-US" sz="1800" dirty="0" smtClean="0">
                <a:ea typeface="Lucida Grande"/>
                <a:cs typeface="Lucida Grande"/>
              </a:rPr>
              <a:t>Are ϕ and </a:t>
            </a:r>
            <a:r>
              <a:rPr lang="en-US" sz="1800" dirty="0" smtClean="0">
                <a:latin typeface="Lucida Grande"/>
                <a:ea typeface="Lucida Grande"/>
                <a:cs typeface="Lucida Grande"/>
              </a:rPr>
              <a:t>φ</a:t>
            </a:r>
            <a:r>
              <a:rPr lang="en-US" sz="1800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sz="1800" dirty="0" smtClean="0">
                <a:ea typeface="Lucida Grande"/>
                <a:cs typeface="Lucida Grande"/>
              </a:rPr>
              <a:t>logically equivalent?</a:t>
            </a:r>
          </a:p>
          <a:p>
            <a:r>
              <a:rPr lang="en-US" sz="1800" dirty="0" smtClean="0">
                <a:ea typeface="Lucida Grande"/>
                <a:cs typeface="Lucida Grande"/>
              </a:rPr>
              <a:t>Is </a:t>
            </a:r>
            <a:r>
              <a:rPr lang="en-US" sz="1800" dirty="0" smtClean="0">
                <a:latin typeface="Lucida Grande"/>
                <a:ea typeface="Lucida Grande"/>
                <a:cs typeface="Lucida Grande"/>
              </a:rPr>
              <a:t>φ</a:t>
            </a:r>
            <a:r>
              <a:rPr lang="en-US" sz="1800" dirty="0" smtClean="0">
                <a:ea typeface="Lucida Grande"/>
                <a:cs typeface="Lucida Grande"/>
              </a:rPr>
              <a:t> a valid consequence of ϕ?  </a:t>
            </a:r>
            <a:r>
              <a:rPr lang="en-US" sz="1800" dirty="0" smtClean="0">
                <a:latin typeface="Lucida Grande"/>
                <a:ea typeface="Lucida Grande"/>
                <a:cs typeface="Lucida Grande"/>
              </a:rPr>
              <a:t>  </a:t>
            </a:r>
            <a:endParaRPr lang="en-US" sz="1800" dirty="0" smtClean="0">
              <a:ea typeface="Lucida Grande"/>
              <a:cs typeface="Lucida Grande"/>
            </a:endParaRPr>
          </a:p>
          <a:p>
            <a:endParaRPr lang="en-US" sz="1800" dirty="0" smtClean="0">
              <a:ea typeface="Lucida Grande"/>
              <a:cs typeface="Lucida Grande"/>
            </a:endParaRP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Definitions of Key Logical Concepts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399" y="2142970"/>
          <a:ext cx="7313614" cy="39624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75924"/>
                <a:gridCol w="57376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Logical Concept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Representation on a Truth-Table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Tautology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</a:t>
                      </a:r>
                      <a:r>
                        <a:rPr lang="en-US" sz="1600" baseline="0" dirty="0" smtClean="0"/>
                        <a:t> truth-profile is </a:t>
                      </a:r>
                      <a:r>
                        <a:rPr lang="en-US" sz="1600" i="1" baseline="0" dirty="0" smtClean="0"/>
                        <a:t>all</a:t>
                      </a:r>
                      <a:r>
                        <a:rPr lang="en-US" sz="1600" dirty="0" smtClean="0"/>
                        <a:t> T.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Contingent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</a:t>
                      </a:r>
                      <a:r>
                        <a:rPr lang="en-US" sz="1600" baseline="0" dirty="0" smtClean="0"/>
                        <a:t> truth-profile is </a:t>
                      </a:r>
                      <a:r>
                        <a:rPr lang="en-US" sz="1600" i="1" baseline="0" dirty="0" smtClean="0"/>
                        <a:t>some</a:t>
                      </a:r>
                      <a:r>
                        <a:rPr lang="en-US" sz="1600" dirty="0" smtClean="0"/>
                        <a:t> T,</a:t>
                      </a:r>
                      <a:r>
                        <a:rPr lang="en-US" sz="1600" baseline="0" dirty="0" smtClean="0"/>
                        <a:t> and </a:t>
                      </a:r>
                      <a:r>
                        <a:rPr lang="en-US" sz="1600" i="1" baseline="0" dirty="0" smtClean="0"/>
                        <a:t>some</a:t>
                      </a:r>
                      <a:r>
                        <a:rPr lang="en-US" sz="1600" baseline="0" dirty="0" smtClean="0"/>
                        <a:t> F.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Contradiction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The truth-profile is </a:t>
                      </a:r>
                      <a:r>
                        <a:rPr lang="en-US" sz="1600" i="1" baseline="0" dirty="0" smtClean="0"/>
                        <a:t>all</a:t>
                      </a:r>
                      <a:r>
                        <a:rPr lang="en-US" sz="1600" baseline="0" dirty="0" smtClean="0"/>
                        <a:t> F.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Consistent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 least </a:t>
                      </a:r>
                      <a:r>
                        <a:rPr lang="en-US" sz="1600" i="1" dirty="0" smtClean="0"/>
                        <a:t>one</a:t>
                      </a:r>
                      <a:r>
                        <a:rPr lang="en-US" sz="1600" dirty="0" smtClean="0"/>
                        <a:t> row has T in</a:t>
                      </a:r>
                      <a:r>
                        <a:rPr lang="en-US" sz="1600" baseline="0" dirty="0" smtClean="0"/>
                        <a:t> the truth-profile for </a:t>
                      </a:r>
                      <a:r>
                        <a:rPr lang="en-US" sz="1600" i="1" baseline="0" dirty="0" smtClean="0"/>
                        <a:t>all</a:t>
                      </a:r>
                      <a:r>
                        <a:rPr lang="en-US" sz="1600" baseline="0" dirty="0" smtClean="0"/>
                        <a:t> formulas involved.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Inconsistent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There</a:t>
                      </a:r>
                      <a:r>
                        <a:rPr lang="en-US" sz="1600" baseline="0" dirty="0" smtClean="0"/>
                        <a:t> is </a:t>
                      </a:r>
                      <a:r>
                        <a:rPr lang="en-US" sz="1600" i="1" baseline="0" dirty="0" smtClean="0"/>
                        <a:t>no</a:t>
                      </a:r>
                      <a:r>
                        <a:rPr lang="en-US" sz="1600" baseline="0" dirty="0" smtClean="0"/>
                        <a:t> row that has T in the truth-profile for </a:t>
                      </a:r>
                      <a:r>
                        <a:rPr lang="en-US" sz="1600" i="1" baseline="0" dirty="0" smtClean="0"/>
                        <a:t>all</a:t>
                      </a:r>
                      <a:r>
                        <a:rPr lang="en-US" sz="1600" baseline="0" dirty="0" smtClean="0"/>
                        <a:t> formulas involved.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Equivalent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truth-profiles are </a:t>
                      </a:r>
                      <a:r>
                        <a:rPr lang="en-US" sz="1600" i="1" dirty="0" smtClean="0"/>
                        <a:t>identical</a:t>
                      </a:r>
                      <a:r>
                        <a:rPr lang="en-US" sz="1600" baseline="0" dirty="0" smtClean="0"/>
                        <a:t> for </a:t>
                      </a:r>
                      <a:r>
                        <a:rPr lang="en-US" sz="1600" i="1" baseline="0" dirty="0" smtClean="0"/>
                        <a:t>all </a:t>
                      </a:r>
                      <a:r>
                        <a:rPr lang="en-US" sz="1600" baseline="0" dirty="0" smtClean="0"/>
                        <a:t>formulas involved.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Valid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There is </a:t>
                      </a:r>
                      <a:r>
                        <a:rPr lang="en-US" sz="1600" i="1" dirty="0" smtClean="0"/>
                        <a:t>no</a:t>
                      </a:r>
                      <a:r>
                        <a:rPr lang="en-US" sz="1600" dirty="0" smtClean="0"/>
                        <a:t> row where the truth-profile for </a:t>
                      </a:r>
                      <a:r>
                        <a:rPr lang="en-US" sz="1600" i="1" dirty="0" smtClean="0"/>
                        <a:t>all the premises </a:t>
                      </a:r>
                      <a:r>
                        <a:rPr lang="en-US" sz="1600" dirty="0" smtClean="0"/>
                        <a:t>has</a:t>
                      </a:r>
                      <a:r>
                        <a:rPr lang="en-US" sz="1600" baseline="0" dirty="0" smtClean="0"/>
                        <a:t> a</a:t>
                      </a:r>
                      <a:r>
                        <a:rPr lang="en-US" sz="1600" dirty="0" smtClean="0"/>
                        <a:t> T, and the the truth</a:t>
                      </a:r>
                      <a:r>
                        <a:rPr lang="en-US" sz="1600" baseline="0" dirty="0" smtClean="0"/>
                        <a:t>-profile for </a:t>
                      </a:r>
                      <a:r>
                        <a:rPr lang="en-US" sz="1600" i="1" baseline="0" dirty="0" smtClean="0"/>
                        <a:t>the </a:t>
                      </a:r>
                      <a:r>
                        <a:rPr lang="en-US" sz="1600" i="1" dirty="0" smtClean="0"/>
                        <a:t>conclusion</a:t>
                      </a:r>
                      <a:r>
                        <a:rPr lang="en-US" sz="1600" baseline="0" dirty="0" smtClean="0"/>
                        <a:t> has an F.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Invalid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There is </a:t>
                      </a:r>
                      <a:r>
                        <a:rPr lang="en-US" sz="1600" i="1" baseline="0" dirty="0" smtClean="0"/>
                        <a:t>some</a:t>
                      </a:r>
                      <a:r>
                        <a:rPr lang="en-US" sz="1600" baseline="0" dirty="0" smtClean="0"/>
                        <a:t> row where the truth-profile for </a:t>
                      </a:r>
                      <a:r>
                        <a:rPr lang="en-US" sz="1600" i="1" baseline="0" dirty="0" smtClean="0"/>
                        <a:t>all the premises </a:t>
                      </a:r>
                      <a:r>
                        <a:rPr lang="en-US" sz="1600" baseline="0" dirty="0" smtClean="0"/>
                        <a:t>has a T, and the truth-profile for </a:t>
                      </a:r>
                      <a:r>
                        <a:rPr lang="en-US" sz="1600" i="1" baseline="0" dirty="0" smtClean="0"/>
                        <a:t>the conclusion </a:t>
                      </a:r>
                      <a:r>
                        <a:rPr lang="en-US" sz="1600" baseline="0" dirty="0" smtClean="0"/>
                        <a:t>has an F.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0" y="1371600"/>
            <a:ext cx="5238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the </a:t>
            </a:r>
            <a:r>
              <a:rPr lang="en-US" i="1" dirty="0" smtClean="0"/>
              <a:t>truth-profile</a:t>
            </a:r>
            <a:r>
              <a:rPr lang="en-US" dirty="0" smtClean="0"/>
              <a:t> of a formula be the column underneath the main connective of the formula.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Examples: Tautology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 statement or formula is a </a:t>
            </a:r>
            <a:r>
              <a:rPr lang="en-US" sz="1800" b="1" dirty="0" smtClean="0"/>
              <a:t>tautology</a:t>
            </a:r>
            <a:r>
              <a:rPr lang="en-US" sz="1800" dirty="0" smtClean="0"/>
              <a:t> when it is always true. On a truth-table this means that the truth-profile contains only Ts.</a:t>
            </a:r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62902" y="2942220"/>
          <a:ext cx="2613310" cy="18542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61106"/>
                <a:gridCol w="416707"/>
                <a:gridCol w="372060"/>
                <a:gridCol w="372060"/>
                <a:gridCol w="327413"/>
                <a:gridCol w="337335"/>
                <a:gridCol w="4266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5"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0" dirty="0" smtClean="0"/>
                        <a:t>(P 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sz="1800" b="1" dirty="0" smtClean="0">
                          <a:sym typeface="Symbol"/>
                        </a:rPr>
                        <a:t></a:t>
                      </a:r>
                      <a:r>
                        <a:rPr lang="en-US" sz="1800" b="0" dirty="0" smtClean="0">
                          <a:sym typeface="Symbol"/>
                        </a:rPr>
                        <a:t>  (Q</a:t>
                      </a:r>
                      <a:r>
                        <a:rPr lang="en-US" sz="1800" b="0" baseline="0" dirty="0" smtClean="0">
                          <a:sym typeface="Symbol"/>
                        </a:rPr>
                        <a:t> </a:t>
                      </a:r>
                      <a:r>
                        <a:rPr lang="en-US" sz="1800" b="0" dirty="0" smtClean="0">
                          <a:sym typeface="Symbol"/>
                        </a:rPr>
                        <a:t>  P))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Examples:</a:t>
            </a:r>
            <a:r>
              <a:rPr lang="en-US" sz="2400" dirty="0" smtClean="0"/>
              <a:t> Contingent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A statement or formula is </a:t>
            </a:r>
            <a:r>
              <a:rPr lang="en-US" sz="1800" b="1" dirty="0" smtClean="0"/>
              <a:t>contingent</a:t>
            </a:r>
            <a:r>
              <a:rPr lang="en-US" sz="1800" dirty="0" smtClean="0"/>
              <a:t> when it is true sometimes, and false other times. On a truth-table this means that the truth-profile contains some Ts and some Fs.</a:t>
            </a:r>
          </a:p>
          <a:p>
            <a:endParaRPr lang="en-US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3373" y="3025953"/>
          <a:ext cx="2365269" cy="18491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0556"/>
                <a:gridCol w="416708"/>
                <a:gridCol w="411747"/>
                <a:gridCol w="411747"/>
                <a:gridCol w="6945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Q</a:t>
                      </a:r>
                      <a:endParaRPr lang="en-US" b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b="0" dirty="0" smtClean="0"/>
                        <a:t>(P</a:t>
                      </a:r>
                      <a:r>
                        <a:rPr lang="en-US" b="0" baseline="0" dirty="0" smtClean="0"/>
                        <a:t>    </a:t>
                      </a:r>
                      <a:r>
                        <a:rPr lang="en-US" sz="1800" b="1" dirty="0" smtClean="0">
                          <a:sym typeface="Symbol"/>
                        </a:rPr>
                        <a:t></a:t>
                      </a:r>
                      <a:r>
                        <a:rPr lang="en-US" sz="1800" dirty="0" smtClean="0">
                          <a:sym typeface="Symbol"/>
                        </a:rPr>
                        <a:t>     </a:t>
                      </a:r>
                      <a:r>
                        <a:rPr lang="en-US" sz="1800" b="0" dirty="0" smtClean="0">
                          <a:sym typeface="Symbol"/>
                        </a:rPr>
                        <a:t>Q)</a:t>
                      </a:r>
                      <a:r>
                        <a:rPr lang="en-US" sz="1800" b="0" baseline="0" dirty="0" smtClean="0">
                          <a:sym typeface="Symbol"/>
                        </a:rPr>
                        <a:t> </a:t>
                      </a:r>
                      <a:endParaRPr lang="en-US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133</TotalTime>
  <Words>1547</Words>
  <Application>Microsoft Macintosh PowerPoint</Application>
  <PresentationFormat>On-screen Show (4:3)</PresentationFormat>
  <Paragraphs>301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Inkwell</vt:lpstr>
      <vt:lpstr>Logic &amp; Critical Reasoning</vt:lpstr>
      <vt:lpstr>What is a Truth-Table  </vt:lpstr>
      <vt:lpstr>Rules for Constructing a Truth-Table</vt:lpstr>
      <vt:lpstr>Distributing Basic Truth-Values in the Rows</vt:lpstr>
      <vt:lpstr>The Case of Eight Rows</vt:lpstr>
      <vt:lpstr>What can a truth-table be used for?</vt:lpstr>
      <vt:lpstr>Definitions of Key Logical Concepts</vt:lpstr>
      <vt:lpstr>Examples: Tautology</vt:lpstr>
      <vt:lpstr>Examples: Contingent</vt:lpstr>
      <vt:lpstr>Examples: Contradiction</vt:lpstr>
      <vt:lpstr>Examples: Consistency</vt:lpstr>
      <vt:lpstr>Examples: Inconsistency</vt:lpstr>
      <vt:lpstr>Examples: Equivalence</vt:lpstr>
      <vt:lpstr>Examples: Validity</vt:lpstr>
      <vt:lpstr>Examples: Invalidity</vt:lpstr>
    </vt:vector>
  </TitlesOfParts>
  <Company>San Jose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 &amp; Critical Reasoning</dc:title>
  <dc:creator>Anand Vaidya</dc:creator>
  <cp:lastModifiedBy>Anand Vaidya</cp:lastModifiedBy>
  <cp:revision>5</cp:revision>
  <dcterms:created xsi:type="dcterms:W3CDTF">2010-10-01T19:37:36Z</dcterms:created>
  <dcterms:modified xsi:type="dcterms:W3CDTF">2010-10-01T21:51:26Z</dcterms:modified>
</cp:coreProperties>
</file>