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61" r:id="rId4"/>
    <p:sldId id="258" r:id="rId5"/>
    <p:sldId id="260" r:id="rId6"/>
    <p:sldId id="263" r:id="rId7"/>
    <p:sldId id="266" r:id="rId8"/>
    <p:sldId id="262" r:id="rId9"/>
    <p:sldId id="265" r:id="rId10"/>
    <p:sldId id="264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176" autoAdjust="0"/>
  </p:normalViewPr>
  <p:slideViewPr>
    <p:cSldViewPr snapToGrid="0">
      <p:cViewPr>
        <p:scale>
          <a:sx n="82" d="100"/>
          <a:sy n="82" d="100"/>
        </p:scale>
        <p:origin x="-53" y="12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255" units="dev"/>
        </inkml:traceFormat>
        <inkml:channelProperties>
          <inkml:channelProperty channel="X" name="resolution" value="1180.36731" units="1/in"/>
          <inkml:channelProperty channel="Y" name="resolution" value="2087.86792" units="1/in"/>
          <inkml:channelProperty channel="F" name="resolution" value="1.62524E-7" units="1/dev"/>
        </inkml:channelProperties>
      </inkml:inkSource>
      <inkml:timestamp xml:id="ts0" timeString="2014-04-17T16:13:36.951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F51841B-0293-4053-8F9D-17FDC9108822}" emma:medium="tactile" emma:mode="ink">
          <msink:context xmlns:msink="http://schemas.microsoft.com/ink/2010/main" type="writingRegion" rotatedBoundingBox="11741,11089 14671,11095 14670,11617 11740,11612"/>
        </emma:interpretation>
      </emma:emma>
    </inkml:annotationXML>
    <inkml:traceGroup>
      <inkml:annotationXML>
        <emma:emma xmlns:emma="http://www.w3.org/2003/04/emma" version="1.0">
          <emma:interpretation id="{A093EEEC-8815-4690-ABAC-8D44F00C1663}" emma:medium="tactile" emma:mode="ink">
            <msink:context xmlns:msink="http://schemas.microsoft.com/ink/2010/main" type="paragraph" rotatedBoundingBox="11741,11089 14671,11095 14670,11617 11740,1161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30C3E3C-FC1A-41C9-A372-EEAADCFFDEF1}" emma:medium="tactile" emma:mode="ink">
              <msink:context xmlns:msink="http://schemas.microsoft.com/ink/2010/main" type="line" rotatedBoundingBox="11741,11089 14671,11095 14670,11617 11740,11612"/>
            </emma:interpretation>
          </emma:emma>
        </inkml:annotationXML>
        <inkml:traceGroup>
          <inkml:annotationXML>
            <emma:emma xmlns:emma="http://www.w3.org/2003/04/emma" version="1.0">
              <emma:interpretation id="{C0FBF5F2-C8CF-46F9-84FA-A56E140DFF9D}" emma:medium="tactile" emma:mode="ink">
                <msink:context xmlns:msink="http://schemas.microsoft.com/ink/2010/main" type="inkWord" rotatedBoundingBox="11741,11089 14671,11095 14670,11617 11740,11612"/>
              </emma:interpretation>
              <emma:one-of disjunction-type="recognition" id="oneOf0">
                <emma:interpretation id="interp0" emma:lang="en-US" emma:confidence="0">
                  <emma:literal>ADCs,</emma:literal>
                </emma:interpretation>
                <emma:interpretation id="interp1" emma:lang="en-US" emma:confidence="0">
                  <emma:literal>+ ADC 8</emma:literal>
                </emma:interpretation>
                <emma:interpretation id="interp2" emma:lang="en-US" emma:confidence="0">
                  <emma:literal>} ADC 8</emma:literal>
                </emma:interpretation>
                <emma:interpretation id="interp3" emma:lang="en-US" emma:confidence="0">
                  <emma:literal>ADc8+</emma:literal>
                </emma:interpretation>
                <emma:interpretation id="interp4" emma:lang="en-US" emma:confidence="0">
                  <emma:literal>= ADC 8</emma:literal>
                </emma:interpretation>
              </emma:one-of>
            </emma:emma>
          </inkml:annotationXML>
          <inkml:trace contextRef="#ctx0" brushRef="#br0">160 99 11,'0'0'12,"0"0"-3,0 0-2,0 0 0,0 0 0,0 0 0,0 0-1,0 0 1,-4-3 0,4 3 0,0 0 0,0 0-2,0 0-1,0 0 0,0 0-1,0 0-1,0 0 0,-7 0-1,7 0 2,0 0-2,0 0 1,-6 11 0,6-11-1,-4 10 0,0-2 2,2 1-1,-3 1 0,1 3-1,-3 0 1,2 0-1,-1 4 1,0-2-1,-1 3 0,1 1 0,-1-1-1,0 0 2,1 2-2,-2-1 0,2 0 0,-2-1 1,1-2-1,-1 0 0,2-2 0,-1-1 0,1-4 1,1 0-1,5-9 0,-6 10 0,6-10 0,0 0 0,0 0 0,-2-5 0,2-3-1,3-3 1,1-1 0,1-7-1,2-1 2,0-3-1,1-1 0,0-2 0,1-2 0,1 4 0,0-4-1,2 3 1,0 0 1,1 4-1,-2-2-1,2 5-1,-1 1 2,-2 1 0,0 2-1,-4 3 1,2 2-1,-2 0 1,-6 9 1,9-10-1,-9 10 0,7-11 1,-7 11-1,0 0 0,9-6 0,-9 6 0,0 0 0,0 0-1,10-9 1,-10 9-1,0 0 1,0 0 0,8 0-1,-8 0 1,0 0 0,8 3 1,-8-3-1,5 10 1,-5-10 0,4 11 1,-2-3-1,0 2 1,0 0-1,-1 1 1,2 1 0,-1 2-1,1 1 0,2 3 0,-3 0 1,2 3-2,0 1 0,-1 2 0,0 0 0,0 0 0,-1 1 0,1-3 1,-1-2-1,1-2 0,0 0 0,-1-1 0,3-4-1,0 0 1,1-1 0,0-1 0,0-2-1,1 0-1,0 0 1,-1-1-1,1 2-1,-5-3 0,3 1-2,-1 1 1,-2-1-1,-2-8-2,4 14-2,-4-14-1,0 0-6,4 8-8,-4-8-3,0 0 1</inkml:trace>
          <inkml:trace contextRef="#ctx0" brushRef="#br0" timeOffset="465.0266">115 311 21,'0'0'24,"12"0"-2,-12 0-9,14-8-1,-4 3-2,-2-1-2,3 2-4,-1-1 1,3 2-1,-1 0-1,3 0 1,-2 2-1,3 1 0,1-1 0,0 1 1,1-2-2,1 0-2,0-1-8,-1-1-9,-3-4-11,4 3-1,-5-6-3,0 5 2</inkml:trace>
          <inkml:trace contextRef="#ctx0" brushRef="#br0" timeOffset="961.055">483 89 56,'12'0'28,"-12"0"0,4 8-15,-4-8-7,1 8-1,-1-8-1,0 14 0,0-4-1,0 2-1,0 2 0,0 1 0,0 4 0,0 1 0,0 2 0,0 2 0,0 0 0,0 1-1,0-1 0,0 0 0,0-5-1,0-2 0,0-3 0,-1-3 0,1-11-2,-2 7 0,2-7-2,0-5-1,3-4-4,-1-6-6,2-3-10,3 0-5,-4-8-1,4 6 1</inkml:trace>
          <inkml:trace contextRef="#ctx0" brushRef="#br0" timeOffset="1524.0872">535 108 31,'0'0'25,"0"0"-5,0 0-8,0 0-1,0 0-6,0 0 1,8-2-1,-8 2 0,10 0-1,-3 0 1,2 0 0,3 0 0,1 2 1,2 0-2,0 0 1,3 2-2,-2-1 0,3 1-1,-1-1 0,1 3-1,-1 0 0,0 0 0,-2-1-1,0 2 1,-4-1-1,-1 0 0,-3 2 0,-2 1 2,-2-1-2,-4 3 0,0 0 1,0 1-1,-2 2 0,-4 0 0,2 1 0,-2-1 1,1 3-1,-1-1-1,1-2 1,-2 1 0,1 0 0,-1 0 0,-1-2-1,0 1 1,-1-2 0,-1-1-2,0-1 1,1-1 0,-1-2 0,-1-2 0,1 2-1,-3-5-2,3 1-1,-4-3-3,4 0-5,-3 0-8,0-2-9,13 2-1,-17-10 0</inkml:trace>
          <inkml:trace contextRef="#ctx0" brushRef="#br0" timeOffset="2321.1328">1168 174 41,'0'-9'28,"0"9"-10,0-8-3,0 8-4,-3-8-3,3 8-1,-9-5-3,-1 3 0,0 2-1,-1 0 1,-2 0-2,-2 2-1,-2 3 0,-1 2-1,1 0 0,-1 2 0,0 2 0,0 0 0,0 2 0,1 0 0,0 0 0,3 2 0,1-2-1,3-1 1,1 1 0,2 1-1,4-1 1,2 0-1,1 0 1,3 1-1,2 0 1,4-2 0,1 0 0,3-3-2,2 1 2,-1-1 0,3-3 0,-1-2 0,1 0 0,1-1 0,0-2 0,1-1-1,-1 0 0,2 0-2,-2-5-3,3 1-10,0 2-11,-5-5-1,3 5-1,-5-4 0</inkml:trace>
          <inkml:trace contextRef="#ctx0" brushRef="#br0" timeOffset="3604.2061">1744 110 20,'-9'-9'23,"9"9"-3,-5-7-9,5 7 0,-12-9-1,12 9-2,-12-11-1,4 5-2,8 6 1,-16-10-2,6 7 0,-4-1-1,0 2-2,-2 2 1,-2 0-2,1 0 0,-2 4 1,1 1-2,-2 1 2,1 1-1,0-1 1,3 1 0,-1 2-1,2-2 1,3 1-2,0-1 1,3-1 0,9-6-1,-9 14 0,7-6 0,2-8 1,0 13 0,0-13 0,5 13 0,-5-13 1,11 13 0,-3-7 0,1 0 1,5 2 1,0-3-2,3 2 0,2-1 0,3 1 0,1-1 0,2-2 0,-1 1-1,0-2 2,-2-2-1,1 2 1,-4-1-1,1 0 1,-4-1-1,1 2 0,-4 0-1,0 0 0,-1 2 0,-1-1 0,-2 2 0,-1-1 0,-1 2 0,-7-7 0,10 15 1,-6-8-1,-4 4 1,0 0-1,0 1 0,-5 2 0,-2 0-1,-1 0 0,-2 2 0,-2-1 0,-1-1-1,-1-1 0,0 0 0,-2-2 0,0 0 0,1-5 1,-2 2-1,0-2-1,1-3 2,0 0 0,1-1 0,-2-2 1,2 0 0,-2-4 0,1 1 0,1-2 0,0-1-1,-1-2 0,3 2 1,1-1 0,1 1-1,2-3 0,4 1 1,0-1-1,5 1 1,0-2 0,3 0 0,4-2-1,4-1 1,1-1 0,2 0 1,3-4-1,1 2 0,2-3 1,1-1 0,0 3 0,-2-4 0,4 2 0,-4 0 0,3 0-1,-1 0-1,-2 2-4,1-2-14,1 6-9,-7-5-1,3 4-4</inkml:trace>
          <inkml:trace contextRef="#ctx0" brushRef="#br0" timeOffset="97569.5807">-682 126 8,'0'0'11,"0"0"-3,-6 0-1,6 0-2,0 0 0,0 0 1,0 0-2,0 0 1,-8 0 0,8 0 1,0 0 0,0 0-1,0 0 1,0 0-1,0 0-1,0 0 0,0 0-2,0 0 0,0 0-1,0 0 1,-9 10-2,9-10 0,0 0 0,-11 8 1,11-8 1,-8 5 0,8-5 1,-7 5 1,7-5-1,-8 3 0,8-3 1,-10 1-2,10-1 0,-10 2-2,10-2 1,-14 3-1,6 0-1,-1-1 1,0 1 0,0 1 0,-1 0-1,0 2 1,1-2 0,-1-1 0,1 1 0,1 0 1,-1 1-1,0-2 0,0 0 1,0-1-1,0 0 0,0 1 0,-1 0 1,0-1-1,0 0 0,1 0 0,1 0 0,-2 1 0,3 0 0,-1 0 0,-2-1 0,2 2 0,1 0-1,-1 1 1,8-5 0,-14 7 1,14-7-1,-13 9 0,13-9 0,-11 7 1,11-7-1,-10 8 1,10-8-1,-11 5 0,11-5 1,-8 4-1,8-4 0,-8 2 0,8-2 1,0 0-2,0 0 1,0 0 0,-7 5 0,7-5-1,0 0 1,0 0-1,0 0 1,0 0 0,0 0-1,0 0 1,0 0 0,0 0 0,0 0 0,0 0 0,0 0-1,0 0 1,0 0 0,0 0 1,0 0-1,0 0 1,0 0 0,0 0 0,5 4 0,-5-4 0,0 0 0,0 0 1,7 2-1,-7-2-1,0 0 1,11 1-1,-11-1 1,9 3 0,-9-3-1,12 2 1,-12-2-1,12 3 0,-12-3 0,12 5 0,-12-5-1,14 2 1,-14-2 1,15 1-1,-7 0 0,2-1 0,-10 0 0,13 1 1,-6 0-1,-7-1 0,13 3 0,-13-3 0,13 5 0,-13-5 0,12 5 0,-4-3 0,-8-2 0,14 5 0,-6-1 0,0-1 0,1 1 0,0-1 0,0 0 0,-1 0 0,2 1 0,-1-2 0,-1 1 0,-8-3 1,14 4-1,-14-4 0,8 3 0,-8-3 0,0 0 0,0 0-1,8 2-2,-8-2-3,0 0-1,0 0-4,0 0-8,0 0-8,12 0-4,-12 0 3</inkml:trace>
          <inkml:trace contextRef="#ctx0" brushRef="#br0" timeOffset="95450.4595">-1047 295 5,'0'0'8,"0"0"-1,-1-9 1,1 9 0,0 0-3,0 0 3,0-9 0,0 9-1,0 0 0,0 0 0,0 0-1,0 0-2,0 0 0,0 0-1,0 0-1,3-7 1,-3 7-1,0 0 0,0 0 1,0 0-1,11-4 0,-11 4 0,7-1 0,-7 1 1,12-1-2,-12 1 1,10-1-1,-10 1 1,11 0 0,-11 0 1,12 0-2,-12 0 1,7 0-1,-7 0 0,8 0 0,-8 0-1,0 0 1,10 0-1,-10 0 0,0 0 0,9 1 1,-9-1-1,0 0 1,11 7-1,-11-7 1,9 5 0,-9-5 0,13 6 2,-13-6-2,13 5 0,-5-2 0,0-2 0,0 1-1,0-1 1,0 0 0,2-1-1,0 1 0,-2-1 1,1 1-1,-2 0 0,1-1 0,-8 0 0,14 0 0,-14 0 0,13 2 0,-13-2 0,15 0 1,-8 0-1,1 1 0,0 0 0,0 0 0,0-1 1,2 1-1,0-1 0,0 0 0,0 0 0,1 0 1,0 0-1,-1-2 0,2 0 0,-2-2 1,0 3-1,-1-1 1,1 0-1,-3 0 0,1 1 0,0 0 0,-1 0 0,-7 1-1,13 0 1,-13 0 0,12-2 0,-12 2 0,11-2 0,-11 2 0,11-1 0,-11 1 0,12-4 0,-12 4 0,15-1 0,-15 1 0,16-2 0,-7 1 0,1 1 0,-1 0 0,3-2 0,-2 1 0,2-1 0,1 0 0,-2 0 0,2 0 0,-3 0 0,1 0 0,-1 1 0,-1 0 0,-1 0 0,1 1 0,-9 0 0,13 0-1,-13 0 1,12-1 0,-12 1 0,7-1 1,-7 1-1,0 0 0,0 0 0,8-2 0,-8 2 0,0 0 0,0 0 0,0 0-1,0 0 1,0 0 0,0 0 0,8 0 0,-8 0 0,0 0 0,0 0 0,0 0 1,0 0-1,0 0 0,0 0-1,8 3 1,-8-3 0,0 0 0,9 5-1,-9-5 0,0 0-4,10 2-5,-10-2-8,11 4-12,-11-4 1,8 0-3,-8 0 4</inkml:trace>
        </inkml:traceGroup>
      </inkml:traceGroup>
    </inkml:traceGroup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0660229-0C5C-4665-8BF0-3BA2FEA5D6AA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74754CF-8980-4868-A2AF-593FB4225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59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754CF-8980-4868-A2AF-593FB42251C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35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Think about the configuration of the amplifier. What is it? (summing amp). What voltages (at nodes a</a:t>
            </a:r>
            <a:r>
              <a:rPr lang="en-US" baseline="0" dirty="0" smtClean="0"/>
              <a:t> – d) are being summed? To see the pattern, start with the chunk of the circuit from node c toward the right. What is the voltage at node d? Well, the two resistors that connect at node d are each 2R. At the other end of these resistors is either real ground or ‘virtual ground’. We can view these two resistors as an equivalent resistor of value R (the parallel combination of two </a:t>
            </a:r>
            <a:r>
              <a:rPr lang="en-US" baseline="0" dirty="0" err="1" smtClean="0"/>
              <a:t>Rs</a:t>
            </a:r>
            <a:r>
              <a:rPr lang="en-US" baseline="0" dirty="0" smtClean="0"/>
              <a:t>). Thus, the combination of the resistor between c and d (R) and the equivalent R connected to d forms a voltage divider. The voltage at d is </a:t>
            </a:r>
            <a:r>
              <a:rPr lang="en-US" baseline="0" dirty="0" err="1" smtClean="0"/>
              <a:t>Vc</a:t>
            </a:r>
            <a:r>
              <a:rPr lang="en-US" baseline="0" dirty="0" smtClean="0"/>
              <a:t>/2. If we move up the ladder (to the left), we can perform a similar analysis for the voltage at node b. We will find that </a:t>
            </a:r>
            <a:r>
              <a:rPr lang="en-US" baseline="0" dirty="0" err="1" smtClean="0"/>
              <a:t>Vb</a:t>
            </a:r>
            <a:r>
              <a:rPr lang="en-US" baseline="0" dirty="0" smtClean="0"/>
              <a:t> = </a:t>
            </a:r>
            <a:r>
              <a:rPr lang="en-US" baseline="0" dirty="0" err="1" smtClean="0"/>
              <a:t>Va</a:t>
            </a:r>
            <a:r>
              <a:rPr lang="en-US" baseline="0" dirty="0" smtClean="0"/>
              <a:t>/2. Summarizing: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Va</a:t>
            </a:r>
            <a:r>
              <a:rPr lang="en-US" baseline="0" dirty="0" smtClean="0"/>
              <a:t> = </a:t>
            </a:r>
            <a:r>
              <a:rPr lang="en-US" baseline="0" dirty="0" err="1" smtClean="0"/>
              <a:t>Vref</a:t>
            </a:r>
            <a:endParaRPr lang="en-US" baseline="0" dirty="0" smtClean="0"/>
          </a:p>
          <a:p>
            <a:r>
              <a:rPr lang="en-US" baseline="0" dirty="0" err="1" smtClean="0"/>
              <a:t>Vb</a:t>
            </a:r>
            <a:r>
              <a:rPr lang="en-US" baseline="0" dirty="0" smtClean="0"/>
              <a:t> = </a:t>
            </a:r>
            <a:r>
              <a:rPr lang="en-US" baseline="0" dirty="0" err="1" smtClean="0"/>
              <a:t>Va</a:t>
            </a:r>
            <a:r>
              <a:rPr lang="en-US" baseline="0" dirty="0" smtClean="0"/>
              <a:t>/2</a:t>
            </a:r>
          </a:p>
          <a:p>
            <a:r>
              <a:rPr lang="en-US" baseline="0" dirty="0" err="1" smtClean="0"/>
              <a:t>Vc</a:t>
            </a:r>
            <a:r>
              <a:rPr lang="en-US" baseline="0" dirty="0" smtClean="0"/>
              <a:t> = </a:t>
            </a:r>
            <a:r>
              <a:rPr lang="en-US" baseline="0" dirty="0" err="1" smtClean="0"/>
              <a:t>Vb</a:t>
            </a:r>
            <a:r>
              <a:rPr lang="en-US" baseline="0" dirty="0" smtClean="0"/>
              <a:t>/2 = </a:t>
            </a:r>
            <a:r>
              <a:rPr lang="en-US" baseline="0" dirty="0" err="1" smtClean="0"/>
              <a:t>Va</a:t>
            </a:r>
            <a:r>
              <a:rPr lang="en-US" baseline="0" dirty="0" smtClean="0"/>
              <a:t>/4</a:t>
            </a:r>
          </a:p>
          <a:p>
            <a:r>
              <a:rPr lang="en-US" baseline="0" dirty="0" err="1" smtClean="0"/>
              <a:t>Vd</a:t>
            </a:r>
            <a:r>
              <a:rPr lang="en-US" baseline="0" dirty="0" smtClean="0"/>
              <a:t> = </a:t>
            </a:r>
            <a:r>
              <a:rPr lang="en-US" baseline="0" dirty="0" err="1" smtClean="0"/>
              <a:t>Vc</a:t>
            </a:r>
            <a:r>
              <a:rPr lang="en-US" baseline="0" dirty="0" smtClean="0"/>
              <a:t>/2 = </a:t>
            </a:r>
            <a:r>
              <a:rPr lang="en-US" baseline="0" dirty="0" err="1" smtClean="0"/>
              <a:t>Vb</a:t>
            </a:r>
            <a:r>
              <a:rPr lang="en-US" baseline="0" dirty="0" smtClean="0"/>
              <a:t>/4 = </a:t>
            </a:r>
            <a:r>
              <a:rPr lang="en-US" baseline="0" dirty="0" err="1" smtClean="0"/>
              <a:t>Va</a:t>
            </a:r>
            <a:r>
              <a:rPr lang="en-US" baseline="0" dirty="0" smtClean="0"/>
              <a:t>/8</a:t>
            </a:r>
          </a:p>
          <a:p>
            <a:endParaRPr lang="en-US" baseline="0" dirty="0" smtClean="0"/>
          </a:p>
          <a:p>
            <a:r>
              <a:rPr lang="en-US" baseline="0" dirty="0" smtClean="0"/>
              <a:t>If any one of the ‘switches’ is thrown so that it connects to the inverting terminal of the amplifier, (</a:t>
            </a:r>
            <a:r>
              <a:rPr lang="en-US" baseline="0" dirty="0" err="1" smtClean="0"/>
              <a:t>bitn</a:t>
            </a:r>
            <a:r>
              <a:rPr lang="en-US" baseline="0" dirty="0" smtClean="0"/>
              <a:t>=1) what we have is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Vout</a:t>
            </a:r>
            <a:r>
              <a:rPr lang="en-US" baseline="0" dirty="0" smtClean="0"/>
              <a:t> = -(R/2R)</a:t>
            </a:r>
            <a:r>
              <a:rPr lang="en-US" baseline="0" dirty="0" err="1" smtClean="0"/>
              <a:t>Vref</a:t>
            </a:r>
            <a:r>
              <a:rPr lang="en-US" baseline="0" dirty="0" smtClean="0"/>
              <a:t> [ bit3*</a:t>
            </a:r>
            <a:r>
              <a:rPr lang="en-US" baseline="0" dirty="0" err="1" smtClean="0"/>
              <a:t>Va</a:t>
            </a:r>
            <a:r>
              <a:rPr lang="en-US" baseline="0" dirty="0" smtClean="0"/>
              <a:t> + bit2*</a:t>
            </a:r>
            <a:r>
              <a:rPr lang="en-US" baseline="0" dirty="0" err="1" smtClean="0"/>
              <a:t>Vb</a:t>
            </a:r>
            <a:r>
              <a:rPr lang="en-US" baseline="0" dirty="0" smtClean="0"/>
              <a:t> + bit1*</a:t>
            </a:r>
            <a:r>
              <a:rPr lang="en-US" baseline="0" dirty="0" err="1" smtClean="0"/>
              <a:t>Vc</a:t>
            </a:r>
            <a:r>
              <a:rPr lang="en-US" baseline="0" dirty="0" smtClean="0"/>
              <a:t> + bit0*</a:t>
            </a:r>
            <a:r>
              <a:rPr lang="en-US" baseline="0" dirty="0" err="1" smtClean="0"/>
              <a:t>Vd</a:t>
            </a:r>
            <a:r>
              <a:rPr lang="en-US" baseline="0" dirty="0" smtClean="0"/>
              <a:t> ]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Vout</a:t>
            </a:r>
            <a:r>
              <a:rPr lang="en-US" baseline="0" dirty="0" smtClean="0"/>
              <a:t> = -</a:t>
            </a:r>
            <a:r>
              <a:rPr lang="en-US" baseline="0" dirty="0" err="1" smtClean="0"/>
              <a:t>Vref</a:t>
            </a:r>
            <a:r>
              <a:rPr lang="en-US" baseline="0" dirty="0" smtClean="0"/>
              <a:t>[ bit3/2 + bit2/4 + bit1/8 + bit0/16 ]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Thus, the basic resolution of the DAC is 1/(2^n), where n is the number of bits (switches) that the DAC has.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754CF-8980-4868-A2AF-593FB42251C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529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5 V/ 2</a:t>
            </a:r>
            <a:r>
              <a:rPr lang="en-US" baseline="30000" dirty="0" smtClean="0"/>
              <a:t>10</a:t>
            </a:r>
            <a:r>
              <a:rPr lang="en-US" baseline="0" dirty="0" smtClean="0"/>
              <a:t>= 5 V/1024 = 0.0049 V </a:t>
            </a:r>
            <a:r>
              <a:rPr lang="en-US" baseline="0" dirty="0" smtClean="0">
                <a:sym typeface="Wingdings" pitchFamily="2" charset="2"/>
              </a:rPr>
              <a:t> 4.9 mV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754CF-8980-4868-A2AF-593FB42251C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9824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Analog measurements are all ‘single-ended’, i.e., voltages are measured</a:t>
            </a:r>
            <a:r>
              <a:rPr lang="en-US" baseline="0" dirty="0" smtClean="0"/>
              <a:t> with respect to GND. Other microcontrollers (ex. ATmega32) also has the capability to measure differential voltages.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754CF-8980-4868-A2AF-593FB42251C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056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1025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6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336E55C-CDB2-4E1E-8CD5-DE558326C813}" type="datetimeFigureOut">
              <a:rPr lang="en-US" smtClean="0"/>
              <a:t>4/21/2016</a:t>
            </a:fld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2A8ED4-426B-427B-AE17-B1BE32074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876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2A8ED4-426B-427B-AE17-B1BE3207456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36E55C-CDB2-4E1E-8CD5-DE558326C813}" type="datetimeFigureOut">
              <a:rPr lang="en-US" smtClean="0"/>
              <a:t>4/21/2016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49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2A8ED4-426B-427B-AE17-B1BE3207456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36E55C-CDB2-4E1E-8CD5-DE558326C813}" type="datetimeFigureOut">
              <a:rPr lang="en-US" smtClean="0"/>
              <a:t>4/21/2016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912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737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5600"/>
            <a:ext cx="8229600" cy="4480560"/>
          </a:xfrm>
        </p:spPr>
        <p:txBody>
          <a:bodyPr/>
          <a:lstStyle>
            <a:lvl2pPr marL="803275" indent="-346075"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2A8ED4-426B-427B-AE17-B1BE3207456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36E55C-CDB2-4E1E-8CD5-DE558326C813}" type="datetimeFigureOut">
              <a:rPr lang="en-US" smtClean="0"/>
              <a:t>4/21/2016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43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2A8ED4-426B-427B-AE17-B1BE3207456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36E55C-CDB2-4E1E-8CD5-DE558326C813}" type="datetimeFigureOut">
              <a:rPr lang="en-US" smtClean="0"/>
              <a:t>4/21/2016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18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2A8ED4-426B-427B-AE17-B1BE3207456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36E55C-CDB2-4E1E-8CD5-DE558326C813}" type="datetimeFigureOut">
              <a:rPr lang="en-US" smtClean="0"/>
              <a:t>4/21/2016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889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2A8ED4-426B-427B-AE17-B1BE3207456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36E55C-CDB2-4E1E-8CD5-DE558326C813}" type="datetimeFigureOut">
              <a:rPr lang="en-US" smtClean="0"/>
              <a:t>4/21/2016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009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2A8ED4-426B-427B-AE17-B1BE3207456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36E55C-CDB2-4E1E-8CD5-DE558326C813}" type="datetimeFigureOut">
              <a:rPr lang="en-US" smtClean="0"/>
              <a:t>4/21/2016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327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2A8ED4-426B-427B-AE17-B1BE32074562}" type="slidenum">
              <a:rPr lang="en-US" smtClean="0"/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36E55C-CDB2-4E1E-8CD5-DE558326C813}" type="datetimeFigureOut">
              <a:rPr lang="en-US" smtClean="0"/>
              <a:t>4/21/2016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62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2A8ED4-426B-427B-AE17-B1BE3207456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36E55C-CDB2-4E1E-8CD5-DE558326C813}" type="datetimeFigureOut">
              <a:rPr lang="en-US" smtClean="0"/>
              <a:t>4/21/2016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988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2A8ED4-426B-427B-AE17-B1BE3207456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36E55C-CDB2-4E1E-8CD5-DE558326C813}" type="datetimeFigureOut">
              <a:rPr lang="en-US" smtClean="0"/>
              <a:t>4/21/2016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575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942A8ED4-426B-427B-AE17-B1BE32074562}" type="slidenum">
              <a:rPr lang="en-US" smtClean="0"/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63675"/>
            <a:ext cx="8229600" cy="459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3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fld id="{C336E55C-CDB2-4E1E-8CD5-DE558326C813}" type="datetimeFigureOut">
              <a:rPr lang="en-US" smtClean="0"/>
              <a:t>4/21/2016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03275" indent="-346075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6175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en/6/61/SA_ADC_block_diagram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customXml" Target="../ink/ink1.xml"/><Relationship Id="rId4" Type="http://schemas.openxmlformats.org/officeDocument/2006/relationships/hyperlink" Target="http://arduino.cc/en/Reference/AnalogReferenc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 smtClean="0"/>
              <a:t>Digital-to-Analog &amp; Analog-to-Digital Conversion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BJ Furman</a:t>
            </a:r>
          </a:p>
          <a:p>
            <a:r>
              <a:rPr lang="en-US" dirty="0" smtClean="0"/>
              <a:t>21APR2016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91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It takes time to complete an ADC conversion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6316"/>
            <a:ext cx="2339154" cy="1427316"/>
          </a:xfrm>
        </p:spPr>
        <p:txBody>
          <a:bodyPr/>
          <a:lstStyle/>
          <a:p>
            <a:r>
              <a:rPr lang="en-US" sz="2600" dirty="0" smtClean="0"/>
              <a:t>First takes 25 ADC clock cycles</a:t>
            </a:r>
            <a:endParaRPr lang="en-US" sz="26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6354" y="1312610"/>
            <a:ext cx="6027523" cy="2346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5112" y="3823789"/>
            <a:ext cx="5838765" cy="2326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4104944"/>
            <a:ext cx="2527912" cy="1427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3275" indent="-3460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61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600" dirty="0" smtClean="0"/>
              <a:t>Subsequent, 13 ADC clock cycles</a:t>
            </a:r>
            <a:endParaRPr lang="en-US" sz="2600" dirty="0"/>
          </a:p>
        </p:txBody>
      </p:sp>
      <p:sp>
        <p:nvSpPr>
          <p:cNvPr id="5" name="Rectangle 4"/>
          <p:cNvSpPr/>
          <p:nvPr/>
        </p:nvSpPr>
        <p:spPr>
          <a:xfrm>
            <a:off x="4542522" y="6326666"/>
            <a:ext cx="28450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Source: ATmega328 data sheet, p. 251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7425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DAC and ADC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Digital-to-Analog Conversion (DAC)</a:t>
            </a:r>
          </a:p>
          <a:p>
            <a:pPr lvl="1"/>
            <a:r>
              <a:rPr lang="en-US" sz="2400" dirty="0"/>
              <a:t>Converts a binary </a:t>
            </a:r>
            <a:r>
              <a:rPr lang="en-US" sz="2400" dirty="0" smtClean="0"/>
              <a:t>value to </a:t>
            </a:r>
            <a:r>
              <a:rPr lang="en-US" sz="2400" dirty="0"/>
              <a:t>a scaled ‘analog’ voltage</a:t>
            </a:r>
          </a:p>
          <a:p>
            <a:pPr lvl="1"/>
            <a:r>
              <a:rPr lang="en-US" sz="2400" dirty="0"/>
              <a:t>Used for controlling systems that require an analog input. </a:t>
            </a:r>
          </a:p>
          <a:p>
            <a:pPr marL="1085850" lvl="2"/>
            <a:r>
              <a:rPr lang="en-US" sz="2000" dirty="0"/>
              <a:t>DC servo motor</a:t>
            </a:r>
          </a:p>
          <a:p>
            <a:pPr marL="1085850" lvl="2"/>
            <a:r>
              <a:rPr lang="en-US" sz="2000" dirty="0"/>
              <a:t>Resistive heater, etc.</a:t>
            </a:r>
          </a:p>
          <a:p>
            <a:r>
              <a:rPr lang="en-US" sz="2800" dirty="0"/>
              <a:t>Analog-to-Digital Conversion (ADC)</a:t>
            </a:r>
          </a:p>
          <a:p>
            <a:pPr lvl="1"/>
            <a:r>
              <a:rPr lang="en-US" sz="2400" dirty="0"/>
              <a:t>Converts a continuous analog voltage into discrete binary values</a:t>
            </a:r>
          </a:p>
          <a:p>
            <a:pPr marL="1085850" lvl="2"/>
            <a:r>
              <a:rPr lang="en-US" sz="2000" dirty="0"/>
              <a:t>Used to translate continuous physical phenomena into a language the computer understands.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9895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R-2R Ladder </a:t>
            </a:r>
            <a:r>
              <a:rPr lang="en-US" dirty="0" smtClean="0"/>
              <a:t>DAC (4-bit)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812800" y="1571189"/>
            <a:ext cx="7188200" cy="2938463"/>
            <a:chOff x="660400" y="2209800"/>
            <a:chExt cx="7188200" cy="2938463"/>
          </a:xfrm>
        </p:grpSpPr>
        <p:sp>
          <p:nvSpPr>
            <p:cNvPr id="5" name="Line 5"/>
            <p:cNvSpPr>
              <a:spLocks noChangeShapeType="1"/>
            </p:cNvSpPr>
            <p:nvPr/>
          </p:nvSpPr>
          <p:spPr bwMode="auto">
            <a:xfrm rot="16200000">
              <a:off x="1996282" y="3334544"/>
              <a:ext cx="22066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 rot="16200000" flipV="1">
              <a:off x="2047081" y="3166269"/>
              <a:ext cx="49213" cy="66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 rot="16200000">
              <a:off x="2071687" y="3076576"/>
              <a:ext cx="61913" cy="1317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 rot="20394571">
              <a:off x="2052638" y="3014663"/>
              <a:ext cx="101600" cy="1174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 rot="16200000">
              <a:off x="2073275" y="2940050"/>
              <a:ext cx="61913" cy="1317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 rot="20394571">
              <a:off x="2054225" y="2878138"/>
              <a:ext cx="101600" cy="1158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 rot="16200000">
              <a:off x="2074862" y="2803526"/>
              <a:ext cx="61913" cy="1317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rot="20394571">
              <a:off x="2055813" y="2741613"/>
              <a:ext cx="101600" cy="1174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" name="Group 13"/>
            <p:cNvGrpSpPr>
              <a:grpSpLocks/>
            </p:cNvGrpSpPr>
            <p:nvPr/>
          </p:nvGrpSpPr>
          <p:grpSpPr bwMode="auto">
            <a:xfrm rot="16200000" flipH="1">
              <a:off x="2000251" y="2659062"/>
              <a:ext cx="146050" cy="66675"/>
              <a:chOff x="1994" y="2349"/>
              <a:chExt cx="388" cy="177"/>
            </a:xfrm>
          </p:grpSpPr>
          <p:sp>
            <p:nvSpPr>
              <p:cNvPr id="193" name="Line 14"/>
              <p:cNvSpPr>
                <a:spLocks noChangeShapeType="1"/>
              </p:cNvSpPr>
              <p:nvPr/>
            </p:nvSpPr>
            <p:spPr bwMode="auto">
              <a:xfrm>
                <a:off x="1994" y="2526"/>
                <a:ext cx="25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" name="Line 15"/>
              <p:cNvSpPr>
                <a:spLocks noChangeShapeType="1"/>
              </p:cNvSpPr>
              <p:nvPr/>
            </p:nvSpPr>
            <p:spPr bwMode="auto">
              <a:xfrm flipV="1">
                <a:off x="2253" y="2349"/>
                <a:ext cx="129" cy="17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" name="Line 16"/>
            <p:cNvSpPr>
              <a:spLocks noChangeShapeType="1"/>
            </p:cNvSpPr>
            <p:nvPr/>
          </p:nvSpPr>
          <p:spPr bwMode="auto">
            <a:xfrm>
              <a:off x="1433513" y="2617788"/>
              <a:ext cx="8731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7"/>
            <p:cNvSpPr>
              <a:spLocks noChangeShapeType="1"/>
            </p:cNvSpPr>
            <p:nvPr/>
          </p:nvSpPr>
          <p:spPr bwMode="auto">
            <a:xfrm flipV="1">
              <a:off x="2306638" y="2549525"/>
              <a:ext cx="49212" cy="66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8"/>
            <p:cNvSpPr>
              <a:spLocks noChangeShapeType="1"/>
            </p:cNvSpPr>
            <p:nvPr/>
          </p:nvSpPr>
          <p:spPr bwMode="auto">
            <a:xfrm>
              <a:off x="2355850" y="2547938"/>
              <a:ext cx="61913" cy="1317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9"/>
            <p:cNvSpPr>
              <a:spLocks noChangeShapeType="1"/>
            </p:cNvSpPr>
            <p:nvPr/>
          </p:nvSpPr>
          <p:spPr bwMode="auto">
            <a:xfrm rot="4194571">
              <a:off x="2405063" y="2557463"/>
              <a:ext cx="103187" cy="1158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0"/>
            <p:cNvSpPr>
              <a:spLocks noChangeShapeType="1"/>
            </p:cNvSpPr>
            <p:nvPr/>
          </p:nvSpPr>
          <p:spPr bwMode="auto">
            <a:xfrm>
              <a:off x="2493963" y="2549525"/>
              <a:ext cx="61912" cy="1317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21"/>
            <p:cNvSpPr>
              <a:spLocks noChangeShapeType="1"/>
            </p:cNvSpPr>
            <p:nvPr/>
          </p:nvSpPr>
          <p:spPr bwMode="auto">
            <a:xfrm rot="4194571">
              <a:off x="2543176" y="2557462"/>
              <a:ext cx="101600" cy="1174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22"/>
            <p:cNvSpPr>
              <a:spLocks noChangeShapeType="1"/>
            </p:cNvSpPr>
            <p:nvPr/>
          </p:nvSpPr>
          <p:spPr bwMode="auto">
            <a:xfrm>
              <a:off x="2630488" y="2551113"/>
              <a:ext cx="61912" cy="1317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23"/>
            <p:cNvSpPr>
              <a:spLocks noChangeShapeType="1"/>
            </p:cNvSpPr>
            <p:nvPr/>
          </p:nvSpPr>
          <p:spPr bwMode="auto">
            <a:xfrm rot="4194571">
              <a:off x="2679701" y="2559050"/>
              <a:ext cx="101600" cy="1174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24"/>
            <p:cNvSpPr>
              <a:spLocks noChangeShapeType="1"/>
            </p:cNvSpPr>
            <p:nvPr/>
          </p:nvSpPr>
          <p:spPr bwMode="auto">
            <a:xfrm flipH="1">
              <a:off x="2814638" y="2617788"/>
              <a:ext cx="2825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25"/>
            <p:cNvSpPr>
              <a:spLocks noChangeShapeType="1"/>
            </p:cNvSpPr>
            <p:nvPr/>
          </p:nvSpPr>
          <p:spPr bwMode="auto">
            <a:xfrm flipH="1" flipV="1">
              <a:off x="2765425" y="2551113"/>
              <a:ext cx="49213" cy="66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6"/>
            <p:cNvSpPr>
              <a:spLocks noChangeShapeType="1"/>
            </p:cNvSpPr>
            <p:nvPr/>
          </p:nvSpPr>
          <p:spPr bwMode="auto">
            <a:xfrm rot="16200000">
              <a:off x="2992437" y="3333751"/>
              <a:ext cx="2000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7"/>
            <p:cNvSpPr>
              <a:spLocks noChangeShapeType="1"/>
            </p:cNvSpPr>
            <p:nvPr/>
          </p:nvSpPr>
          <p:spPr bwMode="auto">
            <a:xfrm rot="16200000" flipV="1">
              <a:off x="3032919" y="3175794"/>
              <a:ext cx="49213" cy="66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8"/>
            <p:cNvSpPr>
              <a:spLocks noChangeShapeType="1"/>
            </p:cNvSpPr>
            <p:nvPr/>
          </p:nvSpPr>
          <p:spPr bwMode="auto">
            <a:xfrm rot="16200000">
              <a:off x="3057525" y="3086100"/>
              <a:ext cx="61913" cy="1317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29"/>
            <p:cNvSpPr>
              <a:spLocks noChangeShapeType="1"/>
            </p:cNvSpPr>
            <p:nvPr/>
          </p:nvSpPr>
          <p:spPr bwMode="auto">
            <a:xfrm rot="20394571">
              <a:off x="3038475" y="3024188"/>
              <a:ext cx="101600" cy="1174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30"/>
            <p:cNvSpPr>
              <a:spLocks noChangeShapeType="1"/>
            </p:cNvSpPr>
            <p:nvPr/>
          </p:nvSpPr>
          <p:spPr bwMode="auto">
            <a:xfrm rot="16200000">
              <a:off x="3059112" y="2949576"/>
              <a:ext cx="61913" cy="1317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31"/>
            <p:cNvSpPr>
              <a:spLocks noChangeShapeType="1"/>
            </p:cNvSpPr>
            <p:nvPr/>
          </p:nvSpPr>
          <p:spPr bwMode="auto">
            <a:xfrm rot="20394571">
              <a:off x="3040063" y="2887663"/>
              <a:ext cx="101600" cy="1158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32"/>
            <p:cNvSpPr>
              <a:spLocks noChangeShapeType="1"/>
            </p:cNvSpPr>
            <p:nvPr/>
          </p:nvSpPr>
          <p:spPr bwMode="auto">
            <a:xfrm rot="16200000">
              <a:off x="3060700" y="2813050"/>
              <a:ext cx="61913" cy="1317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3"/>
            <p:cNvSpPr>
              <a:spLocks noChangeShapeType="1"/>
            </p:cNvSpPr>
            <p:nvPr/>
          </p:nvSpPr>
          <p:spPr bwMode="auto">
            <a:xfrm rot="20394571">
              <a:off x="3041650" y="2751138"/>
              <a:ext cx="101600" cy="1158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" name="Group 34"/>
            <p:cNvGrpSpPr>
              <a:grpSpLocks/>
            </p:cNvGrpSpPr>
            <p:nvPr/>
          </p:nvGrpSpPr>
          <p:grpSpPr bwMode="auto">
            <a:xfrm rot="16200000" flipH="1">
              <a:off x="2986088" y="2668587"/>
              <a:ext cx="146050" cy="66675"/>
              <a:chOff x="1994" y="2349"/>
              <a:chExt cx="388" cy="177"/>
            </a:xfrm>
          </p:grpSpPr>
          <p:sp>
            <p:nvSpPr>
              <p:cNvPr id="191" name="Line 35"/>
              <p:cNvSpPr>
                <a:spLocks noChangeShapeType="1"/>
              </p:cNvSpPr>
              <p:nvPr/>
            </p:nvSpPr>
            <p:spPr bwMode="auto">
              <a:xfrm>
                <a:off x="1994" y="2526"/>
                <a:ext cx="25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2" name="Line 36"/>
              <p:cNvSpPr>
                <a:spLocks noChangeShapeType="1"/>
              </p:cNvSpPr>
              <p:nvPr/>
            </p:nvSpPr>
            <p:spPr bwMode="auto">
              <a:xfrm flipV="1">
                <a:off x="2253" y="2349"/>
                <a:ext cx="129" cy="17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3" name="Oval 37"/>
            <p:cNvSpPr>
              <a:spLocks noChangeArrowheads="1"/>
            </p:cNvSpPr>
            <p:nvPr/>
          </p:nvSpPr>
          <p:spPr bwMode="auto">
            <a:xfrm>
              <a:off x="2089150" y="2601913"/>
              <a:ext cx="50800" cy="5238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Oval 38"/>
            <p:cNvSpPr>
              <a:spLocks noChangeArrowheads="1"/>
            </p:cNvSpPr>
            <p:nvPr/>
          </p:nvSpPr>
          <p:spPr bwMode="auto">
            <a:xfrm>
              <a:off x="3065463" y="2603500"/>
              <a:ext cx="50800" cy="5238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Text Box 39"/>
            <p:cNvSpPr txBox="1">
              <a:spLocks noChangeArrowheads="1"/>
            </p:cNvSpPr>
            <p:nvPr/>
          </p:nvSpPr>
          <p:spPr bwMode="auto">
            <a:xfrm>
              <a:off x="1585913" y="2757488"/>
              <a:ext cx="558800" cy="341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400"/>
                <a:t>2R</a:t>
              </a:r>
              <a:endParaRPr lang="en-US" sz="1400" baseline="-25000"/>
            </a:p>
          </p:txBody>
        </p:sp>
        <p:sp>
          <p:nvSpPr>
            <p:cNvPr id="36" name="Text Box 40"/>
            <p:cNvSpPr txBox="1">
              <a:spLocks noChangeArrowheads="1"/>
            </p:cNvSpPr>
            <p:nvPr/>
          </p:nvSpPr>
          <p:spPr bwMode="auto">
            <a:xfrm>
              <a:off x="2581275" y="2781300"/>
              <a:ext cx="558800" cy="341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400"/>
                <a:t>2R</a:t>
              </a:r>
              <a:endParaRPr lang="en-US" sz="1400" baseline="-25000"/>
            </a:p>
          </p:txBody>
        </p:sp>
        <p:sp>
          <p:nvSpPr>
            <p:cNvPr id="37" name="Text Box 41"/>
            <p:cNvSpPr txBox="1">
              <a:spLocks noChangeArrowheads="1"/>
            </p:cNvSpPr>
            <p:nvPr/>
          </p:nvSpPr>
          <p:spPr bwMode="auto">
            <a:xfrm>
              <a:off x="2395538" y="2209800"/>
              <a:ext cx="465137" cy="341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400"/>
                <a:t>R</a:t>
              </a:r>
              <a:endParaRPr lang="en-US" sz="1400" baseline="-25000"/>
            </a:p>
          </p:txBody>
        </p:sp>
        <p:sp>
          <p:nvSpPr>
            <p:cNvPr id="38" name="Line 42"/>
            <p:cNvSpPr>
              <a:spLocks noChangeShapeType="1"/>
            </p:cNvSpPr>
            <p:nvPr/>
          </p:nvSpPr>
          <p:spPr bwMode="auto">
            <a:xfrm>
              <a:off x="2898775" y="2619375"/>
              <a:ext cx="4794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43"/>
            <p:cNvSpPr>
              <a:spLocks noChangeShapeType="1"/>
            </p:cNvSpPr>
            <p:nvPr/>
          </p:nvSpPr>
          <p:spPr bwMode="auto">
            <a:xfrm flipV="1">
              <a:off x="3379788" y="2551113"/>
              <a:ext cx="47625" cy="66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44"/>
            <p:cNvSpPr>
              <a:spLocks noChangeShapeType="1"/>
            </p:cNvSpPr>
            <p:nvPr/>
          </p:nvSpPr>
          <p:spPr bwMode="auto">
            <a:xfrm>
              <a:off x="3429000" y="2551113"/>
              <a:ext cx="61913" cy="1317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5"/>
            <p:cNvSpPr>
              <a:spLocks noChangeShapeType="1"/>
            </p:cNvSpPr>
            <p:nvPr/>
          </p:nvSpPr>
          <p:spPr bwMode="auto">
            <a:xfrm rot="4194571">
              <a:off x="3478213" y="2559050"/>
              <a:ext cx="101600" cy="1174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46"/>
            <p:cNvSpPr>
              <a:spLocks noChangeShapeType="1"/>
            </p:cNvSpPr>
            <p:nvPr/>
          </p:nvSpPr>
          <p:spPr bwMode="auto">
            <a:xfrm>
              <a:off x="3565525" y="2551113"/>
              <a:ext cx="61913" cy="1317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7"/>
            <p:cNvSpPr>
              <a:spLocks noChangeShapeType="1"/>
            </p:cNvSpPr>
            <p:nvPr/>
          </p:nvSpPr>
          <p:spPr bwMode="auto">
            <a:xfrm rot="4194571">
              <a:off x="3615531" y="2559844"/>
              <a:ext cx="100013" cy="1174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8"/>
            <p:cNvSpPr>
              <a:spLocks noChangeShapeType="1"/>
            </p:cNvSpPr>
            <p:nvPr/>
          </p:nvSpPr>
          <p:spPr bwMode="auto">
            <a:xfrm>
              <a:off x="3702050" y="2554288"/>
              <a:ext cx="61913" cy="1317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9"/>
            <p:cNvSpPr>
              <a:spLocks noChangeShapeType="1"/>
            </p:cNvSpPr>
            <p:nvPr/>
          </p:nvSpPr>
          <p:spPr bwMode="auto">
            <a:xfrm rot="4194571">
              <a:off x="3751263" y="2562225"/>
              <a:ext cx="101600" cy="1174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50"/>
            <p:cNvSpPr>
              <a:spLocks noChangeShapeType="1"/>
            </p:cNvSpPr>
            <p:nvPr/>
          </p:nvSpPr>
          <p:spPr bwMode="auto">
            <a:xfrm flipH="1">
              <a:off x="3887788" y="2620963"/>
              <a:ext cx="2825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51"/>
            <p:cNvSpPr>
              <a:spLocks noChangeShapeType="1"/>
            </p:cNvSpPr>
            <p:nvPr/>
          </p:nvSpPr>
          <p:spPr bwMode="auto">
            <a:xfrm flipH="1" flipV="1">
              <a:off x="3838575" y="2552700"/>
              <a:ext cx="47625" cy="66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Line 52"/>
            <p:cNvSpPr>
              <a:spLocks noChangeShapeType="1"/>
            </p:cNvSpPr>
            <p:nvPr/>
          </p:nvSpPr>
          <p:spPr bwMode="auto">
            <a:xfrm rot="16200000">
              <a:off x="4064000" y="3335338"/>
              <a:ext cx="2000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Line 53"/>
            <p:cNvSpPr>
              <a:spLocks noChangeShapeType="1"/>
            </p:cNvSpPr>
            <p:nvPr/>
          </p:nvSpPr>
          <p:spPr bwMode="auto">
            <a:xfrm rot="16200000" flipV="1">
              <a:off x="4105275" y="3178175"/>
              <a:ext cx="47625" cy="66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Line 54"/>
            <p:cNvSpPr>
              <a:spLocks noChangeShapeType="1"/>
            </p:cNvSpPr>
            <p:nvPr/>
          </p:nvSpPr>
          <p:spPr bwMode="auto">
            <a:xfrm rot="16200000">
              <a:off x="4130675" y="3089275"/>
              <a:ext cx="61913" cy="1317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Line 55"/>
            <p:cNvSpPr>
              <a:spLocks noChangeShapeType="1"/>
            </p:cNvSpPr>
            <p:nvPr/>
          </p:nvSpPr>
          <p:spPr bwMode="auto">
            <a:xfrm rot="20394571">
              <a:off x="4111625" y="3027363"/>
              <a:ext cx="101600" cy="1158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Line 56"/>
            <p:cNvSpPr>
              <a:spLocks noChangeShapeType="1"/>
            </p:cNvSpPr>
            <p:nvPr/>
          </p:nvSpPr>
          <p:spPr bwMode="auto">
            <a:xfrm rot="16200000">
              <a:off x="4130676" y="2951162"/>
              <a:ext cx="61912" cy="1317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Line 57"/>
            <p:cNvSpPr>
              <a:spLocks noChangeShapeType="1"/>
            </p:cNvSpPr>
            <p:nvPr/>
          </p:nvSpPr>
          <p:spPr bwMode="auto">
            <a:xfrm rot="20394571">
              <a:off x="4113213" y="2889250"/>
              <a:ext cx="100012" cy="1174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Line 58"/>
            <p:cNvSpPr>
              <a:spLocks noChangeShapeType="1"/>
            </p:cNvSpPr>
            <p:nvPr/>
          </p:nvSpPr>
          <p:spPr bwMode="auto">
            <a:xfrm rot="16200000">
              <a:off x="4133851" y="2814637"/>
              <a:ext cx="61912" cy="1317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Line 59"/>
            <p:cNvSpPr>
              <a:spLocks noChangeShapeType="1"/>
            </p:cNvSpPr>
            <p:nvPr/>
          </p:nvSpPr>
          <p:spPr bwMode="auto">
            <a:xfrm rot="20394571">
              <a:off x="4114800" y="2752725"/>
              <a:ext cx="101600" cy="1174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6" name="Group 60"/>
            <p:cNvGrpSpPr>
              <a:grpSpLocks/>
            </p:cNvGrpSpPr>
            <p:nvPr/>
          </p:nvGrpSpPr>
          <p:grpSpPr bwMode="auto">
            <a:xfrm rot="16200000" flipH="1">
              <a:off x="4058444" y="2669382"/>
              <a:ext cx="146050" cy="68262"/>
              <a:chOff x="1994" y="2349"/>
              <a:chExt cx="388" cy="177"/>
            </a:xfrm>
          </p:grpSpPr>
          <p:sp>
            <p:nvSpPr>
              <p:cNvPr id="189" name="Line 61"/>
              <p:cNvSpPr>
                <a:spLocks noChangeShapeType="1"/>
              </p:cNvSpPr>
              <p:nvPr/>
            </p:nvSpPr>
            <p:spPr bwMode="auto">
              <a:xfrm>
                <a:off x="1994" y="2526"/>
                <a:ext cx="25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0" name="Line 62"/>
              <p:cNvSpPr>
                <a:spLocks noChangeShapeType="1"/>
              </p:cNvSpPr>
              <p:nvPr/>
            </p:nvSpPr>
            <p:spPr bwMode="auto">
              <a:xfrm flipV="1">
                <a:off x="2253" y="2349"/>
                <a:ext cx="129" cy="17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7" name="Oval 63"/>
            <p:cNvSpPr>
              <a:spLocks noChangeArrowheads="1"/>
            </p:cNvSpPr>
            <p:nvPr/>
          </p:nvSpPr>
          <p:spPr bwMode="auto">
            <a:xfrm>
              <a:off x="4137025" y="2605088"/>
              <a:ext cx="52388" cy="5238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Text Box 64"/>
            <p:cNvSpPr txBox="1">
              <a:spLocks noChangeArrowheads="1"/>
            </p:cNvSpPr>
            <p:nvPr/>
          </p:nvSpPr>
          <p:spPr bwMode="auto">
            <a:xfrm>
              <a:off x="3652838" y="2782888"/>
              <a:ext cx="558800" cy="341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400"/>
                <a:t>2R</a:t>
              </a:r>
              <a:endParaRPr lang="en-US" sz="1400" baseline="-25000"/>
            </a:p>
          </p:txBody>
        </p:sp>
        <p:sp>
          <p:nvSpPr>
            <p:cNvPr id="59" name="Text Box 65"/>
            <p:cNvSpPr txBox="1">
              <a:spLocks noChangeArrowheads="1"/>
            </p:cNvSpPr>
            <p:nvPr/>
          </p:nvSpPr>
          <p:spPr bwMode="auto">
            <a:xfrm>
              <a:off x="3467100" y="2211388"/>
              <a:ext cx="465138" cy="341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400"/>
                <a:t>R</a:t>
              </a:r>
              <a:endParaRPr lang="en-US" sz="1400" baseline="-25000"/>
            </a:p>
          </p:txBody>
        </p:sp>
        <p:sp>
          <p:nvSpPr>
            <p:cNvPr id="60" name="Line 66"/>
            <p:cNvSpPr>
              <a:spLocks noChangeShapeType="1"/>
            </p:cNvSpPr>
            <p:nvPr/>
          </p:nvSpPr>
          <p:spPr bwMode="auto">
            <a:xfrm>
              <a:off x="3989388" y="2620963"/>
              <a:ext cx="47783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Line 67"/>
            <p:cNvSpPr>
              <a:spLocks noChangeShapeType="1"/>
            </p:cNvSpPr>
            <p:nvPr/>
          </p:nvSpPr>
          <p:spPr bwMode="auto">
            <a:xfrm flipV="1">
              <a:off x="4468813" y="2552700"/>
              <a:ext cx="49212" cy="66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Line 68"/>
            <p:cNvSpPr>
              <a:spLocks noChangeShapeType="1"/>
            </p:cNvSpPr>
            <p:nvPr/>
          </p:nvSpPr>
          <p:spPr bwMode="auto">
            <a:xfrm>
              <a:off x="4518025" y="2552700"/>
              <a:ext cx="61913" cy="1317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Line 69"/>
            <p:cNvSpPr>
              <a:spLocks noChangeShapeType="1"/>
            </p:cNvSpPr>
            <p:nvPr/>
          </p:nvSpPr>
          <p:spPr bwMode="auto">
            <a:xfrm rot="4194571">
              <a:off x="4567238" y="2560637"/>
              <a:ext cx="101600" cy="1174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Line 70"/>
            <p:cNvSpPr>
              <a:spLocks noChangeShapeType="1"/>
            </p:cNvSpPr>
            <p:nvPr/>
          </p:nvSpPr>
          <p:spPr bwMode="auto">
            <a:xfrm>
              <a:off x="4656138" y="2552700"/>
              <a:ext cx="61912" cy="1317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Line 71"/>
            <p:cNvSpPr>
              <a:spLocks noChangeShapeType="1"/>
            </p:cNvSpPr>
            <p:nvPr/>
          </p:nvSpPr>
          <p:spPr bwMode="auto">
            <a:xfrm rot="4194571">
              <a:off x="4705351" y="2562225"/>
              <a:ext cx="100012" cy="1158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Line 72"/>
            <p:cNvSpPr>
              <a:spLocks noChangeShapeType="1"/>
            </p:cNvSpPr>
            <p:nvPr/>
          </p:nvSpPr>
          <p:spPr bwMode="auto">
            <a:xfrm>
              <a:off x="4792663" y="2555875"/>
              <a:ext cx="61912" cy="1317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73"/>
            <p:cNvSpPr>
              <a:spLocks noChangeShapeType="1"/>
            </p:cNvSpPr>
            <p:nvPr/>
          </p:nvSpPr>
          <p:spPr bwMode="auto">
            <a:xfrm rot="4194571">
              <a:off x="4841082" y="2564606"/>
              <a:ext cx="101600" cy="1158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Line 74"/>
            <p:cNvSpPr>
              <a:spLocks noChangeShapeType="1"/>
            </p:cNvSpPr>
            <p:nvPr/>
          </p:nvSpPr>
          <p:spPr bwMode="auto">
            <a:xfrm flipH="1">
              <a:off x="4976813" y="2622550"/>
              <a:ext cx="5524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Line 75"/>
            <p:cNvSpPr>
              <a:spLocks noChangeShapeType="1"/>
            </p:cNvSpPr>
            <p:nvPr/>
          </p:nvSpPr>
          <p:spPr bwMode="auto">
            <a:xfrm flipH="1" flipV="1">
              <a:off x="4927600" y="2554288"/>
              <a:ext cx="49213" cy="66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Line 76"/>
            <p:cNvSpPr>
              <a:spLocks noChangeShapeType="1"/>
            </p:cNvSpPr>
            <p:nvPr/>
          </p:nvSpPr>
          <p:spPr bwMode="auto">
            <a:xfrm rot="16200000">
              <a:off x="5154612" y="3336926"/>
              <a:ext cx="2000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Line 77"/>
            <p:cNvSpPr>
              <a:spLocks noChangeShapeType="1"/>
            </p:cNvSpPr>
            <p:nvPr/>
          </p:nvSpPr>
          <p:spPr bwMode="auto">
            <a:xfrm rot="16200000" flipV="1">
              <a:off x="5195888" y="3179763"/>
              <a:ext cx="47625" cy="66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Line 78"/>
            <p:cNvSpPr>
              <a:spLocks noChangeShapeType="1"/>
            </p:cNvSpPr>
            <p:nvPr/>
          </p:nvSpPr>
          <p:spPr bwMode="auto">
            <a:xfrm rot="16200000">
              <a:off x="5218907" y="3090068"/>
              <a:ext cx="63500" cy="1317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Line 79"/>
            <p:cNvSpPr>
              <a:spLocks noChangeShapeType="1"/>
            </p:cNvSpPr>
            <p:nvPr/>
          </p:nvSpPr>
          <p:spPr bwMode="auto">
            <a:xfrm rot="20394571">
              <a:off x="5200650" y="3028950"/>
              <a:ext cx="101600" cy="1158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Line 80"/>
            <p:cNvSpPr>
              <a:spLocks noChangeShapeType="1"/>
            </p:cNvSpPr>
            <p:nvPr/>
          </p:nvSpPr>
          <p:spPr bwMode="auto">
            <a:xfrm rot="16200000">
              <a:off x="5221287" y="2952751"/>
              <a:ext cx="61913" cy="1317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Line 81"/>
            <p:cNvSpPr>
              <a:spLocks noChangeShapeType="1"/>
            </p:cNvSpPr>
            <p:nvPr/>
          </p:nvSpPr>
          <p:spPr bwMode="auto">
            <a:xfrm rot="20394571">
              <a:off x="5202238" y="2890838"/>
              <a:ext cx="101600" cy="1174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Line 82"/>
            <p:cNvSpPr>
              <a:spLocks noChangeShapeType="1"/>
            </p:cNvSpPr>
            <p:nvPr/>
          </p:nvSpPr>
          <p:spPr bwMode="auto">
            <a:xfrm rot="16200000">
              <a:off x="5222875" y="2816225"/>
              <a:ext cx="61913" cy="1317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Line 83"/>
            <p:cNvSpPr>
              <a:spLocks noChangeShapeType="1"/>
            </p:cNvSpPr>
            <p:nvPr/>
          </p:nvSpPr>
          <p:spPr bwMode="auto">
            <a:xfrm rot="20394571">
              <a:off x="5203825" y="2754313"/>
              <a:ext cx="101600" cy="1174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8" name="Group 84"/>
            <p:cNvGrpSpPr>
              <a:grpSpLocks/>
            </p:cNvGrpSpPr>
            <p:nvPr/>
          </p:nvGrpSpPr>
          <p:grpSpPr bwMode="auto">
            <a:xfrm rot="16200000" flipH="1">
              <a:off x="5148263" y="2671762"/>
              <a:ext cx="146050" cy="66675"/>
              <a:chOff x="1994" y="2349"/>
              <a:chExt cx="388" cy="177"/>
            </a:xfrm>
          </p:grpSpPr>
          <p:sp>
            <p:nvSpPr>
              <p:cNvPr id="187" name="Line 85"/>
              <p:cNvSpPr>
                <a:spLocks noChangeShapeType="1"/>
              </p:cNvSpPr>
              <p:nvPr/>
            </p:nvSpPr>
            <p:spPr bwMode="auto">
              <a:xfrm>
                <a:off x="1994" y="2526"/>
                <a:ext cx="25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8" name="Line 86"/>
              <p:cNvSpPr>
                <a:spLocks noChangeShapeType="1"/>
              </p:cNvSpPr>
              <p:nvPr/>
            </p:nvSpPr>
            <p:spPr bwMode="auto">
              <a:xfrm flipV="1">
                <a:off x="2253" y="2349"/>
                <a:ext cx="129" cy="17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9" name="Oval 87"/>
            <p:cNvSpPr>
              <a:spLocks noChangeArrowheads="1"/>
            </p:cNvSpPr>
            <p:nvPr/>
          </p:nvSpPr>
          <p:spPr bwMode="auto">
            <a:xfrm>
              <a:off x="5226050" y="2606675"/>
              <a:ext cx="52388" cy="5238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Text Box 88"/>
            <p:cNvSpPr txBox="1">
              <a:spLocks noChangeArrowheads="1"/>
            </p:cNvSpPr>
            <p:nvPr/>
          </p:nvSpPr>
          <p:spPr bwMode="auto">
            <a:xfrm>
              <a:off x="4741863" y="2784475"/>
              <a:ext cx="560387" cy="341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400"/>
                <a:t>2R</a:t>
              </a:r>
              <a:endParaRPr lang="en-US" sz="1400" baseline="-25000"/>
            </a:p>
          </p:txBody>
        </p:sp>
        <p:sp>
          <p:nvSpPr>
            <p:cNvPr id="81" name="Text Box 89"/>
            <p:cNvSpPr txBox="1">
              <a:spLocks noChangeArrowheads="1"/>
            </p:cNvSpPr>
            <p:nvPr/>
          </p:nvSpPr>
          <p:spPr bwMode="auto">
            <a:xfrm>
              <a:off x="4556125" y="2212975"/>
              <a:ext cx="466725" cy="341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400"/>
                <a:t>R</a:t>
              </a:r>
              <a:endParaRPr lang="en-US" sz="1400" baseline="-25000"/>
            </a:p>
          </p:txBody>
        </p:sp>
        <p:sp>
          <p:nvSpPr>
            <p:cNvPr id="82" name="Line 90"/>
            <p:cNvSpPr>
              <a:spLocks noChangeShapeType="1"/>
            </p:cNvSpPr>
            <p:nvPr/>
          </p:nvSpPr>
          <p:spPr bwMode="auto">
            <a:xfrm>
              <a:off x="2254250" y="4476750"/>
              <a:ext cx="406241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3" name="Group 91"/>
            <p:cNvGrpSpPr>
              <a:grpSpLocks/>
            </p:cNvGrpSpPr>
            <p:nvPr/>
          </p:nvGrpSpPr>
          <p:grpSpPr bwMode="auto">
            <a:xfrm>
              <a:off x="1822450" y="3862388"/>
              <a:ext cx="231775" cy="414337"/>
              <a:chOff x="2224" y="3897"/>
              <a:chExt cx="294" cy="528"/>
            </a:xfrm>
          </p:grpSpPr>
          <p:grpSp>
            <p:nvGrpSpPr>
              <p:cNvPr id="181" name="Group 92"/>
              <p:cNvGrpSpPr>
                <a:grpSpLocks/>
              </p:cNvGrpSpPr>
              <p:nvPr/>
            </p:nvGrpSpPr>
            <p:grpSpPr bwMode="auto">
              <a:xfrm>
                <a:off x="2224" y="4266"/>
                <a:ext cx="294" cy="159"/>
                <a:chOff x="3492" y="3737"/>
                <a:chExt cx="294" cy="159"/>
              </a:xfrm>
            </p:grpSpPr>
            <p:sp>
              <p:nvSpPr>
                <p:cNvPr id="184" name="Line 93"/>
                <p:cNvSpPr>
                  <a:spLocks noChangeShapeType="1"/>
                </p:cNvSpPr>
                <p:nvPr/>
              </p:nvSpPr>
              <p:spPr bwMode="auto">
                <a:xfrm>
                  <a:off x="3492" y="3737"/>
                  <a:ext cx="29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" name="Line 94"/>
                <p:cNvSpPr>
                  <a:spLocks noChangeShapeType="1"/>
                </p:cNvSpPr>
                <p:nvPr/>
              </p:nvSpPr>
              <p:spPr bwMode="auto">
                <a:xfrm>
                  <a:off x="3581" y="3820"/>
                  <a:ext cx="116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6" name="Line 95"/>
                <p:cNvSpPr>
                  <a:spLocks noChangeShapeType="1"/>
                </p:cNvSpPr>
                <p:nvPr/>
              </p:nvSpPr>
              <p:spPr bwMode="auto">
                <a:xfrm>
                  <a:off x="3616" y="3896"/>
                  <a:ext cx="4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82" name="Line 96"/>
              <p:cNvSpPr>
                <a:spLocks noChangeShapeType="1"/>
              </p:cNvSpPr>
              <p:nvPr/>
            </p:nvSpPr>
            <p:spPr bwMode="auto">
              <a:xfrm flipV="1">
                <a:off x="2365" y="3898"/>
                <a:ext cx="0" cy="36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3" name="Oval 97"/>
              <p:cNvSpPr>
                <a:spLocks noChangeArrowheads="1"/>
              </p:cNvSpPr>
              <p:nvPr/>
            </p:nvSpPr>
            <p:spPr bwMode="auto">
              <a:xfrm>
                <a:off x="2312" y="3897"/>
                <a:ext cx="106" cy="10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4" name="Group 98"/>
            <p:cNvGrpSpPr>
              <a:grpSpLocks/>
            </p:cNvGrpSpPr>
            <p:nvPr/>
          </p:nvGrpSpPr>
          <p:grpSpPr bwMode="auto">
            <a:xfrm>
              <a:off x="2224088" y="3862388"/>
              <a:ext cx="84137" cy="633412"/>
              <a:chOff x="3278" y="3886"/>
              <a:chExt cx="106" cy="806"/>
            </a:xfrm>
          </p:grpSpPr>
          <p:sp>
            <p:nvSpPr>
              <p:cNvPr id="178" name="Line 99"/>
              <p:cNvSpPr>
                <a:spLocks noChangeShapeType="1"/>
              </p:cNvSpPr>
              <p:nvPr/>
            </p:nvSpPr>
            <p:spPr bwMode="auto">
              <a:xfrm>
                <a:off x="3329" y="3937"/>
                <a:ext cx="0" cy="7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9" name="Oval 100"/>
              <p:cNvSpPr>
                <a:spLocks noChangeArrowheads="1"/>
              </p:cNvSpPr>
              <p:nvPr/>
            </p:nvSpPr>
            <p:spPr bwMode="auto">
              <a:xfrm>
                <a:off x="3278" y="3886"/>
                <a:ext cx="106" cy="10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0" name="Oval 101"/>
              <p:cNvSpPr>
                <a:spLocks noChangeArrowheads="1"/>
              </p:cNvSpPr>
              <p:nvPr/>
            </p:nvSpPr>
            <p:spPr bwMode="auto">
              <a:xfrm>
                <a:off x="3292" y="4626"/>
                <a:ext cx="66" cy="6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5" name="Group 102"/>
            <p:cNvGrpSpPr>
              <a:grpSpLocks/>
            </p:cNvGrpSpPr>
            <p:nvPr/>
          </p:nvGrpSpPr>
          <p:grpSpPr bwMode="auto">
            <a:xfrm>
              <a:off x="2789238" y="3862388"/>
              <a:ext cx="230187" cy="414337"/>
              <a:chOff x="2224" y="3897"/>
              <a:chExt cx="294" cy="528"/>
            </a:xfrm>
          </p:grpSpPr>
          <p:grpSp>
            <p:nvGrpSpPr>
              <p:cNvPr id="172" name="Group 103"/>
              <p:cNvGrpSpPr>
                <a:grpSpLocks/>
              </p:cNvGrpSpPr>
              <p:nvPr/>
            </p:nvGrpSpPr>
            <p:grpSpPr bwMode="auto">
              <a:xfrm>
                <a:off x="2224" y="4266"/>
                <a:ext cx="294" cy="159"/>
                <a:chOff x="3492" y="3737"/>
                <a:chExt cx="294" cy="159"/>
              </a:xfrm>
            </p:grpSpPr>
            <p:sp>
              <p:nvSpPr>
                <p:cNvPr id="175" name="Line 104"/>
                <p:cNvSpPr>
                  <a:spLocks noChangeShapeType="1"/>
                </p:cNvSpPr>
                <p:nvPr/>
              </p:nvSpPr>
              <p:spPr bwMode="auto">
                <a:xfrm>
                  <a:off x="3492" y="3737"/>
                  <a:ext cx="29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6" name="Line 105"/>
                <p:cNvSpPr>
                  <a:spLocks noChangeShapeType="1"/>
                </p:cNvSpPr>
                <p:nvPr/>
              </p:nvSpPr>
              <p:spPr bwMode="auto">
                <a:xfrm>
                  <a:off x="3581" y="3820"/>
                  <a:ext cx="116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7" name="Line 106"/>
                <p:cNvSpPr>
                  <a:spLocks noChangeShapeType="1"/>
                </p:cNvSpPr>
                <p:nvPr/>
              </p:nvSpPr>
              <p:spPr bwMode="auto">
                <a:xfrm>
                  <a:off x="3616" y="3896"/>
                  <a:ext cx="4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73" name="Line 107"/>
              <p:cNvSpPr>
                <a:spLocks noChangeShapeType="1"/>
              </p:cNvSpPr>
              <p:nvPr/>
            </p:nvSpPr>
            <p:spPr bwMode="auto">
              <a:xfrm flipV="1">
                <a:off x="2365" y="3898"/>
                <a:ext cx="0" cy="36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" name="Oval 108"/>
              <p:cNvSpPr>
                <a:spLocks noChangeArrowheads="1"/>
              </p:cNvSpPr>
              <p:nvPr/>
            </p:nvSpPr>
            <p:spPr bwMode="auto">
              <a:xfrm>
                <a:off x="2312" y="3897"/>
                <a:ext cx="106" cy="10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6" name="Group 109"/>
            <p:cNvGrpSpPr>
              <a:grpSpLocks/>
            </p:cNvGrpSpPr>
            <p:nvPr/>
          </p:nvGrpSpPr>
          <p:grpSpPr bwMode="auto">
            <a:xfrm>
              <a:off x="3190875" y="3862388"/>
              <a:ext cx="82550" cy="633412"/>
              <a:chOff x="3278" y="3886"/>
              <a:chExt cx="106" cy="806"/>
            </a:xfrm>
          </p:grpSpPr>
          <p:sp>
            <p:nvSpPr>
              <p:cNvPr id="169" name="Line 110"/>
              <p:cNvSpPr>
                <a:spLocks noChangeShapeType="1"/>
              </p:cNvSpPr>
              <p:nvPr/>
            </p:nvSpPr>
            <p:spPr bwMode="auto">
              <a:xfrm>
                <a:off x="3329" y="3937"/>
                <a:ext cx="0" cy="7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0" name="Oval 111"/>
              <p:cNvSpPr>
                <a:spLocks noChangeArrowheads="1"/>
              </p:cNvSpPr>
              <p:nvPr/>
            </p:nvSpPr>
            <p:spPr bwMode="auto">
              <a:xfrm>
                <a:off x="3278" y="3886"/>
                <a:ext cx="106" cy="10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1" name="Oval 112"/>
              <p:cNvSpPr>
                <a:spLocks noChangeArrowheads="1"/>
              </p:cNvSpPr>
              <p:nvPr/>
            </p:nvSpPr>
            <p:spPr bwMode="auto">
              <a:xfrm>
                <a:off x="3292" y="4626"/>
                <a:ext cx="66" cy="6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7" name="Group 113"/>
            <p:cNvGrpSpPr>
              <a:grpSpLocks/>
            </p:cNvGrpSpPr>
            <p:nvPr/>
          </p:nvGrpSpPr>
          <p:grpSpPr bwMode="auto">
            <a:xfrm>
              <a:off x="3876675" y="3862388"/>
              <a:ext cx="231775" cy="414337"/>
              <a:chOff x="2224" y="3897"/>
              <a:chExt cx="294" cy="528"/>
            </a:xfrm>
          </p:grpSpPr>
          <p:grpSp>
            <p:nvGrpSpPr>
              <p:cNvPr id="163" name="Group 114"/>
              <p:cNvGrpSpPr>
                <a:grpSpLocks/>
              </p:cNvGrpSpPr>
              <p:nvPr/>
            </p:nvGrpSpPr>
            <p:grpSpPr bwMode="auto">
              <a:xfrm>
                <a:off x="2224" y="4266"/>
                <a:ext cx="294" cy="159"/>
                <a:chOff x="3492" y="3737"/>
                <a:chExt cx="294" cy="159"/>
              </a:xfrm>
            </p:grpSpPr>
            <p:sp>
              <p:nvSpPr>
                <p:cNvPr id="166" name="Line 115"/>
                <p:cNvSpPr>
                  <a:spLocks noChangeShapeType="1"/>
                </p:cNvSpPr>
                <p:nvPr/>
              </p:nvSpPr>
              <p:spPr bwMode="auto">
                <a:xfrm>
                  <a:off x="3492" y="3737"/>
                  <a:ext cx="29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7" name="Line 116"/>
                <p:cNvSpPr>
                  <a:spLocks noChangeShapeType="1"/>
                </p:cNvSpPr>
                <p:nvPr/>
              </p:nvSpPr>
              <p:spPr bwMode="auto">
                <a:xfrm>
                  <a:off x="3581" y="3820"/>
                  <a:ext cx="116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8" name="Line 117"/>
                <p:cNvSpPr>
                  <a:spLocks noChangeShapeType="1"/>
                </p:cNvSpPr>
                <p:nvPr/>
              </p:nvSpPr>
              <p:spPr bwMode="auto">
                <a:xfrm>
                  <a:off x="3616" y="3896"/>
                  <a:ext cx="4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64" name="Line 118"/>
              <p:cNvSpPr>
                <a:spLocks noChangeShapeType="1"/>
              </p:cNvSpPr>
              <p:nvPr/>
            </p:nvSpPr>
            <p:spPr bwMode="auto">
              <a:xfrm flipV="1">
                <a:off x="2365" y="3898"/>
                <a:ext cx="0" cy="36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" name="Oval 119"/>
              <p:cNvSpPr>
                <a:spLocks noChangeArrowheads="1"/>
              </p:cNvSpPr>
              <p:nvPr/>
            </p:nvSpPr>
            <p:spPr bwMode="auto">
              <a:xfrm>
                <a:off x="2312" y="3897"/>
                <a:ext cx="106" cy="10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8" name="Group 120"/>
            <p:cNvGrpSpPr>
              <a:grpSpLocks/>
            </p:cNvGrpSpPr>
            <p:nvPr/>
          </p:nvGrpSpPr>
          <p:grpSpPr bwMode="auto">
            <a:xfrm>
              <a:off x="4278313" y="3862388"/>
              <a:ext cx="84137" cy="633412"/>
              <a:chOff x="3278" y="3886"/>
              <a:chExt cx="106" cy="806"/>
            </a:xfrm>
          </p:grpSpPr>
          <p:sp>
            <p:nvSpPr>
              <p:cNvPr id="160" name="Line 121"/>
              <p:cNvSpPr>
                <a:spLocks noChangeShapeType="1"/>
              </p:cNvSpPr>
              <p:nvPr/>
            </p:nvSpPr>
            <p:spPr bwMode="auto">
              <a:xfrm>
                <a:off x="3329" y="3937"/>
                <a:ext cx="0" cy="7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" name="Oval 122"/>
              <p:cNvSpPr>
                <a:spLocks noChangeArrowheads="1"/>
              </p:cNvSpPr>
              <p:nvPr/>
            </p:nvSpPr>
            <p:spPr bwMode="auto">
              <a:xfrm>
                <a:off x="3278" y="3886"/>
                <a:ext cx="106" cy="10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2" name="Oval 123"/>
              <p:cNvSpPr>
                <a:spLocks noChangeArrowheads="1"/>
              </p:cNvSpPr>
              <p:nvPr/>
            </p:nvSpPr>
            <p:spPr bwMode="auto">
              <a:xfrm>
                <a:off x="3292" y="4626"/>
                <a:ext cx="66" cy="6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9" name="Group 124"/>
            <p:cNvGrpSpPr>
              <a:grpSpLocks/>
            </p:cNvGrpSpPr>
            <p:nvPr/>
          </p:nvGrpSpPr>
          <p:grpSpPr bwMode="auto">
            <a:xfrm>
              <a:off x="4965700" y="3862388"/>
              <a:ext cx="230188" cy="414337"/>
              <a:chOff x="2224" y="3897"/>
              <a:chExt cx="294" cy="528"/>
            </a:xfrm>
          </p:grpSpPr>
          <p:grpSp>
            <p:nvGrpSpPr>
              <p:cNvPr id="154" name="Group 125"/>
              <p:cNvGrpSpPr>
                <a:grpSpLocks/>
              </p:cNvGrpSpPr>
              <p:nvPr/>
            </p:nvGrpSpPr>
            <p:grpSpPr bwMode="auto">
              <a:xfrm>
                <a:off x="2224" y="4266"/>
                <a:ext cx="294" cy="159"/>
                <a:chOff x="3492" y="3737"/>
                <a:chExt cx="294" cy="159"/>
              </a:xfrm>
            </p:grpSpPr>
            <p:sp>
              <p:nvSpPr>
                <p:cNvPr id="157" name="Line 126"/>
                <p:cNvSpPr>
                  <a:spLocks noChangeShapeType="1"/>
                </p:cNvSpPr>
                <p:nvPr/>
              </p:nvSpPr>
              <p:spPr bwMode="auto">
                <a:xfrm>
                  <a:off x="3492" y="3737"/>
                  <a:ext cx="29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8" name="Line 127"/>
                <p:cNvSpPr>
                  <a:spLocks noChangeShapeType="1"/>
                </p:cNvSpPr>
                <p:nvPr/>
              </p:nvSpPr>
              <p:spPr bwMode="auto">
                <a:xfrm>
                  <a:off x="3581" y="3820"/>
                  <a:ext cx="116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9" name="Line 128"/>
                <p:cNvSpPr>
                  <a:spLocks noChangeShapeType="1"/>
                </p:cNvSpPr>
                <p:nvPr/>
              </p:nvSpPr>
              <p:spPr bwMode="auto">
                <a:xfrm>
                  <a:off x="3616" y="3896"/>
                  <a:ext cx="4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55" name="Line 129"/>
              <p:cNvSpPr>
                <a:spLocks noChangeShapeType="1"/>
              </p:cNvSpPr>
              <p:nvPr/>
            </p:nvSpPr>
            <p:spPr bwMode="auto">
              <a:xfrm flipV="1">
                <a:off x="2365" y="3898"/>
                <a:ext cx="0" cy="36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" name="Oval 130"/>
              <p:cNvSpPr>
                <a:spLocks noChangeArrowheads="1"/>
              </p:cNvSpPr>
              <p:nvPr/>
            </p:nvSpPr>
            <p:spPr bwMode="auto">
              <a:xfrm>
                <a:off x="2312" y="3897"/>
                <a:ext cx="106" cy="10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0" name="Group 131"/>
            <p:cNvGrpSpPr>
              <a:grpSpLocks/>
            </p:cNvGrpSpPr>
            <p:nvPr/>
          </p:nvGrpSpPr>
          <p:grpSpPr bwMode="auto">
            <a:xfrm>
              <a:off x="5367338" y="3862388"/>
              <a:ext cx="84137" cy="633412"/>
              <a:chOff x="3278" y="3886"/>
              <a:chExt cx="106" cy="806"/>
            </a:xfrm>
          </p:grpSpPr>
          <p:sp>
            <p:nvSpPr>
              <p:cNvPr id="151" name="Line 132"/>
              <p:cNvSpPr>
                <a:spLocks noChangeShapeType="1"/>
              </p:cNvSpPr>
              <p:nvPr/>
            </p:nvSpPr>
            <p:spPr bwMode="auto">
              <a:xfrm>
                <a:off x="3329" y="3937"/>
                <a:ext cx="0" cy="7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2" name="Oval 133"/>
              <p:cNvSpPr>
                <a:spLocks noChangeArrowheads="1"/>
              </p:cNvSpPr>
              <p:nvPr/>
            </p:nvSpPr>
            <p:spPr bwMode="auto">
              <a:xfrm>
                <a:off x="3278" y="3886"/>
                <a:ext cx="106" cy="10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" name="Oval 134"/>
              <p:cNvSpPr>
                <a:spLocks noChangeArrowheads="1"/>
              </p:cNvSpPr>
              <p:nvPr/>
            </p:nvSpPr>
            <p:spPr bwMode="auto">
              <a:xfrm>
                <a:off x="3292" y="4626"/>
                <a:ext cx="66" cy="6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1" name="Oval 135"/>
            <p:cNvSpPr>
              <a:spLocks noChangeArrowheads="1"/>
            </p:cNvSpPr>
            <p:nvPr/>
          </p:nvSpPr>
          <p:spPr bwMode="auto">
            <a:xfrm>
              <a:off x="2079625" y="3432175"/>
              <a:ext cx="52388" cy="5238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Oval 136"/>
            <p:cNvSpPr>
              <a:spLocks noChangeArrowheads="1"/>
            </p:cNvSpPr>
            <p:nvPr/>
          </p:nvSpPr>
          <p:spPr bwMode="auto">
            <a:xfrm>
              <a:off x="3065463" y="3424238"/>
              <a:ext cx="50800" cy="5080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Oval 137"/>
            <p:cNvSpPr>
              <a:spLocks noChangeArrowheads="1"/>
            </p:cNvSpPr>
            <p:nvPr/>
          </p:nvSpPr>
          <p:spPr bwMode="auto">
            <a:xfrm>
              <a:off x="4130675" y="3414713"/>
              <a:ext cx="52388" cy="5238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Oval 138"/>
            <p:cNvSpPr>
              <a:spLocks noChangeArrowheads="1"/>
            </p:cNvSpPr>
            <p:nvPr/>
          </p:nvSpPr>
          <p:spPr bwMode="auto">
            <a:xfrm>
              <a:off x="5218113" y="3406775"/>
              <a:ext cx="52387" cy="5080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AutoShape 139"/>
            <p:cNvSpPr>
              <a:spLocks noChangeArrowheads="1"/>
            </p:cNvSpPr>
            <p:nvPr/>
          </p:nvSpPr>
          <p:spPr bwMode="auto">
            <a:xfrm rot="5400000">
              <a:off x="6310313" y="4279900"/>
              <a:ext cx="666750" cy="666750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Text Box 140"/>
            <p:cNvSpPr txBox="1">
              <a:spLocks noChangeArrowheads="1"/>
            </p:cNvSpPr>
            <p:nvPr/>
          </p:nvSpPr>
          <p:spPr bwMode="auto">
            <a:xfrm>
              <a:off x="6269038" y="4543425"/>
              <a:ext cx="315912" cy="306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400" b="1"/>
                <a:t>+</a:t>
              </a:r>
            </a:p>
          </p:txBody>
        </p:sp>
        <p:sp>
          <p:nvSpPr>
            <p:cNvPr id="97" name="Text Box 141"/>
            <p:cNvSpPr txBox="1">
              <a:spLocks noChangeArrowheads="1"/>
            </p:cNvSpPr>
            <p:nvPr/>
          </p:nvSpPr>
          <p:spPr bwMode="auto">
            <a:xfrm>
              <a:off x="6269038" y="4291013"/>
              <a:ext cx="300037" cy="3476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400" b="1" dirty="0"/>
                <a:t>-</a:t>
              </a:r>
            </a:p>
          </p:txBody>
        </p:sp>
        <p:sp>
          <p:nvSpPr>
            <p:cNvPr id="98" name="Line 142"/>
            <p:cNvSpPr>
              <a:spLocks noChangeShapeType="1"/>
            </p:cNvSpPr>
            <p:nvPr/>
          </p:nvSpPr>
          <p:spPr bwMode="auto">
            <a:xfrm>
              <a:off x="6958013" y="4613275"/>
              <a:ext cx="36988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Line 143"/>
            <p:cNvSpPr>
              <a:spLocks noChangeShapeType="1"/>
            </p:cNvSpPr>
            <p:nvPr/>
          </p:nvSpPr>
          <p:spPr bwMode="auto">
            <a:xfrm>
              <a:off x="6008688" y="4733925"/>
              <a:ext cx="29686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Line 144"/>
            <p:cNvSpPr>
              <a:spLocks noChangeShapeType="1"/>
            </p:cNvSpPr>
            <p:nvPr/>
          </p:nvSpPr>
          <p:spPr bwMode="auto">
            <a:xfrm>
              <a:off x="6002338" y="4733925"/>
              <a:ext cx="0" cy="3048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Line 145"/>
            <p:cNvSpPr>
              <a:spLocks noChangeShapeType="1"/>
            </p:cNvSpPr>
            <p:nvPr/>
          </p:nvSpPr>
          <p:spPr bwMode="auto">
            <a:xfrm>
              <a:off x="6013450" y="4029075"/>
              <a:ext cx="0" cy="4556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Line 146"/>
            <p:cNvSpPr>
              <a:spLocks noChangeShapeType="1"/>
            </p:cNvSpPr>
            <p:nvPr/>
          </p:nvSpPr>
          <p:spPr bwMode="auto">
            <a:xfrm>
              <a:off x="6283325" y="4033838"/>
              <a:ext cx="7143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Line 147"/>
            <p:cNvSpPr>
              <a:spLocks noChangeShapeType="1"/>
            </p:cNvSpPr>
            <p:nvPr/>
          </p:nvSpPr>
          <p:spPr bwMode="auto">
            <a:xfrm flipV="1">
              <a:off x="6354763" y="3944938"/>
              <a:ext cx="34925" cy="873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Line 148"/>
            <p:cNvSpPr>
              <a:spLocks noChangeShapeType="1"/>
            </p:cNvSpPr>
            <p:nvPr/>
          </p:nvSpPr>
          <p:spPr bwMode="auto">
            <a:xfrm>
              <a:off x="6391275" y="3943350"/>
              <a:ext cx="44450" cy="1698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Line 149"/>
            <p:cNvSpPr>
              <a:spLocks noChangeShapeType="1"/>
            </p:cNvSpPr>
            <p:nvPr/>
          </p:nvSpPr>
          <p:spPr bwMode="auto">
            <a:xfrm rot="4194571">
              <a:off x="6398420" y="3987006"/>
              <a:ext cx="131762" cy="857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Line 150"/>
            <p:cNvSpPr>
              <a:spLocks noChangeShapeType="1"/>
            </p:cNvSpPr>
            <p:nvPr/>
          </p:nvSpPr>
          <p:spPr bwMode="auto">
            <a:xfrm>
              <a:off x="6491288" y="3944938"/>
              <a:ext cx="44450" cy="1698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Line 151"/>
            <p:cNvSpPr>
              <a:spLocks noChangeShapeType="1"/>
            </p:cNvSpPr>
            <p:nvPr/>
          </p:nvSpPr>
          <p:spPr bwMode="auto">
            <a:xfrm rot="4194571">
              <a:off x="6497637" y="3989388"/>
              <a:ext cx="131763" cy="841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Line 152"/>
            <p:cNvSpPr>
              <a:spLocks noChangeShapeType="1"/>
            </p:cNvSpPr>
            <p:nvPr/>
          </p:nvSpPr>
          <p:spPr bwMode="auto">
            <a:xfrm>
              <a:off x="6589713" y="3948113"/>
              <a:ext cx="46037" cy="1698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Line 153"/>
            <p:cNvSpPr>
              <a:spLocks noChangeShapeType="1"/>
            </p:cNvSpPr>
            <p:nvPr/>
          </p:nvSpPr>
          <p:spPr bwMode="auto">
            <a:xfrm rot="4194571">
              <a:off x="6597650" y="3992563"/>
              <a:ext cx="131763" cy="8413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Line 154"/>
            <p:cNvSpPr>
              <a:spLocks noChangeShapeType="1"/>
            </p:cNvSpPr>
            <p:nvPr/>
          </p:nvSpPr>
          <p:spPr bwMode="auto">
            <a:xfrm flipH="1">
              <a:off x="6726238" y="4033838"/>
              <a:ext cx="41116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Line 155"/>
            <p:cNvSpPr>
              <a:spLocks noChangeShapeType="1"/>
            </p:cNvSpPr>
            <p:nvPr/>
          </p:nvSpPr>
          <p:spPr bwMode="auto">
            <a:xfrm flipH="1" flipV="1">
              <a:off x="6689725" y="3946525"/>
              <a:ext cx="34925" cy="857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Line 156"/>
            <p:cNvSpPr>
              <a:spLocks noChangeShapeType="1"/>
            </p:cNvSpPr>
            <p:nvPr/>
          </p:nvSpPr>
          <p:spPr bwMode="auto">
            <a:xfrm>
              <a:off x="6026150" y="4029075"/>
              <a:ext cx="2952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Line 157"/>
            <p:cNvSpPr>
              <a:spLocks noChangeShapeType="1"/>
            </p:cNvSpPr>
            <p:nvPr/>
          </p:nvSpPr>
          <p:spPr bwMode="auto">
            <a:xfrm>
              <a:off x="7134225" y="4030663"/>
              <a:ext cx="0" cy="5762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Text Box 158"/>
            <p:cNvSpPr txBox="1">
              <a:spLocks noChangeArrowheads="1"/>
            </p:cNvSpPr>
            <p:nvPr/>
          </p:nvSpPr>
          <p:spPr bwMode="auto">
            <a:xfrm>
              <a:off x="6338888" y="3602038"/>
              <a:ext cx="465137" cy="341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400"/>
                <a:t>R</a:t>
              </a:r>
              <a:endParaRPr lang="en-US" sz="1400" baseline="-25000"/>
            </a:p>
          </p:txBody>
        </p:sp>
        <p:grpSp>
          <p:nvGrpSpPr>
            <p:cNvPr id="115" name="Group 159"/>
            <p:cNvGrpSpPr>
              <a:grpSpLocks/>
            </p:cNvGrpSpPr>
            <p:nvPr/>
          </p:nvGrpSpPr>
          <p:grpSpPr bwMode="auto">
            <a:xfrm>
              <a:off x="5897563" y="5022850"/>
              <a:ext cx="230187" cy="125413"/>
              <a:chOff x="3492" y="3737"/>
              <a:chExt cx="294" cy="159"/>
            </a:xfrm>
          </p:grpSpPr>
          <p:sp>
            <p:nvSpPr>
              <p:cNvPr id="148" name="Line 160"/>
              <p:cNvSpPr>
                <a:spLocks noChangeShapeType="1"/>
              </p:cNvSpPr>
              <p:nvPr/>
            </p:nvSpPr>
            <p:spPr bwMode="auto">
              <a:xfrm>
                <a:off x="3492" y="3737"/>
                <a:ext cx="29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" name="Line 161"/>
              <p:cNvSpPr>
                <a:spLocks noChangeShapeType="1"/>
              </p:cNvSpPr>
              <p:nvPr/>
            </p:nvSpPr>
            <p:spPr bwMode="auto">
              <a:xfrm>
                <a:off x="3581" y="3820"/>
                <a:ext cx="1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0" name="Line 162"/>
              <p:cNvSpPr>
                <a:spLocks noChangeShapeType="1"/>
              </p:cNvSpPr>
              <p:nvPr/>
            </p:nvSpPr>
            <p:spPr bwMode="auto">
              <a:xfrm>
                <a:off x="3616" y="3896"/>
                <a:ext cx="4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6" name="Group 163"/>
            <p:cNvGrpSpPr>
              <a:grpSpLocks/>
            </p:cNvGrpSpPr>
            <p:nvPr/>
          </p:nvGrpSpPr>
          <p:grpSpPr bwMode="auto">
            <a:xfrm>
              <a:off x="6248400" y="2611438"/>
              <a:ext cx="230188" cy="414337"/>
              <a:chOff x="7761" y="2431"/>
              <a:chExt cx="294" cy="527"/>
            </a:xfrm>
          </p:grpSpPr>
          <p:grpSp>
            <p:nvGrpSpPr>
              <p:cNvPr id="143" name="Group 164"/>
              <p:cNvGrpSpPr>
                <a:grpSpLocks/>
              </p:cNvGrpSpPr>
              <p:nvPr/>
            </p:nvGrpSpPr>
            <p:grpSpPr bwMode="auto">
              <a:xfrm>
                <a:off x="7761" y="2799"/>
                <a:ext cx="294" cy="159"/>
                <a:chOff x="3492" y="3737"/>
                <a:chExt cx="294" cy="159"/>
              </a:xfrm>
            </p:grpSpPr>
            <p:sp>
              <p:nvSpPr>
                <p:cNvPr id="145" name="Line 165"/>
                <p:cNvSpPr>
                  <a:spLocks noChangeShapeType="1"/>
                </p:cNvSpPr>
                <p:nvPr/>
              </p:nvSpPr>
              <p:spPr bwMode="auto">
                <a:xfrm>
                  <a:off x="3492" y="3737"/>
                  <a:ext cx="29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6" name="Line 166"/>
                <p:cNvSpPr>
                  <a:spLocks noChangeShapeType="1"/>
                </p:cNvSpPr>
                <p:nvPr/>
              </p:nvSpPr>
              <p:spPr bwMode="auto">
                <a:xfrm>
                  <a:off x="3581" y="3820"/>
                  <a:ext cx="116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" name="Line 167"/>
                <p:cNvSpPr>
                  <a:spLocks noChangeShapeType="1"/>
                </p:cNvSpPr>
                <p:nvPr/>
              </p:nvSpPr>
              <p:spPr bwMode="auto">
                <a:xfrm>
                  <a:off x="3616" y="3896"/>
                  <a:ext cx="4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44" name="Line 168"/>
              <p:cNvSpPr>
                <a:spLocks noChangeShapeType="1"/>
              </p:cNvSpPr>
              <p:nvPr/>
            </p:nvSpPr>
            <p:spPr bwMode="auto">
              <a:xfrm flipV="1">
                <a:off x="7902" y="2431"/>
                <a:ext cx="0" cy="36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7" name="Oval 169"/>
            <p:cNvSpPr>
              <a:spLocks noChangeArrowheads="1"/>
            </p:cNvSpPr>
            <p:nvPr/>
          </p:nvSpPr>
          <p:spPr bwMode="auto">
            <a:xfrm>
              <a:off x="1363663" y="2592388"/>
              <a:ext cx="61912" cy="6191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Text Box 170"/>
            <p:cNvSpPr txBox="1">
              <a:spLocks noChangeArrowheads="1"/>
            </p:cNvSpPr>
            <p:nvPr/>
          </p:nvSpPr>
          <p:spPr bwMode="auto">
            <a:xfrm>
              <a:off x="1143000" y="2243138"/>
              <a:ext cx="641350" cy="341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400"/>
                <a:t>V</a:t>
              </a:r>
              <a:r>
                <a:rPr lang="en-US" sz="1400" baseline="-25000"/>
                <a:t>ref</a:t>
              </a:r>
            </a:p>
          </p:txBody>
        </p:sp>
        <p:sp>
          <p:nvSpPr>
            <p:cNvPr id="119" name="Oval 171"/>
            <p:cNvSpPr>
              <a:spLocks noChangeArrowheads="1"/>
            </p:cNvSpPr>
            <p:nvPr/>
          </p:nvSpPr>
          <p:spPr bwMode="auto">
            <a:xfrm>
              <a:off x="7302500" y="4581525"/>
              <a:ext cx="61913" cy="6191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Text Box 172"/>
            <p:cNvSpPr txBox="1">
              <a:spLocks noChangeArrowheads="1"/>
            </p:cNvSpPr>
            <p:nvPr/>
          </p:nvSpPr>
          <p:spPr bwMode="auto">
            <a:xfrm>
              <a:off x="7207250" y="4224338"/>
              <a:ext cx="641350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400"/>
                <a:t>V</a:t>
              </a:r>
              <a:r>
                <a:rPr lang="en-US" sz="1400" baseline="-25000"/>
                <a:t>out</a:t>
              </a:r>
            </a:p>
          </p:txBody>
        </p:sp>
        <p:sp>
          <p:nvSpPr>
            <p:cNvPr id="121" name="Text Box 173"/>
            <p:cNvSpPr txBox="1">
              <a:spLocks noChangeArrowheads="1"/>
            </p:cNvSpPr>
            <p:nvPr/>
          </p:nvSpPr>
          <p:spPr bwMode="auto">
            <a:xfrm>
              <a:off x="1292947" y="3260725"/>
              <a:ext cx="703263" cy="341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400" dirty="0"/>
                <a:t>MSB</a:t>
              </a:r>
              <a:endParaRPr lang="en-US" sz="1400" baseline="-25000" dirty="0"/>
            </a:p>
          </p:txBody>
        </p:sp>
        <p:sp>
          <p:nvSpPr>
            <p:cNvPr id="122" name="Text Box 174"/>
            <p:cNvSpPr txBox="1">
              <a:spLocks noChangeArrowheads="1"/>
            </p:cNvSpPr>
            <p:nvPr/>
          </p:nvSpPr>
          <p:spPr bwMode="auto">
            <a:xfrm>
              <a:off x="5882481" y="3286919"/>
              <a:ext cx="703263" cy="341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400" dirty="0"/>
                <a:t>LSB</a:t>
              </a:r>
              <a:endParaRPr lang="en-US" sz="1400" baseline="-25000" dirty="0"/>
            </a:p>
          </p:txBody>
        </p:sp>
        <p:sp>
          <p:nvSpPr>
            <p:cNvPr id="123" name="Line 175"/>
            <p:cNvSpPr>
              <a:spLocks noChangeShapeType="1"/>
            </p:cNvSpPr>
            <p:nvPr/>
          </p:nvSpPr>
          <p:spPr bwMode="auto">
            <a:xfrm flipV="1">
              <a:off x="5527675" y="2554288"/>
              <a:ext cx="49213" cy="66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Line 176"/>
            <p:cNvSpPr>
              <a:spLocks noChangeShapeType="1"/>
            </p:cNvSpPr>
            <p:nvPr/>
          </p:nvSpPr>
          <p:spPr bwMode="auto">
            <a:xfrm>
              <a:off x="5576888" y="2554288"/>
              <a:ext cx="61912" cy="1317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Line 177"/>
            <p:cNvSpPr>
              <a:spLocks noChangeShapeType="1"/>
            </p:cNvSpPr>
            <p:nvPr/>
          </p:nvSpPr>
          <p:spPr bwMode="auto">
            <a:xfrm rot="4194571">
              <a:off x="5626101" y="2562225"/>
              <a:ext cx="101600" cy="1174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Line 178"/>
            <p:cNvSpPr>
              <a:spLocks noChangeShapeType="1"/>
            </p:cNvSpPr>
            <p:nvPr/>
          </p:nvSpPr>
          <p:spPr bwMode="auto">
            <a:xfrm>
              <a:off x="5715000" y="2554288"/>
              <a:ext cx="61913" cy="1317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Line 179"/>
            <p:cNvSpPr>
              <a:spLocks noChangeShapeType="1"/>
            </p:cNvSpPr>
            <p:nvPr/>
          </p:nvSpPr>
          <p:spPr bwMode="auto">
            <a:xfrm rot="4194571">
              <a:off x="5764212" y="2563813"/>
              <a:ext cx="100013" cy="1158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Line 180"/>
            <p:cNvSpPr>
              <a:spLocks noChangeShapeType="1"/>
            </p:cNvSpPr>
            <p:nvPr/>
          </p:nvSpPr>
          <p:spPr bwMode="auto">
            <a:xfrm>
              <a:off x="5851525" y="2557463"/>
              <a:ext cx="61913" cy="1317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Line 181"/>
            <p:cNvSpPr>
              <a:spLocks noChangeShapeType="1"/>
            </p:cNvSpPr>
            <p:nvPr/>
          </p:nvSpPr>
          <p:spPr bwMode="auto">
            <a:xfrm rot="4194571">
              <a:off x="5899944" y="2566194"/>
              <a:ext cx="101600" cy="1158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Line 182"/>
            <p:cNvSpPr>
              <a:spLocks noChangeShapeType="1"/>
            </p:cNvSpPr>
            <p:nvPr/>
          </p:nvSpPr>
          <p:spPr bwMode="auto">
            <a:xfrm flipH="1">
              <a:off x="6035675" y="2624138"/>
              <a:ext cx="3238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Line 183"/>
            <p:cNvSpPr>
              <a:spLocks noChangeShapeType="1"/>
            </p:cNvSpPr>
            <p:nvPr/>
          </p:nvSpPr>
          <p:spPr bwMode="auto">
            <a:xfrm flipH="1" flipV="1">
              <a:off x="5986463" y="2555875"/>
              <a:ext cx="49212" cy="66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Text Box 184"/>
            <p:cNvSpPr txBox="1">
              <a:spLocks noChangeArrowheads="1"/>
            </p:cNvSpPr>
            <p:nvPr/>
          </p:nvSpPr>
          <p:spPr bwMode="auto">
            <a:xfrm>
              <a:off x="5594350" y="2214563"/>
              <a:ext cx="539750" cy="341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400"/>
                <a:t>2R</a:t>
              </a:r>
              <a:endParaRPr lang="en-US" sz="1400" baseline="-25000"/>
            </a:p>
          </p:txBody>
        </p:sp>
        <p:sp>
          <p:nvSpPr>
            <p:cNvPr id="133" name="Text Box 185"/>
            <p:cNvSpPr txBox="1">
              <a:spLocks noChangeArrowheads="1"/>
            </p:cNvSpPr>
            <p:nvPr/>
          </p:nvSpPr>
          <p:spPr bwMode="auto">
            <a:xfrm>
              <a:off x="2190750" y="3333750"/>
              <a:ext cx="579438" cy="341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400" b="1" dirty="0"/>
                <a:t>bit 3</a:t>
              </a:r>
              <a:endParaRPr lang="en-US" sz="1400" b="1" baseline="-25000" dirty="0"/>
            </a:p>
          </p:txBody>
        </p:sp>
        <p:sp>
          <p:nvSpPr>
            <p:cNvPr id="134" name="Text Box 186"/>
            <p:cNvSpPr txBox="1">
              <a:spLocks noChangeArrowheads="1"/>
            </p:cNvSpPr>
            <p:nvPr/>
          </p:nvSpPr>
          <p:spPr bwMode="auto">
            <a:xfrm>
              <a:off x="3206750" y="3333750"/>
              <a:ext cx="581025" cy="341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400" b="1" dirty="0"/>
                <a:t>bit 2</a:t>
              </a:r>
              <a:endParaRPr lang="en-US" sz="1400" b="1" baseline="-25000" dirty="0"/>
            </a:p>
          </p:txBody>
        </p:sp>
        <p:sp>
          <p:nvSpPr>
            <p:cNvPr id="135" name="Text Box 187"/>
            <p:cNvSpPr txBox="1">
              <a:spLocks noChangeArrowheads="1"/>
            </p:cNvSpPr>
            <p:nvPr/>
          </p:nvSpPr>
          <p:spPr bwMode="auto">
            <a:xfrm>
              <a:off x="4265613" y="3333750"/>
              <a:ext cx="581025" cy="341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400" b="1" dirty="0"/>
                <a:t>bit 1</a:t>
              </a:r>
              <a:endParaRPr lang="en-US" sz="1400" b="1" baseline="-25000" dirty="0"/>
            </a:p>
          </p:txBody>
        </p:sp>
        <p:sp>
          <p:nvSpPr>
            <p:cNvPr id="136" name="Text Box 188"/>
            <p:cNvSpPr txBox="1">
              <a:spLocks noChangeArrowheads="1"/>
            </p:cNvSpPr>
            <p:nvPr/>
          </p:nvSpPr>
          <p:spPr bwMode="auto">
            <a:xfrm>
              <a:off x="5326063" y="3333750"/>
              <a:ext cx="579437" cy="341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400" b="1" dirty="0"/>
                <a:t>bit 0</a:t>
              </a:r>
              <a:endParaRPr lang="en-US" sz="1400" b="1" baseline="-25000" dirty="0"/>
            </a:p>
          </p:txBody>
        </p:sp>
        <p:sp>
          <p:nvSpPr>
            <p:cNvPr id="137" name="Text Box 189"/>
            <p:cNvSpPr txBox="1">
              <a:spLocks noChangeArrowheads="1"/>
            </p:cNvSpPr>
            <p:nvPr/>
          </p:nvSpPr>
          <p:spPr bwMode="auto">
            <a:xfrm>
              <a:off x="1981200" y="2287588"/>
              <a:ext cx="304800" cy="341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800"/>
                <a:t>a</a:t>
              </a:r>
              <a:endParaRPr lang="en-US" sz="1200" baseline="-25000"/>
            </a:p>
          </p:txBody>
        </p:sp>
        <p:sp>
          <p:nvSpPr>
            <p:cNvPr id="138" name="Text Box 194"/>
            <p:cNvSpPr txBox="1">
              <a:spLocks noChangeArrowheads="1"/>
            </p:cNvSpPr>
            <p:nvPr/>
          </p:nvSpPr>
          <p:spPr bwMode="auto">
            <a:xfrm>
              <a:off x="2971800" y="2287588"/>
              <a:ext cx="304800" cy="341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800"/>
                <a:t>b</a:t>
              </a:r>
              <a:endParaRPr lang="en-US" sz="1200" baseline="-25000"/>
            </a:p>
          </p:txBody>
        </p:sp>
        <p:sp>
          <p:nvSpPr>
            <p:cNvPr id="139" name="Text Box 195"/>
            <p:cNvSpPr txBox="1">
              <a:spLocks noChangeArrowheads="1"/>
            </p:cNvSpPr>
            <p:nvPr/>
          </p:nvSpPr>
          <p:spPr bwMode="auto">
            <a:xfrm>
              <a:off x="4038600" y="2286000"/>
              <a:ext cx="304800" cy="341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800"/>
                <a:t>c</a:t>
              </a:r>
              <a:endParaRPr lang="en-US" sz="1200" baseline="-25000"/>
            </a:p>
          </p:txBody>
        </p:sp>
        <p:sp>
          <p:nvSpPr>
            <p:cNvPr id="140" name="Text Box 196"/>
            <p:cNvSpPr txBox="1">
              <a:spLocks noChangeArrowheads="1"/>
            </p:cNvSpPr>
            <p:nvPr/>
          </p:nvSpPr>
          <p:spPr bwMode="auto">
            <a:xfrm>
              <a:off x="5105400" y="2286000"/>
              <a:ext cx="304800" cy="341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800"/>
                <a:t>d</a:t>
              </a:r>
              <a:endParaRPr lang="en-US" sz="1200" baseline="-25000"/>
            </a:p>
          </p:txBody>
        </p:sp>
        <p:sp>
          <p:nvSpPr>
            <p:cNvPr id="141" name="Text Box 197"/>
            <p:cNvSpPr txBox="1">
              <a:spLocks noChangeArrowheads="1"/>
            </p:cNvSpPr>
            <p:nvPr/>
          </p:nvSpPr>
          <p:spPr bwMode="auto">
            <a:xfrm>
              <a:off x="660400" y="4762500"/>
              <a:ext cx="1066800" cy="341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1400"/>
                <a:t>“switches”</a:t>
              </a:r>
              <a:endParaRPr lang="en-US" sz="1400" baseline="-25000"/>
            </a:p>
          </p:txBody>
        </p:sp>
        <p:cxnSp>
          <p:nvCxnSpPr>
            <p:cNvPr id="142" name="AutoShape 200"/>
            <p:cNvCxnSpPr>
              <a:cxnSpLocks noChangeShapeType="1"/>
            </p:cNvCxnSpPr>
            <p:nvPr/>
          </p:nvCxnSpPr>
          <p:spPr bwMode="auto">
            <a:xfrm rot="16200000">
              <a:off x="930275" y="3819525"/>
              <a:ext cx="1085850" cy="787400"/>
            </a:xfrm>
            <a:prstGeom prst="curvedConnector3">
              <a:avLst>
                <a:gd name="adj1" fmla="val 101458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95" name="Rectangle 194"/>
          <p:cNvSpPr/>
          <p:nvPr/>
        </p:nvSpPr>
        <p:spPr>
          <a:xfrm>
            <a:off x="1890335" y="4741963"/>
            <a:ext cx="4991101" cy="369332"/>
          </a:xfrm>
          <a:prstGeom prst="rect">
            <a:avLst/>
          </a:prstGeom>
          <a:solidFill>
            <a:srgbClr val="FFC000">
              <a:alpha val="33000"/>
            </a:srgbClr>
          </a:solidFill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What are the voltages at nodes a - d? </a:t>
            </a:r>
            <a:endParaRPr lang="en-US" dirty="0"/>
          </a:p>
        </p:txBody>
      </p:sp>
      <p:cxnSp>
        <p:nvCxnSpPr>
          <p:cNvPr id="196" name="Straight Connector 195"/>
          <p:cNvCxnSpPr>
            <a:endCxn id="179" idx="3"/>
          </p:cNvCxnSpPr>
          <p:nvPr/>
        </p:nvCxnSpPr>
        <p:spPr>
          <a:xfrm>
            <a:off x="2258219" y="2825558"/>
            <a:ext cx="130591" cy="469322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Rectangle 200"/>
          <p:cNvSpPr/>
          <p:nvPr/>
        </p:nvSpPr>
        <p:spPr>
          <a:xfrm>
            <a:off x="1668462" y="5311957"/>
            <a:ext cx="57864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Develop a general expression for 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out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202" name="Rectangle 201"/>
          <p:cNvSpPr/>
          <p:nvPr/>
        </p:nvSpPr>
        <p:spPr>
          <a:xfrm>
            <a:off x="415636" y="5900433"/>
            <a:ext cx="81256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Use the general expression to determine </a:t>
            </a:r>
            <a:r>
              <a:rPr lang="en-US" dirty="0" err="1"/>
              <a:t>V</a:t>
            </a:r>
            <a:r>
              <a:rPr lang="en-US" baseline="-25000" dirty="0" err="1"/>
              <a:t>out</a:t>
            </a:r>
            <a:r>
              <a:rPr lang="en-US" dirty="0"/>
              <a:t> </a:t>
            </a:r>
            <a:r>
              <a:rPr lang="en-US" dirty="0" smtClean="0"/>
              <a:t>if the switch associated with bit 2 is connected to the amplifier.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Digital to Analog Converter (DAC)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R-2R Ladder DAC is widely </a:t>
            </a:r>
            <a:r>
              <a:rPr lang="en-US" dirty="0" smtClean="0"/>
              <a:t>used</a:t>
            </a:r>
            <a:endParaRPr lang="en-US" dirty="0"/>
          </a:p>
          <a:p>
            <a:pPr lvl="1"/>
            <a:r>
              <a:rPr lang="en-US" dirty="0" smtClean="0"/>
              <a:t>It’s a </a:t>
            </a:r>
            <a:r>
              <a:rPr lang="en-US" dirty="0"/>
              <a:t>programmable summing amplifier</a:t>
            </a:r>
          </a:p>
          <a:p>
            <a:pPr lvl="2"/>
            <a:r>
              <a:rPr lang="en-US" dirty="0" smtClean="0"/>
              <a:t>The smallest change in voltage (the ‘resolution’) that can be output by the DAC is </a:t>
            </a:r>
            <a:r>
              <a:rPr lang="en-US" dirty="0"/>
              <a:t>determined by the number of bits:</a:t>
            </a:r>
          </a:p>
          <a:p>
            <a:pPr lvl="3">
              <a:spcAft>
                <a:spcPct val="10000"/>
              </a:spcAft>
            </a:pPr>
            <a:r>
              <a:rPr lang="en-US" dirty="0" smtClean="0"/>
              <a:t>Resolution </a:t>
            </a:r>
            <a:r>
              <a:rPr lang="en-US" dirty="0"/>
              <a:t>= </a:t>
            </a:r>
            <a:r>
              <a:rPr lang="en-US" dirty="0" err="1"/>
              <a:t>V</a:t>
            </a:r>
            <a:r>
              <a:rPr lang="en-US" baseline="-25000" dirty="0" err="1"/>
              <a:t>ref</a:t>
            </a:r>
            <a:r>
              <a:rPr lang="en-US" baseline="-25000" dirty="0"/>
              <a:t> </a:t>
            </a:r>
            <a:r>
              <a:rPr lang="en-US" dirty="0"/>
              <a:t>/ 2</a:t>
            </a:r>
            <a:r>
              <a:rPr lang="en-US" baseline="30000" dirty="0"/>
              <a:t>N</a:t>
            </a:r>
            <a:r>
              <a:rPr lang="en-US" dirty="0"/>
              <a:t> , where N is the number of bits </a:t>
            </a:r>
          </a:p>
          <a:p>
            <a:pPr lvl="4"/>
            <a:r>
              <a:rPr lang="en-US" dirty="0" smtClean="0"/>
              <a:t>Given </a:t>
            </a:r>
            <a:r>
              <a:rPr lang="en-US" dirty="0" err="1"/>
              <a:t>V</a:t>
            </a:r>
            <a:r>
              <a:rPr lang="en-US" baseline="-25000" dirty="0" err="1"/>
              <a:t>ref</a:t>
            </a:r>
            <a:r>
              <a:rPr lang="en-US" baseline="-25000" dirty="0"/>
              <a:t> </a:t>
            </a:r>
            <a:r>
              <a:rPr lang="en-US" dirty="0" smtClean="0"/>
              <a:t>= 5 V, and a 10-bit DAC, what is the smallest change in voltage that the DAC can output?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09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Successive Approximation ADC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676400"/>
            <a:ext cx="4953000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52600" y="5867400"/>
            <a:ext cx="57912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3"/>
              </a:rPr>
              <a:t>http://upload.wikimedia.org/wikipedia/en/6/61/SA_ADC_block_diagram.png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71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Calibri" pitchFamily="34" charset="0"/>
                <a:cs typeface="Calibri" pitchFamily="34" charset="0"/>
              </a:rPr>
              <a:t>A successive approximation ADC is like a beam balance</a:t>
            </a:r>
            <a:endParaRPr lang="en-US" sz="3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21768" y="6241905"/>
            <a:ext cx="43444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https://i.ytimg.com/vi/l-SLEqOT5l8/maxresdefault.jpg</a:t>
            </a:r>
            <a:endParaRPr lang="en-US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412" y="2744724"/>
            <a:ext cx="5951051" cy="334746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447" y="1502664"/>
            <a:ext cx="3544645" cy="200863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144907" y="1514457"/>
            <a:ext cx="31018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http://www.sciencelabsupplies.com/g</a:t>
            </a:r>
            <a:endParaRPr lang="en-US" sz="1400" dirty="0"/>
          </a:p>
        </p:txBody>
      </p:sp>
      <p:grpSp>
        <p:nvGrpSpPr>
          <p:cNvPr id="10" name="Group 9"/>
          <p:cNvGrpSpPr/>
          <p:nvPr/>
        </p:nvGrpSpPr>
        <p:grpSpPr>
          <a:xfrm>
            <a:off x="5403477" y="3748539"/>
            <a:ext cx="384048" cy="384048"/>
            <a:chOff x="5403477" y="3748539"/>
            <a:chExt cx="384048" cy="384048"/>
          </a:xfrm>
        </p:grpSpPr>
        <p:sp>
          <p:nvSpPr>
            <p:cNvPr id="6" name="Oval 5"/>
            <p:cNvSpPr/>
            <p:nvPr/>
          </p:nvSpPr>
          <p:spPr>
            <a:xfrm>
              <a:off x="5403477" y="3748539"/>
              <a:ext cx="384048" cy="384048"/>
            </a:xfrm>
            <a:prstGeom prst="ellipse">
              <a:avLst/>
            </a:prstGeom>
            <a:solidFill>
              <a:schemeClr val="bg1">
                <a:alpha val="56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451398" y="3755897"/>
              <a:ext cx="3064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Calibri" pitchFamily="34" charset="0"/>
                  <a:cs typeface="Calibri" pitchFamily="34" charset="0"/>
                </a:rPr>
                <a:t>1</a:t>
              </a:r>
              <a:endParaRPr lang="en-US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330413" y="3319272"/>
            <a:ext cx="384048" cy="384048"/>
            <a:chOff x="5403477" y="3748539"/>
            <a:chExt cx="384048" cy="384048"/>
          </a:xfrm>
        </p:grpSpPr>
        <p:sp>
          <p:nvSpPr>
            <p:cNvPr id="13" name="Oval 12"/>
            <p:cNvSpPr/>
            <p:nvPr/>
          </p:nvSpPr>
          <p:spPr>
            <a:xfrm>
              <a:off x="5403477" y="3748539"/>
              <a:ext cx="384048" cy="384048"/>
            </a:xfrm>
            <a:prstGeom prst="ellipse">
              <a:avLst/>
            </a:prstGeom>
            <a:solidFill>
              <a:schemeClr val="bg1">
                <a:alpha val="56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451398" y="3755897"/>
              <a:ext cx="3064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Calibri" pitchFamily="34" charset="0"/>
                  <a:cs typeface="Calibri" pitchFamily="34" charset="0"/>
                </a:rPr>
                <a:t>2</a:t>
              </a:r>
              <a:endParaRPr lang="en-US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675280" y="4246532"/>
            <a:ext cx="384048" cy="384048"/>
            <a:chOff x="5403477" y="3748539"/>
            <a:chExt cx="384048" cy="384048"/>
          </a:xfrm>
        </p:grpSpPr>
        <p:sp>
          <p:nvSpPr>
            <p:cNvPr id="16" name="Oval 15"/>
            <p:cNvSpPr/>
            <p:nvPr/>
          </p:nvSpPr>
          <p:spPr>
            <a:xfrm>
              <a:off x="5403477" y="3748539"/>
              <a:ext cx="384048" cy="384048"/>
            </a:xfrm>
            <a:prstGeom prst="ellipse">
              <a:avLst/>
            </a:prstGeom>
            <a:solidFill>
              <a:schemeClr val="bg1">
                <a:alpha val="56000"/>
              </a:schemeClr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451398" y="3755897"/>
              <a:ext cx="3064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Calibri" pitchFamily="34" charset="0"/>
                  <a:cs typeface="Calibri" pitchFamily="34" charset="0"/>
                </a:rPr>
                <a:t>3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1733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Calibri" pitchFamily="34" charset="0"/>
                <a:cs typeface="Calibri" pitchFamily="34" charset="0"/>
              </a:rPr>
              <a:t>A successive approximation ADC is like a beam balance</a:t>
            </a:r>
            <a:endParaRPr lang="en-US" sz="36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9020" y="1614395"/>
            <a:ext cx="5021211" cy="4532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890632" y="6260193"/>
            <a:ext cx="75636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 smtClean="0"/>
              <a:t>Stiffler</a:t>
            </a:r>
            <a:r>
              <a:rPr lang="en-US" sz="1400" dirty="0" smtClean="0"/>
              <a:t>, A.K. (1992). Design with microprocessors for mechanical engineers. McGraw-Hill, NY.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887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8-bit Successive </a:t>
            </a:r>
            <a:r>
              <a:rPr lang="en-US" sz="3600" dirty="0"/>
              <a:t>Approximation ADC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3425" y="1568450"/>
            <a:ext cx="5073650" cy="408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898650" y="5854700"/>
            <a:ext cx="555307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200"/>
              <a:t>From Necsulescu, D., (2002). Mechatronics, Prentice-Hall, New Jersey.</a:t>
            </a:r>
          </a:p>
        </p:txBody>
      </p:sp>
    </p:spTree>
    <p:extLst>
      <p:ext uri="{BB962C8B-B14F-4D97-AF65-F5344CB8AC3E}">
        <p14:creationId xmlns:p14="http://schemas.microsoft.com/office/powerpoint/2010/main" val="199526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5432" y="559364"/>
            <a:ext cx="6438900" cy="618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199"/>
            <a:ext cx="3141406" cy="1415845"/>
          </a:xfrm>
        </p:spPr>
        <p:txBody>
          <a:bodyPr/>
          <a:lstStyle/>
          <a:p>
            <a:r>
              <a:rPr lang="en-US" sz="3600" dirty="0" err="1" smtClean="0"/>
              <a:t>ATmega</a:t>
            </a:r>
            <a:r>
              <a:rPr lang="en-US" sz="3600" dirty="0" smtClean="0"/>
              <a:t> ADC system</a:t>
            </a:r>
            <a:endParaRPr 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486732" y="1813746"/>
            <a:ext cx="26841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Clock input of 50 kHz to 200 kHz for maximum resolution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Voltage reference (AVCC) (input voltage range) is selectable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Default is to </a:t>
            </a:r>
            <a:r>
              <a:rPr lang="en-US" dirty="0" err="1" smtClean="0"/>
              <a:t>Vcc</a:t>
            </a:r>
            <a:r>
              <a:rPr lang="en-US" dirty="0" smtClean="0"/>
              <a:t>=5 V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1.1 V </a:t>
            </a:r>
            <a:endParaRPr lang="en-US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Something else on AREF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dirty="0" smtClean="0"/>
              <a:t>Be careful!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See </a:t>
            </a:r>
            <a:r>
              <a:rPr lang="en-US" sz="1600" dirty="0">
                <a:hlinkClick r:id="rId4"/>
              </a:rPr>
              <a:t>http://arduino.cc/en/Reference/AnalogReference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0" name="Ink 9"/>
              <p14:cNvContentPartPr/>
              <p14:nvPr/>
            </p14:nvContentPartPr>
            <p14:xfrm>
              <a:off x="4226578" y="3994259"/>
              <a:ext cx="1055520" cy="188280"/>
            </p14:xfrm>
          </p:contentPart>
        </mc:Choice>
        <mc:Fallback xmlns="">
          <p:pic>
            <p:nvPicPr>
              <p:cNvPr id="10" name="Ink 9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210738" y="3978028"/>
                <a:ext cx="1089360" cy="215692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9488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lecture_comparators</Template>
  <TotalTime>316</TotalTime>
  <Words>691</Words>
  <Application>Microsoft Office PowerPoint</Application>
  <PresentationFormat>On-screen Show (4:3)</PresentationFormat>
  <Paragraphs>90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Pixel</vt:lpstr>
      <vt:lpstr>Digital-to-Analog &amp; Analog-to-Digital Conversion</vt:lpstr>
      <vt:lpstr>DAC and ADC</vt:lpstr>
      <vt:lpstr>R-2R Ladder DAC (4-bit)</vt:lpstr>
      <vt:lpstr>Digital to Analog Converter (DAC)</vt:lpstr>
      <vt:lpstr>Successive Approximation ADC</vt:lpstr>
      <vt:lpstr>A successive approximation ADC is like a beam balance</vt:lpstr>
      <vt:lpstr>A successive approximation ADC is like a beam balance</vt:lpstr>
      <vt:lpstr>8-bit Successive Approximation ADC</vt:lpstr>
      <vt:lpstr>ATmega ADC system</vt:lpstr>
      <vt:lpstr>It takes time to complete an ADC conversion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Digital-to-Analog &amp; Analog-to-Digital Conversion</dc:title>
  <dc:creator>Buff</dc:creator>
  <cp:lastModifiedBy>bjfurman</cp:lastModifiedBy>
  <cp:revision>29</cp:revision>
  <cp:lastPrinted>2014-04-17T15:43:50Z</cp:lastPrinted>
  <dcterms:created xsi:type="dcterms:W3CDTF">2012-04-14T22:32:26Z</dcterms:created>
  <dcterms:modified xsi:type="dcterms:W3CDTF">2016-04-21T16:05:34Z</dcterms:modified>
</cp:coreProperties>
</file>