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8" r:id="rId1"/>
  </p:sldMasterIdLst>
  <p:notesMasterIdLst>
    <p:notesMasterId r:id="rId82"/>
  </p:notesMasterIdLst>
  <p:sldIdLst>
    <p:sldId id="256" r:id="rId2"/>
    <p:sldId id="259" r:id="rId3"/>
    <p:sldId id="265" r:id="rId4"/>
    <p:sldId id="267" r:id="rId5"/>
    <p:sldId id="322" r:id="rId6"/>
    <p:sldId id="389" r:id="rId7"/>
    <p:sldId id="390" r:id="rId8"/>
    <p:sldId id="328" r:id="rId9"/>
    <p:sldId id="324" r:id="rId10"/>
    <p:sldId id="327" r:id="rId11"/>
    <p:sldId id="323" r:id="rId12"/>
    <p:sldId id="325" r:id="rId13"/>
    <p:sldId id="326" r:id="rId14"/>
    <p:sldId id="320" r:id="rId15"/>
    <p:sldId id="329" r:id="rId16"/>
    <p:sldId id="330" r:id="rId17"/>
    <p:sldId id="331" r:id="rId18"/>
    <p:sldId id="321" r:id="rId19"/>
    <p:sldId id="276" r:id="rId20"/>
    <p:sldId id="314" r:id="rId21"/>
    <p:sldId id="315" r:id="rId22"/>
    <p:sldId id="316" r:id="rId23"/>
    <p:sldId id="317" r:id="rId24"/>
    <p:sldId id="318" r:id="rId25"/>
    <p:sldId id="319" r:id="rId26"/>
    <p:sldId id="313" r:id="rId27"/>
    <p:sldId id="354" r:id="rId28"/>
    <p:sldId id="355" r:id="rId29"/>
    <p:sldId id="356" r:id="rId30"/>
    <p:sldId id="348" r:id="rId31"/>
    <p:sldId id="349" r:id="rId32"/>
    <p:sldId id="351" r:id="rId33"/>
    <p:sldId id="352" r:id="rId34"/>
    <p:sldId id="353" r:id="rId35"/>
    <p:sldId id="346" r:id="rId36"/>
    <p:sldId id="347" r:id="rId37"/>
    <p:sldId id="345" r:id="rId38"/>
    <p:sldId id="357" r:id="rId39"/>
    <p:sldId id="332" r:id="rId40"/>
    <p:sldId id="333" r:id="rId41"/>
    <p:sldId id="334" r:id="rId42"/>
    <p:sldId id="335" r:id="rId43"/>
    <p:sldId id="336" r:id="rId44"/>
    <p:sldId id="337" r:id="rId45"/>
    <p:sldId id="358" r:id="rId46"/>
    <p:sldId id="338" r:id="rId47"/>
    <p:sldId id="342" r:id="rId48"/>
    <p:sldId id="339" r:id="rId49"/>
    <p:sldId id="343" r:id="rId50"/>
    <p:sldId id="344" r:id="rId51"/>
    <p:sldId id="350" r:id="rId52"/>
    <p:sldId id="257" r:id="rId53"/>
    <p:sldId id="359" r:id="rId54"/>
    <p:sldId id="360" r:id="rId55"/>
    <p:sldId id="369" r:id="rId56"/>
    <p:sldId id="370" r:id="rId57"/>
    <p:sldId id="371" r:id="rId58"/>
    <p:sldId id="372" r:id="rId59"/>
    <p:sldId id="373" r:id="rId60"/>
    <p:sldId id="374" r:id="rId61"/>
    <p:sldId id="376" r:id="rId62"/>
    <p:sldId id="375" r:id="rId63"/>
    <p:sldId id="377" r:id="rId64"/>
    <p:sldId id="378" r:id="rId65"/>
    <p:sldId id="379" r:id="rId66"/>
    <p:sldId id="380" r:id="rId67"/>
    <p:sldId id="381" r:id="rId68"/>
    <p:sldId id="382" r:id="rId69"/>
    <p:sldId id="383" r:id="rId70"/>
    <p:sldId id="365" r:id="rId71"/>
    <p:sldId id="384" r:id="rId72"/>
    <p:sldId id="385" r:id="rId73"/>
    <p:sldId id="366" r:id="rId74"/>
    <p:sldId id="367" r:id="rId75"/>
    <p:sldId id="368" r:id="rId76"/>
    <p:sldId id="386" r:id="rId77"/>
    <p:sldId id="387" r:id="rId78"/>
    <p:sldId id="388" r:id="rId79"/>
    <p:sldId id="363" r:id="rId80"/>
    <p:sldId id="364"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FF33"/>
    <a:srgbClr val="008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45" autoAdjust="0"/>
  </p:normalViewPr>
  <p:slideViewPr>
    <p:cSldViewPr snapToGrid="0">
      <p:cViewPr>
        <p:scale>
          <a:sx n="102" d="100"/>
          <a:sy n="102" d="100"/>
        </p:scale>
        <p:origin x="499" y="1214"/>
      </p:cViewPr>
      <p:guideLst>
        <p:guide orient="horz" pos="2160"/>
        <p:guide pos="2880"/>
      </p:guideLst>
    </p:cSldViewPr>
  </p:slideViewPr>
  <p:notesTextViewPr>
    <p:cViewPr>
      <p:scale>
        <a:sx n="1" d="1"/>
        <a:sy n="1" d="1"/>
      </p:scale>
      <p:origin x="0" y="0"/>
    </p:cViewPr>
  </p:notesTextViewPr>
  <p:sorterViewPr>
    <p:cViewPr>
      <p:scale>
        <a:sx n="110" d="100"/>
        <a:sy n="110" d="100"/>
      </p:scale>
      <p:origin x="0" y="17107"/>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10.wmf"/><Relationship Id="rId4"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11.wmf"/><Relationship Id="rId5" Type="http://schemas.openxmlformats.org/officeDocument/2006/relationships/image" Target="../media/image12.wmf"/><Relationship Id="rId4"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13.wmf"/><Relationship Id="rId4"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ink/ink1.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3-03-07T18:08:11.258"/>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-972-919 516,'3'-5'1290,"-3"5"129,0 0 129,0 0 0,0 0 129,0 0-387,0 0-129,0 0-258,0 0-129,0 0 0,0 0-258,0 0 129,0 0-387,0 0 0,0 0 0,0 0 0,0 0 0,0 0 0,0 0 0,0 0 0,0 0 129,1 3-129,-1-3 0,0 0 0,0 0 0,0 0 0,3 5 0,-3-5 129,0 0-129,4 5 0,-4-5-129,4 3 129,-4-3-129,8 2 0,-8-2 0,9 0 129,-5 0-258,2 0 129,-1 0-129,0 0 129,0 0-129,-1 1 129,-4-1-129,9 1 0,-4-1 0,0 1 129,0 0-129,0-1 129,0 0 0,1 1 0,-1-1-129,1 0 129,0 0 0,0 0 0,1-2 0,0 1-129,0-1 129,0 0-129,1 0 129,0-1-129,0 1 0,0 0 258,-1 0-258,0 0 0,0 1 129,-1 0-129,0-1 0,-1 2 0,0-1 129,1 0-129,-1 0 0,0 0 129,1 0-129,0 0 0,0 0 129,0-1-129,0 0 0,-1 1 129,1-1-129,-1 0 0,-5 2 0,8-2 0,-8 2 0,7-1 0,-7 1 0,6 0 0,-6 0 0,7 0 0,-7 0 0,8 0 0,-8 0 0,7 0 0,-7 0 129,8 0-129,-8 0 0,8 0 0,-8 0 0,9-2 0,-4 1 0,-1 0 0,2 1 0,-6 0 0,8-1 0,-3 1-129,0 0 129,-1-1 0,1 0 0,0 0 0,0 0 0,0-1 0,1 0 0,0 0 0,-1 0 0,1 1 0,-1 0 0,1 0 0,-1 1 0,0 0 0,0 0 0,-1 0 0,1 0 0,0-1 0,0 1 0,0-1 129,1 0-129,-2 1 0,1-1 0,1 0 0,-1 1 0,0 0 0,0 0 0,1 0 0,-2 0 0,2 0 0,-1 0 0,-5 0 0,8-1 0,-8 1 0,8-1 0,-8 1 0,7 0 0,-7 0 0,6-1 0,-6 1-129,6 0 129,-6 0 0,7 0 0,-7 0 0,7 0 0,-7 0 129,6 0-129,-6 0 0,6 0 0,-6 0 0,6 0 0,-6 0 0,7 0 0,-7 0 0,6 0 0,-6 0 0,8 0 0,-3 1 0,-1-1 0,2 1 0,-2-1 0,1 0 0,0 1 0,0-1 0,-1 0 0,-4 0 0,8 0 0,-8 0 0,9 0 0,-9 0 0,8-1 0,-3 1 0,0-1 0,-1 1 0,2 0 0,-2 0 129,2 0-129,-1-1 0,1 1-129,0 0 258,1-1-129,0 0 0,0 0 0,1-1 0,-1 1 0,1-1 129,-1 0-129,1 0 0,0 1 0,-1-1 129,2 1-129,-1-1-129,0 1 129,-1 0 0,1 0 0,-1 0 0,-1 0 0,1 0 0,-2 0 0,0 0 0,0 1 0,0-1 0,-1 0 0,2 0 0,-1 1 0,0 0-129,0 0 258,1 0-129,0 0 0,0 0 0,1 0 0,-1 0 0,1 0 0,0 0 0,0 1 0,0-1 0,0 0 0,0 0 0,0 0 0,0 0 0,1 0 0,-1 0 0,1 0 0,0 0 0,1-1 0,-1 1 0,0 0 0,0 0 0,0-1 0,-1 1 0,0-1 0,1 1 129,-2-1-129,0 0 129,-1 0-129,1 0 0,-2 0-129,2 1 258,-2-1-129,-4 1 0,9-1-129,-4 0 0,0 0 0,0 0 0,1 0 129,-1 0-129,1-1 0,0 1 129,0-1 0,0 1 0,1-1 0,0 1 0,0 0 0,0-1 0,0 1 0,1-1 0,-1 1 0,0 0 0,0 1 0,0-1 0,-1 1 0,0-1 0,0 1 0,0 0 0,0-1 0,1 1 129,-2 0-129,1 0 0,0-1 0,0 1 0,0 0 0,0-1 0,-1 1 0,0-1 0,1 1 0,-1-1 0,0 1 0,-5 0 0,8 0 0,-8 0 0,8-1 0,-8 1-129,9 0 129,-4 0 0,0 0 0,1 0 0,0 0 0,0 0 0,1 0 0,0 0 0,0 0 0,0 0 0,0 0 0,1 0 0,-1 0 0,2 0 0,-1 0 0,1 0 0,-1 1 0,1-1 0,-1 1 0,0-1 0,0 1 0,1-1 0,-2 0 0,1 0 0,0 0 0,-1 0 0,1 0 0,-1 0 0,1 0 0,-1 0 0,-1-1 0,1 1 0,-1 0 0,-1-1 0,1 1 0,-1 0 0,-5 0 0,8 0 0,-3 0 0,-1 0 0,1 0 0,1 0 0,-1 0 0,1 0 0,2 0 0,-1 0-129,1 0 258,0 0-129,0 0 0,-1 0 0,0 0 0,0 0 0,0 0 129,-1-1-129,0 1 0,-1-2 0,0 2 0,0-1 0,0 1 0,0 0 129,1 0-129,-1 0 0,1 0 129,0 0-129,0 0 0,1-1 129,-1 0-129,1 0 0,-2-1 0,1 1 0,-6 1 0,8-3 0,-8 3 0,7-2 0,-7 2 0,5-1 0,-5 1 0,5-1 0,-5 1 0,0 0 0,7-2 0,-7 2 0,5-3 0,-5 3 0,7-3 0,-7 3 0,7-3 0,-7 3-129,6-2 129,-6 2 0,6 0 0,-6 0 0,7 0-129,-7 0 129,8 0 0,-3 0 0,0 0 0,0-1 0,2 0 129,-1 0-129,0 0 0,1-1 0,-2 1 0,0 0 0,-1 0 0,-4 1 0,5-2 0,-5 2 0,0 0 0,0 0 0,0 0 0,0 0 0,0 0 0,0 0 0,0 0 0,0 0 0,0 0 0,0 0 0,0 0 0,0 0 0,0 0 0,0 0 0,0 0 0,0 0 0,0 0 0,0 0 0,0 0 0,0 0 0,0 0 0,0 0 0,0 0 0,0 0 0,0 0 0,2 3 0,-2-3 0,0 6 0,0-6 0,-4 7 0,1-2 0,1 0 0,-1-1 0,3-4 0,-6 8 0,6-8 0,-4 8 0,4-8 0,-5 7 129,5-7-129,-3 8 129,3-8-129,-4 8 129,4-8-258,-5 8 258,2-2-129,-1-1 0,1 0 0,0 0-129,-1 0 258,1-1-258,-1 1 129,0 1 0,1-1 0,-1 0 0,1 0 0,-1 0 0,1 1 0,-1-1-129,1 2 129,-1 1 0,1-1 0,-1 1 0,-1 0 0,0-1 0,1 1-129,-1 1 129,1-1 0,-1 0 0,0-1 0,1-1 0,1 2 0,-1-1 0,2 0 0,-1 0-129,0-1 129,0 1 0,0 1-129,-1-1 129,1 0 0,-1 1 0,0-1 0,-1 1 0,0-1 0,1 0 0,-1 0 0,0 1 0,-1 0 0,1 1 0,-1-1 129,1 0-129,0 0 0,1-1 0,-1 1 0,2-2 129,0 0-129,0 1 0,1-1 0,-1 1-129,0 1 129,0 0 0,0 2 0,-1 0 0,-1 0 0,-1 0 0,0 1 0,0-2 0,0 1 0,0-2 0,0 0 129,1-2-129,1-1 0,4-5 0,-6 6 0,6-6 0,-2 5 0,2-5 0,0 0-129,-1 7 129,1-7-129,-1 7 129,1-2-129,-2 1 0,0 1 129,-1 0 0,-1 2 0,-1 0 0,0 0 0,0 0 129,-2 1-129,1-2 129,1 0-129,-1 0 129,2-2-129,1 0 129,0-1-129,3-5 0,-3 5 0,3-5 0,0 0 0,0 0 0,0 0 129,0 0-129,0 0 0,-6 1 0,6-1 129,-4 5-129,4-5 129,-7 8-129,3-3 0,1 0 0,-1-1 0,4-4 0,-5 6 129,5-6-129,0 0 0,0 0 129,0 0-129,0 0 0,0 0 129,-5 4-129,5-4-129,0 0 129,-5 8-129,3-4 129,-1 1-129,0 2 258,-1-1-258,1-1 129,-1 1 0,1-1 0,3-5 0,-5 6 0,5-6 129,-5 3-129,5-3 0,0 0 0,-5 3 0,5-3-129,0 0 129,-4 6 0,4-6 0,-3 5 0,3-5 0,-3 6 0,3-6 0,-3 5 129,3-5-129,0 0 0,-5 5 0,5-5 0,0 0 0,-4 3 0,4-3 0,0 0 0,-6 4 0,6-4-129,0 0 0,-4 5 0,4-5-129,0 0-129,0 0-258,-1 6-258,1-6-774,0 0-1935,0 0-1161,4-6-387,-4 6 129</inkml:trace>
  <inkml:trace contextRef="#ctx0" brushRef="#br0" timeOffset="1">509-1018 129,'0'0'3225,"0"0"-258,0 0-645,0 0-774,0 0 129,0 0 0,0 0-129,0 0-516,0 0 129,0 0-387,0 0-129,0 0-129,0 0-258,0 0 129,-2 4-129,2-4 0,0 0-129,0 0 129,-6 1 129,6-1-129,0 0 0,-6 0 129,6 0-258,-4 0 129,4 0-129,-5 0 129,5 0-129,-5-1 0,5 1 0,-7-1 129,7 1-129,-8-2-129,3 2 258,-1-2-258,0 2 129,0-2-129,1 2 258,-2-2-258,0 2 129,1-2 129,-1 1-258,0 1 129,-1 0-129,2-1 129,-1 0-129,1 1 0,0 0 129,0 0-129,1 0 0,0 0 129,0 0-129,-1 0 129,1 0 0,-1 0-129,0 1 129,1-1 0,0 1 0,0 0-129,0-1 129,5 0 0,-8 1-129,8-1 0,-9 1 129,4-1-129,1 1-129,-2 0 387,1-1-387,-1 2 258,1-2-129,0 2 129,0-1-258,5-1 258,-8 1-129,8-1-258,-7 1 129,7-1-387,-5 1-129,5-1-645,0 0-774,0 0-2580,0 0-387,3 5-387,-3-5 129</inkml:trace>
</inkml:ink>
</file>

<file path=ppt/ink/ink10.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30:56.418"/>
    </inkml:context>
    <inkml:brush xml:id="br0">
      <inkml:brushProperty name="width" value="0.06667" units="cm"/>
      <inkml:brushProperty name="height" value="0.06667" units="cm"/>
      <inkml:brushProperty name="color" value="#D34817"/>
      <inkml:brushProperty name="fitToCurve" value="1"/>
    </inkml:brush>
  </inkml:definitions>
  <inkml:traceGroup>
    <inkml:annotationXML>
      <emma:emma xmlns:emma="http://www.w3.org/2003/04/emma" version="1.0">
        <emma:interpretation id="{C08C3275-8650-4F06-8881-8AEF7FDAEB2A}" emma:medium="tactile" emma:mode="ink">
          <msink:context xmlns:msink="http://schemas.microsoft.com/ink/2010/main" type="writingRegion" rotatedBoundingBox="6547,9118 8531,9118 8531,9958 6547,9958"/>
        </emma:interpretation>
      </emma:emma>
    </inkml:annotationXML>
    <inkml:traceGroup>
      <inkml:annotationXML>
        <emma:emma xmlns:emma="http://www.w3.org/2003/04/emma" version="1.0">
          <emma:interpretation id="{1A38765B-5582-47E3-8A04-8F1070B881D8}" emma:medium="tactile" emma:mode="ink">
            <msink:context xmlns:msink="http://schemas.microsoft.com/ink/2010/main" type="paragraph" rotatedBoundingBox="6547,9118 8531,9118 8531,9958 6547,9958" alignmentLevel="1"/>
          </emma:interpretation>
        </emma:emma>
      </inkml:annotationXML>
      <inkml:traceGroup>
        <inkml:annotationXML>
          <emma:emma xmlns:emma="http://www.w3.org/2003/04/emma" version="1.0">
            <emma:interpretation id="{06A4CAB3-515E-44AB-8525-F09846DD125E}" emma:medium="tactile" emma:mode="ink">
              <msink:context xmlns:msink="http://schemas.microsoft.com/ink/2010/main" type="line" rotatedBoundingBox="6547,9118 8531,9118 8531,9958 6547,9958"/>
            </emma:interpretation>
          </emma:emma>
        </inkml:annotationXML>
        <inkml:traceGroup>
          <inkml:annotationXML>
            <emma:emma xmlns:emma="http://www.w3.org/2003/04/emma" version="1.0">
              <emma:interpretation id="{14EEDFA3-06E8-488B-AF03-D7C2D0910D3F}" emma:medium="tactile" emma:mode="ink">
                <msink:context xmlns:msink="http://schemas.microsoft.com/ink/2010/main" type="inkWord" rotatedBoundingBox="6547,9118 8531,9118 8531,9958 6547,9958">
                  <msink:destinationLink direction="with" ref="{FC110EB6-B6D2-41AE-85B0-E1BD51DD4F0C}"/>
                </msink:context>
              </emma:interpretation>
              <emma:one-of disjunction-type="recognition" id="oneOf0">
                <emma:interpretation id="interp0" emma:lang="en-US" emma:confidence="1">
                  <emma:literal>Z</emma:literal>
                </emma:interpretation>
                <emma:interpretation id="interp1" emma:lang="en-US" emma:confidence="0">
                  <emma:literal>z</emma:literal>
                </emma:interpretation>
                <emma:interpretation id="interp2" emma:lang="en-US" emma:confidence="0">
                  <emma:literal>7</emma:literal>
                </emma:interpretation>
                <emma:interpretation id="interp3" emma:lang="en-US" emma:confidence="0">
                  <emma:literal>&gt;</emma:literal>
                </emma:interpretation>
                <emma:interpretation id="interp4" emma:lang="en-US" emma:confidence="0">
                  <emma:literal>W</emma:literal>
                </emma:interpretation>
              </emma:one-of>
            </emma:emma>
          </inkml:annotationXML>
          <inkml:trace contextRef="#ctx0" brushRef="#br0">-972-919 516,'3'-5'1290,"-3"5"129,0 0 129,0 0 0,0 0 129,0 0-387,0 0-129,0 0-258,0 0-129,0 0 0,0 0-258,0 0 129,0 0-387,0 0 0,0 0 0,0 0 0,0 0 0,0 0 0,0 0 0,0 0 0,0 0 129,1 3-129,-1-3 0,0 0 0,0 0 0,0 0 0,3 5 0,-3-5 129,0 0-129,4 5 0,-4-5-129,4 3 129,-4-3-129,8 2 0,-8-2 0,9 0 129,-5 0-258,2 0 129,-1 0-129,0 0 129,0 0-129,-1 1 129,-4-1-129,9 1 0,-4-1 0,0 1 129,0 0-129,0-1 129,0 0 0,1 1 0,-1-1-129,1 0 129,0 0 0,0 0 0,1-2 0,0 1-129,0-1 129,0 0-129,1 0 129,0-1-129,0 1 0,0 0 258,-1 0-258,0 0 0,0 1 129,-1 0-129,0-1 0,-1 2 0,0-1 129,1 0-129,-1 0 0,0 0 129,1 0-129,0 0 0,0 0 129,0-1-129,0 0 0,-1 1 129,1-1-129,-1 0 0,-5 2 0,8-2 0,-8 2 0,7-1 0,-7 1 0,6 0 0,-6 0 0,7 0 0,-7 0 0,8 0 0,-8 0 0,7 0 0,-7 0 129,8 0-129,-8 0 0,8 0 0,-8 0 0,9-2 0,-4 1 0,-1 0 0,2 1 0,-6 0 0,8-1 0,-3 1-129,0 0 129,-1-1 0,1 0 0,0 0 0,0 0 0,0-1 0,1 0 0,0 0 0,-1 0 0,1 1 0,-1 0 0,1 0 0,-1 1 0,0 0 0,0 0 0,-1 0 0,1 0 0,0-1 0,0 1 0,0-1 129,1 0-129,-2 1 0,1-1 0,1 0 0,-1 1 0,0 0 0,0 0 0,1 0 0,-2 0 0,2 0 0,-1 0 0,-5 0 0,8-1 0,-8 1 0,8-1 0,-8 1 0,7 0 0,-7 0 0,6-1 0,-6 1-129,6 0 129,-6 0 0,7 0 0,-7 0 0,7 0 0,-7 0 129,6 0-129,-6 0 0,6 0 0,-6 0 0,6 0 0,-6 0 0,7 0 0,-7 0 0,6 0 0,-6 0 0,8 0 0,-3 1 0,-1-1 0,2 1 0,-2-1 0,1 0 0,0 1 0,0-1 0,-1 0 0,-4 0 0,8 0 0,-8 0 0,9 0 0,-9 0 0,8-1 0,-3 1 0,0-1 0,-1 1 0,2 0 0,-2 0 129,2 0-129,-1-1 0,1 1-129,0 0 258,1-1-129,0 0 0,0 0 0,1-1 0,-1 1 0,1-1 129,-1 0-129,1 0 0,0 1 0,-1-1 129,2 1-129,-1-1-129,0 1 129,-1 0 0,1 0 0,-1 0 0,-1 0 0,1 0 0,-2 0 0,0 0 0,0 1 0,0-1 0,-1 0 0,2 0 0,-1 1 0,0 0-129,0 0 258,1 0-129,0 0 0,0 0 0,1 0 0,-1 0 0,1 0 0,0 0 0,0 1 0,0-1 0,0 0 0,0 0 0,0 0 0,0 0 0,1 0 0,-1 0 0,1 0 0,0 0 0,1-1 0,-1 1 0,0 0 0,0 0 0,0-1 0,-1 1 0,0-1 0,1 1 129,-2-1-129,0 0 129,-1 0-129,1 0 0,-2 0-129,2 1 258,-2-1-129,-4 1 0,9-1-129,-4 0 0,0 0 0,0 0 0,1 0 129,-1 0-129,1-1 0,0 1 129,0-1 0,0 1 0,1-1 0,0 1 0,0 0 0,0-1 0,0 1 0,1-1 0,-1 1 0,0 0 0,0 1 0,0-1 0,-1 1 0,0-1 0,0 1 0,0 0 0,0-1 0,1 1 129,-2 0-129,1 0 0,0-1 0,0 1 0,0 0 0,0-1 0,-1 1 0,0-1 0,1 1 0,-1-1 0,0 1 0,-5 0 0,8 0 0,-8 0 0,8-1 0,-8 1-129,9 0 129,-4 0 0,0 0 0,1 0 0,0 0 0,0 0 0,1 0 0,0 0 0,0 0 0,0 0 0,0 0 0,1 0 0,-1 0 0,2 0 0,-1 0 0,1 0 0,-1 1 0,1-1 0,-1 1 0,0-1 0,0 1 0,1-1 0,-2 0 0,1 0 0,0 0 0,-1 0 0,1 0 0,-1 0 0,1 0 0,-1 0 0,-1-1 0,1 1 0,-1 0 0,-1-1 0,1 1 0,-1 0 0,-5 0 0,8 0 0,-3 0 0,-1 0 0,1 0 0,1 0 0,-1 0 0,1 0 0,2 0 0,-1 0-129,1 0 258,0 0-129,0 0 0,-1 0 0,0 0 0,0 0 0,0 0 129,-1-1-129,0 1 0,-1-2 0,0 2 0,0-1 0,0 1 0,0 0 129,1 0-129,-1 0 0,1 0 129,0 0-129,0 0 0,1-1 129,-1 0-129,1 0 0,-2-1 0,1 1 0,-6 1 0,8-3 0,-8 3 0,7-2 0,-7 2 0,5-1 0,-5 1 0,5-1 0,-5 1 0,0 0 0,7-2 0,-7 2 0,5-3 0,-5 3 0,7-3 0,-7 3 0,7-3 0,-7 3-129,6-2 129,-6 2 0,6 0 0,-6 0 0,7 0-129,-7 0 129,8 0 0,-3 0 0,0 0 0,0-1 0,2 0 129,-1 0-129,0 0 0,1-1 0,-2 1 0,0 0 0,-1 0 0,-4 1 0,5-2 0,-5 2 0,0 0 0,0 0 0,0 0 0,0 0 0,0 0 0,0 0 0,0 0 0,0 0 0,0 0 0,0 0 0,0 0 0,0 0 0,0 0 0,0 0 0,0 0 0,0 0 0,0 0 0,0 0 0,0 0 0,0 0 0,0 0 0,0 0 0,0 0 0,0 0 0,0 0 0,2 3 0,-2-3 0,0 6 0,0-6 0,-4 7 0,1-2 0,1 0 0,-1-1 0,3-4 0,-6 8 0,6-8 0,-4 8 0,4-8 0,-5 7 129,5-7-129,-3 8 129,3-8-129,-4 8 129,4-8-258,-5 8 258,2-2-129,-1-1 0,1 0 0,0 0-129,-1 0 258,1-1-258,-1 1 129,0 1 0,1-1 0,-1 0 0,1 0 0,-1 0 0,1 1 0,-1-1-129,1 2 129,-1 1 0,1-1 0,-1 1 0,-1 0 0,0-1 0,1 1-129,-1 1 129,1-1 0,-1 0 0,0-1 0,1-1 0,1 2 0,-1-1 0,2 0 0,-1 0-129,0-1 129,0 1 0,0 1-129,-1-1 129,1 0 0,-1 1 0,0-1 0,-1 1 0,0-1 0,1 0 0,-1 0 0,0 1 0,-1 0 0,1 1 0,-1-1 129,1 0-129,0 0 0,1-1 0,-1 1 0,2-2 129,0 0-129,0 1 0,1-1 0,-1 1-129,0 1 129,0 0 0,0 2 0,-1 0 0,-1 0 0,-1 0 0,0 1 0,0-2 0,0 1 0,0-2 0,0 0 129,1-2-129,1-1 0,4-5 0,-6 6 0,6-6 0,-2 5 0,2-5 0,0 0-129,-1 7 129,1-7-129,-1 7 129,1-2-129,-2 1 0,0 1 129,-1 0 0,-1 2 0,-1 0 0,0 0 0,0 0 129,-2 1-129,1-2 129,1 0-129,-1 0 129,2-2-129,1 0 129,0-1-129,3-5 0,-3 5 0,3-5 0,0 0 0,0 0 0,0 0 129,0 0-129,0 0 0,-6 1 0,6-1 129,-4 5-129,4-5 129,-7 8-129,3-3 0,1 0 0,-1-1 0,4-4 0,-5 6 129,5-6-129,0 0 0,0 0 129,0 0-129,0 0 0,0 0 129,-5 4-129,5-4-129,0 0 129,-5 8-129,3-4 129,-1 1-129,0 2 258,-1-1-258,1-1 129,-1 1 0,1-1 0,3-5 0,-5 6 0,5-6 129,-5 3-129,5-3 0,0 0 0,-5 3 0,5-3-129,0 0 129,-4 6 0,4-6 0,-3 5 0,3-5 0,-3 6 0,3-6 0,-3 5 129,3-5-129,0 0 0,-5 5 0,5-5 0,0 0 0,-4 3 0,4-3 0,0 0 0,-6 4 0,6-4-129,0 0 0,-4 5 0,4-5-129,0 0-129,0 0-258,-1 6-258,1-6-774,0 0-1935,0 0-1161,4-6-387,-4 6 129</inkml:trace>
          <inkml:trace contextRef="#ctx0" brushRef="#br0" timeOffset="-11449.6548">509-1018 129,'0'0'3225,"0"0"-258,0 0-645,0 0-774,0 0 129,0 0 0,0 0-129,0 0-516,0 0 129,0 0-387,0 0-129,0 0-129,0 0-258,0 0 129,-2 4-129,2-4 0,0 0-129,0 0 129,-6 1 129,6-1-129,0 0 0,-6 0 129,6 0-258,-4 0 129,4 0-129,-5 0 129,5 0-129,-5-1 0,5 1 0,-7-1 129,7 1-129,-8-2-129,3 2 258,-1-2-258,0 2 129,0-2-129,1 2 258,-2-2-258,0 2 129,1-2 129,-1 1-258,0 1 129,-1 0-129,2-1 129,-1 0-129,1 1 0,0 0 129,0 0-129,1 0 0,0 0 129,0 0-129,-1 0 129,1 0 0,-1 0-129,0 1 129,1-1 0,0 1 0,0 0-129,0-1 129,5 0 0,-8 1-129,8-1 0,-9 1 129,4-1-129,1 1-129,-2 0 387,1-1-387,-1 2 258,1-2-129,0 2 129,0-1-258,5-1 258,-8 1-129,8-1-258,-7 1 129,7-1-387,-5 1-129,5-1-645,0 0-774,0 0-2580,0 0-387,3 5-387,-3-5 129</inkml:trace>
        </inkml:traceGroup>
      </inkml:traceGroup>
    </inkml:traceGroup>
  </inkml:traceGroup>
</inkml:ink>
</file>

<file path=ppt/ink/ink11.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31:06.119"/>
    </inkml:context>
    <inkml:brush xml:id="br0">
      <inkml:brushProperty name="width" value="0.06667" units="cm"/>
      <inkml:brushProperty name="height" value="0.06667" units="cm"/>
      <inkml:brushProperty name="color" value="#D34817"/>
      <inkml:brushProperty name="fitToCurve" value="1"/>
    </inkml:brush>
  </inkml:definitions>
  <inkml:traceGroup>
    <inkml:annotationXML>
      <emma:emma xmlns:emma="http://www.w3.org/2003/04/emma" version="1.0">
        <emma:interpretation id="{FC110EB6-B6D2-41AE-85B0-E1BD51DD4F0C}" emma:medium="tactile" emma:mode="ink">
          <msink:context xmlns:msink="http://schemas.microsoft.com/ink/2010/main" type="inkDrawing" rotatedBoundingBox="4489,12097 6494,9232 6611,9314 4606,12178" semanticType="callout" shapeName="Other">
            <msink:sourceLink direction="with" ref="{14EEDFA3-06E8-488B-AF03-D7C2D0910D3F}"/>
            <msink:sourceLink direction="with" ref="{57F2EC55-D69C-48D5-A660-987E7F953B8F}"/>
          </msink:context>
        </emma:interpretation>
      </emma:emma>
    </inkml:annotationXML>
    <inkml:trace contextRef="#ctx0" brushRef="#br0">2033 8 258,'-4'-6'1290,"4"6"129,0 0-258,-5-3 0,5 3 258,-5-1-387,5 1-129,-6 0-129,6 0 0,-6 0-129,6 0-129,-5 0 0,5 0-129,-6 0 129,6 0-129,-7 0 0,7 0 258,-8 1-258,3 1 129,-1 0-129,2 0 0,-2 0 0,1 2-129,0-2 0,0 2-129,-1-1 0,1 0-129,0 1 129,1 2 0,-2-1-129,1 1 129,0 0 0,-1 1 129,1 0-129,1 0 0,-2 0 0,1-1 129,1 1-258,-1 1 0,0-2 0,1 1 0,0 0 0,-1 0 0,0-1 0,0 1 0,1-1 0,-1 0 0,-1-1 0,1 0 0,0 1 0,0-1 0,0 1 0,5-6 129,-8 8-129,4-3 0,1-1 0,3-4 129,-6 8-129,3-3 0,3-5 129,-6 9-258,6-9 258,-7 7-258,4-2 129,-1-1 0,-1 2 0,1-1-129,0 0 129,-1 0 0,1 1 0,0 0 0,1 0 0,-1 0 0,0 0 0,1-1 0,0 1 0,0 0 0,0 0 0,-1-1 0,0 1 0,1-1 0,0 0 0,0-1 0,3-4 0,-5 8 0,5-8 0,-5 6 0,5-6 0,-4 6 0,4-6 0,-4 6 0,4-6 0,-6 6 0,6-6 0,-4 7 0,4-7 0,-5 7 0,5-7 0,-4 7 0,4-7 0,-6 8 0,6-8 0,-7 8 0,7-8 0,-7 8 0,7-8 0,-7 9 0,3-4 129,-2-1-129,2 0 0,-1 1 0,0-1 0,0 1 0,0-1 0,0 0 0,1 1 0,-1 0 0,5-5 0,-7 8-129,7-8 129,-7 8 0,7-8 0,-6 8 0,6-8 0,-5 6 0,5-6 0,-6 7 0,6-7 0,-6 8 129,6-8-129,-6 8 0,3-3 129,-1 0-129,1 0 129,0 0-129,0-1 129,0 1-258,3-5 129,-6 8-129,6-8 129,-6 7-258,6-7 258,-7 8-129,7-8 129,-7 8 0,3-3 0,-1 0-258,1-1 258,0 1 0,0-1 0,0 1 0,-1 0 0,2 0 0,-1 0-129,1 0 129,0 1 0,-1-1 0,1 1 0,-1 0 0,1 0 0,-1 0 0,0 0 0,0 0 0,0 0 0,0-1 0,-1 1 0,1 0 0,0 0 0,0-1 0,0 1 0,0 0 0,1-1 0,-1 1 0,1 0 0,0-1 0,-1-1 0,1 2 0,3-6 0,-6 8 0,6-8 0,-6 7 0,6-7 0,-5 7 0,5-7 0,-5 6 0,5-6 0,-4 6 0,4-6 0,-5 7 0,5-7 0,-5 7 0,5-7 0,-5 7-129,3-2 129,-1 0 0,0-1 0,0 1 0,1 1 0,0-1 129,-1 1-129,-1 0 129,1 0 129,0-1-516,0 1 516,0-1-516,3-5 516,-8 9-645,8-9 387,-6 7-129,6-7 129,-6 7 0,6-7 0,-7 7 0,7-7-129,-6 8 258,3-4-129,3-4 0,-8 9 0,8-9 0,-8 9 129,4-4-129,4-5 0,-7 8 0,3-4 0,4-4 0,-8 9 0,8-9 0,-7 9-129,4-4 129,-1 1 0,0-1 0,0 0 0,1 1-129,-1 0 129,1-1 0,-1 0 0,1 1 0,-1 0 0,0 0 0,1 0 0,-1 0-129,1 0 129,-1 0 0,0-1 0,0 2-129,0-2 129,0 0 0,0 0 0,1 0 0,-2 0 0,2 0 0,-1 0 0,0 0 0,0-1 0,0 1 0,0 0-129,0 0 129,4-5 0,-8 8 0,8-8 0,-8 8 0,8-8 0,-9 8 0,9-8 0,-7 7 0,7-7 0,-9 8 0,6-4 129,3-4-129,-8 9 129,8-9 0,-8 9-129,5-4 0,-1-1 129,0 1-129,4-5 0,-8 9-129,5-4 129,-2 0 0,5-5 0,-9 8 0,5-3 0,0-1 0,-1 1 0,1 0 0,0 0 0,0 0 0,0 0 0,0 1 129,0 0-129,0-1 0,0 1 129,-1 0-129,1 0 129,0-1-129,0 1 258,0 0-258,0-1 0,0 0 129,4-5-129,-6 9 0,6-9 0,-6 7 0,6-7 0,-6 9 0,4-5 0,-1 1 0,0 0 0,1 1 0,-1-1 129,1 1-129,0 0 0,-1 1 129,1-2-129,-1 1 0,0 0 0,0 0 0,1-1 0,-1-1 0,1 1 0,2-5 0,-5 8 0,5-8 0,-3 7 0,3-7 0,-4 8 0,4-8 0,-4 8 0,2-3 0,0 0 0,0-1 129,-1 2-129,0-1 0,0 1 129,0 0-129,0 1 129,-1 1-129,1-1 129,-2 1-258,1 0 258,-1-1-129,1 1-129,0 0 129,-1-2-129,1 0 258,0 0-258,0 0 258,1 0-129,-1 1 0,0 0 0,1-1 129,-1 1-129,1 0 0,-2-1 0,2 1 0,-1-1 0,1 0 0,-1-2 0,1 2 0,0-2 0,-1 1 0,1-1 0,0 1 0,3-5 0,-8 9 0,5-4 0,0 0 0,0 0 0,-1 0 0,1-1 0,0 1 0,0 0 0,0 0 0,-1 0 0,0 0 0,0 0 0,0 1 0,0-1 0,-1 1 0,0 0 0,1 0 0,-2 0-129,1 1 258,0 0-258,1-1 129,-2 1 0,1 0 129,0 0-258,0 0 258,0 0-129,0-1 0,0 1 0,0 0 129,0-2-129,1 2 0,0-2-129,-1 2 129,1 0 0,0 0 0,-1 0 0,1 2 0,0 0-129,0 0 129,0 1 0,-1 0 0,1 1 0,0 0 0,0-1 0,-1 1 0,1-1 0,-1 0 0,1 0 0,-1-1 0,1-2 0,0 0 0,0 0 0,0-1 0,1-1 0,0-1 0,3-4 0,-6 8 0,6-8 0,-5 5 0,5-5 0,-4 4 0,4-4 0,0 0-129,-5 7 129,5-7 0,-2 5 0,2-5 0,-2 5 0,2-5 0,-3 5 0,3-5 0,-2 5 0,2-5 0,-4 6 0,4-6 129,-5 8-258,5-8 258,-5 8-129,2-3 0,-1 0 0,1-1-258,0 2 258,0-1-129,-1 0 129,4-5-129,-7 9 129,4-4-129,-1-1 258,-1 1-129,5-5 0,-8 8 0,8-8 0,-8 7 0,8-7 129,-7 5-129,7-5 0,-7 6 0,7-6 0,-6 5 0,6-5 0,-6 5 0,6-5 0,-7 6 129,7-6-258,-7 5 258,7-5-258,-7 8 258,7-8-129,-9 7 0,9-7 0,-8 10 0,2-6 0,2 2 0,0-1 0,-1 2 129,-1-1-129,1 1 0,-1 1 0,-1-1 0,1 1 0,-1 0 0,0 0 0,0 2 0,-1-1 0,1 1 0,0-1 0,-1 1 129,1 0-129,0 0 0,0-1 0,1-1 0,0 0 0,1 0 129,0-1-129,0-1 0,1 0 0,-1-1 0,2 1 0,-1-1 0,0 0 129,0 0-129,0 0 129,1 0-129,0 0 129,0 0 0,0 1-129,0 0 0,-1 0 0,2 2 0,-2-1 0,1 1 0,-1 0 0,0 0 0,1-1 0,-1 1 0,1-2 0,-1 1 129,0-1-129,0 0 0,1 0 0,-1 0 129,1-1-129,-1 1 0,1 0 0,1-2 0,-1 1 0,0 0 129,3-5-129,-4 9 0,4-9 0,-4 7 0,4-7 0,-4 6 0,4-6 0,-4 6 0,4-6 0,-4 6 0,4-6 0,-4 6 0,4-6 0,-3 8 0,3-8 0,-3 8 0,1-3 0,0-1 0,1 1 0,-1 0 0,0 1 0,0 0 129,0-1-129,0 1 0,0 1 0,0 0 0,0 0 129,-1-1-129,1 2 0,0-2 0,0 1 129,0-1-129,0 0 129,0-1 0,2-5 0,-3 8 129,3-8 0,-5 5-129,5-5 258,0 0-258,-6 6 0,6-6 0,-4 6-129,4-6 129,-3 6-258,3-6 129,-2 5 0,2-5 0,0 0-258,0 0 0,0 0-387,0 0 129,-3 6-387,3-6-258,-1 5-1032,1-5-2193,-2 8-774,2-3 0</inkml:trace>
  </inkml:traceGroup>
</inkml:ink>
</file>

<file path=ppt/ink/ink12.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31:12.818"/>
    </inkml:context>
    <inkml:brush xml:id="br0">
      <inkml:brushProperty name="width" value="0.06667" units="cm"/>
      <inkml:brushProperty name="height" value="0.06667" units="cm"/>
      <inkml:brushProperty name="color" value="#D34817"/>
      <inkml:brushProperty name="fitToCurve" value="1"/>
    </inkml:brush>
  </inkml:definitions>
  <inkml:traceGroup>
    <inkml:annotationXML>
      <emma:emma xmlns:emma="http://www.w3.org/2003/04/emma" version="1.0">
        <emma:interpretation id="{D6630C3A-0EDF-40C8-8D75-C0496555CA96}" emma:medium="tactile" emma:mode="ink">
          <msink:context xmlns:msink="http://schemas.microsoft.com/ink/2010/main" type="writingRegion" rotatedBoundingBox="4573,12077 7744,9852 8510,10944 5339,13168"/>
        </emma:interpretation>
      </emma:emma>
    </inkml:annotationXML>
    <inkml:traceGroup>
      <inkml:annotationXML>
        <emma:emma xmlns:emma="http://www.w3.org/2003/04/emma" version="1.0">
          <emma:interpretation id="{D319B256-5405-45AC-BDCD-1B97AEB7D6C6}" emma:medium="tactile" emma:mode="ink">
            <msink:context xmlns:msink="http://schemas.microsoft.com/ink/2010/main" type="paragraph" rotatedBoundingBox="4573,12077 7744,9852 8510,10944 5339,13168" alignmentLevel="1"/>
          </emma:interpretation>
        </emma:emma>
      </inkml:annotationXML>
      <inkml:traceGroup>
        <inkml:annotationXML>
          <emma:emma xmlns:emma="http://www.w3.org/2003/04/emma" version="1.0">
            <emma:interpretation id="{4AFFADAD-3CC5-47AD-88BB-9815E64C5478}" emma:medium="tactile" emma:mode="ink">
              <msink:context xmlns:msink="http://schemas.microsoft.com/ink/2010/main" type="line" rotatedBoundingBox="4573,12077 7744,9852 8510,10944 5339,13168"/>
            </emma:interpretation>
          </emma:emma>
        </inkml:annotationXML>
        <inkml:traceGroup>
          <inkml:annotationXML>
            <emma:emma xmlns:emma="http://www.w3.org/2003/04/emma" version="1.0">
              <emma:interpretation id="{57F2EC55-D69C-48D5-A660-987E7F953B8F}" emma:medium="tactile" emma:mode="ink">
                <msink:context xmlns:msink="http://schemas.microsoft.com/ink/2010/main" type="inkWord" rotatedBoundingBox="4573,12077 7744,9852 8510,10944 5339,13168">
                  <msink:destinationLink direction="with" ref="{FC110EB6-B6D2-41AE-85B0-E1BD51DD4F0C}"/>
                </msink:context>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we</emma:literal>
                </emma:interpretation>
                <emma:interpretation id="interp3" emma:lang="en-US" emma:confidence="0">
                  <emma:literal>!</emma:literal>
                </emma:interpretation>
                <emma:interpretation id="interp4" emma:lang="en-US" emma:confidence="0">
                  <emma:literal>we.</emma:literal>
                </emma:interpretation>
              </emma:one-of>
            </emma:emma>
          </inkml:annotationXML>
          <inkml:trace contextRef="#ctx0" brushRef="#br0">28 1123 774,'-6'-1'1161,"1"0"0,5 1-258,-6 0-258,6 0-258,-6 0-129,6 0 0,0 0-516,-6 2 258,6-2 0,0 0 0,0 0 258,0 0-129,0 0 0,0 0 387,0 0 0,0 0 129,0 0-129,4 6 0,-4-6 0,0 0-129,6 5 0,-6-5-129,5 5-129,-5-5 129,5 7 129,-5-7-129,8 7 129,-3-3 129,-5-4 0,9 6 0,-4-2 0,1 0 129,-1-2-387,1 1 129,-1-1 0,1 2-129,-1-1-129,0 1 0,1-2-129,-1 2 129,0-2 0,0 2 0,1-1 258,-1 1-258,-1-2 129,2 2-129,-1-1 129,0 0-129,1 0 0,-1-1 0,1 1 0,2 0 0,-2-1 0,2 0 0,-1 0 129,0 0-258,0 0 129,1 0-129,0 1 0,-1 0 129,1 0-129,0 1 0,0-1 0,2 1 0,-1 0 0,0 0 0,2 1 0,-1-2 129,1 1-129,0 0 0,0 1 129,1-2 0,-2 1-129,2 0 129,-1 0 0,-1 0-129,1 0 129,0 0-129,-2-2 129,2 2-129,-1-2 129,0 2-129,0-2 0,0 0 129,1 0-129,-1-1 0,1 1 0,0-1 129,-1 1-129,1-1 129,-1 1-129,1-1 129,-1 1-129,0 1 129,0-1-129,1 0 0,1 0 0,0 1 0,0-2 0,2 1 129,0-1-129,0 0 0,2 0 0,-1 0 0,0 0 129,1 0-129,-1 0 0,0 0 0,1 0 129,-1 1-129,0-1 0,-1 1 129,-1 0-129,1 1 0,-1-1 0,0 1 0,-1-1 0,-1 1 129,1 0-129,0-1 129,0 1-129,0-1 129,-1 0-129,0 0 129,0 0-129,-1 0 129,0 1-129,0-1 0,0 0 129,-1 1-129,0-1 0,1 1 0,-1-1 0,1 0 258,-1 1-258,0-1 0,0 0 0,0 1 129,-1-1-129,1 1 0,-1-1 0,1 1 129,-1-1-129,1 1 0,-1-1 0,1 0 0,-1 0 0,1-1 129,-1 1-129,1-1 0,-1 1 0,0-1 0,0 0 0,1 1 0,0-1 0,0 0 0,1 1 0,0-2 0,0 1 0,0 0 0,-1 0 0,0-1 0,-1 1 0,1 0 0,-2-1 0,2 1 0,-2 0 0,0-1 0,1 1 0,0 0 0,-1 1 129,1-1-129,-1 1 0,0 0 0,-1 1 0,0-1 0,0 0 0,0 1 0,-1 0 0,0 0-129,1-1 258,-2 1-129,1 0 0,0 0 0,0-1 0,0 0 0,0 0 0,0 0 129,0 0-129,1 0 0,0-1 0,0 1 0,-1 1 0,0-1 129,2 0-129,-2 0 0,0 0 0,0 0 0,0 1 0,0-1 0,0 0 0,0 1 0,-1-1 0,-4-2 0,9 3 0,-9-3 0,8 3 0,-8-3 129,8 4-129,-8-4 0,7 3 0,-7-3 0,8 3 0,-8-3 0,7 4 0,-7-4 0,7 3 0,-7-3 0,6 2 0,-6-2 0,5 2 0,-5-2 0,5 2 0,-5-2 0,4 2 0,-4-2 0,6 2 0,-6-2 0,0 0 0,6 3 0,-6-3 0,0 0 129,0 0-129,5 2 0,-5-2 129,0 0-129,0 0 0,0 0 129,0 0-129,0 0 129,0 0-129,0 0 0,0 0 0,0 0 0,0 0 129,0 0-129,0 0-129,0 0 129,0 0 0,0 0 0,0 0 0,0 0 129,0 0-129,0 0 0,0 0 0,0 0 0,0 0 0,0 0 129,0 0-129,5-2 0,-5 2 0,0 0 0,0 0 0,2-6 0,-2 6 0,0 0 0,5-6 0,-5 6 0,3-5 0,-3 5 0,6-7 0,-6 7 0,7-7 0,-4 2-129,-3 5 129,8-9 0,-3 5 0,-1-1 0,1 1 0,0-1-129,0 0 129,1-1 0,0-1 0,0 1 129,-1-1-129,2 0 129,-2 0-129,2 0 129,-1-1-129,0 2 129,-1 0-129,1 0 0,-1-1 0,0 1 0,0-1 0,0 0 0,-1 1 0,1-1 0,0-1 0,0 1-129,0-1 129,0-1 0,0 1 0,1-1 0,0 1 0,-1-1-129,0 0 258,0-1-258,1 2 129,-1-1 0,0-1 0,0 1 0,-1 0 0,0 0 0,1 1 0,-1 0 0,-1 0 0,0 1 0,0 0 0,-1 1 0,0 0 0,0 0 0,0 0 0,0 0 0,-1 0 0,1 0 0,0-2 0,0 1 0,0 0 0,0-1 0,0 0-129,1 0 129,-1-1-129,1 2 129,-1 0 0,1 0-129,-1 0 258,2-1-258,-2 0 258,1 0-258,0 0 258,0-1-258,0 0 129,2-1 0,-2 0 0,2 1 0,-1-2 0,2 2 0,-1-2 0,0 2 0,0 0 0,0 0 0,0 0 0,0 0 0,1 0 0,-1 1 0,-1 0 0,2 1 0,-2-1 0,0 1 0,1 1 0,-1-1 0,0 1 0,-1 0 129,0 0-129,0 0 0,0-1 0,0 1 0,0-1 0,0 1 0,0-2 0,0 1 0,1 0 0,1 1 0,-2 0 0,1 0 0,0 0 0,0 0 0,-1 0 0,1 0 0,-1-1 0,0 1 0,1-1 0,-1 0 0,0-1 0,0 1 0,1-1 0,0 0-129,0-1 258,1 1-129,0 1 0,-1-1 0,1 1 0,-1 0 0,1-1 0,-1 1 0,0 0 0,0 0 0,0-1 0,0 0 0,0 1 0,0 0 0,1 0 0,-1 0 0,0 1 0,0-1 0,0 0 0,0 1 0,0-1 129,1 0-258,-1 1 258,1-2-129,-1 0 0,2 1 0,-1-1 0,0 0 129,0 1-129,1-1 258,0 1-258,0-1 129,0 2-129,-1-1 129,1 0-129,0 0 0,0 0 0,0-1-129,1 0 258,-1 1-258,1-1 129,1 0 0,-1 0 129,0 0-129,1 0 0,-1 0 0,0 0 0,-1 1 0,1 0 129,-2 1-129,1 0 0,0-1 0,-1 1 0,0 0 0,1-1 0,-1 1 0,0 0 129,0-1-129,0 1 0,0 0 0,1 1 0,0-1 0,0 0 0,-1 1 0,0-1 0,0 0 0,0 0 258,1-1-258,-1 1 0,0-1 0,0 1 0,2-1 0,-1 1 0,1-1-258,-1-1 258,1 2 0,-1-1 0,0 1 0,0 0 0,0 0 0,0-1 0,-2 2 0,1 0 0,0 1 0,-1-1 0,0 0 0,0 1 0,-4 4 258,7-9-258,-7 9 0,7-8 0,-7 8 0,7-7 0,-7 7 0,6-7 0,-6 7 0,4-6 0,-4 6 0,5-6 0,-5 6 0,4-6 0,-4 6 0,3-5 129,-3 5-129,4-6 0,-4 6 0,4-6 0,-4 6 0,4-7 0,-2 3 0,-2 4 0,4-9 0,-1 5 0,-1-1 0,1 0 0,-3 5-129,4-6 129,-4 6 0,4-6 0,-4 6 0,0 0 0,5-5-258,-5 5 258,0 0 0,5-3 0,-5 3 0,0 0 0,0 0 0,6-5 258,-6 5-258,0 0 0,0 0 0,5-5 0,-5 5 0,0 0 0,4-5 0,-4 5 0,0 0 0,0 0 0,5-4 0,-5 4 0,0 0 0,0 0 0,0 0-258,0 0 258,5-2 0,-5 2 0,0 0-129,0 0 129,0 0 0,0 0 0,0 0 0,0 0 0,0 0 0,4 0 0,-4 0 0,0 0 0,0 0 0,0 0 0,0 0 0,0 0-129,0 0 129,0 0 0,0 0 0,0 0-129,0 0 129,0 0 0,0 0 0,0 0-129,0 0 129,5 1 0,-5-1 0,0 0 0,0 0 0,0 0 0,5 3 0,-5-3 0,0 0 0,0 0 0,0 0 0,0 0 0,0 0 0,0 0 0,0 0-129,0 0 129,0 0-129,0 0 129,0 0-129,0 0 129,1 4-129,-1-4 129,0 0-129,0 0 129,0 0 0,0 0 0,0 6 0,0-6-129,0 0 129,0 0 0,0 5 0,0-5 0,0 0 0,0 0 0,0 4-129,0-4 129,0 0 0,0 0 0,0 0 0,1 7 0,-1-7 0,0 0 0,5 4 0,-5-4 0,5 3 0,-5-3 0,5 3 0,-5-3 0,8 4 0,-8-4 0,8 3 0,-3-2 0,-1 1 0,2-1 0,-1-1 0,0 1 0,1-1 0,0 1 0,1-1 129,-1 0-129,1 0 0,0 0 0,1 0 0,-1 0 129,1 0-129,-2 0 0,0 0 0,0 0 0,0 0 0,-1 0 0,-5 0 129,8 0-129,-8 0 0,5 0 0,-5 0 0,0 0 0,6 0 0,-6 0 0,0 0 0,0 0-129,5 0 129,-5 0 0,0 0 0,0 0-129,0 0 129,0 0-129,5 0 0,-5 0-129,0 0 129,7 0-129,-7 0 129,6 0 0,-6 0-258,9 0 0,-9 0-387,11 1-903,-6 0-3096,1-1-129,0-2-258</inkml:trace>
          <inkml:trace contextRef="#ctx0" brushRef="#br0" timeOffset="-12962.7414">3266-759 774,'0'0'1935,"0"0"0,0 0-903,-3 0-258,3 0 129,0 0-774,-6 4 129,6-4-258,-4 6 387,4-6 0,-5 7 258,5-7 258,-4 7 0,4-7 0,-6 7 129,6-7-129,-5 8-129,2-3-129,-1 1-258,1 1-258,-2 0 0,2 1 0,-1-1-129,0 1 0,0-1 0,0 1 129,0-2-129,0 1 387,-1-2-129,2 1 129,-2 0-129,1 2 0,-1-1 0,0 2 258,0 0-258,-1 1-129,1-2 0,0 1-129,1-1 0,-1-1 129,1-2-129,1 0 0,3-5 0,-5 6 129,5-6-129,-5 5 129,5-5 0,-4 6-129,4-6 129,-4 7-129,4-7 0,-6 9 0,3-4 0,3-5 129,-5 7-129,5-7 129,-4 5-129,4-5 129,0 0 0,-5 4 0,5-4 0,-5 1-129,5-1 129,-5 6 0,5-6 0,-6 8 0,3-3 0,0 0 0,1 0 0,2-5 0,-4 6 0,4-6 0,0 0-129,-2 5 0,2-5 0,0 0 0,0 0 0,-6 6-129,6-6 129,-6 8-129,2-4 129,0 1 0,4-5 0,-8 8 0,8-8 0,-6 5 129,6-5-129,0 0 0,0 0 129,0 0-129,0 0 0,-4 3 0,4-3 0,0 0 0,0 0 0,-5 4 0,5-4 0,-6 5 0,6-5 258,-7 4-258,7-4 0,-8 5 0,8-5 129,-6 4-129,6-4 0,0 0-129,-4 3 129,4-3 0,0 0 0,0 0 0,-6 5 0,6-5 0,0 0 0,-5 5 129,5-5-129,0 0 0,-6 4 129,6-4-129,0 0 0,-6 2 0,6-2 0,0 0 0,0 0 0,0 0 0,0 0 0,-5 4 0,5-4-129,0 0 129,0 0 0,0 0 0,-4 5 0,4-5 129,0 0-129,0 0 0,0 0 0,-6 4 0,6-4 0,0 0 0,0 0 0,0 0 0,0 0-129,0 0 129,0 0 0,0 0 0,1 5 0,-1-5 0,0 0 0,0 0 0,0 0 0,0 0 0,0 0 0,5 3 0,-5-3 0,0 0 0,0 0 129,0 0-129,2 6 0,-2-6 0,3 4 0,-3-4 129,3 5-129,-3-5 0,4 4 0,-4-4 0,0 0 0,6 3 0,-6-3 0,0 0 129,0 0-129,0 0 0,0 0 129,0 0-129,4 5 0,-4-5 0,0 0 0,0 0 129,0 0-129,4 5 0,-4-5 0,0 0 0,7 2 0,-7-2 0,4 2 129,-4-2-129,0 0 0,5 1 0,-5-1 0,0 0 129,0 0-129,5 3 0,-5-3 0,5 2 0,-5-2 0,7 2 0,-3-1 0,2-1 0,0 0 0,0 0 0,1 0 0,0-1 0,0 0 0,0 0 0,0 0 0,0 0 0,0 1 0,0 0 0,-2 0 0,1 0 0,-1 0 0,0 0 0,0 0 129,0 0-129,1 0 0,-1 0 129,2-1-129,-1 0 129,1 1-129,0-1 0,-1 1 0,0-1 0,0 1 0,-1-1 0,0 1 0,0 0 0,-1 0 0,1 0 0,0 0 0,0 1 0,0 1-129,1-1 129,0 2 0,0-1 129,1 0-129,0 1 0,1-1 0,-1 0 0,0 0 0,0 1 0,0-1 0,-2 1 0,0-1 0,0 1 0,0 0 0,-5-3 129,8 6-129,-3-3 0,0 0 0,0 0 0,1-1 0,-1 0 0,1-1 0,1 1 0,-1-1 0,1 0 0,-1-1 0,1 1 0,-1-1 0,0 1 0,-1-1 0,0 1 129,0-1-129,-1 1 0,1 0 0,0 0 0,1 1 0,0 0 0,2 0 0,0-1 0,1 0 0,0 0 0,0-1 0,0 0 0,0 0 129,-2 0-129,0-1 0,-1 1 0,-1 0 0,0 0 0,-5 0-129,8 0 129,-8 0 0,8 2 0,-8-2 0,7 2 0,-7-2 0,7 1 0,-7-1 129,7 0-129,-7 0 0,6 0 0,-6 0 0,6-1 0,-6 1 0,0 0 129,6-3-129,-6 3 0,0 0 0,0 0 0,5-2 0,-5 2 0,0 0 0,0 0 129,0 0-129,0 0 0,4-6 0,-4 6 0,0 0 0,4-6 0,-4 6 0,0 0 0,5-6 0,-5 6-129,0 0 129,6-5 0,-6 5-129,0 0 129,6-2 0,-6 2 0,6-3 0,-6 3 0,7-3 0,-7 3 0,7-5 0,-7 5 0,7-7 0,-7 7 0,7-8-129,-3 4 0,1 0-129,0-2-258,3 1-645,-3-5-1548,3-1-2193,2 0-387,1-4-129</inkml:trace>
          <inkml:trace contextRef="#ctx0" brushRef="#br0" timeOffset="1580.09">3243 35 1032,'0'0'2451,"0"0"-129,0 0-387,0 0-258,0 0-387,0 0-258,0 0-387,0 0 0,-1-2-258,1 2 129,0 0-129,0 0 129,-6-7 258,6 7-129,-4-6 258,4 6-129,-4-4 258,4 4-387,0 0 0,-4-5-258,4 5-258,0 0 0,0 0-129,-4-5 0,4 5-258,0 0 129,0 0-129,0 0 0,2-5 129,-2 5 0,0 0 258,0 0-129,0 0 129,0 0 0,0 0 0,5 0 0,-5 0-129,0 0 129,5 0-129,-5 0 0,7-1 0,-1-1-129,0 0 129,-1 0-129,2 0 0,0 0 129,0 1-129,0 0 129,-1 1-129,0 2 258,0 2-129,-1 0 0,0 2 129,0-1-129,-1-1 129,-1 1-129,-3-5 0,6 6 0,-6-6 0,0 0 0,0 0 0,0 0-129,4 4 129,-4-4 0,0 0-129,0 5 129,0-5 0,-1 7 0,1-7 0,-3 8 0,1-3 129,2-5-129,-4 7 129,4-7 0,-5 7-129,5-7 0,-6 5 129,6-5-129,-8 7-129,4-4 129,-2 2 0,0 0 0,1-1 0,-2 1 0,1 1-129,0-2 0,1 1 0,0-3 0,5-2-258,-6 5-129,6-5-387,0 0-387,0 0-903,0 0-1032,0 0-1290,0 0-387</inkml:trace>
        </inkml:traceGroup>
      </inkml:traceGroup>
    </inkml:traceGroup>
  </inkml:traceGroup>
</inkml:ink>
</file>

<file path=ppt/ink/ink13.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34:12.462"/>
    </inkml:context>
    <inkml:brush xml:id="br0">
      <inkml:brushProperty name="width" value="0.06667" units="cm"/>
      <inkml:brushProperty name="height" value="0.06667" units="cm"/>
      <inkml:brushProperty name="color" value="#D34817"/>
      <inkml:brushProperty name="fitToCurve" value="1"/>
    </inkml:brush>
  </inkml:definitions>
  <inkml:traceGroup>
    <inkml:annotationXML>
      <emma:emma xmlns:emma="http://www.w3.org/2003/04/emma" version="1.0">
        <emma:interpretation id="{DFF03850-6497-4BD7-ABDA-8A88AECC337C}" emma:medium="tactile" emma:mode="ink">
          <msink:context xmlns:msink="http://schemas.microsoft.com/ink/2010/main" type="inkDrawing" rotatedBoundingBox="4512,12083 6508,9257 6548,9286 4553,12112" semanticType="callout" shapeName="Other">
            <msink:sourceLink direction="with" ref="{3F2914AE-2FF6-4F72-8CE6-1A799C6DAD7E}"/>
          </msink:context>
        </emma:interpretation>
      </emma:emma>
    </inkml:annotationXML>
    <inkml:trace contextRef="#ctx0" brushRef="#br0">1997-6 258,'0'0'2322,"-4"-1"-258,4 1-387,0 0 0,0 0-516,0 0-129,0 0-258,0 0 0,-4 0-387,4 0 0,0 0 129,0 0-129,-5 0 258,5 0 0,0 0 0,0 0-129,0 0 258,0 0-129,-5 2-129,5-2 129,0 0-258,0 0-129,-2 5 0,2-5 0,-3 4-129,3-4-129,-3 6 129,3-6-129,-5 8 0,5-8 129,-6 9-129,3-5 129,-1 2-129,0 0 0,0 0 0,-1 0 0,0 0 0,1 1-129,-1-1 129,-1 1-129,1 0 129,-1 0-129,0 1 129,0 0 0,-1-1 0,1 1 0,0 0 0,-1 0 0,1 0-129,0 0 129,0 0 0,0 0 0,-1 0 0,2 1 0,-2-1 0,1 1 0,-1-1-129,1 1 129,-1 1 0,1-1 0,-1 0-129,0 0 129,0 1 0,0-2 0,0 2 0,-1-2 0,1 2 0,-1-1 0,1 1-129,-1 1 258,0-1 0,1 1-258,-1 0 129,0-1 0,1 2 0,-1-1-129,-1-1 129,1 0-129,1 2 0,-1-2 129,0 2 0,0-1 0,0 0-129,-1 0 129,1 1 0,-1-1-129,0 0 129,1 1 0,-1-1-129,0 0 129,1 0 0,1 1 0,0-2 0,0 0 0,0-1 0,-1 0 0,1 0 0,0 1 0,0-1 129,0 1-129,0 0 129,-1-1 0,0 1-129,1-1 129,-1 1 0,1-1-129,-1 0 0,1-2 0,1 2-129,-1-1 129,1-1 0,1 0 0,0 0 0,0 0 0,0 0 0,0 1 0,0-2 0,0 1 0,0 1 0,0-1 0,0 1 0,0 0 0,0 0 0,0 0 0,1-1-129,-1 2 129,1-1 0,-1 0 0,0 0 0,0 0 0,0 1 0,-1-1 0,1 1-129,-2 0 129,-1 0 0,2 0 0,-2 0 129,1 2-129,0-1 129,0 0-129,0 0 129,1 1-129,-1-1 129,1 1-129,-1-1 0,0 0 0,0 0 0,0 0 0,0-1 0,-1 2 0,2-2-129,0 0 129,-1-1 0,1 0 0,2 0 0,-2 0 129,2-1-129,-2 0 0,1 0 0,1 1 0,-2-1 0,2 1 0,-1-1 0,-1 0 0,2 0 0,0 0 0,-1 0 0,1 0-129,-1 1 129,0-2 0,2 2 0,-2 0 0,0 0 0,1 1 0,-1-1 0,-1 1 0,2-1-129,-2 1 129,1 0 0,-1-1 0,1 1-129,-1 1 129,0-2 0,1 1 0,0 0 0,0-1 0,0 1-129,0-1 129,0 1 0,0 0 0,0-1-129,0 0 129,-1 1 0,1 0 0,-1-1 0,1 0 0,-1-1-129,2 1 129,-2 0 0,2-1 0,-1 0 0,1 0 0,-1-1 0,0 0 0,0 0 0,1 0 0,-1 0 0,-1 0 0,1 0 0,0 0 0,0 0 0,-1 0 0,1-1 0,-1 1 0,1 1 0,-1-1-387,1 0 387,0 1-129,-1-1 129,1 0-129,0 1 129,-1 0-258,1-2 258,0 1 0,-1 0 0,1 0 129,0 0-258,-1 1 129,1-1 0,0 0 0,0 1 129,0-2-129,1 1 0,-1 0 0,1-1 0,0 1 129,0-1-129,0 1 0,0 0 129,-1 0-129,1-1 0,0 1 0,-1 0 0,1 0 0,0 0 0,-1-1 0,1 1 0,1-1 0,-1 0 0,1 0 0,0 0 0,0 0 0,0-1 0,0 1 0,3-5 129,-5 8-129,1-4 0,1 1 0,0-1 0,0 1 258,-1-1-258,0 1 0,0 0 0,0 0 0,0 0 0,-1 1 0,0 0 0,0 0 0,1 0 129,-1 1-129,0 2 129,-1-2-258,2 3 258,-1-1-129,-1 1 129,1-1-129,-1 1-129,0 0 129,0-2 0,0 2 0,0-2 0,-1 1 0,2-1 0,-2 1 0,1-1 0,0 1 0,1-2 0,-1 1 0,0-1 0,0 0 0,1 0 0,1-1 129,-1 0-129,0-1 0,1 1 0,-1-1 0,2 1 0,0-2 0,-1 1 0,0 0 0,1-1 0,0 1 0,3-5 0,-7 8 0,4-4 0,0 1 0,0-1 0,0 2 0,-1-1 0,1 0 0,-1 1 0,0 0 0,0 0 0,0 1 0,-1 0 0,0 0 0,0 1 0,0 1-129,-1-1 129,1 1 0,-1-1 0,0 0 0,0 0 0,-1 1 0,1-2 0,0 0 0,-1 0 0,0 0 0,1 0 0,0 0 0,0-1 0,1 1 0,0-1 0,1 0 0,0 0 0,1 0 129,-1-1-129,1 0 0,0 0-129,0 0 258,0-1-129,-1 1 0,4-5 0,-5 8 0,5-8 0,-6 8 0,3-3 0,0-1 0,0 1 0,3-5 0,-6 8 0,3-3 0,0 0 0,-1 1 0,1-1 129,-1 0-129,0 1 0,0 0 0,0-1 0,0 1 0,0 0 0,0 0 0,0-1 0,0 1 0,0-1 0,0 0 0,0 1 0,0-1 0,0 1-129,1-1 0,-1 0 129,1 1-129,0 0 129,0-1-129,1 0 129,-1 0 0,3-5 0,-5 8 0,5-8 0,-3 6 0,3-6 0,-4 6 0,4-6 0,-3 6 0,3-6 0,-3 5 129,3-5-129,-3 7 0,3-7 0,-4 8 0,4-8 0,-3 7 0,1-3 0,2-4 0,-4 8 0,2-4 129,0 1-258,0 1 129,0-1 0,0 1 0,-1 0 0,0 0 129,0 1-129,1-1 0,-1 0 0,0 1 0,-1-2 0,2 1 0,-1 1 0,0-1 0,-1 0 0,1 0 0,0 0 0,0 0 0,0 0 0,1 1 129,-1-2-129,0 1 0,0-1 0,0 1 0,0-1 0,0 0 0,-1-1 0,1 1 0,3-5 0,-6 8 129,6-8-129,-7 7 0,7-7 0,-6 6 0,6-6 0,-6 5-129,6-5 129,-4 4-129,4-4 0,0 0-387,-5 4 0,5-4-516,0 0-774,0 0-1419,0 0-1419,0 0-387</inkml:trace>
  </inkml:traceGroup>
</inkml:ink>
</file>

<file path=ppt/ink/ink14.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34:04.851"/>
    </inkml:context>
    <inkml:brush xml:id="br0">
      <inkml:brushProperty name="width" value="0.06667" units="cm"/>
      <inkml:brushProperty name="height" value="0.06667" units="cm"/>
      <inkml:brushProperty name="color" value="#D34817"/>
      <inkml:brushProperty name="fitToCurve" value="1"/>
    </inkml:brush>
  </inkml:definitions>
  <inkml:traceGroup>
    <inkml:annotationXML>
      <emma:emma xmlns:emma="http://www.w3.org/2003/04/emma" version="1.0">
        <emma:interpretation id="{28D9C0C8-8124-45BE-9CC5-C60FAE240B59}" emma:medium="tactile" emma:mode="ink">
          <msink:context xmlns:msink="http://schemas.microsoft.com/ink/2010/main" type="writingRegion" rotatedBoundingBox="8221,11177 6287,10959 6510,8980 8444,9199"/>
        </emma:interpretation>
      </emma:emma>
    </inkml:annotationXML>
    <inkml:traceGroup>
      <inkml:annotationXML>
        <emma:emma xmlns:emma="http://www.w3.org/2003/04/emma" version="1.0">
          <emma:interpretation id="{DB69F9F4-EA4F-498D-8CE1-BBEB99460139}" emma:medium="tactile" emma:mode="ink">
            <msink:context xmlns:msink="http://schemas.microsoft.com/ink/2010/main" type="paragraph" rotatedBoundingBox="7833,11162 7350,10761 7825,10189 8308,10591" alignmentLevel="1"/>
          </emma:interpretation>
        </emma:emma>
      </inkml:annotationXML>
      <inkml:traceGroup>
        <inkml:annotationXML>
          <emma:emma xmlns:emma="http://www.w3.org/2003/04/emma" version="1.0">
            <emma:interpretation id="{7D79323A-9E4A-4E07-885C-D1C54421314B}" emma:medium="tactile" emma:mode="ink">
              <msink:context xmlns:msink="http://schemas.microsoft.com/ink/2010/main" type="line" rotatedBoundingBox="7833,11162 7350,10761 7825,10190 8308,10591"/>
            </emma:interpretation>
          </emma:emma>
        </inkml:annotationXML>
        <inkml:traceGroup>
          <inkml:annotationXML>
            <emma:emma xmlns:emma="http://www.w3.org/2003/04/emma" version="1.0">
              <emma:interpretation id="{3F2914AE-2FF6-4F72-8CE6-1A799C6DAD7E}" emma:medium="tactile" emma:mode="ink">
                <msink:context xmlns:msink="http://schemas.microsoft.com/ink/2010/main" type="inkWord" rotatedBoundingBox="7833,11162 7350,10761 7825,10190 8308,10591">
                  <msink:destinationLink direction="with" ref="{DFF03850-6497-4BD7-ABDA-8A88AECC337C}"/>
                  <msink:destinationLink direction="with" ref="{342144CB-B4B4-4D79-BE9D-0F14BB4324F1}"/>
                </msink:context>
              </emma:interpretation>
              <emma:one-of disjunction-type="recognition" id="oneOf0">
                <emma:interpretation id="interp0" emma:lang="en-US" emma:confidence="0">
                  <emma:literal>£</emma:literal>
                </emma:interpretation>
                <emma:interpretation id="interp1" emma:lang="en-US" emma:confidence="0">
                  <emma:literal>I</emma:literal>
                </emma:interpretation>
                <emma:interpretation id="interp2" emma:lang="en-US" emma:confidence="0">
                  <emma:literal>{</emma:literal>
                </emma:interpretation>
                <emma:interpretation id="interp3" emma:lang="en-US" emma:confidence="0">
                  <emma:literal>1</emma:literal>
                </emma:interpretation>
                <emma:interpretation id="interp4" emma:lang="en-US" emma:confidence="0">
                  <emma:literal>&amp;</emma:literal>
                </emma:interpretation>
              </emma:one-of>
            </emma:emma>
          </inkml:annotationXML>
          <inkml:trace contextRef="#ctx0" brushRef="#br0">810 399 1161,'0'0'1419,"0"0"-387,-4 0 0,4 0-387,0 0 0,0 0-129,0 0 258,0 0-387,0 0 258,0 0 0,0 0-129,0 0 129,0 0-258,0 0 258,-4 3-258,4-3 0,0 0-129,0 0 0,0 0-129,0 0 129,0 0-129,-4 4-129,4-4 129,0 0-129,-4 6 129,4-6-129,-3 4 129,3-4-129,0 0 129,-3 6 258,3-6-258,0 0 0,-2 5 129,2-5-129,0 0 129,-2 5-129,2-5 258,0 0-258,-3 6 0,3-6-129,-3 6 129,3-6 0,-4 7-129,4-7 0,-5 8 129,5-8-129,-6 7 129,6-7-129,-4 8 129,4-8-129,-5 7 129,5-7-129,-5 6 258,5-6-258,-3 5 129,3-5-129,-4 7 0,4-7 0,-4 6 0,4-6 0,-4 6 129,4-6-129,-4 5 0,4-5 0,-4 5 0,4-5 0,0 0 0,-4 5 0,4-5 0,0 0 0,0 0 0,0 0 0,-4 5 129,4-5-129,0 0-129,0 0 129,-4 5 0,4-5 0,0 0 0,-3 6 0,3-6 0,0 0 0,-3 6 0,3-6 0,0 0 0,0 0 0,-3 4 129,3-4-129,0 0 0,0 0 0,0 0 0,0 0 129,0 0-129,0 0 0,0 0 129,-5 3-129,5-3 0,0 0 0,-6 4 0,6-4 129,-4 5-129,4-5 129,0 0 0,-5 5 0,5-5 0,0 0 129,0 0-129,0 0 129,0 0-129,0 0 0,0 0 0,0 0-129,0 0 129,0 0 0,0 0 0,0 0 0,0 0 0,0 0 0,0 0 0,-4 2 0,4-2 0,0 0-129,0 0 129,0 0-129,0 0 0,0 0 129,0 0-129,0 0 0,0 0 129,-6-2-129,6 2 129,0 0 0,0 0-129,-5-4 0,5 4 129,-5-2-129,5 2 0,-6-3 0,6 3 0,-6-2 0,6 2 0,-7-3 129,7 3-129,-8-2 0,8 2 0,-7-2 129,7 2-129,-7-2 0,7 2 129,-8-1-129,8 1 0,-7-2 0,3 1 129,-1-1-129,1 1 0,-1 1 0,0-1 0,0 0 0,0 1 0,0 0 0,0-1 0,1 1 0,-1 0 0,0 0 0,0 0 0,0 0 0,-1 0 129,0 0-129,0 0 0,-1 0 0,1 0 0,-1 0 129,1 0-129,-1 0 0,1 0 0,0 0 0,0-1 0,0 0 0,1 0 0,-1 0 0,1 0 0,-1 0 0,0 0 0,0 0 0,1 0 0,-1 0 0,0 0 0,0 0 0,1 1 0,-1 0 0,0-1 0,1 1 0,0-1 0,1 1-129,4 0 129,-9-1 0,9 1 0,-6-1 0,6 1 0,-6-1 0,6 1 0,-6-1 129,6 1 0,-7-1-129,7 1 258,-9-1-258,5 1 0,0 0 0,-1-1 0,1 1 0,-1-1 0,1 1 129,4 0-129,-8-1 0,8 1 0,-8-2 0,8 2 129,-9-3-129,9 3 0,-7-3 0,2 1 0,5 2 0,-8-3 0,3 1 0,0 1 0,1 0 0,0-1 0,-1 2 0,5 0-129,-8-2 258,3 1-258,1 1 129,-1-1 0,1 0 0,-1 0 0,5 1 0,-8-1 0,4 0 0,4 1 129,-6-1-129,6 1 0,-5-1 0,5 1 0,-6-1 0,6 1 0,-6 0 0,6 0 0,-5-1 0,5 1 0,-5 0 0,5 0 0,-6 0 0,6 0 0,-7 0 0,7 0 0,-6 0 0,6 0 0,-7 1 0,7-1 0,-7 0 0,2 0-129,5 0 129,-8 0 0,4 1 129,-1-1-129,0 0 0,0 1 0,1-1 0,-1 0 0,0 0 0,0 0 0,1 0 0,0 0 0,4 0 0,-8 0 0,8 0 0,-6 0 0,6 0 0,-5 0 0,5 0 0,0 0 0,-5 0 0,5 0 0,0 0 0,0 0 0,0 0 0,-4 0 0,4 0 0,0 0 0,0 0 0,-5-1 0,5 1 0,0 0 0,-4-1 0,4 1 0,0 0 0,-5-1 0,5 1 0,0 0 0,-5-2 0,5 2 0,0 0 0,-5-1 0,5 1 0,0 0 0,-4-1 0,4 1 0,0 0 0,0 0 0,-6-2 0,6 2 0,0 0 0,0 0 0,-4-1 0,4 1-129,0 0 258,0 0-129,-5-1 0,5 1 0,0 0 0,0 0-129,0 0 129,0 0 0,0 0 0,0 0 0,0 0 0,0 0 0,0 0-129,0 0 129,0 0 0,0 0 0,0 0-258,0 0 258,0 0 0,0 0 0,0 0 0,0 0 0,0 0 0,-3-5-129,3 5 129,0-4 0,0 4 0,3-7 0,-3 7 0,4-8 0,-2 3 0,1 1 0,0 0-129,-1-1 129,1 1 0,-3 4 0,4-8 0,-4 8 0,5-7 129,-5 7-129,3-6 0,-3 6 0,4-7 0,-4 7 0,4-6-129,-4 6 129,3-7 0,-3 7 0,5-8 0,-3 4-129,1-1 129,0 1 0,1-1 0,0 1 0,-1-1 0,-3 5-129,8-8 129,-8 8 0,6-7 0,-6 7 0,6-6 0,-6 6 0,5-7 0,-5 7 0,5-5 0,-5 5 0,5-6 0,-5 6 0,5-6 0,-5 6 0,5-5 0,-5 5 0,5-7 0,-5 7 0,7-7 0,-7 7 0,6-8 0,-6 8 0,6-7 0,-6 7 0,7-9 0,-4 5 0,0 0 0,0-1 0,0 0 0,1 0 0,0 1 0,-1 0 0,0-1 0,-3 5 0,6-8 129,-6 8-129,4-7 0,-4 7 0,5-6 0,-5 6 0,4-6 0,-4 6 0,5-6 0,-5 6 0,5-5 0,-5 5 0,5-6 0,-5 6 0,6-6 0,-6 6 0,5-5 0,-5 5 0,5-7 0,-5 7 129,5-6-129,-5 6-129,5-7 129,-5 7 0,5-8 0,-5 8 0,6-7 0,-6 7 0,5-7 0,-5 7 0,6-7 0,-6 7 0,5-6 0,-5 6 0,4-5 0,-4 5 0,5-5 0,-5 5 0,0 0 0,5-6 0,-5 6 0,2-5 0,-2 5 0,3-4 129,-3 4-129,3-7 0,-3 7-129,5-7 129,-5 7-129,5-7 258,-5 7-258,6-6 129,-6 6-129,5-5 129,-5 5 0,4-4 0,-4 4-129,0 0 129,6-6 0,-6 6 0,0 0 0,6-5 0,-6 5 0,0 0 129,5-5-129,-5 5-129,0 0 129,5-5 0,-5 5 0,0 0 0,4-5 0,-4 5 0,0 0 0,4-5 0,-4 5 0,0 0 0,4-5 0,-4 5 0,0 0 0,3-5 0,-3 5 0,0 0 0,2-6 0,-2 6 0,0 0 0,2-4 0,-2 4 0,0 0 0,0 0 0,1-4 0,-1 4 0,0 0 0,0 0 0,0 0 0,2-5 0,-2 5-129,0 0 129,0 0 0,0 0-129,0 0 129,0 0 0,0 0 0,0 0-129,0 0 129,0 0 0,0 0 0,0 0 0,0 0-258,0 0-387,0 0-387,0 0-1548,0 0-2193,0 0-387,0 0 129</inkml:trace>
          <inkml:trace contextRef="#ctx0" brushRef="#br0" timeOffset="17396.995">323 834 903,'0'0'1548,"0"0"-387,0 0 0,0 0-129,0 0-129,0 0-258,0 0 0,0 0-387,0 0 0,0 0 129,0 0-129,0 0 129,0 0 0,0 0-129,4 1 258,-4-1-258,4 2 0,-4-2 258,5 3-258,-5-3 0,7 3-129,-7-3 258,9 4-258,-9-4-129,8 5 129,-3-2-129,0-1 0,0 1 0,0-1 129,-5-2-129,7 5 0,-7-5 0,6 4 0,-6-4 0,0 0 0,6 5 0,-6-5 0,0 0 0,0 0 0,3 5 129,-3-5-129,0 0 129,0 0 0,0 0 258,0 0-129,0 4 0,0-4 129,0 0 0,-7 4-129,7-4 0,-6 3-129,6-3 129,-6 4-129,6-4-129,-5 3 258,5-3-258,0 0 129,-6 5 0,6-5 129,0 0 0,0 0 0,-5 5 0,5-5 0,0 0-129,0 0 258,-5 4-258,5-4 0,0 0-129,0 0 129,-5 3 129,5-3-129,0 0 129,0 0 129,0 0-129,0 0 0,-5 4 129,5-4-258,0 0 129,-7 5-129,7-5 0,-5 2-129,5-2 0,-5 2 0,5-2 0,-5 2 0,5-2 0,-5 2 0,5-2 0,-5 3 0,5-3-129,-5 3-129,5-3 0,0 0-387,0 0-258,0 0-1161,0 0-2838,7-1-129,-2-3-129</inkml:trace>
        </inkml:traceGroup>
      </inkml:traceGroup>
    </inkml:traceGroup>
    <inkml:traceGroup>
      <inkml:annotationXML>
        <emma:emma xmlns:emma="http://www.w3.org/2003/04/emma" version="1.0">
          <emma:interpretation id="{C1F48C22-FD4B-4155-B748-6C127C84332C}" emma:medium="tactile" emma:mode="ink">
            <msink:context xmlns:msink="http://schemas.microsoft.com/ink/2010/main" type="paragraph" rotatedBoundingBox="6480,9187 8434,9187 8434,9883 6480,9883" alignmentLevel="1"/>
          </emma:interpretation>
        </emma:emma>
      </inkml:annotationXML>
      <inkml:traceGroup>
        <inkml:annotationXML>
          <emma:emma xmlns:emma="http://www.w3.org/2003/04/emma" version="1.0">
            <emma:interpretation id="{45E3A276-5B0C-4013-87DD-573804D42739}" emma:medium="tactile" emma:mode="ink">
              <msink:context xmlns:msink="http://schemas.microsoft.com/ink/2010/main" type="inkBullet" rotatedBoundingBox="8355,9923 6428,9706 6510,8980 8437,9198"/>
            </emma:interpretation>
            <emma:one-of disjunction-type="recognition" id="oneOf1">
              <emma:interpretation id="interp5" emma:lang="en-US" emma:confidence="0">
                <emma:literal>→</emma:literal>
              </emma:interpretation>
            </emma:one-of>
          </emma:emma>
        </inkml:annotationXML>
        <inkml:trace contextRef="#ctx0" brushRef="#br0" timeOffset="3490.1995">519-307 903,'0'0'1032,"0"0"-258,0 0 129,0 0-129,0 0 129,0 0 258,0 0-129,0 0-129,0 0 0,0 0 129,-5-2-258,5 2 129,0 0-387,0 0 129,0-5 0,0 5-387,2-4 0,-2 4 0,3-6-129,-3 6 0,3-8 129,-1 4 0,0-1-129,1 1 129,-1-2 0,2 0 0,-1-2 129,2 2-129,-1-2 0,1 0-129,0-1 129,0 1-129,1-2 0,0 2 0,1-2 129,0 1 0,0-1-129,1 1 0,-1 0 129,2 0-129,-2 0 0,1 1 258,0 0-258,0-1 129,-1 0-129,0 1 0,0-1 0,1 1 0,-1 0-129,1-1 0,0 1 0,0 1 0,-1 0 0,0 0 0,0-1 0,-1 1 129,0 0-129,0 0 0,-1 0 0,0 0 0,0-1 129,1 1-129,-1-1 0,1 0 0,-1 1 0,0 0 0,1 0 0,-1 0 0,0 0 0,-1 1 0,1-1 129,-1 1-129,0 0 0,1 0 0,-2 0 129,1 1-129,-1 0 0,0 0 0,0-1 0,0 2 0,0-1 0,-1 0 0,0 1 129,1-1-129,-1 0 0,0 1 0,0-1 0,0 1 0,1-1 129,-1 0-129,0 1 0,1 0 129,-1-1-129,-2 5 129,5-8-258,-2 3 258,-3 5-129,5-9 129,-3 4-129,1 1 0,-1-1 0,0 1-129,-2 4 258,4-8-258,-3 3 129,-1 5 0,4-6 0,-4 6 0,2-7 0,-2 7 0,3-5 0,-3 5 0,3-5 0,-3 5 0,0 0 0,5-6 0,-5 6 0,0 0 0,4-5 0,-4 5 0,0 0 0,5-6 0,-5 6 129,0 0-129,4-6 0,-4 6 0,0 0 0,3-6 0,-3 6 258,2-5-258,-2 5 0,3-4 0,-3 4 0,3-5 0,-3 5 0,3-5 0,-3 5 0,0 0 0,3-4 0,-3 4 0,0 0 0,0 0 0,2-5 0,-2 5 0,0 0 129,2-5-129,-2 5 129,0 0-129,0-4 129,0 4 0,0 0 0,0 0-129,0-5 129,0 5-129,0 0 129,0-4-129,0 4 129,0 0-129,-4-5 0,4 5 129,0 0-129,-5-5 0,5 5 0,-5-2 0,5 2 129,-5-3-129,5 3 0,-7-2 0,7 2 0,-8-2 0,4 1 0,-1 0 0,0 0 0,0 0 0,-1 0 129,0 0-129,0 0 0,-1 0 0,0 1 0,-1-1 0,0 0 0,0 1 0,-1 0 0,1 0 0,-2 0 129,1 0-258,-1 0 129,1 0 0,0 0 0,-2 0 0,1 0 0,0 1 0,0-1 0,-1 0 0,0 1 0,0-1 0,-1 1 0,0 0 0,0 1 0,-1-1 0,1 1 0,0-1 0,0 1 0,0 0 0,1 0 0,0-1 129,1 0-129,-1 1 0,0-1 0,0 0 0,0-1 0,0 0 129,-1 0-129,1 0 0,0 0 0,-1 0 0,0 0 0,1 0 0,-3 0 0,1 0 0,-2 0 0,1 0 0,-2 0 0,1 0 0,-1 0 0,0 0 0,1 0 0,-2 0 0,2 0 0,-1 0 0,-2 0 0,2 2 0,-1-1 0,0 1 0,0-1 0,0 1 0,-1-1 0,1 1-129,1-1 129,-1 0 129,1 0-129,0 0 0,0 0 0,0 0 0,1 0 0,0-1 0,1 1 0,-1-1 0,2 0 0,-1 0 0,2 0 129,-3 0-129,2 0-129,-1-1 129,1 0 0,0 1 0,0-1 0,-1-1 0,1 1 0,1 0 0,1 0 0,-2 0 0,1 0 0,-1-1 0,1 2 0,-1-1 0,1 0 0,-1 0 0,1 0 129,-1 0-129,1 0 0,0 0 0,-1 0 0,1 0 0,0 0 0,0 0 0,0 1 0,-1-1 0,1 1 0,-1 0-129,1 0 129,0-1 0,-1 1 0,1 0 0,0 0 0,0 0 0,0 0 0,0 0 0,-1 0 0,2 1 0,-2-1 0,2 0 129,-2 1-258,1-1 258,0 1-129,0 0 0,1-1 0,-1 1 0,0 0 0,1 0 0,-1 0 0,2 0 0,-2 1 0,1-1 0,0 1 0,0-1 0,0 1-129,0 0 129,1 0 0,-1-1 0,1 1 0,1-1 0,0-1 0,0 1 0,-1 0 0,1-1 0,0 0 0,0 0 0,0 0 0,0 1 0,0-1 129,1 0-129,1 1 0,-1-1 0,1 1 0,0 0 0,1 0 0,0-1 0,0 1 0,0 0 129,1 0-129,0 0 0,0 0 0,5-1 0,-8 2 0,8-2 0,-7 2 0,7-2 0,-6 2 0,6-2 0,-6 1 0,6-1 0,-5 2 0,5-2 129,-5 1-129,5-1 0,0 0 0,-4 1 0,4-1 0,0 0-129,0 0 0,0 0-258,0 0-387,-5 0-774,5 0-2064,5 0-1419,-1 0 0,-4 0-516</inkml:trace>
      </inkml:traceGroup>
    </inkml:traceGroup>
  </inkml:traceGroup>
</inkml:ink>
</file>

<file path=ppt/ink/ink15.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34:20.292"/>
    </inkml:context>
    <inkml:brush xml:id="br0">
      <inkml:brushProperty name="width" value="0.06667" units="cm"/>
      <inkml:brushProperty name="height" value="0.06667" units="cm"/>
      <inkml:brushProperty name="color" value="#D34817"/>
      <inkml:brushProperty name="fitToCurve" value="1"/>
    </inkml:brush>
  </inkml:definitions>
  <inkml:traceGroup>
    <inkml:annotationXML>
      <emma:emma xmlns:emma="http://www.w3.org/2003/04/emma" version="1.0">
        <emma:interpretation id="{342144CB-B4B4-4D79-BE9D-0F14BB4324F1}" emma:medium="tactile" emma:mode="ink">
          <msink:context xmlns:msink="http://schemas.microsoft.com/ink/2010/main" type="inkDrawing" rotatedBoundingBox="4541,12124 7263,10663 7819,11699 5098,13161" semanticType="callout" shapeName="Other">
            <msink:sourceLink direction="with" ref="{3F2914AE-2FF6-4F72-8CE6-1A799C6DAD7E}"/>
          </msink:context>
        </emma:interpretation>
      </emma:emma>
    </inkml:annotationXML>
    <inkml:trace contextRef="#ctx0" brushRef="#br0">-2 1154 1032,'0'0'1290,"0"0"-387,0 0-129,0 0 0,0 0-387,0 0 0,0 0 0,0 0 0,0 0 0,0 0 129,0 0-129,0 0 129,0 0-129,0 0 258,0 0-258,0 0 258,0 0-129,0 0-129,0 0-129,0 0-129,0 3 258,0-3-258,0 0 129,0 0 258,0 0-258,5 4 258,-5-4 0,0 0-129,5 4-129,-5-4 129,6 2-129,-6-2 0,7 2 0,-2 0-129,-5-2 129,9 2 0,-5-1 0,1 1-258,0 0 129,1 0-129,-1 0 129,0 0-129,2 0 129,0 0-129,-1-1 258,1 2 0,1-2-129,0 1 129,1-1-129,0 2 258,-1-2-258,0 1-129,1 0 129,-1-1-129,0 1 129,0 0-129,0 0 129,-1 0-129,0 0 0,1 1 0,0-1 129,0 1 0,0-1-129,0 0 129,0-1 0,1 0 0,-1 1 0,1-1-129,0 1 129,1-1 0,1 1-129,0 0 0,0 0 129,1 0-129,0 1 0,1-1 0,-1 0 0,2 1 0,0 0 0,0-1 0,1 0 0,0 0 0,0 0 129,1 0-129,0 0 129,-1 0-129,-1-1 0,1 1 129,-1 1-129,0-1 0,-1 1 0,1 0 129,-1-1-129,0 1 0,0-2 0,0 1 0,0 0 0,0 0 0,-2-1 0,1 1 129,0 0-129,0 0 0,-1 1 0,0-1 0,-1 1 129,1-1-129,0 1 0,-1-1 0,0 0 0,0 0 0,1-1 0,-1 1 0,0-1 129,0 1-129,-1-2 0,0 1 0,0 0 0,-1 0 0,0 2 0,0-1 129,-1 2-129,0-1 0,-1 2 0,2-1 129,-1 0-129,1 0 129,0 0-129,0 0 129,-1-1 129,1 0-258,0 0 129,-1 0 0,0 0-129,0 1 129,0-1-129,-1 0 0,2 0 0,0 1 0,-1-1 0,1 0 129,0 1-129,-1-1 0,1 0 0,0 0 0,0-1 0,-1 1 0,1 0 0,0 0 0,0-1 129,0 1-129,-1-1 0,1 1 0,0 0 0,0 0 0,-1 0 129,1 0 0,0 0-129,0 0 129,-1 0-129,1 0 129,0 0-129,0 0 129,1 0-129,0-1 0,0 0 0,0 1 0,0-1 0,-1 0 0,1 0 129,0 1-129,-1-1 0,0 1-129,0-1 129,-1 0-129,1 0 129,-1 0-129,0 1 129,0-2-129,0 1 129,-1 0 0,1-1 0,0 1 0,0-1 0,1 0 0,-1 0 0,0-1 0,1 1 0,0-1 0,0 1 0,0 0 129,0 0-129,1 0 0,0 0 0,-1 0 0,1 0 0,0 0 0,0 0 0,0-1 0,0 1 0,0-1 0,1 1 0,-1 0 0,1-1 0,0 1 0,-1 0 0,0 0 129,0 0-129,-1 0 0,1 0 0,-1 0 0,-1 0 0,0 0 0,0 0 0,0 1 0,-1-1 0,1 1 0,-1 0 0,0-1 0,-1 1 0,1-1 0,-1 0 129,0 1-129,0-1 0,-1-1 0,-4 0 0,8 1 0,-8-1 0,6 1 0,-6-1 0,0 0 0,5 1 0,-5-1 0,0 0 0,0 0 0,4 0 0,-4 0 129,0 0-258,0 0 258,0 0-129,0 0 0,0 0 0,5 0 0,-5 0 0,0 0 0,0 0 0,0 0 0,0 0 0,0 0 0,0 0 0,4 0 0,-4 0 0,0 0 0,0 0 0,0 0 0,5 0 0,-5 0 0,0 0 0,0 0 0,0 0 0,0 0 129,5 0-129,-5 0 0,0 0 0,0 0 0,0 0 129,0 0-129,0 0 0,0 0 129,0 0-129,0 0 0,0 0 0,0 0 129,0 0-129,0 0 0,0 0-129,0 0 129,0 0 0,0 0 0,0 0 0,0 0 129,0 0-129,0 0 0,0 0 0,0 0 129,0 0-129,0 0 0,4-1 0,-4 1 0,0 0 0,0 0-129,4-4 129,-4 4 0,4-5-129,-4 5 129,7-5 0,-7 5 0,8-8 0,-4 4 0,1-2 0,1 0 129,0-1-129,1 0 129,-1-1-129,1 0 0,0 0 0,0 0 0,-1-1-129,1 1 129,-1 0-129,-1 0 0,0 0 129,0-1-129,0 1 129,0-1 0,-1 0 0,1 0 0,0-1 0,0 1 0,1 0 0,-1 0 0,1 1 0,-1-1 0,1 2 0,-2-1 0,1 1 0,-1 0 0,0-1 0,0 1 0,0 0 0,0-1 0,0 2 0,0-1 0,-1 1 0,1 0 0,-1 0 129,1 0-129,-1 0 0,1 0-129,-1 1 258,0-1-129,0 0 0,0-1 129,1 0-129,-1 1 129,1 1-129,-1-1 129,0 0-129,0 0 129,0 2-129,1-1-129,-1 0 129,0 1-129,0 0 129,0-1 0,0 0-129,-1 1 129,1 0 129,0-1-129,-1 1 0,0-1 0,0 0 0,0 1 0,0-1 0,-1 0 0,1 0 0,-1 1 0,2-1 0,-1 0 129,-1 0-129,1 1 0,0-1 0,1 0 0,-1-1 0,0 1 0,1-1-129,-1 1 129,1 0 0,-1 1 0,1-2 0,-1 1 0,0 0 0,-1 1 0,1-1 0,-1-1 0,1 0 0,-1 0 0,1 0 0,-1 0-129,1-1 129,0 2 0,1-1 0,-1 0 0,0 1 0,1-1 0,-1 1 0,1 0 0,-1 1 129,1-1-129,-1 0 0,1 1 0,-1-1 0,1 1 0,-1-1 0,1 1 0,0-2 0,0 1 0,0-1 0,0 0 129,0 0-129,0 1 0,0-1 0,0-1 129,0 3-129,1-2 0,-1 1 0,0 0 0,1 0 0,-1 0 0,0 0 0,1 0 0,0 1 0,-4 4 0,6-8 0,-4 4 0,-2 4 0,8-8 0,-6 4 0,2-1 129,-1 1-129,1-1 0,0 1 0,0-2 0,-1 1 0,0-1 0,1 1 0,-1-1 0,1 1 0,0-1 0,0 0 0,0 0 0,0 0 0,0 0 0,0 0 0,1-1 0,-1 1 0,1-1 0,-1 0 0,0 1 0,1 0 0,0-1 0,0 1 0,-1 0 0,1 0 0,0 0 0,0 0 0,0 0 0,0-1 0,0 2 0,0-1 0,0-1 0,-1 1 0,1-1 0,-1 1 0,1-1 0,0 1 0,0-1 0,-1 0 0,1 1 0,0-1 0,0 2 0,-1 0 0,0-1 0,1 0 129,-2 0-258,1 1 129,1 0 129,-1-1-129,0 0-129,0 1 129,0-1 0,0 0 0,1 0 0,-1 0 129,0 0-129,1 0 0,-2 0 0,1 0 0,0 0 0,0 1 0,1 0 0,-2-1 0,1 1 0,0 0 0,0 0 0,0 0 0,0 0 0,0-1 0,0 0 0,0 1 0,1-1 0,-1 1 0,0 0 0,1 0 258,-1 0-258,-1 1 0,1-1 0,-4 5 0,6-8 0,-6 8 0,7-7 0,-7 7 0,6-8 0,-6 8 0,5-8 0,-5 8 0,6-8 0,-3 2 0,0 1 129,0 0-129,0-1 0,0 0 0,1 0 0,-1 1 0,1 0 0,0 1 0,0-1-129,0 1 129,-1-1 0,-3 5-258,8-8 258,-5 3 0,1 1 0,-4 4 0,7-8 0,-4 3 0,0 1 0,0 0 0,1-1 0,-1 1 0,-3 4 0,6-9 0,-3 5 0,-3 4 0,5-8 0,-5 8 0,4-8-129,-4 8 129,4-7 0,-4 7 0,4-6 0,-4 6 0,3-6 0,-3 6 0,3-6 0,-3 6 0,2-5-129,-2 5 129,2-6 0,-2 6 0,2-7 0,-2 7 0,2-5 0,-2 5-129,4-7 129,-4 7 0,4-6 0,-4 6 0,4-6 0,-4 6 0,4-7-129,-4 7 258,4-6-129,-4 6 0,4-4 0,-4 4 0,0 0 0,2-5 0,-2 5 0,0 0-129,0 0 129,0 0 0,3-6-129,-3 6 129,2-4 0,-2 4 0,2-6-129,-2 6 129,4-6 0,-4 6 0,3-6 0,-3 6 0,2-4 0,-2 4 0,0 0-129,4-5 129,-4 5 0,0 0 0,3-4 0,-3 4 0,0 0 0,0 0 0,3-5 129,-3 5-129,0 0 0,0 0-129,0 0 129,0 0 0,0 0 0,0 0 0,0 0 0,0 0 0,0 0 0,0 0 0,0 0 0,0 0 0,0 0 0,0 0 0,4-4 0,-4 4 0,0 0 0,0 0 0,0 0-129,0 0 129,0 0 0,0 0 0,0 0 0,0 0 0,5 0 0,-5 0 0,0 0 0,5 0 0,-5 0 0,0 0 0,5 0 0,-5 0 0,4 0 0,-4 0 0,6 1 0,-6-1 0,5 2-129,-5-2 258,7 2-129,-7-2-129,7 2 129,-7-2 129,8 3-129,-8-3 0,8 2 0,-8-2-129,9 2 129,-4 0 129,0-1-129,0 0 0,0-1 0,0 1 0,-1 0 0,1-1 0,-5 0 0,7 1 0,-7-1 0,6 1 0,-6-1 0,5 0 0,-5 0 0,5 1 0,-5-1 0,0 0 129,5 0-129,-5 0 0,0 0 0,5 0 0,-5 0 0,0 0 0,5 0 0,-5 0 0,0 0 0,0 0 0,5 0 0,-5 0-129,0 0 129,0 0 0,5 1 0,-5-1 0,0 0 0,4 1 0,-4-1 0,0 0 0,5 3 0,-5-3 0,0 0 0,0 0 0,5 3-129,-5-3 0,0 0-129,0 0-258,0 0-387,0 0-645,0 0-1290,0 0-2193,0 0-258,0 0-258</inkml:trace>
  </inkml:traceGroup>
</inkml:ink>
</file>

<file path=ppt/ink/ink16.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35:54.929"/>
    </inkml:context>
    <inkml:brush xml:id="br0">
      <inkml:brushProperty name="width" value="0.06667" units="cm"/>
      <inkml:brushProperty name="height" value="0.06667" units="cm"/>
      <inkml:brushProperty name="color" value="#D34817"/>
      <inkml:brushProperty name="fitToCurve" value="1"/>
    </inkml:brush>
  </inkml:definitions>
  <inkml:traceGroup>
    <inkml:annotationXML>
      <emma:emma xmlns:emma="http://www.w3.org/2003/04/emma" version="1.0">
        <emma:interpretation id="{70E158B3-FBE8-4BAD-9A00-93E69950FC56}" emma:medium="tactile" emma:mode="ink">
          <msink:context xmlns:msink="http://schemas.microsoft.com/ink/2010/main" type="writingRegion" rotatedBoundingBox="8614,8994 7530,12957 4611,12158 5696,8196"/>
        </emma:interpretation>
      </emma:emma>
    </inkml:annotationXML>
    <inkml:traceGroup>
      <inkml:annotationXML>
        <emma:emma xmlns:emma="http://www.w3.org/2003/04/emma" version="1.0">
          <emma:interpretation id="{3900A909-1951-471D-81E5-E61200E691E1}" emma:medium="tactile" emma:mode="ink">
            <msink:context xmlns:msink="http://schemas.microsoft.com/ink/2010/main" type="paragraph" rotatedBoundingBox="8608,9017 7530,12957 5428,12382 6507,8442" alignmentLevel="1"/>
          </emma:interpretation>
        </emma:emma>
      </inkml:annotationXML>
      <inkml:traceGroup>
        <inkml:annotationXML>
          <emma:emma xmlns:emma="http://www.w3.org/2003/04/emma" version="1.0">
            <emma:interpretation id="{7BB065F5-8B0C-4E60-ADB6-D5FC8F1A8CAE}" emma:medium="tactile" emma:mode="ink">
              <msink:context xmlns:msink="http://schemas.microsoft.com/ink/2010/main" type="inkBullet" rotatedBoundingBox="8496,8986 7997,10807 6813,10483 7312,8662"/>
            </emma:interpretation>
            <emma:one-of disjunction-type="recognition" id="oneOf0">
              <emma:interpretation id="interp0" emma:lang="en-US" emma:confidence="0">
                <emma:literal>...</emma:literal>
              </emma:interpretation>
              <emma:interpretation id="interp1" emma:lang="en-US" emma:confidence="0">
                <emma:literal>1.</emma:literal>
              </emma:interpretation>
              <emma:interpretation id="interp2" emma:lang="en-US" emma:confidence="0">
                <emma:literal>L.</emma:literal>
              </emma:interpretation>
              <emma:interpretation id="interp3" emma:lang="en-US" emma:confidence="0">
                <emma:literal>I.</emma:literal>
              </emma:interpretation>
              <emma:interpretation id="interp4" emma:lang="en-US" emma:confidence="0">
                <emma:literal>I,</emma:literal>
              </emma:interpretation>
            </emma:one-of>
          </emma:emma>
        </inkml:annotationXML>
        <inkml:trace contextRef="#ctx0" brushRef="#br0">44-1 1548,'0'0'1806,"-5"-3"-258,5 3-129,0 0-258,0 0-258,0 0-258,0 0-258,0 0 129,0 0-258,0 0 0,0 0 129,0 0-258,0 0 129,0 0 258,0 0-129,0 0 258,0 0-129,0 0 258,0 0-258,0 0 129,0 0-129,0 0-258,0 0 0,0 0 129,-3 4-258,3-4 0,0 5-129,0-5 0,-1 7 0,1-7 129,-1 7-129,0-2 129,1 0-129,0 1 258,-1-1-387,1 1 387,0 1-258,0-1 129,0 0-129,0 0 0,-1 0 0,1-1 0,0 1 0,0 0 0,0 0 0,1 0 0,0 0 129,0 0-129,0 0 0,0 0 0,0 0 0,1 0 0,-1 1 0,1 0 0,1 0 0,-1 1 0,0 0 0,0 0 0,0 0 0,0 0 0,0 1 0,-1-1 0,0 0 0,0 0 0,1-1 0,-2 0-129,1-1 129,-1-1 0,1 0 0,-1 1 0,1-2 0,-1 1 0,1-1 0,-1 1 0,1 1 129,0-1-129,-1-1 0,1 2 0,0-1 0,-1 1 0,1-1 0,-1 1 0,0 0 0,0-1 129,0 2-129,0-1 0,0 1 0,0-2 0,0 2 0,0-2 0,0 1 0,0-1 0,0 1-129,0-1 129,1 0 129,-1 0-129,0 0 0,1 1 0,-1-1 0,0 2-129,0-1 129,0 1 0,0 0 0,0 1 0,0-1 0,0 1 0,0-1 0,0 0 0,0 1 0,0-1 0,0-1 0,0 0 0,-1 0 0,0 0 129,1 1-129,-1-1 0,0 1 0,0-1 0,1 1 0,-1-1 0,0 2 0,0-1-129,-1 0 258,1 1-258,0-1 258,0 1-258,-1 0 258,2 0-129,-2 0 129,1-1-129,0 0 0,1-1 0,-1 1 129,0-2-129,1 0 0,-1 0 258,1 0-645,0-1 516,0 0-387,0 1 387,0 0-258,0 0 129,0-1-129,0 1 129,0 1 129,0-1-129,0 1 129,0 0-129,0 0 129,-1 0 129,0 0-129,0-1 0,1-1-129,0-4 129,-2 6 0,2-6-129,0 0 0,-1 5 0,1-5 129,0 0-258,0 0 129,0 5 0,0-5 0,0 0 0,0 5 0,0-5 0,1 6 0,-1-6 129,1 7-129,-1-2 0,0 0 0,0 2 0,0 1 0,0 0 0,-1 1 0,0 1-129,-1-1 129,0 0 0,1-2 0,-1 0 0,0-1 129,0-1-129,2-5 0,-2 6 0,2-6 0,0 0 0,-1 5 0,1-5 0,0 0 0,0 7 0,0-7 0,-1 7 0,1-2 0,-1 1 0,0-1 0,-1 2 0,1-1 129,0 1-129,-1-1 129,1 0-129,-1-1 129,1-1-129,1-4 129,-1 7-129,1-7-129,0 7 129,0-7-258,0 6 258,0-6-129,0 6 129,1-1-258,-1 0 258,1 0 0,-1 1 0,1 0 0,-1 2 0,0-1 0,0 1 0,0 0 0,-1 1 0,1-1 0,-1 0 0,0 0 0,0 0-129,1-1 129,-1 1 0,1 0 0,0 1 0,0-1 0,0 1 0,0 0 0,0 0 0,0 1 0,0-2 0,0 1 0,0-1 0,0 0 0,0 0-129,0-1 258,0 0-258,0 0 258,-1-1-258,1 0 258,0 0-129,-1-1 0,1 0-129,-1-1 258,1 1 0,0-5-129,0 7 129,0-7-129,0 7 0,0-7 0,0 8 129,0-4-258,0-4 129,0 8 0,0-3 0,0 1 0,0-1 0,0 1 0,0 1-129,0 0 129,0 0 0,0 0 0,0 1 0,-1 0 0,1 0 0,0 0 0,-1 1 0,1 0 0,0 0 0,0 0 0,0 0 0,0 0 0,0-1 0,0 2 0,0-1-129,0-1 258,0 1-258,0 0 129,0 0 0,0 0 129,0 0-258,0 0 129,0 0 0,0-1 0,0 1 129,-1-1 0,0 1 0,0-2-129,0 1 129,0-2-129,1 1 129,-1-1-129,0 0 0,1-1-129,-1 0 129,1 0 0,-1-1 0,1 1 0,0 0 0,0 1 0,-1 0 0,1 1 0,0 0 0,0 0 0,0 1 0,0 0 0,0 0 0,0 1 0,0-2-129,-1 0 258,1 0-258,0-1 129,0-1 0,0 1 0,0-1 0,0-1 0,0 1 0,0-5 0,0 9 0,0-5 0,0-4 0,1 8 0,-1-8 0,1 8 0,-1-8 0,1 8 0,-1-4-129,1 1 129,0 0 0,-1 0 0,1 0 0,0 1 129,0-1-129,0 1 0,0 0 0,0 0 0,-1 1 0,1-1 0,0 2 0,-1-1 0,1 0 0,0 0 0,-1-1 0,1 0 129,0-1-258,0 1 129,-1-6 0,1 7 0,-1-7 0,2 6 0,-2-6 0,1 5 0,-1-5 0,0 0 0,0 0 129,0 0-129,0 0 0,1 4 0,-1-4 0,0 0 129,0 0-129,0 0 0,0 0-129,0 0 0,0 0-258,0 0-903,0 0-2193,0 0-1161,0 0-387</inkml:trace>
        <inkml:trace contextRef="#ctx0" brushRef="#br0" timeOffset="3965.2265">508 1971 1,'0'0'1031,"0"0"130,0 0-258,4 0 129,-4 0-129,0 0 129,0 0 129,5 3-258,-5-3-387,6 2 129,-6-2 0,7 2-387,-3-2 258,-4 0-258,8 1 0,-8-1-129,8 1 0,-8-1 258,7 0-258,-7 0 0,6 2 0,-1-2 0,-5 0 258,8 1-258,-4 0 129,1-1 0,0 0 129,1 0-129,1 0 0,-1 0 0,1 0-129,-1-1 258,0 0-258,-1 1 0,1-1 0,-1 0-129,0 1 0,0 0 129,-5 0-129,7 0 0,-7 0 0,8 0 129,-8 0-129,6 0 0,-6 0 129,7 0-129,-7 0 0,7 0 0,-7 0 0,7 0 129,-7 0-129,7 0 0,-7 0 0,7-1 0,-7 1 0,7-1 0,-7 1 0,6 0 0,-6 0 0,5-1 129,-5 1-129,4 0 0,-4 0 0,0 0 0,6-1 129,-6 1-129,0 0 0,6-1 0,-6 1 0,0 0 0,6 0 0,-6 0 0,0 0 258,4-1-258,-4 1 0,0 0 0,5-2 0,-5 2 0,0 0 129,4-4-129,-4 4 0,0 0 129,5-5-129,-5 5 129,0 0 0,5-7 0,-5 7 129,2-6 0,-2 6 0,0-8-129,1 2 258,-1-1-129,0-1-129,0-2 0,-1 0 0,-1-1-129,1 0 129,0 0-129,-1 2 0,0 0 0,1 3 0,0 0 0,-1 0 0,2 6-129,-2-7-129,2 7 0,-1-6-516,1 6-258,0-6-1419,0 0-2064,0 6-516,1-10 387</inkml:trace>
        <inkml:trace contextRef="#ctx0" brushRef="#br0" timeOffset="2335.1335">51 1955 1,'0'0'1031,"0"0"130,0 0-387,0 0-129,-4-1 0,4 1-258,0 0-258,0 0-129,0 0 129,0 0 0,0 0 129,0 0 0,0 0-129,0 0 129,0 0 129,0 0 0,0 0-129,0 0 0,0 0-129,0 0 129,0 0-129,0 0 129,2 0-129,-2 0 0,0 0 0,0 0 0,6 1 0,-6-1 258,0 0-129,5 1 258,-5-1-129,0 0 129,5 0 0,-5 0 129,0 0-258,6 1 129,-6-1-129,0 0-129,5 1 129,-5-1-258,0 0 0,4 3-129,-4-3 129,5 3-129,-5-3 0,6 3 129,-6-3-129,9 2 0,-5 0 129,1-1-129,-5-1 129,9 3 0,-9-3-129,8 1 129,-8-1-129,8 1 258,-8-1-258,7 0 129,-7 0-129,7 0 0,-7 0 0,5 0 129,-5 0-129,6 0 0,-6 0 0,6 0 129,-6 0-129,5 0 0,-5 0 0,5-1 0,-5 1 0,4-1 129,-4 1-129,0 0 0,4-2 0,-4 2 0,0 0 0,0 0 0,0 0 0,5-2 0,-5 2 0,0 0 0,0 0 0,0 0 0,0 0 0,0 0 0,0 0 0,5-2 0,-5 2 0,0 0 0,0 0 129,0 0-129,0 0 0,0 0 0,0 0 0,0 0-129,0 0 129,0 0 0,0 0 0,0 0 0,4 0 0,-4 0 0,0 0 0,0 0 0,5 0 0,-5 0 0,0 0 0,0 0 0,4 0 0,-4 0 0,0 0 0,0 0 0,0 0 0,0 0 0,5 0 0,-5 0 0,0 0 0,0 0 0,0 0-129,0 0 129,0 0-129,0 0-516,0 0-516,0 0-1419,0 0-1935,0 0 387</inkml:trace>
      </inkml:traceGroup>
      <inkml:traceGroup>
        <inkml:annotationXML>
          <emma:emma xmlns:emma="http://www.w3.org/2003/04/emma" version="1.0">
            <emma:interpretation id="{F72EE3C2-2503-43F2-A523-2C9043692971}" emma:medium="tactile" emma:mode="ink">
              <msink:context xmlns:msink="http://schemas.microsoft.com/ink/2010/main" type="line" rotatedBoundingBox="8057,11030 7530,12957 5428,12382 5956,10455"/>
            </emma:interpretation>
          </emma:emma>
        </inkml:annotationXML>
        <inkml:traceGroup>
          <inkml:annotationXML>
            <emma:emma xmlns:emma="http://www.w3.org/2003/04/emma" version="1.0">
              <emma:interpretation id="{60C7A636-3148-4074-9EF4-0520B4207DBC}" emma:medium="tactile" emma:mode="ink">
                <msink:context xmlns:msink="http://schemas.microsoft.com/ink/2010/main" type="inkWord" rotatedBoundingBox="8057,11030 7530,12957 5428,12382 5956,10455"/>
              </emma:interpretation>
              <emma:one-of disjunction-type="recognition" id="oneOf1">
                <emma:interpretation id="interp5" emma:lang="en-US" emma:confidence="0">
                  <emma:literal>S</emma:literal>
                </emma:interpretation>
                <emma:interpretation id="interp6" emma:lang="en-US" emma:confidence="0">
                  <emma:literal>}</emma:literal>
                </emma:interpretation>
                <emma:interpretation id="interp7" emma:lang="en-US" emma:confidence="0">
                  <emma:literal>5</emma:literal>
                </emma:interpretation>
                <emma:interpretation id="interp8" emma:lang="en-US" emma:confidence="0">
                  <emma:literal>s</emma:literal>
                </emma:interpretation>
                <emma:interpretation id="interp9" emma:lang="en-US" emma:confidence="0">
                  <emma:literal>E</emma:literal>
                </emma:interpretation>
              </emma:one-of>
            </emma:emma>
          </inkml:annotationXML>
          <inkml:trace contextRef="#ctx0" brushRef="#br0" timeOffset="5747.3287">750 2483 903,'-4'0'1290,"4"0"-129,0 0-129,0 0-129,0 0-258,0 0 129,-4 1-129,4-1 0,0 0-129,0 0 129,0 0 0,0 0-129,0 0 0,0 0 0,0 0 0,0 0-258,0 0 0,0 0 129,0 0-129,-5 0 0,5 0 0,0 0 0,-3-6 0,3 6-129,-2-8 0,1 3 0,0 1 0,0-2-129,1-1 129,-1 0 0,1-1 129,0 0-129,0 0 0,0 0 0,0 0 0,0 1 0,0 0 0,0 1 0,-1 1 0,1 0 0,-1 1 129,1 4-129,-1-8 0,1 8 0,-2-5 0,2 5-129,0 0 129,-5-5 0,5 5-129,0 0 129,-6-4-129,6 4 129,0 0-129,-6-2 129,6 2-129,-5-1 129,5 1-129,-6-1 129,6 1-129,-8-1 0,8 1 129,-7-1-129,2 0 0,1 1 0,-1 0 0,0 0 0,1-1 0,-2 1 0,1 0 0,-2 0 0,1 1 0,-2-1 0,1 2 0,-2-1 0,2 0 0,-2 1 0,0 0 129,1-1-129,0 0 0,0 0 258,1 0-258,-1-1 0,0 1 0,1 0 129,0-1-129,1 1 0,-2-1 129,3 1-129,-1-1 0,1 1 0,0-1 0,5 0 129,-7 0-129,7 0 0,-5 0 0,5 0 0,0 0 0,-5 0 0,5 0 129,0 0-129,0 0 129,0 0 0,0 0-129,0 0 129,-5 0 0,5 0-129,0 0 129,0 0-129,0 0 0,0 0 0,0 0 0,0 0 0,-5-2-129,5 2 0,0 0 0,0 0 0,0 0-387,0-4-258,0 4-516,0 0-1290,4-5-2064,-4 5-387</inkml:trace>
          <inkml:trace contextRef="#ctx0" brushRef="#br0" timeOffset="11136.6368">263 2312 258,'0'0'1161,"-6"-3"-258,6 3 129,-5-2 0,5 2 129,-6-2 0,6 2-258,-8 0 129,8 0-258,-7-1 129,7 1 0,-8 0-258,8 0-129,-9 0 0,9 0-129,-9 0-129,5-1 129,-1 1-129,5 0-129,-9-1 0,4 1 129,0-1 129,0 1-258,-1-1 129,1 1-129,-1 0 129,1 0 0,-2 0-129,1 0 129,-1-1-129,1 1 0,-2-1-129,0 1 129,0 0-129,1-1 129,0 1-129,-1 0 129,2 0-129,0 0 0,1 0 129,0 0-129,0 0 129,5 0 0,-8 0 0,8 0 0,-7-1 0,7 1 0,-5 0-129,5 0 129,-5 0 129,5 0-129,0 0 0,-4 0-129,4 0 129,0 0-129,-5 0 129,5 0-129,0 0 0,0 0 0,-5 0 0,5 0 0,0 0 0,-2 3 0,2-3-129,-2 7 129,1-2 0,0 2 0,0-1 0,-1 2 0,1 0 0,0 2 0,-1-1 0,1 1 0,1 1 0,-2 0 0,1 0-129,1 1 129,0 0-129,-1 0 0,1-1 129,0 0-258,0-1 129,-1 0 129,1-1 0,-1 1 0,0-2 129,0 2-129,-1 0 258,0 2-258,0-1 0,-1 2 0,1-1 0,-2 1-258,0 1 258,0 0 0,-1 0 0,1 1 0,-1-1-129,0 1 129,1 1 0,0 0 129,0-1-258,1 1 258,1-1-258,0 0 258,2 2-129,0-1 0,0 0 0,2-1 0,1-1 0,-1 0 0,1-1 0,-1-1 0,0-1 0,-1-1 0,0 0 0,0 0 0,0 1 0,-1 0 0,1 0 0,1 1 0,-1 0 0,1-1 0,-1 0 0,0-1 0,0-1 0,1 1 0,-1-2 0,1-1 258,-1 1-258,0-2 0,0 1 0,0-1 0,1 0 0,-1 0 129,0 0-129,0 0 0,0-1 0,0 0 0,0 0 0,0 0 0,-1-5 0,2 8 0,-2-8 0,1 7 0,-1-7 0,1 6 0,-1-6 0,0 7 0,0-2 0,0-1-129,0 1 129,0 0-258,0 0 258,0 0 0,0-5 0,0 10 0,0-5 0,0 0 0,0 1 0,0 0 0,0 1 0,0 0 0,0 0 0,0 1 0,0 0 0,0 1 258,0 0-258,1-1 0,-1 2 0,1-1 0,0 0 0,0 0 0,0 0 0,0 1 0,1 0 0,-1 0 0,1 1 0,0-2 0,-1 3 0,1-1 0,0 0 0,-1-1 0,0 1 0,0-1 129,0 2-129,0-2-129,1 1-129,-2 0 129,2-1 129,-1 0-258,0 0 258,0-2-258,0 0 258,-1-1 0,1-1-129,-1 0 129,1 0 0,-1-1 0,0 0 0,1 0 0,-1 1 0,0-1 0,0 0 0,0 1 0,0 2 0,0-2 0,0 1 0,0 1-129,0 0 129,0-1 0,0 1-129,0 0 129,0 0-129,0 0 129,0 0 0,0-1 0,0 1 0,-1 1 0,0-2 0,0 1 0,0-1 0,0 0 0,0 0 129,-1 0-129,1 0 129,0 0-129,0-1 129,0 0 0,1 1-129,-1 0 0,1 0 0,0 0-129,0 1 129,0-1-129,0 1 129,0-1-129,0 1 0,0 0 129,0-1 0,0 0 0,0 1 0,0-2 0,1 2 0,-1-1 0,0 0 0,1 1 0,-1 0 0,0 0 0,1 0 0,-1 0 0,0 1 0,0 0 0,1-1 0,-1 0 0,0-1 0,0 0 0,0 1 0,0-1 0,0-1 0,0 0 0,0-1 0,0 0 0,0 0 0,0-1 0,0 1 0,0-5 0,0 7 0,0-7 0,0 8 0,0-8 0,0 7 0,0-7 0,0 8 129,0-8-129,0 7 0,0-7 0,0 8 129,-1-3-258,1 0 258,0 0-258,-1 0 129,0 0 0,1-1 0,-1 1 0,1-5 0,-1 9 129,1-9-129,-2 7 0,2-7 129,-2 7-129,2-7 0,-2 5 129,2-5-129,-1 5 0,1-5 129,0 0-129,-1 5 129,1-5 0,0 0-129,0 0 129,0 0 0,-3 5 129,3-5-129,0 0 0,0 0-129,-5 0 0,5 0 0,0 0 0,-5 0 0,5 0 129,0 0-129,-6 0 0,6 0 0,-5-2 0,5 2 0,-8-2 129,3 1-129,5 1 0,-8-2 0,3 1 0,0 0 0,1 0 129,-1 0-129,1 1 0,-1-1 129,-1 1-129,1-1 129,0 0 0,-1 1 0,1-1 0,-1 0 0,1 1 0,-1-1 0,1 0-129,0 1 129,-1-1-129,1 0 0,0 1 129,0-1-129,-1 1 0,1 0 0,0 0 0,0 0 0,0 0 0,0 0 0,-1 0 0,0 0 0,0 0 0,0 0 0,0 0 0,-1-1 0,0 1 0,0 0 0,0 0 0,0-1 0,0 1 0,0-1 0,-2 1 0,1-1 0,0 0 0,-1 0 0,0 0 0,-1 0 0,1-1 0,0 0 0,0 0 0,0 0 129,0 0-129,0-1 0,1 0 0,0 1 129,0-2-129,1 1 0,-1-1 0,0 1 0,1 0 129,-1-1-129,1 0 129,-1 0-129,1 0 0,1 1 0,-1 0 0,0-1 0,1 0 0,-1 1 0,0 0 0,0-1 0,1 1 0,-1-1 0,0 1 0,1-1 0,-1 1 0,1 0 0,0-1 0,0 1 0,0-1 0,1 1 0,-1 0 0,0 0 129,0 0-129,0-1 0,-1 1 0,0 0 129,1 1-129,-2-1 0,0 1 0,-1-1 129,0 0-129,0 1 0,0-1 0,0 1 129,-1 0-129,0 0 0,1 0 0,-1 2 0,1-1 0,-1 0 0,1 1 0,-1-1 129,1 1-129,0 0 0,0-1 0,0 1 0,1 0 0,0-1 0,-1 0 0,1 1-129,-1-1 129,1-1 0,0 1 0,0 0 0,0-1-129,1 1 129,0 0 0,0-1 0,0 2 0,0-1 0,0 0 0,0 0 0,0 1 0,-1-1 0,0-1 0,0 2 0,0-2 0,-1 0 0,0 0 0,1 1 0,-2 0 0,1 0 0,-1 0 0,0 1 0,0-1 0,0 1 0,0-1 0,0 0 129,0 0-129,1-1 0,-1 1 0,1-1 0,0 0 0,0-1 0,-1 1 0,1-1 0,0 0-129,1 1 129,-1-1 0,1 1 0,0 0 0,-1 0-129,2 0 129,0 0 0,0 1 0,0-1 0,0 0 0,1 0 0,-1 0 0,1-1 0,-1 1 0,0-2 129,1 1-129,0-1 0,0 0 0,0 1 0,0-2 0,0 2 0,-1-1 0,1 0 0,0 0 0,0 2 0,0-2 0,-1 1 0,1-1 0,-1 1 0,0-1 0,1 1 0,-1-1 0,-1 1 0,1-1 129,0 1-129,-1 0 129,0 0 0,1 0 258,-1 0-387,1 1 258,-1-1-258,1 1 258,-1 0-258,-1 0 0,1 1 0,0-1 0,0 1 0,0-1 0,0 1 0,0-1 0,1 1 0,-1 0 0,1 0 0,0 0 0,0-1 0,0 1 0,0 0 0,0 1 0,1-1 0,-1 0 0,0 1 0,1-1-129,-1 1 129,1-1-129,-1 1 129,2-1-129,-1 1 129,1-1 0,-1 1-129,6 0 129,-8-2 0,8 2 0,-7-3 0,7 3 0,-8-3 129,8 3-129,-7-5 0,2 3 0,0-1 0,0 0 0,-1 0 0,0-1 0,1 0 0,-1-1 0,-1 0 0,1 0 0,0-1 0,0 1 0,-1 0 0,0 0 0,1-1 0,-1 2 0,0-1 129,0 0-129,0 0 0,0 0-129,-1 1 129,2 0 0,-1-1 129,1 2-258,0 0 258,1 1-129,5 2 0,-8-4 0,8 4 0,-5-2 0,5 2 0,0 0 0,0 0 0,-5-2 0,5 2 0,0 0 0,0 0 0,0 0 0,0 0 0,0 0 0,0 0-129,0 0 129,0 0 0,0 0 0,0 0 0,0 0 0,0 0-129,0 0 129,0 0 0,0 0 0,0 0 0,0 0-129,0 0 129,0 0 0,0 0 0,0 0-258,0 0 258,0 0 0,0 0 0,0 0 0,0 0 0,0 0 0,0 0 0,0 0 258,0 0-516,0 0 258,0 0 0,0 0-129,0 0 0,0 0-129,3 0 0,-3 0-387,0 0-516,0 0-2322,4-9-1290,-2 3-516,-1-2 258</inkml:trace>
        </inkml:traceGroup>
      </inkml:traceGroup>
    </inkml:traceGroup>
    <inkml:traceGroup>
      <inkml:annotationXML>
        <emma:emma xmlns:emma="http://www.w3.org/2003/04/emma" version="1.0">
          <emma:interpretation id="{4099B359-7C85-4AA5-B8BE-650BF8018879}" emma:medium="tactile" emma:mode="ink">
            <msink:context xmlns:msink="http://schemas.microsoft.com/ink/2010/main" type="paragraph" rotatedBoundingBox="7348,8647 6094,12441 4503,11916 5756,8122" alignmentLevel="1"/>
          </emma:interpretation>
        </emma:emma>
      </inkml:annotationXML>
      <inkml:traceGroup>
        <inkml:annotationXML>
          <emma:emma xmlns:emma="http://www.w3.org/2003/04/emma" version="1.0">
            <emma:interpretation id="{A3A4863A-47FE-49D2-B8C6-BFA641AC5E31}" emma:medium="tactile" emma:mode="ink">
              <msink:context xmlns:msink="http://schemas.microsoft.com/ink/2010/main" type="line" rotatedBoundingBox="7348,8647 6094,12441 4503,11916 5756,8122"/>
            </emma:interpretation>
          </emma:emma>
        </inkml:annotationXML>
        <inkml:traceGroup>
          <inkml:annotationXML>
            <emma:emma xmlns:emma="http://www.w3.org/2003/04/emma" version="1.0">
              <emma:interpretation id="{D6809569-042D-4B23-956B-B86BF3555F5D}" emma:medium="tactile" emma:mode="ink">
                <msink:context xmlns:msink="http://schemas.microsoft.com/ink/2010/main" type="inkWord" rotatedBoundingBox="7348,8647 6094,12441 4503,11916 5756,8122"/>
              </emma:interpretation>
              <emma:one-of disjunction-type="recognition" id="oneOf2">
                <emma:interpretation id="interp10" emma:lang="en-US" emma:confidence="0">
                  <emma:literal>r</emma:literal>
                </emma:interpretation>
                <emma:interpretation id="interp11" emma:lang="en-US" emma:confidence="0">
                  <emma:literal>T</emma:literal>
                </emma:interpretation>
                <emma:interpretation id="interp12" emma:lang="en-US" emma:confidence="0">
                  <emma:literal>t</emma:literal>
                </emma:interpretation>
                <emma:interpretation id="interp13" emma:lang="en-US" emma:confidence="0">
                  <emma:literal>Y</emma:literal>
                </emma:interpretation>
                <emma:interpretation id="interp14" emma:lang="en-US" emma:confidence="0">
                  <emma:literal>F</emma:literal>
                </emma:interpretation>
              </emma:one-of>
            </emma:emma>
          </inkml:annotationXML>
          <inkml:trace contextRef="#ctx0" brushRef="#br0" timeOffset="15603.8924">-1740 182 1,'-3'-5'1547,"3"5"259,0 0-129,0 0 129,-4-4-387,4 4-129,0 0 129,-2-5-387,2 5-129,0 0-258,0 0 129,-3-4 0,3 4-258,0 0 0,0 0 0,0 0-258,0 0 0,0 0-129,-1 2-129,1-2 129,0 8-129,0-3 0,0 2 0,-1 1 0,1 2 0,-1 0 0,1 1 0,-1 1 0,0-1 0,0 2 0,-1-2 0,2 1 0,-1 0 0,0-1 0,1 1 129,0 0-129,0-1 0,0 0 129,0 0-129,0 0 0,1-1 0,-1 0 0,1 0 0,-1 0-129,0 1 129,0 0 0,0 0 0,0 0-129,0-1 129,0 1 0,0 0 0,-1 0 0,0-1 0,1 0 0,-1-1 0,0 0 0,0 0 0,1-1 0,0-1 0,0 0 0,0-1 0,0 0 0,0 0 0,0 0-129,0 0 129,1 1 0,0-1 0,-1 2 0,1 0 0,-1 0-129,1 0 258,-1 0-258,0 1 258,0 0-129,0-1-129,0 0 0,0 0 0,0 1 129,0-1-129,0 1 0,-1-1 0,1 0 129,0 0 0,0 0 0,0 0 0,0 0 0,0-1-258,0 1 258,1 0 0,0 0 0,0 0-129,0 0 129,-1 1 0,1 0 0,-1-1 0,0 1 0,0-1 0,0 0 0,0 0 0,-1-2 0,1 1 0,-1-1 0,0 0 0,0 0-129,0-1 129,1 1 0,0-1 0,0 0 0,0 1 0,0 0-129,0 0 129,0 2 0,1-1 129,0 1-129,0 1 0,1-1 0,-1 1 0,0-1 0,0 2 0,0-2 0,-1 0-129,0 0 129,0 0 0,0 0 0,0 0-129,0-1 129,-1 0 0,1 1 0,-1-1 0,1 1 0,-1 0 0,1 0-129,-1-1 129,1 1 0,0 1 0,0-1 0,0 2 0,0-1 0,0 0 0,0 1 0,0-1 0,0 0-129,0 0 258,0 1-258,0-2 129,0 1 0,0-1 0,0 1 129,0-1 0,0 1 0,0-1-129,0 1 129,0 0 0,0 0 0,0-1 129,0 1-516,-1 1 258,1-1 0,0 0 0,0 1 0,0 0 0,0 0-129,0 0 129,0 0 0,1 0 0,-1-2 0,1 1 0,-1-1-129,0 0 129,0-1 0,0 0 129,0 1-129,0 0 0,0-1-129,0 1 258,0-1-129,-1 1-129,1 0 129,0-1 0,-1 0 0,1-1 0,-1 1 0,1-1 0,0 1 0,-1-1 0,1 2 129,-1-1 0,1 1 129,0 2-258,-1-1 129,0 1-129,1 0 129,-1 1-129,0 0 0,0 0-129,0 1 129,0-1 0,1 2 0,-1-1 0,0 1-129,1-1 129,0 1 0,-1-1 0,1 0 0,0 0 0,-1-1 0,1 1 0,0-1 0,-1 0 0,1 0 0,-1-1 0,0 1 0,1 0 0,-1-2 0,1 2 0,0-2-258,0 2 258,-1-3-129,0 2 129,0-2-129,1 1 129,0 0 0,0-1 0,-1 0-129,1 0 258,-1 1-258,1-1 129,0 0 0,0 0 129,-2 0-258,2 1 258,0-1-129,-1 0 0,1 1 0,-1-1 0,1 0-129,-1 1 129,1-1 0,-1 1 0,1-1 0,-1 0 0,1 0 0,-1 0 0,0 1-129,1-2 129,-1 1 0,0 0 0,1-1 0,0 1 0,0-2 0,0 1 0,0 0 0,0 0 0,0 0 0,0 0-129,0 1 129,0 0-258,0 0 258,0 0-258,0 0 258,0 0-387,-1-1 387,1 1-129,-1-1 129,1 0 0,-1 0 0,0-1 0,1 1 0,-1 0 0,1 1 0,0 0 129,-1 1-258,1 0 258,0 1-129,0-1 0,0 3 0,0-1 0,-1 0 0,0 2 0,1-1 0,-1 1 129,-1-1-129,1 0 0,0 1 0,-1-1 0,0 2 258,0-1-258,0 0 129,0 2-129,0-1 0,0 0 0,0 0 0,0-1 0,1 0 0,0 0 0,0-1 0,-1-1 129,1 0-129,0 0 0,0-1 0,0 0 129,-1 0-129,1 0 0,-1-1 0,0 1 129,1 0-258,-1-1 258,1 1-129,0 0 0,0 0 0,0 0 0,0 0 0,0 0 0,1-1 0,-1 1 0,0-2 0,1 0 0,-1-1 0,0 0 0,0-2 0,0 1 129,1-2-129,-1 0 0,1-4 0,0 8 0,0-8 0,0 8 0,0-8 0,1 8 0,-1-8 0,2 7 0,-2-7 0,1 8 0,-1-8 129,2 8 0,-2-4 0,1 1 0,0 0 129,0 1-129,-1-1 0,1 0 129,-1 0-129,1 0-129,0 0 129,0 0-129,-1 0 0,1-1 0,1 1 0,-1 1 0,0 0 0,0 1 0,-1 1 129,0 0-129,0 1 129,-1 0-129,0 2 129,-2-2-129,1-1 129,0 0-129,0-2 0,0 0 0,1-1 0,0 0 0,1-5-129,0 7 129,0-7 0,0 8 0,0-4 0,0-4 0,0 8 0,1-3-129,-1 1 129,0-1-129,1 0 129,-1 1-129,0-1 129,0 0-129,1-1 129,-1-4 0,0 6 0,0-6 0,2 5 0,-2-5 0,1 6 0,-1-6 0,3 7 0,-2-2 0,0 1 0,1 0 129,-1 1-129,1 2 0,-1 0 0,1 1 0,-1 1 0,-1 0 129,2 0-129,-1 0 0,0 0 0,0-1 129,-1-1-129,1 0 0,0-2 0,1 0 0,-2-1 0,1-1 0,0-1 0,0 1 0,-1-5 129,0 6-129,0-6 0,0 5 0,0-5 0,0 5 0,0-5 129,0 0-129,0 5 0,0-5 0,0 0 0,0 6 0,0-6 0,0 4 0,0-4 0,0 6 0,0-6 0,0 7 129,0-7-129,0 8 0,0-8 129,0 8-129,0-8 0,0 8 0,0-4 129,0 0-129,0 1 0,0-1 258,0 3-258,1-2-258,0 2 258,0 0-129,0 0 129,0 2-129,0-1 129,0 1-129,0-1 129,0 1 0,-1-1 129,0-2-129,0 1 0,0-2 129,0 0 0,0-5 129,-1 7-129,1-7 0,-1 5-129,1-5 129,0 0-129,0 0 0,-1 5-129,1-5 0,0 0-516,0 0-387,0-3-2709,0-1-903,0-4-387</inkml:trace>
          <inkml:trace contextRef="#ctx0" brushRef="#br0" timeOffset="18903.0812">-1715 178 645,'-5'3'2064,"5"-3"0,-5 1-129,5-1-258,0 0-129,0 0-258,0 0-258,0 0-129,-4-1-129,4 1-387,0 0 0,0 0 0,0 0-129,0 0-129,0 0-129,0 3 129,0-3-129,0 0 129,0 0 0,2 4 0,-2-4 129,0 0 129,5 3-129,-5-3 129,0 0-129,7 1 0,-7-1 0,6 1 129,-6-1-258,7 0 0,-2 0 0,0 0 0,0 0-129,1 0 129,0 0 0,1 0 0,-1 0 0,2-1 0,-1-1 0,1 1 0,1-1 0,-1 0 0,0 0 0,0 0 0,0 0 0,1 1-129,0 0 0,-1 0 0,1 0 0,0 0 129,0-1-129,1-1 0,-1 0 0,2-1 0,-1 0 129,0-1-129,1 1 0,0-1 0,0 2 0,0 0 0,-1 0 0,1 1 0,-1 0 0,1 1 0,0-1 0,-1 1 0,1 0 0,0-1 0,0 1 0,0 0 0,0-1 0,0 1 0,1 0 0,0 0 129,0 1-129,0 0 0,0 0 0,0 0 0,0 0 0,1 0 0,-2 0 0,2 1 0,0-1 0,0 0 0,0 0 0,2-1 0,-2-2 129,1 1-129,1-1 0,0 0 0,-1 0 129,-1 1-129,1 1 0,0 1 0,0 0 0,0 0 0,0 0 129,0 0-129,-1 1 0,1 0 0,-1-1 0,0 0 0,-1 0 0,1 0 0,-1-2 129,1 0-129,0 0 129,0 0 0,0-1-129,0 1 258,0 0-258,0 0 0,-1 0 0,0 0 0,-1 1 129,2 0-129,-1-1 0,0 1 0,0 1 0,0-2 0,1 1 0,-1-1 129,0 0-129,0 0 129,0 0-129,0 1 129,0-1-258,0 1 129,-1 0 0,0 0 129,1 0-258,0 1 129,-1-1-129,2 1 129,-1-1 129,1 0-129,-1 1-129,1-2 129,0 1 0,0 0 0,0-1 0,0 1 0,0 0 0,-1 1 0,0-1 0,1 0 0,-2 1 0,1 0 0,-1 0-129,0 0 129,0 0 0,1 1 0,-2-1 0,1 1 0,0 0 0,-1-1 0,0 0 0,1 0 0,0 0 129,0 0-129,-1 0 129,1-1-129,-2 0 129,1 0-129,0 0 129,-2 0-129,1 1 0,-1-1 0,-1 0 0,1 1 0,-1-1 0,-1 1 0,-1-1 0,0 1 0,-5 0 129,8-2-129,-8 2 0,6-2 129,-6 2-129,5-1 0,-5 1 129,6-2-129,-6 2 0,7-3 0,-7 3 0,7-2 0,-7 2 0,7-2 0,-7 2 0,5-1 0,-5 1 0,5 0 0,-5 0 0,5 0 129,-5 0-258,5 0 129,-5 0 0,8-2 129,-8 2-129,9-2 0,-4 0 0,-1 0 0,0 0 0,1-1 0,-5 3 129,8-5-129,-8 5 0,6-4 0,-6 4 0,5-3-129,-5 3 129,0 0 0,6-2 0,-6 2 0,0 0 0,0 0 0,0 0 0,0 0 0,0 0 0,0 0 129,0 0-129,4-3 0,-4 3 0,0 0 0,5-2 0,-5 2 0,6-2 0,-6 2 0,8-3-129,-4 2 129,1 0 0,0 0-129,-5 1 129,7 0-129,-7 0 0,7 0 0,-7 0 0,0 0 0,6 2-129,-6-2-258,0 0-129,0 0-1290,4 1-2709,-4-1-387,3-6-258</inkml:trace>
        </inkml:traceGroup>
      </inkml:traceGroup>
    </inkml:traceGroup>
  </inkml:traceGroup>
</inkml:ink>
</file>

<file path=ppt/ink/ink17.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38:12.018"/>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11-1 129,'0'0'903,"0"0"-129,0 0 0,0 0 0,0 0 0,0 0-258,0 0-129,-4 1-129,4-1 0,0 0-129,0 0 0,0 0-129,0 0 129,0 0-129,-3 0 129,3 0 129,0 0-129,0 0 129,0 0-129,0 0-129,0 0-129,0 0-129,0 0 129,-4 0-258,4 0 0,0 0-258,0 0-258,0 0-903</inkml:trace>
</inkml:ink>
</file>

<file path=ppt/ink/ink18.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38:29.995"/>
    </inkml:context>
    <inkml:brush xml:id="br0">
      <inkml:brushProperty name="width" value="0.06667" units="cm"/>
      <inkml:brushProperty name="height" value="0.06667" units="cm"/>
      <inkml:brushProperty name="color" value="#D34817"/>
      <inkml:brushProperty name="fitToCurve" value="1"/>
    </inkml:brush>
  </inkml:definitions>
  <inkml:traceGroup>
    <inkml:annotationXML>
      <emma:emma xmlns:emma="http://www.w3.org/2003/04/emma" version="1.0">
        <emma:interpretation id="{B799BC78-8AB5-42B5-A826-437E3BC3BF06}" emma:medium="tactile" emma:mode="ink">
          <msink:context xmlns:msink="http://schemas.microsoft.com/ink/2010/main" type="writingRegion" rotatedBoundingBox="3899,10307 9109,10568 9089,10951 3880,10690"/>
        </emma:interpretation>
      </emma:emma>
    </inkml:annotationXML>
    <inkml:traceGroup>
      <inkml:annotationXML>
        <emma:emma xmlns:emma="http://www.w3.org/2003/04/emma" version="1.0">
          <emma:interpretation id="{FA9FF1BA-A515-469C-8375-76E8B8167AEE}" emma:medium="tactile" emma:mode="ink">
            <msink:context xmlns:msink="http://schemas.microsoft.com/ink/2010/main" type="paragraph" rotatedBoundingBox="3899,10307 9109,10568 9089,10951 3880,10690" alignmentLevel="1"/>
          </emma:interpretation>
        </emma:emma>
      </inkml:annotationXML>
      <inkml:traceGroup>
        <inkml:annotationXML>
          <emma:emma xmlns:emma="http://www.w3.org/2003/04/emma" version="1.0">
            <emma:interpretation id="{0A6AC5E0-63F3-4C5E-B78E-5FC098BBAAB2}" emma:medium="tactile" emma:mode="ink">
              <msink:context xmlns:msink="http://schemas.microsoft.com/ink/2010/main" type="line" rotatedBoundingBox="3899,10307 9109,10568 9089,10951 3880,10690"/>
            </emma:interpretation>
          </emma:emma>
        </inkml:annotationXML>
        <inkml:traceGroup>
          <inkml:annotationXML>
            <emma:emma xmlns:emma="http://www.w3.org/2003/04/emma" version="1.0">
              <emma:interpretation id="{6BCB28FE-4873-4DFD-BBC0-481D02D02700}" emma:medium="tactile" emma:mode="ink">
                <msink:context xmlns:msink="http://schemas.microsoft.com/ink/2010/main" type="inkWord" rotatedBoundingBox="3899,10307 9109,10568 9089,10951 3880,10690"/>
              </emma:interpretation>
              <emma:one-of disjunction-type="recognition" id="oneOf0">
                <emma:interpretation id="interp0" emma:lang="en-US" emma:confidence="0">
                  <emma:literal>====}</emma:literal>
                </emma:interpretation>
                <emma:interpretation id="interp1" emma:lang="en-US" emma:confidence="0">
                  <emma:literal>===.=</emma:literal>
                </emma:interpretation>
                <emma:interpretation id="interp2" emma:lang="en-US" emma:confidence="0">
                  <emma:literal>====&amp;</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2015 225 645,'0'0'1290,"0"0"129,0 0 0,0 0-387,0 0-129,0 0-645,0 0-258,0 0 0,0 0 0,0 0-129,0 0 129,0 0 0,0 0 0,2 0 0,-2 0-129,0 0 129,0 0 0,6 0 0,-6 0 129,5 0-129,-5 0 0,6 0 129,-2 0-129,-4 0 0,7 0 258,-7 0-258,7-1 129,-7 1-129,5-1 129,-5 1 0,5 0-129,-5 0 129,3 0-129,-3 0 258,0 0-258,5 0 0,-5 0 0,4 0 0,-4 0 129,4 0-129,-4 0 129,6 0-129,-6 0 0,6 0 129,-2 0-129,-4 0 129,6 0-129,-2 0 129,0 0 129,0 0-258,-4 0 129,7 1 0,-7-1 0,6 0 0,-6 0 0,6 0 129,-6 0-129,4 0 0,-4 0-129,6 0 129,-6 0 0,5 0-129,-5 0 0,5 0 129,-5 0-129,6 0 258,-6 0-129,4 0 129,-4 0-129,5 0 129,-5 0 129,4 0-129,-4 0-129,4 0 129,-4 0-258,5 0 258,-5 0-258,5 0 129,-5 0-129,5 0 0,-5 0 0,6 0 129,-6 0-129,7 0 129,-3 0-129,0 0 0,0 0 129,0 0-129,1 0 129,0 0-129,-1 0 0,0 0 0,1 0 129,-1 0-129,1 0 0,0 0 258,-1 0-258,0 0 0,0 0 0,0 0 0,1 0 0,-1 1 0,1-1 0,0 0 129,0 1-129,-1-1 129,1 0-129,0 0 129,0 0-129,-1 0 129,0 0 0,-1 0-129,1 0 129,-4 0-129,6 0 0,-6 0 0,5 0 0,-5 0 0,5 0 0,-5 0 0,5 1 0,-5-1 0,6 1 129,-2 0 0,0 0-129,1 0 258,0 0-129,0 0-129,1 0 129,0 1-129,0-1 0,0 0 0,0 0 0,-1 0 0,1 0 0,-2 0 0,1 0 129,0 1-129,0-1 0,-1 0 0,1 0 0,0 0 0,-1 0 129,1-1-129,-1 1 0,0-1 0,0 0 0,-1 0 0,-3 0 0,7 1 0,-7-1 0,6 0 0,-6 0 0,6 1 0,-6-1 0,6 0 0,-6 0 0,7 0 0,-3 0 0,-4 0 0,6 0 0,-6 0 0,7 1 0,-4-1 0,1 1 0,0 0 0,0 1 0,1-1 0,0 1-129,0 1 129,1-1 0,0 0 0,1 0 129,-2 1-129,2-1 0,-1 0 0,0 0 0,-1 0 0,1-1 0,-1 1-129,0-1 0,-1 0 0,0 0-258,1 0-129,-5-1 0,8 2-774,-8-2-387,7 1-1677,-2 2-1161</inkml:trace>
          <inkml:trace contextRef="#ctx0" brushRef="#br0" timeOffset="1338.0766">2935 306 129,'5'3'2451,"-1"-3"-1806,-4 0 0,6 2 129,-2-2-129,1 0 129,0 2 516,0-2-258,1 2 129,0-1-258,2 2 0,-1-2-129,1 2-387,0-1 258,1 0-258,0 0 129,1 0-258,-1-2 0,0 2 0,1-2 129,-1 1-129,0 0 0,1-1 0,-1 0 0,0 0 0,0 1 0,0 0-129,0-1 0,0 1-129,0 0 129,-1 0-129,0 0 129,0 0-129,0 1 129,-1-1 0,-1 0 0,1 1 0,-1-1 129,0 0 129,-1 0-129,1 0 0,-1 0-129,0 0 0,0-1 0,-1 1 0,-1 0-129,-3-1 129,6 1-129,-6-1 0,5 1 0,-5-1 129,3 0-129,-3 0 0,5 1 0,-5-1 0,4 1 0,-4-1 0,4 0 129,-4 0 0,0 0-129,0 0 129,0 0-129,0 0 129,0 0-129,-5 0 129,1 0-129,0 0 0,-2 0 0,0 0 0,0 1 0,-1 0 0,-1-1 0,0 1 0,0 0-129,0-1 129,0 1 0,0-1 0,1 1 0,-3-1 0,1 0-129,1 0 129,-1 0 0,1 0 0,-1 0 0,0 0-129,1 0 129,1 0 0,-1 1 0,2 0 0,-1 0 0,0 0 0,0 0 0,-1 0 0,0 1 0,-1-2 0,-1 1 0,-1 0 0,0 0 0,-1-1-129,1 1 129,0-1 0,1 1 0,0-1 0,1 1-129,1-1 129,2 1 0,0 0 0,2-1 0,0 0 0,4 0-129,-7 1 129,7-1 0,-6 0 0,2 0 0,0 0-129,0 0 129,-1 0-129,1 0-258,-1-1-516,5 1-387,-8-1-1935,8 1-1677,0 0-258</inkml:trace>
          <inkml:trace contextRef="#ctx0" brushRef="#br0" timeOffset="2301.1316">2665 368 2193,'-6'0'3483,"6"0"-1935,-6-2-1032,6 2 0,-6-1-516,3 0 129,-2 1 0,1-1 387,-1 1-258,0 0 387,-1 0-258,0 0 258,-1 0-387,1 0 258,0 1-387,0 0-129,1 0 0,1 0-129,4-1-258,-7 2 129,7-2 0,0 0-129,0 0 129,-1 3 129,1-3 129,0 0 0,3 4 0,-3-4 129,7 3 129,-2-2 129,0 1-129,1-1 129,1 0 258,1 0 0,0-1 0,2 0 0,-1 0-129,1 0 0,-1 0-258,0 0 0,0 0-129,-1 0 0,-1 0-129,-1 0-129,1 0-774,-4 0-774,1-1-2838,0 1-129</inkml:trace>
          <inkml:trace contextRef="#ctx0" brushRef="#br0" timeOffset="-11617.6645">-1927 143 903,'0'0'903,"0"0"0,0 0-258,0 0-129,0-4-258,0 4 0,0 0 0,0 0-258,-1-5 129,1 5 0,0 0 129,0-4 387,0 4-129,0 0 129,0-4 129,0 4-129,0 0 129,0 0-387,0 0 129,0 0-258,0 0 129,0 0-129,0 0 0,0 0 0,0 0 258,0 0-258,0 0-129,0 0 258,0 0-258,0 0-129,0 0 129,0 0-129,0 0 0,0 0 0,0 0 0,0 0 0,0 0 0,3-1 129,-3 1-129,0 0 0,0 0 129,4 0-129,-4 0 0,0 0 129,4 0-129,-4 0 0,5 1 129,-5-1-129,6 0 258,-6 0 0,6 0-129,-6 0 0,7-2 0,-4 2 0,-3 0 0,6-1 0,-6 1 129,7-1-258,-7 1 0,5-1 129,-5 1-129,6-1 0,-6 1 0,5 0 0,-5 0 0,5 0 129,-5 0-129,6 0 0,-3 0 0,-3 0 0,8 0 0,-5 0 0,1 0 0,1 0 0,-1 0 0,1 0 0,-1 0 0,0 0 0,0 0 129,1 1-129,-1-1 129,1 0-129,-1 1 0,1-1 129,-1 0-129,0 0 0,0 0 129,1 0-129,-1 0 129,0 0-129,-1 0 129,1 0-129,-1 0 129,-3 0-129,8 1 0,-4-1 258,1 0-258,-1 1 0,1-1 0,0 0 129,1 0-129,-1 1 0,0 0 129,0 0-129,1 0 0,0 0 129,0 0-129,0 0 129,1 0-129,-1 0 129,2 0-129,0-1 129,-1 1-129,0 0 0,0 0 0,0 0 129,-1-1-129,1 1 0,-1 1 129,1-1-129,-1 0 0,0 0 129,1 0-129,0-1 0,-1 1 0,1 0 129,0-1-129,-1 1 0,0-1 0,0 1 129,0-1-129,-1 0 0,1 1 129,0 0-129,0-1 0,-1 0 0,2 1 0,0 0 129,-1-1-129,1 1 0,-1 0 0,1-1 258,-1 1-258,1 0 0,-2 0 129,0 1-129,0-1 129,0 1 0,1-1-129,-1 1 0,1-1 129,-1 1-129,2 0 0,-1-1 0,1 1 129,0-1-129,0 1 0,-1 0-129,2 0 129,-1 0-129,1-1 258,0 1-258,-1 0 129,1 0 0,1-1 0,-1 1 0,0-1 0,0 1 0,0 0 129,0 0-129,0-1 0,-1 1 0,1 0 0,0-1 0,1 0 0,-1 0 0,0 0 0,0 0 0,1 1 0,-1-1 129,0 0-129,0 0 0,0 0 0,0 0 0,0 0 129,-1-1-129,2 2 0,-1-2 0,-1 1 0,0 0 0,0 1 0,1-2 0,-1 2 129,0-1-129,1 0 0,-1 0 0,1 0 0,0-1 129,0 1-129,0 0 0,-1-1 0,0 1 0,0 0 0,0-1 0,-1 1 0,1 0 0,0 0 0,0 0 0,1 0 129,-1 0-129,0 0 0,0 0 0,0-1 0,1 1 0,-2 0 0,0 0 129,1-1-129,-1 1 0,0 0 0,0 0 129,-1 0-129,1 0 0,0 0 0,1 0 0,0-1 129,0 2-129,-1-2 0,0 1 0,1 0 0,0 1 0,0-1 0,0 0 0,0 1 0,0 0 0,1 0 0,-1 0 0,1 0 0,0 0 0,0-1 0,0 1 0,0-1 0,0 0 0,1 0 0,-1 0 129,1-1-129,0 1 0,0-1 0,0 0 0,0 0 129,0 0-129,0 0 0,0 0 0,0 0 0,0-1 0,0 1 0,0-1 129,0 0-129,-1 1 0,1-1 0,-1 0 0,1 0 0,-1 1 0,-1-1 0,1 0 129,-1 1-129,0-1 0,-1 1 0,0-1 0,-1 1 0,0 0 0,-1 0 0,0 0 0,0 0 129,0 0-129,-1 0-129,1 0 129,0 1 0,-1-1 0,1 1 0,0-1 0,0 1 0,0 0 0,-1 0 0,1 0 0,1-1 129,0 1-129,-1 0 0,1 0 0,0 1 129,0-1-129,1 0 129,0 0-129,-2 0 129,1 0-129,-1 0 0,1 0 129,-1 0-129,0 0 0,0-1 129,-1 1-258,-3-1 0,6 0-129,-6 0-645,4 0-903,-4 0-2967,4 1-258,-4-1-129</inkml:trace>
          <inkml:trace contextRef="#ctx0" brushRef="#br0" timeOffset="-5323.3043">-1891 108 516,'0'0'645,"0"0"-645,0-2 0,0 2 0,0 0 0,0-4 258,0 4 0,0 0 258,-1-4 0,1 4 129,0 0 0,0 0 0,0 0-258,0 0 129,0 0-387,0 0 0,0-4 0,0 4 0,0 0 129,6-3-258,-6 3 129,5-3 129,-1 1-129,0-1 258,1 1-258,0-1 129,1 0 129,0 0-258,2 0 129,-1 1 0,1-1 0,0 1 0,0-1-129,1 1 129,-1 0 0,1 0-129,0-1 129,0 1 0,-1 0 129,1 0-258,-1 1 129,1 0 0,0 0 0,-1 1-129,0-1 0,1 1 129,-1 0-129,0 0 258,0-1-129,1 1 0,-1 0 0,0 0 129,1 0-258,1 1 129,-2-1-129,1 1 0,1-1 0,-1 1-129,1-1 129,1 0 129,-1 0-258,1 0 129,0 0-129,-1 0 129,1 0 0,-1 0-129,1-1 129,-1 0-129,1 1 129,-1-1 0,0 1-129,1 0 129,0-1 0,0 1-129,0-1 129,0 1 129,1-1-129,1 0-129,-1-1 129,2 1 0,-1 0 0,1-1-129,-1 1 129,1 0 0,0-1-129,0 2 129,-1-2-129,1 2 129,-1-1-129,0 0 0,-1 0 129,0 1-129,0-1 129,0 1 0,-1-1-129,1 1 129,-1-1-129,1 1 129,-1 0-129,1-1 0,-1 1 258,1-1-258,-1 1 0,0 0 0,-1 0 129,0 0-129,0 0 0,0 0 129,0 0-129,-1 0 129,0 0-129,0 0 0,1 1 129,-1 0-129,0-1 0,0 0 129,-1 1-129,1 0 0,0-1 129,-1 0-129,1 0 0,0 1 0,-1-1 0,2 0 0,-2 0 129,1 0-129,1 0 0,-1 0 0,1 0 0,0 0 0,0 0 0,1-1 129,-1 1-129,1-1 0,-1 0 0,1 1 0,0-1 0,0 0 129,1-1-129,0 1 0,0 0 129,1 0-129,0-1 129,-1 1-129,1 0 129,-1 0-129,0 1 129,1-1-129,-1 0 0,1 1 0,0-1 129,-1 1-129,0-1 0,-1 0 0,0 0 129,0 0-129,-1 1 129,-1-1-129,0 1 129,-1-1-129,-1 1 129,1 0 0,-1 0-129,1 0 129,-1 0-129,0 0 0,-1 0 129,1-1-129,-1 1 129,0 0-129,-2-1 0,1 1 129,-1 0-129,0 0 0,-1 0 0,1 0 129,0-1-129,0 1 0,0 0 0,0 0 0,0-1 0,1 1 0,-1 0 0,2 0 0,-1 0 0,1 0 0,0-1 0,0 1 0,0-1 0,1 1 0,-1-1 0,1 1 0,1-1 0,0 0 0,-1 0 0,2 1 0,-1-2 0,0 2 0,0-2 0,0 2 0,1-2 0,-2 1 0,1 0 0,0 1 129,0-1-129,0 1 0,0-1 0,-1 1 258,0 0-258,0 0 0,0 0 129,0 0-129,-1 0 0,0 0 0,1 0 0,-1 0 0,0 1 129,0 0-129,-1-1 129,1 0-129,-1 1 129,0-1 0,-1 0-129,1 1 129,-5-1-129,6 0 129,-6 0 0,4 0 0,-4 0 0,0 0 0,0 0 129,0 0-129,0 0 0,0 0-129,0 0 129,0 0-258,0 0-129,0 0-129,0 0-129,-4-1-258,4 1-645,0 0-387,0 0-1290,0 0-2064,0 0-258,4 1 388</inkml:trace>
          <inkml:trace contextRef="#ctx0" brushRef="#br0" timeOffset="-8398.4802">-335 309 1,'-2'-4'773,"2"4"1,0 0-129,0 0-129,0 0 129,0 0-129,0 0 0,-3-4-129,3 4-129,0 0-258,0 0 0,0 0 0,0 0 0,0 0 0,0 0 129,0 0 0,0 0 129,0 0 129,2 0 0,-2 0 129,0 0 129,4 2-129,-4-2 0,0 0-129,4 1-129,-4-1 0,4 2 129,-4-2-258,5 2 129,-5-2 0,6 2 258,-3-1-129,1 1 129,0 0-129,1 1 129,-1-1-129,2 1 0,-1-1 0,1 2-129,-1-2-129,2 1 129,-2 0 0,2-1 0,-1 0-129,0 0 0,1-1 0,-1 0 0,1 0 0,1-1-129,0 0 0,0 0 0,0 0 129,1 0-129,-1 0 0,0 0 129,-1-1-129,1 0 0,-2 1 129,1-1-129,0 1 0,0-1 0,0 0 0,0 1 0,1 0 0,-1 0 0,0-1 0,1 1 0,-1 0 0,1 0 129,-1 0-129,1 0 0,-1 0 0,0 1 0,1-1 258,-1 1-258,0-1 0,0 1 129,0 0-129,1-1 129,-1 0 0,1 1 0,-1-1 0,2 0 0,-1 0-129,0 0 129,0 0-129,0-1 129,0 0 0,0 1-129,-1-2 129,2 2 129,-3-2-258,2 2 387,-1-2-387,1 1 129,-1 0 0,2 0-129,-1 0 129,2-1-129,-1 1 0,0 0 129,1 0 0,0 0 0,0-1 0,0 1 0,0 0 0,-1 0 0,1-1-129,0 1 129,-1-1 0,1 1-129,0 0 129,0-1-129,1 1 0,-1 0 129,1-1-129,0 2 0,0-2 0,0 2 0,0-1 0,1 0 129,0 0-129,-1 1 0,1-1 129,-1 1-129,0-1 129,1 1-129,-1-1 129,-1 1-129,0-1 129,-1 1-129,1 0 0,-1 0 129,0 0-129,0 0 0,0 0 0,0 0 0,0 0 0,1 0 129,0 0-129,0 0 0,1 1 0,0-1 0,0 1 0,0-1 0,2 0 0,-1 0 129,0 0-129,1 0 0,-1 0 0,1 0 0,-1-1 0,0 1 0,-1 0 0,1 0 0,-2 0 0,1 0 0,-1 0 0,0 0 0,1 0 0,-1 0 0,0 0 0,1 0 129,-1 0-129,-1 0 0,1 0 129,0 0-129,-1 0 0,1 0 0,0 0 129,-1 0-129,1 1 0,0 0 0,0 0 0,0-1 0,0 2 0,1-1 0,-1 1 0,0 0 0,1 0 0,-1 0 0,1 0 0,-1 0 0,0 0 0,0 0 0,1 0 0,0 0 0,0 0 0,0 0 258,0-1-258,1 0 0,0 0 0,0 0 0,1 1 0,1-1 0,-1 0 0,1 1 0,0-1 0,0 1 0,0 0 0,-1 0 0,0 0 0,0 0 0,-2-1 0,1 1 0,-1-1 0,0 0 0,0 0 0,1 0 0,-2-1 0,2 1 0,-1-1 0,0 0 0,0 0 0,0 0 0,-1 0 0,1 0 0,-1 0 0,0 0 0,-1 0 129,0 0-129,0-1 0,-1 0 0,-1 1 0,1-1 0,-2 1 0,0-1-129,0 1 129,-1 0 0,-1 0 0,-4 0 0,7 0 0,-7 0 0,5 0 0,-5 0 0,5 0 0,-5 0 0,4 0 0,-4 0 0,5 1 0,-5-1 0,7 1 0,-7-1 0,7 0 0,-3 1 0,1-1 0,0 1 0,1-1 0,1 1 0,0 0 0,1-1 0,-2 1-258,1-1 129,-1 1-129,-2-1-516,1 0-387,-5 0-645,4 0-1032,-4 0-2322,0 0-258</inkml:trace>
          <inkml:trace contextRef="#ctx0" brushRef="#br0" timeOffset="7012.4011">-61-28 1,'-5'0'1676,"5"0"1,0 0-258,-4-1-387,4 1 129,0 0-129,0 0-387,0 0 129,0 0-129,-3 0 0,3 0-258,0 0 0,0 0 0,0 0-258,0 0 129,0 0-129,0 0 258,0 0-129,2 0 129,-2 0 129,0 0-129,0 0-129,0 0 0,0 0 129,5 3-258,-5-3-129,0 0 129,5 1 0,-5-1 0,4 1 129,-4-1-129,4 2 258,-4-2-129,4 1 0,-4-1-129,5 2 0,-5-2 0,6 3 0,-2-2-129,-4-1 129,7 2-129,-3-1 129,1-1 0,-2 0 0,2 1 0,-1-1 129,-1 0-129,1 0-129,0 1 129,-4-1 0,6 0-129,-6 0 129,6 1-129,-6-1 0,6 1 129,-2-1-129,0 0 0,-1 0 0,1 0 0,0 0 129,0 0-129,0 0 0,0 0 0,1 1 129,-1-1-129,1 1 0,0-1 129,0 1-129,0 0 129,0 0-129,0 0 0,-2-1 129,1 1-129,-4-1 0,5 2 0,-5-2 0,0 0 0,4 1-129,-4-1-129,0 0-258,0 0-516,5 1-903,-5-1-2838,0 0-387,5-1 258</inkml:trace>
          <inkml:trace contextRef="#ctx0" brushRef="#br0" timeOffset="-3248.1855">0 0 1548,'8'3'1548,"0"-2"-1032,-2-1 0,1 1-258,0-1 129,1 0 0,0 2 258,0-2 258,1 2 0,0-1 129,2 2 129,-1-1-129,2 0 0,-1 0-387,4 0 129,-2-1-258,3 0-258,0 0 0,2-1-129,-1 0 0,2 0 0,-2-1 0,1 1 129,-1-1 0,1 0-129,-2 0 129,1 1-129,-1 0 129,0 0-129,1 0 258,0 0-258,-1 0 129,0 1 0,-1-1 0,1 2 0,-1-1 0,0 1 258,-2 0-387,0 0 129,1 0-129,0 1 129,-1-1-129,1 0-129,-1-1 129,1 1 0,0-1-129,1 1 129,-1-1 0,1 0-129,0 0 129,1 1-129,0 0 129,0-1-129,1 1 129,0 0-129,-1 0 129,1 0 0,0-1-129,0 1 129,0-1 0,-1 1 0,1-1-129,1 1 129,0-1 0,-1 1-129,2-1 0,0 1 0,-1-1 0,1 0 129,-1 1-129,0-1 0,0 0 0,0-1 129,-2 1-129,1 0 129,-2 0 129,0 0-258,0 0 129,0 1-129,-2-1 129,1 1 0,0 0-129,0 0 129,0 0-129,0 0 129,0 0-129,-1-1 129,1 1-129,-2-1 0,1 1 0,0-1 0,-1 1 0,0-1 0,-1 1 0,0-1 0,0 1 0,1 0 0,-2 1 0,1-1 0,-1 1 0,1 0 0,-1 0 0,0 0 0,1 0-129,0 1 258,0-2-129,-1 1 0,1 0 129,-1-1-129,1 0 129,0 0-129,0 0 0,-1 0 129,1 0-129,0 0 0,-1-1 0,1 1 0,-2 0-129,1-1 129,-1 1 0,-1 0-129,-1 0 129,0-1-129,-1 1 129,0 0-258,1-1 258,-2 1-129,0-2 129,0 1 0,-1 0 0,-4-1 0,6 0-129,-6 0-129,4 0-516,-4 0-387,0 0-1677,0 0-1935,-2-3-645,2 3 258</inkml:trace>
          <inkml:trace contextRef="#ctx0" brushRef="#br0" timeOffset="-19417.1091">1975 400 258,'-4'-4'516,"4"4"129,0 0-129,0 0 258,0 0 0,0 0 0,0 0 0,-3-4 0,3 4 258,0 0-258,0 0 129,0 0 0,0 0-129,0 0 0,0 0 0,0 0-258,0 0 0,0 0-258,0 0 0,0 0-129,0 0-129,0 0 129,0 0 129,0 0-129,0 0 129,0 0 0,0 0 0,0 0 129,0 0-258,0 0 129,0 0-129,0 0 0,0 0 0,0 0-129,0 0 129,0 0-129,0 0 129,0 0-129,0 0 129,0 0 129,0 0-258,0 0 129,0 0-129,0 0 0,2 0 0,-2 0 129,0 0-129,6 0 0,-6 0 0,5-2 0,-5 2 0,7-2 129,-3 2-129,-1-2 0,-3 2 0,7-1 0,-7 1 0,5-2 129,-5 2-129,4-1 0,-4 1 0,0 0 129,5-1-129,-5 1 0,0 0 0,5-1 0,-5 1 129,4 0-129,-4 0 0,0 0 129,4 0-129,-4 0 0,0 0 0,4 0 129,-4 0-129,4 0 0,-4 0 0,4 0 0,-4 0 129,4 1-129,-4-1 0,3 0 0,-3 0 129,0 0-129,5 0 0,-5 0 129,0 0-129,3 1 0,-3-1 129,0 0-129,5 0 0,-5 0 0,0 0 0,3 1 0,-3-1 0,0 0 129,5 1-129,-5-1 0,0 0 0,4 0 0,-4 0 0,0 0 0,4 1 0,-4-1 0,0 0 258,5 0-258,-5 0 0,0 0 0,3 0 0,-3 0 0,0 0 0,0 0 0,0 0 129,0 0-129,0 0 0,4 0 0,-4 0 0,0 0 0,0 0 0,0 0 0,0 0 0,0 0 0,4-1 0,-4 1 0,0 0-129,0 0 129,0 0 0,4-1 0,-4 1 0,0 0 0,0 0 0,3-1 0,-3 1 0,0 0 0,0 0 0,0 0 0,0 0 0,0 0 129,0 0-129,0 0 0,0 0 0,0 0 129,0 0-129,0 0 0,0 0 0,0 0 129,0 0-129,0 0 0,0 0 129,0 0-129,0 0 0,0 0 129,0 0-129,0 0 0,0 0 0,0 0 0,0 0 0,0 0 0,0 0 0,0 0 129,0 0-129,0 0 0,0 0 0,0 0 0,0 0 0,0 0 0,0 0 0,0 0 0,0 0 129,0 0-129,0 0 129,0 0-129,0 0 0,0 0 129,0 0-129,0 0 0,0 0 0,0 0 0,0 0 0,0 0 0,0 0 0,0 0 0,0 0 0,0 0 0,0 0 0,0 0 0,0 0 0,0 0 0,0-4-129,0 4 0,0 0 0,0 0-129,0 0-129,0 0-387,0 0-258,0 0-1677,0 0-2193,0 0-129</inkml:trace>
        </inkml:traceGroup>
      </inkml:traceGroup>
    </inkml:traceGroup>
  </inkml:traceGroup>
</inkml:ink>
</file>

<file path=ppt/ink/ink19.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2-03-06T17:40:12.712"/>
    </inkml:context>
    <inkml:brush xml:id="br0">
      <inkml:brushProperty name="width" value="0.06667" units="cm"/>
      <inkml:brushProperty name="height" value="0.06667" units="cm"/>
      <inkml:brushProperty name="color" value="#D34817"/>
      <inkml:brushProperty name="fitToCurve" value="1"/>
    </inkml:brush>
  </inkml:definitions>
  <inkml:traceGroup>
    <inkml:annotationXML>
      <emma:emma xmlns:emma="http://www.w3.org/2003/04/emma" version="1.0">
        <emma:interpretation id="{BB770C1D-77DA-4369-80E7-74506A7D4696}" emma:medium="tactile" emma:mode="ink">
          <msink:context xmlns:msink="http://schemas.microsoft.com/ink/2010/main" type="writingRegion" rotatedBoundingBox="3813,10912 8531,8734 9279,10355 4562,12533"/>
        </emma:interpretation>
      </emma:emma>
    </inkml:annotationXML>
    <inkml:traceGroup>
      <inkml:annotationXML>
        <emma:emma xmlns:emma="http://www.w3.org/2003/04/emma" version="1.0">
          <emma:interpretation id="{3FB87C90-F4EF-4617-B5B2-A14B9FF8E266}" emma:medium="tactile" emma:mode="ink">
            <msink:context xmlns:msink="http://schemas.microsoft.com/ink/2010/main" type="paragraph" rotatedBoundingBox="3813,10912 8531,8734 9279,10355 4562,12533" alignmentLevel="1"/>
          </emma:interpretation>
        </emma:emma>
      </inkml:annotationXML>
      <inkml:traceGroup>
        <inkml:annotationXML>
          <emma:emma xmlns:emma="http://www.w3.org/2003/04/emma" version="1.0">
            <emma:interpretation id="{39278A91-2455-46BB-9410-DAB757C8DDA0}" emma:medium="tactile" emma:mode="ink">
              <msink:context xmlns:msink="http://schemas.microsoft.com/ink/2010/main" type="line" rotatedBoundingBox="3813,10912 8531,8734 9279,10355 4562,12533"/>
            </emma:interpretation>
          </emma:emma>
        </inkml:annotationXML>
        <inkml:traceGroup>
          <inkml:annotationXML>
            <emma:emma xmlns:emma="http://www.w3.org/2003/04/emma" version="1.0">
              <emma:interpretation id="{9895D699-5114-46BF-9F01-D717A5201F4F}" emma:medium="tactile" emma:mode="ink">
                <msink:context xmlns:msink="http://schemas.microsoft.com/ink/2010/main" type="inkWord" rotatedBoundingBox="3813,10912 8531,8734 9279,10355 4562,12533"/>
              </emma:interpretation>
              <emma:one-of disjunction-type="recognition" id="oneOf0">
                <emma:interpretation id="interp0" emma:lang="en-US" emma:confidence="0">
                  <emma:literal>it.</emma:literal>
                </emma:interpretation>
                <emma:interpretation id="interp1" emma:lang="en-US" emma:confidence="0">
                  <emma:literal>Geris</emma:literal>
                </emma:interpretation>
                <emma:interpretation id="interp2" emma:lang="en-US" emma:confidence="0">
                  <emma:literal>Fetid.</emma:literal>
                </emma:interpretation>
                <emma:interpretation id="interp3" emma:lang="en-US" emma:confidence="0">
                  <emma:literal>Grid'</emma:literal>
                </emma:interpretation>
                <emma:interpretation id="interp4" emma:lang="en-US" emma:confidence="0">
                  <emma:literal>Fetid'</emma:literal>
                </emma:interpretation>
              </emma:one-of>
            </emma:emma>
          </inkml:annotationXML>
          <inkml:trace contextRef="#ctx0" brushRef="#br0">3065 1315 1032,'-5'0'2322,"5"0"0,-5-1 0,5 1-516,0 0-258,-5-4-387,5 4-129,0 0-387,0 0-258,0 0-129,0 0 129,0 0-258,0 0 129,0 0-129,0 0 129,0 0-129,0 0 0,0 0-129,0 0 258,0 0-129,0 0 129,0 0 0,0 0 129,-5-3-129,5 3 129,0 0 129,0 0-129,0 0-129,0 0 0,0 0 0,0 0-129,0 0 129,0 0 0,-2 3-129,2-3 129,0 0-129,0 0 0,-4 5-129,4-5 129,-3 5-129,3-5 0,-5 6 0,2-1 0,3-5 129,-7 10-258,3-6 258,1 2-129,-2-2 0,5-4 129,-8 8 0,8-8-129,-8 8 0,8-8 0,-6 6 258,6-6-258,-7 6 0,7-6 0,-4 5 0,4-5 0,-5 5 0,5-5 0,-6 5 0,6-5 129,-7 7-129,7-7 0,-9 8 0,4-4 0,0 1 0,0 0 0,-1 0 0,0 0 0,-1 1 0,0-1 0,0 2 0,-1-2 0,0 2 0,-1-1 0,1 0 0,0 1 0,0-1 0,2 0 0,-1 0 0,0 0 0,1 0 0,1 0 0,-1-1 0,1 0 129,-1 0-129,1-1 0,0 1 0,0-2 0,-1 1 0,0 0 0,0-1 0,1 0 0,0 1 0,-1-1 0,1-1 0,-1 2 0,0 0 0,0 0 0,-1 1 129,0 0-129,-2 1 0,0 1 0,-1 0 0,0 1 129,-1 0-129,0 0 0,0-1 0,0 1 0,0-1 0,1 0 0,0-1 0,1-1 0,-1 0 0,2-1 0,-1-1 0,2 0 129,0-1-129,0 1 0,0 0 0,1 0 129,-1 0-129,0 0 0,2 1 0,-1 1 0,-1-1 0,1 2 0,0 0 0,-1 0 0,1 1 0,-1 0 0,0 1 0,1 1 0,-1-1 0,1 0 0,-1-1-129,1-1 129,0 0 0,1-1 0,-1 0 0,0-1 0,0 0 0,-1-1 0,2 1 129,-1 0-129,0 0 0,2-1 0,-1 1 129,0-2-129,5-2 0,-8 5 0,8-5 0,-8 4 0,3-3 129,1 2-129,-3-1 0,1 1 129,-2 0-129,0 2 129,-1-2-129,0 2 129,0 0-129,0 0 0,-1-1 0,1 1 0,0-1 0,0 0 0,0 1 0,1-2 0,-1 2 0,0-2 0,1 1 0,0-1 0,0 1 0,1-1 0,0-1 0,1 2 0,1-2 0,0 1 0,-1 0 0,1-1 0,0 1 0,0-1 0,0 1 0,0-1-129,0 0 129,0 2 0,0-1 0,-2 0-129,1 1 129,0 0-129,-1 1 129,-1 0 0,0 0 0,0 1 0,0 0 0,0 0 0,-1 1 0,1-1 0,-1 0 0,1-1 129,-1 1-129,1-1 0,0 0 0,0-1 0,0 0 0,-1 0 0,1-1 129,-1 1-129,1-1 0,0 1 0,1 0 0,-1 1 0,0 0 0,1 0 0,-1 1 0,0 0 0,1 2 0,-1-2 0,1 1 0,0-1 0,2 1 0,-1-2 0,2 1 0,-1-1 0,1 1 0,-1 0 0,0 0 0,-1 1 0,1-1 0,-1 1 0,0 0 0,1-1 0,0 0 0,0-1 0,1 0 0,4-5 129,-6 6-129,6-6 0,-5 4 0,5-4 0,-4 2 0,4-2 0,-6 3 0,6-3 0,-6 3 0,6-3 0,-5 3 0,5-3 0,-6 3 0,6-3 0,-4 3 0,4-3 129,-6 4-129,6-4 0,-7 5 0,7-5 129,-9 7-129,4-4 0,0 1 0,1 0 0,-1-1 0,0 2 0,0-2 0,0 2-129,-1-1 258,1 1-387,-2 0 258,0 1-129,-2 0 258,0 1-258,0-1 129,0 0 0,1-1 0,0 0 0,1 0 0,0-1 0,2-1 0,0-1 0,0 2-129,0-1 129,-1 0 0,1 2 0,-2-1 0,1 1 129,0 0-129,0 0 0,1-2 129,0 1-129,5-4 129,-5 4-129,5-4 0,0 0-129,0 0 129,0 0 0,0 0-129,0 0 129,0 0 0,-5 3-129,5-3 129,0 0 0,-5 5 0,5-5 0,0 0 0,-5 6-129,5-6 129,0 0 0,0 0-129,0 0 129,0 0 0,0 0 0,0 0 0,0 0 0,0 0 129,0 0-129,0 0 0,0 0 0,0 0 0,0 0 0,0 0 0,0 0 0,0 0 0,0 0 0,0 0 0,0 0 0,0 0 129,0 0-129,0 0 129,0 0-129,0 0 129,0 0 0,0 0-129,0 0 0,-4-3 0,4 3 0,-5-6 0,5 6 0,-7-7 0,7 7 0,-8-6 0,8 6 0,-9-4 0,4 1 0,-1 2 0,1-1 0,-2 1 0,0-1 0,1 0 0,-1-1 0,0 1 0,1-2 0,-2 0 0,1 1 0,0-1 0,-1 0 0,0 0 0,-2 1 0,0 1 0,-1 0 0,0 1 0,-1 0 0,-1 1 0,1 0 0,0 0 0,0 0 0,0-1 0,1 1 0,1-1 0,-1 1 0,2-1 0,0 0 0,1-1 0,-1 1 129,1 0-129,1 0 0,-1 0 0,0 0 0,1 0 0,-1 0 0,1 0 0,0 1 0,-1-2 0,1 1 0,2 0 0,-1-1 0,-1 0 129,1-2 129,0 1-258,1 0 129,0 1 0,-1-2 258,0 2-387,0-1 258,0 2-258,1 0 0,0 1 0,0 0 0,-1 0 0,2 0 0,4 0 0,-9 0 129,9 0-129,-9 0 0,4 0 129,-1 0-129,-1 0 129,0 0 0,-1 0 0,1 0-129,0 0 129,1 0-129,0 0 0,0 0 0,-1-2 0,1 1 0,0-1 0,-2 0 0,0 0 0,-2-1 0,1 1 0,-2 0 0,-1 1 0,1 1 0,-1 0 0,0 0 0,1 0 0,2 0 129,0 0-129,2 0 0,2-2 0,0 0 0,5 2 0,-8-7-129,8 7 129,-7-8 0,2 4 0,0-1 0,-1 2 0,0 0 0,0 0 0,-1 2 0,1-1 0,1 1 0,0 0 0,5 1 0,-8-2 0,8 2 0,-5-5 0,5 5 0,-5-6-129,5 6 258,-6-7-129,1 2 0,-1 1 0,0 1 0,-2-1 129,0 1-129,-1 0 0,-1 0 0,0 1 0,0-1 0,-1 0 0,1 0 0,1 0-129,-1 0 258,1-2-129,-1 1 0,0 0 0,-1 0 0,0 0 0,0 0 0,-1 0 0,0 1 0,-1 0 0,1 1 0,0 0 0,0 1 0,0 0 0,0 1 0,2 0 0,0-1 0,1 1 0,0-1 0,2-1 0,-1 1 0,2-1 0,0 0 0,0 1 0,2-1 0,-1 0 0,5 2 0,-8-3 0,8 3 0,-5-2 129,5 2-129,0 0 0,-7-3 0,7 3 0,0 0 0,-7-3 0,7 3 0,-6-2 0,6 2 0,-7-3 0,7 3 0,-9-3 0,4 1 0,0 0 0,1 1 0,-2-1 0,0 0 0,0 0 0,0 0 0,0 0 0,0 1 0,0-1 0,-1 0 0,-1 0 0,1 0 0,0 0 0,-1 0 0,1 1 0,-1-2 0,1 1 0,-1 0 0,2 0 0,-1 1 0,1-2 0,-1 2 0,1-1 0,-1 1-129,1 0 129,0 0 0,0 1 0,-1-1 0,2 0 0,-1 1 0,1-1 0,0 0 0,-1 1 0,6 0 129,-9-2-129,5 2 0,4 0 0,-8-2 0,8 2 0,-7-1 0,7 1 0,-4-1 0,4 1 0,-6 0 0,6 0 0,-4-1 0,4 1 0,-5 0 0,5 0 0,-5 0 0,5 0 0,0 0 0,-5 0 0,5 0 0,0 0 0,0 0 0,0 0-129,0 0 129,0 0 0,0 0 0,0 0 0,0 0 0,0 0 0,0 0-129,0 0 129,-4 0 0,4 0 0,0 0 0,0 0 0,0 0 0,0 0 0,0 0 0,0 0 0,0 0 0,0 0 0,-5 0-129,5 0 258,0 0-258,0 0 129,0 0 0,-5 1 0,5-1 0,0 0 0,0 0 0,0 0 0,0 0 0,0 0 0,0 0 0,0 0 0,0 0 0,-5 1 0,5-1 0,0 0 0,0 0 0,0 0 0,0 0 0,0 0 0,0 0 0,0 0 0,0 0-129,0 0 129,0 0 0,0 0 0,0 0 0,0 0 0,0 0-129,0 0 129,0 0 0,0 0-129,0 0 129,0 0 0,0 0-129,3-1 129,-3 1 0,6-2 0,-6 2 0,9-5 0,-4 2 0,0-1 0,2 0 0,-1 0 0,1-2 0,0 1 0,1 0 0,-1-1 0,1 0 0,0-1 0,0 0 0,1-1 0,0 0 129,1 0-129,-1 1 129,1-1-129,0 0 0,0 0 0,0 0 0,1 1 0,-2 0 0,-1 0 0,1 0 0,0 0 0,-1 0 0,0 1 0,0-2 129,0 1-129,0 0 0,1-1 0,1 0 0,0-1 0,0 0 0,0 1 0,0-1 0,0 0 0,0 1 0,-1 0 0,0-1 0,-1 3 0,-1-2 0,0 2 0,0 0-129,1 0 258,0 0-129,-1 0 0,1 0 0,0 0 0,1-1 0,0 1 0,0-1 0,0 0 0,1 0 0,-2-1 0,1 2 129,-2-1-129,0 2 0,0-1 0,-2 1 129,0-1-129,1 2 129,0-1-129,0 0-129,2-1 129,-1 1 0,2-1 0,-1 0 0,1 0 0,0-1 0,0 2 0,0-1 0,0 1 0,-1-1-129,0 1 129,-1 0 0,0 1 0,0-1 0,0 0 0,1-1 129,-1 0-129,0-1 0,1-1 0,1 0 0,0-1 0,0-1 0,1-1 0,0 1 0,0 0 0,-1 0 0,0 1 0,0-1 0,0 2 0,-1 0 0,-1 0 0,1 1 0,0 0 129,1-1-258,1 1 129,1-1 0,0 0 0,-1-1 0,1 0 0,1 0 129,-1 1-129,-1-1 258,0 1-387,0 0 258,-1 1-129,2 0 129,0-1-258,0 1 129,1 0-129,0-2 129,1-1 0,0 0 0,2-1 0,-1 0 0,0 0 0,0-1 0,-1 2 129,-1 1-129,0 0 0,-1 1 0,0 1 0,-1 1 0,0 0-129,1 0 129,0 0 0,1-1 0,2-1 0,1 0 0,1-2 0,1 0 0,1-2 0,-1 0 0,-2-1 0,1 1-129,-2-1 258,-1 1 0,-1 1-129,-1 1 258,-2 1-258,1 1 0,-1 0 0,0 0 129,-1 1-129,1 0-129,-1-1 129,1 0-129,0 0 129,-1-1 0,0 0 0,0-1 0,2 1 0,0-2 0,1 1 0,0-1 0,1 2 0,1-2 0,0 0 0,1 0 0,1 0 0,0 0 0,0 0 0,-1 0 0,0-1 0,1 1 0,-2 0 0,0 1 0,0 0 0,-2 0-129,0 2 258,1-1-129,-1 1 0,0-1 0,0 0 0,0 0 129,1 0 0,0 0 0,0 0-129,-1 1 129,0 0-129,0 0 0,1 0 0,-1 1 0,0 0 0,-1-1 0,0 0 0,1 1 0,1-1 0,-1 0 0,1 0 0,0-2 0,1 1 129,0 0-129,1-1 0,0 0 0,-1 0 0,0-1 0,-1 0 0,1 2 0,-1-1 0,0 0 0,-1 1 0,0 0 0,0 1 0,0-1 0,-1 1 0,0 0 0,0 0 0,0-1 0,0 0 0,2 0 0,0-1 0,1 0 0,0 1 0,2-1 0,-1 1 129,1 0-129,0 0 0,-1 1 0,0 0 0,-1 0 0,0-1 0,0 0 0,0-1 0,-1 0 0,1-1 0,0-1-129,-1 1 258,0 0-258,-1 1 129,0 1 0,-2 2 129,0 0-129,-2 1 0,-1 1 0,1 0 0,-1 1 0,-1 0 0,1-1 0,-1 2 0,1-1 0,1 0 0,-1 0 129,1-1-258,0 1 129,0 0 0,0-1 0,1 1 0,1-1 0,-1 0 0,1 0 0,-1 1 129,-1 0-129,0 1 0,-1 0 0,0 0 0,-2 0 0,-4 3 0,7-2 0,-7 2 0,0 0 0,6-3-129,-6 3 129,0 0-258,0 0 129,0 0-258,0 0-129,6-2-387,-6 2-516,6-3-1032,-6 3-1935,4-9-1290,1 5-129</inkml:trace>
          <inkml:trace contextRef="#ctx0" brushRef="#br0" timeOffset="5572.3186">3103 1294 645,'-5'0'1677,"-2"0"0,7 0 0,-7 4-387,7-4 0,-4 4-258,4-4 0,0 0 0,-4 5 0,4-5 0,0 0-129,0 0 0,0 0-129,0 0-129,3 1-129,-3-1-129,6 1-129,-6-1-129,8 0 0,-3 0 0,0 1 129,-5-1 0,8 0 129,-8 0 0,6 0 129,-6 0 129,0 0-129,0 0 258,0 0-387,1-4 0,-1 4 0,0 0-258,0-5 0,0 5-129,0 0-129,0 0 129,0 0 0,0-5 0,0 5 0,0 0 129,0 0-129,0 0 0,0 3 129,0-3-129,0 0 129,6 7-129,-6-7 0,7 5 0,-7-5 129,8 3-129,-8-3 0,8 2 0,-8-2 0,8 1 129,-8-1-129,6 1 0,-6-1 0,8 0 129,-8 0-129,9 0 0,-4 0 0,0-1 0,1-1 0,-1 0 0,0 1 0,-5 1 0,8-3 129,-8 3-129,6-2 0,-6 2 0,7-1 0,-7 1 0,7 0 0,-2 0 0,-5 0 0,8 0 0,-8 0 0,9 1 0,-4 1 0,-1-1 0,2 0 129,-2 0-129,2 0 129,0 1 129,1 0-258,-1-1 129,1 1 0,0 0-129,0-1 129,0 0-129,-1 0 129,0-1-129,0 0 0,-1 0 0,0 0 129,-5 0-129,8 0 0,-8 0 0,7 0 0,-7 0 0,9 1-129,-4 0 129,-5-1-387,10 3 0,-10-3-387,9 2-129,-9-2-903,11 1-1419,-5 0-2064,1 0-258,0 1 129</inkml:trace>
          <inkml:trace contextRef="#ctx0" brushRef="#br0" timeOffset="2285.1307">2686 27 2967,'0'0'3999,"0"0"-516,0-5-2580,0 5-774,0 0-387,0 0-258,-1-6 258,1 6 516,0 0 129,0 0 516,0 0 387,0 0 0,0 0 258,0 0-258,0 0-129,0 0-387,0 0-129,0 0-129,0 0-258,0 0 0,0 0-129,0 0 0,0 0 0,0 0-129,0 0 0,0 0 0,4-1 0,-4 1 0,5 0 129,-5 0 0,6 0 129,-6 0-129,9 1 0,-4 0 129,1-1-129,1 0 129,1 0-129,2 0 0,0 0 0,1-1-129,1-1 129,0 0-129,1-2 129,0 0-129,0 1 129,0-1-129,0 1 129,1 0-129,-1 0 129,-1 0 0,2 2 0,-1 0-129,1 0 129,0 0 0,0 0 129,0 0-129,1 0-129,-1 0 129,-1 1-129,1 0 129,-1 0-129,0 0 0,0 1 129,-1 1-129,-1 1 0,1 0 0,-1 0 0,0 1 129,1-1-129,-2 1 129,1-1-129,1 0 0,0 0 0,1-1 129,0 0-129,0 1 0,1-1 0,0 1 0,0-1 0,1 1 0,-1 0 0,0 0 0,0-1 0,0 1 129,1-1-129,-2 0 0,0 0 129,0-1-129,0 0 129,1 0-129,0-1 129,0 0-129,0 0 129,1 0-129,0-1 0,1-1 129,-1-1-129,0 1 0,0-1 0,-2 1 0,2 1 0,-1-1 0,0 0 0,0 1 0,1 0 0,-1 0 0,1-1 129,0 1-129,-1-1 0,-1-1 0,0 1 0,0 0 0,0 0 0,-1 1 0,-1-1 0,-1 0 0,1 1 0,-2 1 129,1-1 0,-2 1-129,-1 0 0,0 0 129,0 0-129,-1 0 0,0 0 0,-1 0 0,1-1 0,-1 1 0,1 0 0,0 0 0,-1 0 0,2 0 0,-1 0 0,0 0 0,1 0 129,-1 1-129,1 0 0,1 0 0,0 0 0,1 0 0,0 1 0,0-1 0,2 1 0,0-1 0,0 0 0,1 0 0,-1 0 0,1 0 0,0 1 129,0-1-129,0 0 0,0 0 0,-1 0 129,1 0-129,-1-1 0,0 0 0,0 1 129,0-1-129,-1 0 0,0 0 0,0 0 0,1 0 129,-1-1-129,2 1 0,0-1 0,0 0 0,0 0 0,0 1 0,1-1 0,0 0 0,0 0 0,0 1 0,-1-1 0,1 1 0,0 0 0,-1 0 0,-1 0 0,0 0 0,0 0 129,0 2-129,-1-1 0,0 0 0,0 0 0,-1 1 0,0-1 0,-1 0 0,0 0 0,-1 1 0,-1-1 0,-1 0 0,1 0 0,-1-1 129,0 1-258,1 0 129,-1 0 0,2 0 0,0 0 0,1 1 0,0-1 0,2 1-129,1-1 129,2 1-129,2 0 129,1-1-129,1 1 129,0-1-129,1 0 0,1 0-129,-1-1-129,0 1-387,-4-2-1677,2-1-2838,0-2-258,-3-2-645,-2-3 258</inkml:trace>
          <inkml:trace contextRef="#ctx0" brushRef="#br0" timeOffset="14121.8075">3439 1045 774,'-4'0'3096,"4"0"-2064,-2 4-774,2-4-129,0 0-129,0 0 387,0 0 645,5 0 258,-5 0 0,0 0 258,0 0-129,0 0-129,0 0-129,0 0-129,-4 3-645,4-3-258,-5 3-129,5-3 0,-7 2 0,7-2 0,-9 1 0,4 0 0,-1 1 387,-1 0-129,0 1 129,0 0 0,0 1 0,0 1 129,0-1-258,3 1 129,-2-1-258,2 2 0,1-2-129,3-4 0,-4 9 0,4-9 0,-3 9 0,3-9 0,-1 7 0,1-7 129,-1 6 0,1-6-129,0 0 129,0 0-129,0 0 129,0 0-129,0 0-129,0 0 129,4-1-129,-4 1 129,4-6-129,-4 6 0,6-7 0,-6 7-129,7-7-129,-7 7-129,9-6-129,-9 6 0,10-4-387,-4 3-387,4 1-1548,1 4-1677,-2-3 0</inkml:trace>
          <inkml:trace contextRef="#ctx0" brushRef="#br0" timeOffset="7137.4081">3692 1319 645,'-9'5'1290,"9"-5"-645,-6 1 0,6-1 0,-6 2-258,6-2 516,0 0 258,-6 0 129,6 0 258,0 0 129,0 0-129,-5 1 129,5-1-258,0 0-129,0 0-258,0 0-129,0 0-258,0 0-258,0 0-129,0 0-129,0 0-129,0 0 0,-4 0 0,4 0 0,0 0 129,0 0-129,0 0 258,0 0-129,0 5 0,0-5 129,0 5-129,0-5 129,0 5-129,0-5 0,2 5-129,-2-5 0,0 0 0,5 4 258,-5-4-258,0 0 0,4 2 129,-4-2-129,0 0 129,7 3-129,-7-3 129,5 3-129,-5-3 129,8 3-129,-3-2 129,0 0-129,1 0 129,-1-1-129,1 1 129,0-1 0,-1 0-129,0 0 129,0 0-129,-5 0 129,9 0-129,-9 0 0,8 2 0,-3-1 129,0 1-129,0 0 0,0-1 0,1 1 0,-1 0 0,0 0 0,-5-2 0,7 3 0,-7-3 129,5 3-129,-5-3 0,0 0 129,6 2 0,-6-2 0,0 0 0,0 0 0,0 0 0,0 0 0,0 0 129,0 0-129,0 0 0,-6 0 0,6 0 0,-8 0-129,3-1 0,-1 1 0,1 0 129,-2 0-129,-1 0 0,0 1-129,-1 2 129,-1 1 0,0 2 129,-1 1-129,-1 2 129,-1 0 0,0 2-129,-1-1 129,1 1-129,1-1 0,1-2 0,2 0-129,2-2-129,3-1 0,4-5-387,-1 8 129,1-8-387,7 5-387,-7-5-387,14 3-1290,-5-3-2193,-1 0-387,3-2 258</inkml:trace>
          <inkml:trace contextRef="#ctx0" brushRef="#br0" timeOffset="10264.5867">4265 1090 129,'-5'-6'516,"5"6"0,-5-7 0,5 7 258,-5-5 129,5 5 0,0 0 387,0 0 0,-2-5 0,2 5 0,0 0 258,0 0-387,0 0-129,0 0-129,0 0-387,0 0 129,0 0 0,0 3 0,0-3-129,0 0 129,0 0-129,0 0 258,-6 0-129,6 0 0,-5-2-129,5 2-129,-7 0 0,7 0 0,-6 0-258,6 0 0,-4 0-129,4 0 0,-7 0 0,7 0 129,-8 0-129,4 0 0,-2 1 129,0 1 0,0 0-129,-1 1 129,1-1-129,0 2 129,1 0 0,0-1-129,0 1 129,5-4-129,-8 8 0,8-8 0,-8 7 0,8-7 129,-7 7-129,7-7 129,-8 6 0,8-6 0,-8 6 0,8-6 0,-7 5-129,7-5 129,0 0-129,-6 4 0,6-4 129,0 0-129,0 0 0,0 0 0,0 0 0,0 0 129,0 0-129,0 0 0,0 0-129,0 0 129,0 0 0,0 0 0,0 0 0,0 0 0,0 0 0,0 0 0,0 0 129,0 0-129,0 0 0,0 0 129,0 0-129,-5 0 258,5 0-258,0 0 0,-6 0 0,6 0 0,-5 0 0,5 0 0,0 0 0,-6-2 0,6 2 0,-4-1 0,4 1 0,-6-1 0,6 1 129,-9-2-129,4 1 0,-1 0 0,-2 0 129,0 0-129,-2 0 0,0-1 0,0 1 0,0-1 0,-1 0 0,1 0-129,1 0 129,0-1 0,0 1 0,-1-1 0,2 1 0,-2-1 129,2 1-129,1-1 0,-1 1 0,1-1 0,1 0 0,0 1 0,0 0 0,1-1 129,0 1-129,0 1 0,0-1 0,-1 1 0,2 0 0,-2 0 0,1 0 0,0 1 0,1 0 0,4 0 0,-9 0 0,9 0 0,-6 0 0,6 0 0,0 0 0,-6 0 0,6 0 0,0 0 129,-6 1-129,6-1 0,-5 1 0,5-1 0,-7 2 0,7-2 0,-8 1 0,3 0 0,0-1 0,0 1-129,0 0 129,0 0 0,-1 0 0,0 1 0,-1-1 129,-1 0-129,1 1 0,0 0 0,-2 0 0,0 1 0,0-1 0,-1 1 0,0-1 0,0 1 0,0-1 0,0-1 0,2 1 0,0-2-129,2 1-129,0-1-645,6 0-1032,-6 0-3225,6 0-387,-2-3-387</inkml:trace>
          <inkml:trace contextRef="#ctx0" brushRef="#br0" timeOffset="12992.7431">3781 842 516,'-2'-6'1935,"2"6"0,0 0 129,-4-6-387,4 6-516,-4-6-387,4 6-387,-5-6 0,5 6-387,-5-7 258,5 7 129,-6-6 258,6 6 129,-5-2 129,5 2-129,-6 0 129,6 0 129,-4 2-258,4-2-258,-4 5 129,4-5-258,-4 8-129,2-3 129,1 1-129,-2 0-129,2 0 0,-1-1-129,0 1 129,0-1 0,-1 0-129,3-5 129,-8 9 0,3-5 0,-1 0 0,-2 0 0,1 1 0,-1 0-129,-1-1 0,2 0 0,-1 0 0,2-1-129,1-1 0,5-2 0,-9 4 0,9-4 0,-7 6 0,7-6 0,-9 7-129,4-1-387,-2-2-903,3 3-1935,-2 0-1290,-2-2-387</inkml:trace>
          <inkml:trace contextRef="#ctx0" brushRef="#br0" timeOffset="12549.7178">3782 847 516,'0'0'903,"0"0"-645,0 0-258,0 0-516,0 0 0,0 0-128</inkml:trace>
          <inkml:trace contextRef="#ctx0" brushRef="#br0" timeOffset="16700.9552">4608 180 1032,'0'0'2193,"-2"3"-387,2-3-387,0 0 129,0 0-516,0 0 129,0 0-258,-5 5 0,5-5 0,0 0-258,0 0-129,-6 8 0,6-8-258,-8 5 129,2-1-258,1 1 0,-2-1 129,1 2 129,-3-1 129,2 3 0,-1-1 0,1 2 0,-2 0 258,1 2-387,1-1 0,0-1-129,1 0-258,1-1 0,0-2 0,1 0 0,-1-2 0,1 0 0,4-4 129,-9 6 0,3-3-129,0 2 129,0-1 0,-1 2 0,0-1-129,2 1 0,-2-1 0,0 1 0,-1 0 0,1 0 0,-1 0 0,-2 0 129,0 1 0,-1 0 129,-1-1-258,0 1 258,-1-1-258,0 0 129,0 1-129,0-1 0,0 1 0,0-1 0,0 0-129,2 2 129,0-1 0,1 0 0,1 0 0,1 1 0,1-1 0,0 0 129,1 0-129,0-1 0,1-1 0,0-1 129,5-4-129,-8 8 0,8-8-129,-7 6 258,7-6-129,-6 5 0,6-5 0,-8 6 0,8-6 0,-7 6 0,7-6-129,-5 6-129,5-6-387,-5 4-645,5-4-2580,5 4-1161,-5-4-258,12-6 130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3-03-07T18:08:11.261"/>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2033 8 258,'-4'-6'1290,"4"6"129,0 0-258,-5-3 0,5 3 258,-5-1-387,5 1-129,-6 0-129,6 0 0,-6 0-129,6 0-129,-5 0 0,5 0-129,-6 0 129,6 0-129,-7 0 0,7 0 258,-8 1-258,3 1 129,-1 0-129,2 0 0,-2 0 0,1 2-129,0-2 0,0 2-129,-1-1 0,1 0-129,0 1 129,1 2 0,-2-1-129,1 1 129,0 0 0,-1 1 129,1 0-129,1 0 0,-2 0 0,1-1 129,1 1-258,-1 1 0,0-2 0,1 1 0,0 0 0,-1 0 0,0-1 0,0 1 0,1-1 0,-1 0 0,-1-1 0,1 0 0,0 1 0,0-1 0,0 1 0,5-6 129,-8 8-129,4-3 0,1-1 0,3-4 129,-6 8-129,3-3 0,3-5 129,-6 9-258,6-9 258,-7 7-258,4-2 129,-1-1 0,-1 2 0,1-1-129,0 0 129,-1 0 0,1 1 0,0 0 0,1 0 0,-1 0 0,0 0 0,1-1 0,0 1 0,0 0 0,0 0 0,-1-1 0,0 1 0,1-1 0,0 0 0,0-1 0,3-4 0,-5 8 0,5-8 0,-5 6 0,5-6 0,-4 6 0,4-6 0,-4 6 0,4-6 0,-6 6 0,6-6 0,-4 7 0,4-7 0,-5 7 0,5-7 0,-4 7 0,4-7 0,-6 8 0,6-8 0,-7 8 0,7-8 0,-7 8 0,7-8 0,-7 9 0,3-4 129,-2-1-129,2 0 0,-1 1 0,0-1 0,0 1 0,0-1 0,0 0 0,1 1 0,-1 0 0,5-5 0,-7 8-129,7-8 129,-7 8 0,7-8 0,-6 8 0,6-8 0,-5 6 0,5-6 0,-6 7 0,6-7 0,-6 8 129,6-8-129,-6 8 0,3-3 129,-1 0-129,1 0 129,0 0-129,0-1 129,0 1-258,3-5 129,-6 8-129,6-8 129,-6 7-258,6-7 258,-7 8-129,7-8 129,-7 8 0,3-3 0,-1 0-258,1-1 258,0 1 0,0-1 0,0 1 0,-1 0 0,2 0 0,-1 0-129,1 0 129,0 1 0,-1-1 0,1 1 0,-1 0 0,1 0 0,-1 0 0,0 0 0,0 0 0,0 0 0,0-1 0,-1 1 0,1 0 0,0 0 0,0-1 0,0 1 0,0 0 0,1-1 0,-1 1 0,1 0 0,0-1 0,-1-1 0,1 2 0,3-6 0,-6 8 0,6-8 0,-6 7 0,6-7 0,-5 7 0,5-7 0,-5 6 0,5-6 0,-4 6 0,4-6 0,-5 7 0,5-7 0,-5 7 0,5-7 0,-5 7-129,3-2 129,-1 0 0,0-1 0,0 1 0,1 1 0,0-1 129,-1 1-129,-1 0 129,1 0 129,0-1-516,0 1 516,0-1-516,3-5 516,-8 9-645,8-9 387,-6 7-129,6-7 129,-6 7 0,6-7 0,-7 7 0,7-7-129,-6 8 258,3-4-129,3-4 0,-8 9 0,8-9 0,-8 9 129,4-4-129,4-5 0,-7 8 0,3-4 0,4-4 0,-8 9 0,8-9 0,-7 9-129,4-4 129,-1 1 0,0-1 0,0 0 0,1 1-129,-1 0 129,1-1 0,-1 0 0,1 1 0,-1 0 0,0 0 0,1 0 0,-1 0-129,1 0 129,-1 0 0,0-1 0,0 2-129,0-2 129,0 0 0,0 0 0,1 0 0,-2 0 0,2 0 0,-1 0 0,0 0 0,0-1 0,0 1 0,0 0-129,0 0 129,4-5 0,-8 8 0,8-8 0,-8 8 0,8-8 0,-9 8 0,9-8 0,-7 7 0,7-7 0,-9 8 0,6-4 129,3-4-129,-8 9 129,8-9 0,-8 9-129,5-4 0,-1-1 129,0 1-129,4-5 0,-8 9-129,5-4 129,-2 0 0,5-5 0,-9 8 0,5-3 0,0-1 0,-1 1 0,1 0 0,0 0 0,0 0 0,0 0 0,0 1 129,0 0-129,0-1 0,0 1 129,-1 0-129,1 0 129,0-1-129,0 1 258,0 0-258,0-1 0,0 0 129,4-5-129,-6 9 0,6-9 0,-6 7 0,6-7 0,-6 9 0,4-5 0,-1 1 0,0 0 0,1 1 0,-1-1 129,1 1-129,0 0 0,-1 1 129,1-2-129,-1 1 0,0 0 0,0 0 0,1-1 0,-1-1 0,1 1 0,2-5 0,-5 8 0,5-8 0,-3 7 0,3-7 0,-4 8 0,4-8 0,-4 8 0,2-3 0,0 0 0,0-1 129,-1 2-129,0-1 0,0 1 129,0 0-129,0 1 129,-1 1-129,1-1 129,-2 1-258,1 0 258,-1-1-129,1 1-129,0 0 129,-1-2-129,1 0 258,0 0-258,0 0 258,1 0-129,-1 1 0,0 0 0,1-1 129,-1 1-129,1 0 0,-2-1 0,2 1 0,-1-1 0,1 0 0,-1-2 0,1 2 0,0-2 0,-1 1 0,1-1 0,0 1 0,3-5 0,-8 9 0,5-4 0,0 0 0,0 0 0,-1 0 0,1-1 0,0 1 0,0 0 0,0 0 0,-1 0 0,0 0 0,0 0 0,0 1 0,0-1 0,-1 1 0,0 0 0,1 0 0,-2 0-129,1 1 258,0 0-258,1-1 129,-2 1 0,1 0 129,0 0-258,0 0 258,0 0-129,0-1 0,0 1 0,0 0 129,0-2-129,1 2 0,0-2-129,-1 2 129,1 0 0,0 0 0,-1 0 0,1 2 0,0 0-129,0 0 129,0 1 0,-1 0 0,1 1 0,0 0 0,0-1 0,-1 1 0,1-1 0,-1 0 0,1 0 0,-1-1 0,1-2 0,0 0 0,0 0 0,0-1 0,1-1 0,0-1 0,3-4 0,-6 8 0,6-8 0,-5 5 0,5-5 0,-4 4 0,4-4 0,0 0-129,-5 7 129,5-7 0,-2 5 0,2-5 0,-2 5 0,2-5 0,-3 5 0,3-5 0,-2 5 0,2-5 0,-4 6 0,4-6 129,-5 8-258,5-8 258,-5 8-129,2-3 0,-1 0 0,1-1-258,0 2 258,0-1-129,-1 0 129,4-5-129,-7 9 129,4-4-129,-1-1 258,-1 1-129,5-5 0,-8 8 0,8-8 0,-8 7 0,8-7 129,-7 5-129,7-5 0,-7 6 0,7-6 0,-6 5 0,6-5 0,-6 5 0,6-5 0,-7 6 129,7-6-258,-7 5 258,7-5-258,-7 8 258,7-8-129,-9 7 0,9-7 0,-8 10 0,2-6 0,2 2 0,0-1 0,-1 2 129,-1-1-129,1 1 0,-1 1 0,-1-1 0,1 1 0,-1 0 0,0 0 0,0 2 0,-1-1 0,1 1 0,0-1 0,-1 1 129,1 0-129,0 0 0,0-1 0,1-1 0,0 0 0,1 0 129,0-1-129,0-1 0,1 0 0,-1-1 0,2 1 0,-1-1 0,0 0 129,0 0-129,0 0 129,1 0-129,0 0 129,0 0 0,0 1-129,0 0 0,-1 0 0,2 2 0,-2-1 0,1 1 0,-1 0 0,0 0 0,1-1 0,-1 1 0,1-2 0,-1 1 129,0-1-129,0 0 0,1 0 0,-1 0 129,1-1-129,-1 1 0,1 0 0,1-2 0,-1 1 0,0 0 129,3-5-129,-4 9 0,4-9 0,-4 7 0,4-7 0,-4 6 0,4-6 0,-4 6 0,4-6 0,-4 6 0,4-6 0,-4 6 0,4-6 0,-3 8 0,3-8 0,-3 8 0,1-3 0,0-1 0,1 1 0,-1 0 0,0 1 0,0 0 129,0-1-129,0 1 0,0 1 0,0 0 0,0 0 129,-1-1-129,1 2 0,0-2 0,0 1 129,0-1-129,0 0 129,0-1 0,2-5 0,-3 8 129,3-8 0,-5 5-129,5-5 258,0 0-258,-6 6 0,6-6 0,-4 6-129,4-6 129,-3 6-258,3-6 129,-2 5 0,2-5 0,0 0-258,0 0 0,0 0-387,0 0 129,-3 6-387,3-6-258,-1 5-1032,1-5-2193,-2 8-774,2-3 0</inkml:trace>
</inkml:ink>
</file>

<file path=ppt/ink/ink3.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3-03-07T18:08:11.264"/>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28 1123 774,'-6'-1'1161,"1"0"0,5 1-258,-6 0-258,6 0-258,-6 0-129,6 0 0,0 0-516,-6 2 258,6-2 0,0 0 0,0 0 258,0 0-129,0 0 0,0 0 387,0 0 0,0 0 129,0 0-129,4 6 0,-4-6 0,0 0-129,6 5 0,-6-5-129,5 5-129,-5-5 129,5 7 129,-5-7-129,8 7 129,-3-3 129,-5-4 0,9 6 0,-4-2 0,1 0 129,-1-2-387,1 1 129,-1-1 0,1 2-129,-1-1-129,0 1 0,1-2-129,-1 2 129,0-2 0,0 2 0,1-1 258,-1 1-258,-1-2 129,2 2-129,-1-1 129,0 0-129,1 0 0,-1-1 0,1 1 0,2 0 0,-2-1 0,2 0 0,-1 0 129,0 0-258,0 0 129,1 0-129,0 1 0,-1 0 129,1 0-129,0 1 0,0-1 0,2 1 0,-1 0 0,0 0 0,2 1 0,-1-2 129,1 1-129,0 0 0,0 1 129,1-2 0,-2 1-129,2 0 129,-1 0 0,-1 0-129,1 0 129,0 0-129,-2-2 129,2 2-129,-1-2 129,0 2-129,0-2 0,0 0 129,1 0-129,-1-1 0,1 1 0,0-1 129,-1 1-129,1-1 129,-1 1-129,1-1 129,-1 1-129,0 1 129,0-1-129,1 0 0,1 0 0,0 1 0,0-2 0,2 1 129,0-1-129,0 0 0,2 0 0,-1 0 0,0 0 129,1 0-129,-1 0 0,0 0 0,1 0 129,-1 1-129,0-1 0,-1 1 129,-1 0-129,1 1 0,-1-1 0,0 1 0,-1-1 0,-1 1 129,1 0-129,0-1 129,0 1-129,0-1 129,-1 0-129,0 0 129,0 0-129,-1 0 129,0 1-129,0-1 0,0 0 129,-1 1-129,0-1 0,1 1 0,-1-1 0,1 0 258,-1 1-258,0-1 0,0 0 0,0 1 129,-1-1-129,1 1 0,-1-1 0,1 1 129,-1-1-129,1 1 0,-1-1 0,1 0 0,-1 0 0,1-1 129,-1 1-129,1-1 0,-1 1 0,0-1 0,0 0 0,1 1 0,0-1 0,0 0 0,1 1 0,0-2 0,0 1 0,0 0 0,-1 0 0,0-1 0,-1 1 0,1 0 0,-2-1 0,2 1 0,-2 0 0,0-1 0,1 1 0,0 0 0,-1 1 129,1-1-129,-1 1 0,0 0 0,-1 1 0,0-1 0,0 0 0,0 1 0,-1 0 0,0 0-129,1-1 258,-2 1-129,1 0 0,0 0 0,0-1 0,0 0 0,0 0 0,0 0 129,0 0-129,1 0 0,0-1 0,0 1 0,-1 1 0,0-1 129,2 0-129,-2 0 0,0 0 0,0 0 0,0 1 0,0-1 0,0 0 0,0 1 0,-1-1 0,-4-2 0,9 3 0,-9-3 0,8 3 0,-8-3 129,8 4-129,-8-4 0,7 3 0,-7-3 0,8 3 0,-8-3 0,7 4 0,-7-4 0,7 3 0,-7-3 0,6 2 0,-6-2 0,5 2 0,-5-2 0,5 2 0,-5-2 0,4 2 0,-4-2 0,6 2 0,-6-2 0,0 0 0,6 3 0,-6-3 0,0 0 129,0 0-129,5 2 0,-5-2 129,0 0-129,0 0 0,0 0 129,0 0-129,0 0 129,0 0-129,0 0 0,0 0 0,0 0 0,0 0 129,0 0-129,0 0-129,0 0 129,0 0 0,0 0 0,0 0 0,0 0 129,0 0-129,0 0 0,0 0 0,0 0 0,0 0 0,0 0 129,0 0-129,5-2 0,-5 2 0,0 0 0,0 0 0,2-6 0,-2 6 0,0 0 0,5-6 0,-5 6 0,3-5 0,-3 5 0,6-7 0,-6 7 0,7-7 0,-4 2-129,-3 5 129,8-9 0,-3 5 0,-1-1 0,1 1 0,0-1-129,0 0 129,1-1 0,0-1 0,0 1 129,-1-1-129,2 0 129,-2 0-129,2 0 129,-1-1-129,0 2 129,-1 0-129,1 0 0,-1-1 0,0 1 0,0-1 0,0 0 0,-1 1 0,1-1 0,0-1 0,0 1-129,0-1 129,0-1 0,0 1 0,1-1 0,0 1 0,-1-1-129,0 0 258,0-1-258,1 2 129,-1-1 0,0-1 0,0 1 0,-1 0 0,0 0 0,1 1 0,-1 0 0,-1 0 0,0 1 0,0 0 0,-1 1 0,0 0 0,0 0 0,0 0 0,0 0 0,-1 0 0,1 0 0,0-2 0,0 1 0,0 0 0,0-1 0,0 0-129,1 0 129,-1-1-129,1 2 129,-1 0 0,1 0-129,-1 0 258,2-1-258,-2 0 258,1 0-258,0 0 258,0-1-258,0 0 129,2-1 0,-2 0 0,2 1 0,-1-2 0,2 2 0,-1-2 0,0 2 0,0 0 0,0 0 0,0 0 0,0 0 0,1 0 0,-1 1 0,-1 0 0,2 1 0,-2-1 0,0 1 0,1 1 0,-1-1 0,0 1 0,-1 0 129,0 0-129,0 0 0,0-1 0,0 1 0,0-1 0,0 1 0,0-2 0,0 1 0,1 0 0,1 1 0,-2 0 0,1 0 0,0 0 0,0 0 0,-1 0 0,1 0 0,-1-1 0,0 1 0,1-1 0,-1 0 0,0-1 0,0 1 0,1-1 0,0 0-129,0-1 258,1 1-129,0 1 0,-1-1 0,1 1 0,-1 0 0,1-1 0,-1 1 0,0 0 0,0 0 0,0-1 0,0 0 0,0 1 0,0 0 0,1 0 0,-1 0 0,0 1 0,0-1 0,0 0 0,0 1 0,0-1 129,1 0-258,-1 1 258,1-2-129,-1 0 0,2 1 0,-1-1 0,0 0 129,0 1-129,1-1 258,0 1-258,0-1 129,0 2-129,-1-1 129,1 0-129,0 0 0,0 0 0,0-1-129,1 0 258,-1 1-258,1-1 129,1 0 0,-1 0 129,0 0-129,1 0 0,-1 0 0,0 0 0,-1 1 0,1 0 129,-2 1-129,1 0 0,0-1 0,-1 1 0,0 0 0,1-1 0,-1 1 0,0 0 129,0-1-129,0 1 0,0 0 0,1 1 0,0-1 0,0 0 0,-1 1 0,0-1 0,0 0 0,0 0 258,1-1-258,-1 1 0,0-1 0,0 1 0,2-1 0,-1 1 0,1-1-258,-1-1 258,1 2 0,-1-1 0,0 1 0,0 0 0,0 0 0,0-1 0,-2 2 0,1 0 0,0 1 0,-1-1 0,0 0 0,0 1 0,-4 4 258,7-9-258,-7 9 0,7-8 0,-7 8 0,7-7 0,-7 7 0,6-7 0,-6 7 0,4-6 0,-4 6 0,5-6 0,-5 6 0,4-6 0,-4 6 0,3-5 129,-3 5-129,4-6 0,-4 6 0,4-6 0,-4 6 0,4-7 0,-2 3 0,-2 4 0,4-9 0,-1 5 0,-1-1 0,1 0 0,-3 5-129,4-6 129,-4 6 0,4-6 0,-4 6 0,0 0 0,5-5-258,-5 5 258,0 0 0,5-3 0,-5 3 0,0 0 0,0 0 0,6-5 258,-6 5-258,0 0 0,0 0 0,5-5 0,-5 5 0,0 0 0,4-5 0,-4 5 0,0 0 0,0 0 0,5-4 0,-5 4 0,0 0 0,0 0 0,0 0-258,0 0 258,5-2 0,-5 2 0,0 0-129,0 0 129,0 0 0,0 0 0,0 0 0,0 0 0,0 0 0,4 0 0,-4 0 0,0 0 0,0 0 0,0 0 0,0 0 0,0 0-129,0 0 129,0 0 0,0 0 0,0 0-129,0 0 129,0 0 0,0 0 0,0 0-129,0 0 129,5 1 0,-5-1 0,0 0 0,0 0 0,0 0 0,5 3 0,-5-3 0,0 0 0,0 0 0,0 0 0,0 0 0,0 0 0,0 0 0,0 0-129,0 0 129,0 0-129,0 0 129,0 0-129,0 0 129,1 4-129,-1-4 129,0 0-129,0 0 129,0 0 0,0 0 0,0 6 0,0-6-129,0 0 129,0 0 0,0 5 0,0-5 0,0 0 0,0 0 0,0 4-129,0-4 129,0 0 0,0 0 0,0 0 0,1 7 0,-1-7 0,0 0 0,5 4 0,-5-4 0,5 3 0,-5-3 0,5 3 0,-5-3 0,8 4 0,-8-4 0,8 3 0,-3-2 0,-1 1 0,2-1 0,-1-1 0,0 1 0,1-1 0,0 1 0,1-1 129,-1 0-129,1 0 0,0 0 0,1 0 0,-1 0 129,1 0-129,-2 0 0,0 0 0,0 0 0,0 0 0,-1 0 0,-5 0 129,8 0-129,-8 0 0,5 0 0,-5 0 0,0 0 0,6 0 0,-6 0 0,0 0 0,0 0-129,5 0 129,-5 0 0,0 0 0,0 0-129,0 0 129,0 0-129,5 0 0,-5 0-129,0 0 129,7 0-129,-7 0 129,6 0 0,-6 0-258,9 0 0,-9 0-387,11 1-903,-6 0-3096,1-1-129,0-2-258</inkml:trace>
  <inkml:trace contextRef="#ctx0" brushRef="#br0" timeOffset="1">3266-759 774,'0'0'1935,"0"0"0,0 0-903,-3 0-258,3 0 129,0 0-774,-6 4 129,6-4-258,-4 6 387,4-6 0,-5 7 258,5-7 258,-4 7 0,4-7 0,-6 7 129,6-7-129,-5 8-129,2-3-129,-1 1-258,1 1-258,-2 0 0,2 1 0,-1-1-129,0 1 0,0-1 0,0 1 129,0-2-129,0 1 387,-1-2-129,2 1 129,-2 0-129,1 2 0,-1-1 0,0 2 258,0 0-258,-1 1-129,1-2 0,0 1-129,1-1 0,-1-1 129,1-2-129,1 0 0,3-5 0,-5 6 129,5-6-129,-5 5 129,5-5 0,-4 6-129,4-6 129,-4 7-129,4-7 0,-6 9 0,3-4 0,3-5 129,-5 7-129,5-7 129,-4 5-129,4-5 129,0 0 0,-5 4 0,5-4 0,-5 1-129,5-1 129,-5 6 0,5-6 0,-6 8 0,3-3 0,0 0 0,1 0 0,2-5 0,-4 6 0,4-6 0,0 0-129,-2 5 0,2-5 0,0 0 0,0 0 0,-6 6-129,6-6 129,-6 8-129,2-4 129,0 1 0,4-5 0,-8 8 0,8-8 0,-6 5 129,6-5-129,0 0 0,0 0 129,0 0-129,0 0 0,-4 3 0,4-3 0,0 0 0,0 0 0,-5 4 0,5-4 0,-6 5 0,6-5 258,-7 4-258,7-4 0,-8 5 0,8-5 129,-6 4-129,6-4 0,0 0-129,-4 3 129,4-3 0,0 0 0,0 0 0,-6 5 0,6-5 0,0 0 0,-5 5 129,5-5-129,0 0 0,-6 4 129,6-4-129,0 0 0,-6 2 0,6-2 0,0 0 0,0 0 0,0 0 0,0 0 0,-5 4 0,5-4-129,0 0 129,0 0 0,0 0 0,-4 5 0,4-5 129,0 0-129,0 0 0,0 0 0,-6 4 0,6-4 0,0 0 0,0 0 0,0 0 0,0 0-129,0 0 129,0 0 0,0 0 0,1 5 0,-1-5 0,0 0 0,0 0 0,0 0 0,0 0 0,0 0 0,5 3 0,-5-3 0,0 0 0,0 0 129,0 0-129,2 6 0,-2-6 0,3 4 0,-3-4 129,3 5-129,-3-5 0,4 4 0,-4-4 0,0 0 0,6 3 0,-6-3 0,0 0 129,0 0-129,0 0 0,0 0 129,0 0-129,4 5 0,-4-5 0,0 0 0,0 0 129,0 0-129,4 5 0,-4-5 0,0 0 0,7 2 0,-7-2 0,4 2 129,-4-2-129,0 0 0,5 1 0,-5-1 0,0 0 129,0 0-129,5 3 0,-5-3 0,5 2 0,-5-2 0,7 2 0,-3-1 0,2-1 0,0 0 0,0 0 0,1 0 0,0-1 0,0 0 0,0 0 0,0 0 0,0 0 0,0 1 0,0 0 0,-2 0 0,1 0 0,-1 0 0,0 0 0,0 0 129,0 0-129,1 0 0,-1 0 129,2-1-129,-1 0 129,1 1-129,0-1 0,-1 1 0,0-1 0,0 1 0,-1-1 0,0 1 0,0 0 0,-1 0 0,1 0 0,0 0 0,0 1 0,0 1-129,1-1 129,0 2 0,0-1 129,1 0-129,0 1 0,1-1 0,-1 0 0,0 0 0,0 1 0,0-1 0,-2 1 0,0-1 0,0 1 0,0 0 0,-5-3 129,8 6-129,-3-3 0,0 0 0,0 0 0,1-1 0,-1 0 0,1-1 0,1 1 0,-1-1 0,1 0 0,-1-1 0,1 1 0,-1-1 0,0 1 0,-1-1 0,0 1 129,0-1-129,-1 1 0,1 0 0,0 0 0,1 1 0,0 0 0,2 0 0,0-1 0,1 0 0,0 0 0,0-1 0,0 0 0,0 0 129,-2 0-129,0-1 0,-1 1 0,-1 0 0,0 0 0,-5 0-129,8 0 129,-8 0 0,8 2 0,-8-2 0,7 2 0,-7-2 0,7 1 0,-7-1 129,7 0-129,-7 0 0,6 0 0,-6 0 0,6-1 0,-6 1 0,0 0 129,6-3-129,-6 3 0,0 0 0,0 0 0,5-2 0,-5 2 0,0 0 0,0 0 129,0 0-129,0 0 0,4-6 0,-4 6 0,0 0 0,4-6 0,-4 6 0,0 0 0,5-6 0,-5 6-129,0 0 129,6-5 0,-6 5-129,0 0 129,6-2 0,-6 2 0,6-3 0,-6 3 0,7-3 0,-7 3 0,7-5 0,-7 5 0,7-7 0,-7 7 0,7-8-129,-3 4 0,1 0-129,0-2-258,3 1-645,-3-5-1548,3-1-2193,2 0-387,1-4-129</inkml:trace>
  <inkml:trace contextRef="#ctx0" brushRef="#br0" timeOffset="2">3243 35 1032,'0'0'2451,"0"0"-129,0 0-387,0 0-258,0 0-387,0 0-258,0 0-387,0 0 0,-1-2-258,1 2 129,0 0-129,0 0 129,-6-7 258,6 7-129,-4-6 258,4 6-129,-4-4 258,4 4-387,0 0 0,-4-5-258,4 5-258,0 0 0,0 0-129,-4-5 0,4 5-258,0 0 129,0 0-129,0 0 0,2-5 129,-2 5 0,0 0 258,0 0-129,0 0 129,0 0 0,0 0 0,5 0 0,-5 0-129,0 0 129,5 0-129,-5 0 0,7-1 0,-1-1-129,0 0 129,-1 0-129,2 0 0,0 0 129,0 1-129,0 0 129,-1 1-129,0 2 258,0 2-129,-1 0 0,0 2 129,0-1-129,-1-1 129,-1 1-129,-3-5 0,6 6 0,-6-6 0,0 0 0,0 0 0,0 0-129,4 4 129,-4-4 0,0 0-129,0 5 129,0-5 0,-1 7 0,1-7 0,-3 8 0,1-3 129,2-5-129,-4 7 129,4-7 0,-5 7-129,5-7 0,-6 5 129,6-5-129,-8 7-129,4-4 129,-2 2 0,0 0 0,1-1 0,-2 1 0,1 1-129,0-2 0,1 1 0,0-3 0,5-2-258,-6 5-129,6-5-387,0 0-387,0 0-903,0 0-1032,0 0-1290,0 0-387</inkml:trace>
</inkml:ink>
</file>

<file path=ppt/ink/ink4.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3-03-07T18:17:04.864"/>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-972-919 516,'3'-5'1290,"-3"5"129,0 0 129,0 0 0,0 0 129,0 0-387,0 0-129,0 0-258,0 0-129,0 0 0,0 0-258,0 0 129,0 0-387,0 0 0,0 0 0,0 0 0,0 0 0,0 0 0,0 0 0,0 0 0,0 0 129,1 3-129,-1-3 0,0 0 0,0 0 0,0 0 0,3 5 0,-3-5 129,0 0-129,4 5 0,-4-5-129,4 3 129,-4-3-129,8 2 0,-8-2 0,9 0 129,-5 0-258,2 0 129,-1 0-129,0 0 129,0 0-129,-1 1 129,-4-1-129,9 1 0,-4-1 0,0 1 129,0 0-129,0-1 129,0 0 0,1 1 0,-1-1-129,1 0 129,0 0 0,0 0 0,1-2 0,0 1-129,0-1 129,0 0-129,1 0 129,0-1-129,0 1 0,0 0 258,-1 0-258,0 0 0,0 1 129,-1 0-129,0-1 0,-1 2 0,0-1 129,1 0-129,-1 0 0,0 0 129,1 0-129,0 0 0,0 0 129,0-1-129,0 0 0,-1 1 129,1-1-129,-1 0 0,-5 2 0,8-2 0,-8 2 0,7-1 0,-7 1 0,6 0 0,-6 0 0,7 0 0,-7 0 0,8 0 0,-8 0 0,7 0 0,-7 0 129,8 0-129,-8 0 0,8 0 0,-8 0 0,9-2 0,-4 1 0,-1 0 0,2 1 0,-6 0 0,8-1 0,-3 1-129,0 0 129,-1-1 0,1 0 0,0 0 0,0 0 0,0-1 0,1 0 0,0 0 0,-1 0 0,1 1 0,-1 0 0,1 0 0,-1 1 0,0 0 0,0 0 0,-1 0 0,1 0 0,0-1 0,0 1 0,0-1 129,1 0-129,-2 1 0,1-1 0,1 0 0,-1 1 0,0 0 0,0 0 0,1 0 0,-2 0 0,2 0 0,-1 0 0,-5 0 0,8-1 0,-8 1 0,8-1 0,-8 1 0,7 0 0,-7 0 0,6-1 0,-6 1-129,6 0 129,-6 0 0,7 0 0,-7 0 0,7 0 0,-7 0 129,6 0-129,-6 0 0,6 0 0,-6 0 0,6 0 0,-6 0 0,7 0 0,-7 0 0,6 0 0,-6 0 0,8 0 0,-3 1 0,-1-1 0,2 1 0,-2-1 0,1 0 0,0 1 0,0-1 0,-1 0 0,-4 0 0,8 0 0,-8 0 0,9 0 0,-9 0 0,8-1 0,-3 1 0,0-1 0,-1 1 0,2 0 0,-2 0 129,2 0-129,-1-1 0,1 1-129,0 0 258,1-1-129,0 0 0,0 0 0,1-1 0,-1 1 0,1-1 129,-1 0-129,1 0 0,0 1 0,-1-1 129,2 1-129,-1-1-129,0 1 129,-1 0 0,1 0 0,-1 0 0,-1 0 0,1 0 0,-2 0 0,0 0 0,0 1 0,0-1 0,-1 0 0,2 0 0,-1 1 0,0 0-129,0 0 258,1 0-129,0 0 0,0 0 0,1 0 0,-1 0 0,1 0 0,0 0 0,0 1 0,0-1 0,0 0 0,0 0 0,0 0 0,0 0 0,1 0 0,-1 0 0,1 0 0,0 0 0,1-1 0,-1 1 0,0 0 0,0 0 0,0-1 0,-1 1 0,0-1 0,1 1 129,-2-1-129,0 0 129,-1 0-129,1 0 0,-2 0-129,2 1 258,-2-1-129,-4 1 0,9-1-129,-4 0 0,0 0 0,0 0 0,1 0 129,-1 0-129,1-1 0,0 1 129,0-1 0,0 1 0,1-1 0,0 1 0,0 0 0,0-1 0,0 1 0,1-1 0,-1 1 0,0 0 0,0 1 0,0-1 0,-1 1 0,0-1 0,0 1 0,0 0 0,0-1 0,1 1 129,-2 0-129,1 0 0,0-1 0,0 1 0,0 0 0,0-1 0,-1 1 0,0-1 0,1 1 0,-1-1 0,0 1 0,-5 0 0,8 0 0,-8 0 0,8-1 0,-8 1-129,9 0 129,-4 0 0,0 0 0,1 0 0,0 0 0,0 0 0,1 0 0,0 0 0,0 0 0,0 0 0,0 0 0,1 0 0,-1 0 0,2 0 0,-1 0 0,1 0 0,-1 1 0,1-1 0,-1 1 0,0-1 0,0 1 0,1-1 0,-2 0 0,1 0 0,0 0 0,-1 0 0,1 0 0,-1 0 0,1 0 0,-1 0 0,-1-1 0,1 1 0,-1 0 0,-1-1 0,1 1 0,-1 0 0,-5 0 0,8 0 0,-3 0 0,-1 0 0,1 0 0,1 0 0,-1 0 0,1 0 0,2 0 0,-1 0-129,1 0 258,0 0-129,0 0 0,-1 0 0,0 0 0,0 0 0,0 0 129,-1-1-129,0 1 0,-1-2 0,0 2 0,0-1 0,0 1 0,0 0 129,1 0-129,-1 0 0,1 0 129,0 0-129,0 0 0,1-1 129,-1 0-129,1 0 0,-2-1 0,1 1 0,-6 1 0,8-3 0,-8 3 0,7-2 0,-7 2 0,5-1 0,-5 1 0,5-1 0,-5 1 0,0 0 0,7-2 0,-7 2 0,5-3 0,-5 3 0,7-3 0,-7 3 0,7-3 0,-7 3-129,6-2 129,-6 2 0,6 0 0,-6 0 0,7 0-129,-7 0 129,8 0 0,-3 0 0,0 0 0,0-1 0,2 0 129,-1 0-129,0 0 0,1-1 0,-2 1 0,0 0 0,-1 0 0,-4 1 0,5-2 0,-5 2 0,0 0 0,0 0 0,0 0 0,0 0 0,0 0 0,0 0 0,0 0 0,0 0 0,0 0 0,0 0 0,0 0 0,0 0 0,0 0 0,0 0 0,0 0 0,0 0 0,0 0 0,0 0 0,0 0 0,0 0 0,0 0 0,0 0 0,0 0 0,0 0 0,0 0 0,2 3 0,-2-3 0,0 6 0,0-6 0,-4 7 0,1-2 0,1 0 0,-1-1 0,3-4 0,-6 8 0,6-8 0,-4 8 0,4-8 0,-5 7 129,5-7-129,-3 8 129,3-8-129,-4 8 129,4-8-258,-5 8 258,2-2-129,-1-1 0,1 0 0,0 0-129,-1 0 258,1-1-258,-1 1 129,0 1 0,1-1 0,-1 0 0,1 0 0,-1 0 0,1 1 0,-1-1-129,1 2 129,-1 1 0,1-1 0,-1 1 0,-1 0 0,0-1 0,1 1-129,-1 1 129,1-1 0,-1 0 0,0-1 0,1-1 0,1 2 0,-1-1 0,2 0 0,-1 0-129,0-1 129,0 1 0,0 1-129,-1-1 129,1 0 0,-1 1 0,0-1 0,-1 1 0,0-1 0,1 0 0,-1 0 0,0 1 0,-1 0 0,1 1 0,-1-1 129,1 0-129,0 0 0,1-1 0,-1 1 0,2-2 129,0 0-129,0 1 0,1-1 0,-1 1-129,0 1 129,0 0 0,0 2 0,-1 0 0,-1 0 0,-1 0 0,0 1 0,0-2 0,0 1 0,0-2 0,0 0 129,1-2-129,1-1 0,4-5 0,-6 6 0,6-6 0,-2 5 0,2-5 0,0 0-129,-1 7 129,1-7-129,-1 7 129,1-2-129,-2 1 0,0 1 129,-1 0 0,-1 2 0,-1 0 0,0 0 0,0 0 129,-2 1-129,1-2 129,1 0-129,-1 0 129,2-2-129,1 0 129,0-1-129,3-5 0,-3 5 0,3-5 0,0 0 0,0 0 0,0 0 129,0 0-129,0 0 0,-6 1 0,6-1 129,-4 5-129,4-5 129,-7 8-129,3-3 0,1 0 0,-1-1 0,4-4 0,-5 6 129,5-6-129,0 0 0,0 0 129,0 0-129,0 0 0,0 0 129,-5 4-129,5-4-129,0 0 129,-5 8-129,3-4 129,-1 1-129,0 2 258,-1-1-258,1-1 129,-1 1 0,1-1 0,3-5 0,-5 6 0,5-6 129,-5 3-129,5-3 0,0 0 0,-5 3 0,5-3-129,0 0 129,-4 6 0,4-6 0,-3 5 0,3-5 0,-3 6 0,3-6 0,-3 5 129,3-5-129,0 0 0,-5 5 0,5-5 0,0 0 0,-4 3 0,4-3 0,0 0 0,-6 4 0,6-4-129,0 0 0,-4 5 0,4-5-129,0 0-129,0 0-258,-1 6-258,1-6-774,0 0-1935,0 0-1161,4-6-387,-4 6 129</inkml:trace>
  <inkml:trace contextRef="#ctx0" brushRef="#br0" timeOffset="1">509-1018 129,'0'0'3225,"0"0"-258,0 0-645,0 0-774,0 0 129,0 0 0,0 0-129,0 0-516,0 0 129,0 0-387,0 0-129,0 0-129,0 0-258,0 0 129,-2 4-129,2-4 0,0 0-129,0 0 129,-6 1 129,6-1-129,0 0 0,-6 0 129,6 0-258,-4 0 129,4 0-129,-5 0 129,5 0-129,-5-1 0,5 1 0,-7-1 129,7 1-129,-8-2-129,3 2 258,-1-2-258,0 2 129,0-2-129,1 2 258,-2-2-258,0 2 129,1-2 129,-1 1-258,0 1 129,-1 0-129,2-1 129,-1 0-129,1 1 0,0 0 129,0 0-129,1 0 0,0 0 129,0 0-129,-1 0 129,1 0 0,-1 0-129,0 1 129,1-1 0,0 1 0,0 0-129,0-1 129,5 0 0,-8 1-129,8-1 0,-9 1 129,4-1-129,1 1-129,-2 0 387,1-1-387,-1 2 258,1-2-129,0 2 129,0-1-258,5-1 258,-8 1-129,8-1-258,-7 1 129,7-1-387,-5 1-129,5-1-645,0 0-774,0 0-2580,0 0-387,3 5-387,-3-5 129</inkml:trace>
</inkml:ink>
</file>

<file path=ppt/ink/ink5.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3-03-07T18:17:04.866"/>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2033 8 258,'-4'-6'1290,"4"6"129,0 0-258,-5-3 0,5 3 258,-5-1-387,5 1-129,-6 0-129,6 0 0,-6 0-129,6 0-129,-5 0 0,5 0-129,-6 0 129,6 0-129,-7 0 0,7 0 258,-8 1-258,3 1 129,-1 0-129,2 0 0,-2 0 0,1 2-129,0-2 0,0 2-129,-1-1 0,1 0-129,0 1 129,1 2 0,-2-1-129,1 1 129,0 0 0,-1 1 129,1 0-129,1 0 0,-2 0 0,1-1 129,1 1-258,-1 1 0,0-2 0,1 1 0,0 0 0,-1 0 0,0-1 0,0 1 0,1-1 0,-1 0 0,-1-1 0,1 0 0,0 1 0,0-1 0,0 1 0,5-6 129,-8 8-129,4-3 0,1-1 0,3-4 129,-6 8-129,3-3 0,3-5 129,-6 9-258,6-9 258,-7 7-258,4-2 129,-1-1 0,-1 2 0,1-1-129,0 0 129,-1 0 0,1 1 0,0 0 0,1 0 0,-1 0 0,0 0 0,1-1 0,0 1 0,0 0 0,0 0 0,-1-1 0,0 1 0,1-1 0,0 0 0,0-1 0,3-4 0,-5 8 0,5-8 0,-5 6 0,5-6 0,-4 6 0,4-6 0,-4 6 0,4-6 0,-6 6 0,6-6 0,-4 7 0,4-7 0,-5 7 0,5-7 0,-4 7 0,4-7 0,-6 8 0,6-8 0,-7 8 0,7-8 0,-7 8 0,7-8 0,-7 9 0,3-4 129,-2-1-129,2 0 0,-1 1 0,0-1 0,0 1 0,0-1 0,0 0 0,1 1 0,-1 0 0,5-5 0,-7 8-129,7-8 129,-7 8 0,7-8 0,-6 8 0,6-8 0,-5 6 0,5-6 0,-6 7 0,6-7 0,-6 8 129,6-8-129,-6 8 0,3-3 129,-1 0-129,1 0 129,0 0-129,0-1 129,0 1-258,3-5 129,-6 8-129,6-8 129,-6 7-258,6-7 258,-7 8-129,7-8 129,-7 8 0,3-3 0,-1 0-258,1-1 258,0 1 0,0-1 0,0 1 0,-1 0 0,2 0 0,-1 0-129,1 0 129,0 1 0,-1-1 0,1 1 0,-1 0 0,1 0 0,-1 0 0,0 0 0,0 0 0,0 0 0,0-1 0,-1 1 0,1 0 0,0 0 0,0-1 0,0 1 0,0 0 0,1-1 0,-1 1 0,1 0 0,0-1 0,-1-1 0,1 2 0,3-6 0,-6 8 0,6-8 0,-6 7 0,6-7 0,-5 7 0,5-7 0,-5 6 0,5-6 0,-4 6 0,4-6 0,-5 7 0,5-7 0,-5 7 0,5-7 0,-5 7-129,3-2 129,-1 0 0,0-1 0,0 1 0,1 1 0,0-1 129,-1 1-129,-1 0 129,1 0 129,0-1-516,0 1 516,0-1-516,3-5 516,-8 9-645,8-9 387,-6 7-129,6-7 129,-6 7 0,6-7 0,-7 7 0,7-7-129,-6 8 258,3-4-129,3-4 0,-8 9 0,8-9 0,-8 9 129,4-4-129,4-5 0,-7 8 0,3-4 0,4-4 0,-8 9 0,8-9 0,-7 9-129,4-4 129,-1 1 0,0-1 0,0 0 0,1 1-129,-1 0 129,1-1 0,-1 0 0,1 1 0,-1 0 0,0 0 0,1 0 0,-1 0-129,1 0 129,-1 0 0,0-1 0,0 2-129,0-2 129,0 0 0,0 0 0,1 0 0,-2 0 0,2 0 0,-1 0 0,0 0 0,0-1 0,0 1 0,0 0-129,0 0 129,4-5 0,-8 8 0,8-8 0,-8 8 0,8-8 0,-9 8 0,9-8 0,-7 7 0,7-7 0,-9 8 0,6-4 129,3-4-129,-8 9 129,8-9 0,-8 9-129,5-4 0,-1-1 129,0 1-129,4-5 0,-8 9-129,5-4 129,-2 0 0,5-5 0,-9 8 0,5-3 0,0-1 0,-1 1 0,1 0 0,0 0 0,0 0 0,0 0 0,0 1 129,0 0-129,0-1 0,0 1 129,-1 0-129,1 0 129,0-1-129,0 1 258,0 0-258,0-1 0,0 0 129,4-5-129,-6 9 0,6-9 0,-6 7 0,6-7 0,-6 9 0,4-5 0,-1 1 0,0 0 0,1 1 0,-1-1 129,1 1-129,0 0 0,-1 1 129,1-2-129,-1 1 0,0 0 0,0 0 0,1-1 0,-1-1 0,1 1 0,2-5 0,-5 8 0,5-8 0,-3 7 0,3-7 0,-4 8 0,4-8 0,-4 8 0,2-3 0,0 0 0,0-1 129,-1 2-129,0-1 0,0 1 129,0 0-129,0 1 129,-1 1-129,1-1 129,-2 1-258,1 0 258,-1-1-129,1 1-129,0 0 129,-1-2-129,1 0 258,0 0-258,0 0 258,1 0-129,-1 1 0,0 0 0,1-1 129,-1 1-129,1 0 0,-2-1 0,2 1 0,-1-1 0,1 0 0,-1-2 0,1 2 0,0-2 0,-1 1 0,1-1 0,0 1 0,3-5 0,-8 9 0,5-4 0,0 0 0,0 0 0,-1 0 0,1-1 0,0 1 0,0 0 0,0 0 0,-1 0 0,0 0 0,0 0 0,0 1 0,0-1 0,-1 1 0,0 0 0,1 0 0,-2 0-129,1 1 258,0 0-258,1-1 129,-2 1 0,1 0 129,0 0-258,0 0 258,0 0-129,0-1 0,0 1 0,0 0 129,0-2-129,1 2 0,0-2-129,-1 2 129,1 0 0,0 0 0,-1 0 0,1 2 0,0 0-129,0 0 129,0 1 0,-1 0 0,1 1 0,0 0 0,0-1 0,-1 1 0,1-1 0,-1 0 0,1 0 0,-1-1 0,1-2 0,0 0 0,0 0 0,0-1 0,1-1 0,0-1 0,3-4 0,-6 8 0,6-8 0,-5 5 0,5-5 0,-4 4 0,4-4 0,0 0-129,-5 7 129,5-7 0,-2 5 0,2-5 0,-2 5 0,2-5 0,-3 5 0,3-5 0,-2 5 0,2-5 0,-4 6 0,4-6 129,-5 8-258,5-8 258,-5 8-129,2-3 0,-1 0 0,1-1-258,0 2 258,0-1-129,-1 0 129,4-5-129,-7 9 129,4-4-129,-1-1 258,-1 1-129,5-5 0,-8 8 0,8-8 0,-8 7 0,8-7 129,-7 5-129,7-5 0,-7 6 0,7-6 0,-6 5 0,6-5 0,-6 5 0,6-5 0,-7 6 129,7-6-258,-7 5 258,7-5-258,-7 8 258,7-8-129,-9 7 0,9-7 0,-8 10 0,2-6 0,2 2 0,0-1 0,-1 2 129,-1-1-129,1 1 0,-1 1 0,-1-1 0,1 1 0,-1 0 0,0 0 0,0 2 0,-1-1 0,1 1 0,0-1 0,-1 1 129,1 0-129,0 0 0,0-1 0,1-1 0,0 0 0,1 0 129,0-1-129,0-1 0,1 0 0,-1-1 0,2 1 0,-1-1 0,0 0 129,0 0-129,0 0 129,1 0-129,0 0 129,0 0 0,0 1-129,0 0 0,-1 0 0,2 2 0,-2-1 0,1 1 0,-1 0 0,0 0 0,1-1 0,-1 1 0,1-2 0,-1 1 129,0-1-129,0 0 0,1 0 0,-1 0 129,1-1-129,-1 1 0,1 0 0,1-2 0,-1 1 0,0 0 129,3-5-129,-4 9 0,4-9 0,-4 7 0,4-7 0,-4 6 0,4-6 0,-4 6 0,4-6 0,-4 6 0,4-6 0,-4 6 0,4-6 0,-3 8 0,3-8 0,-3 8 0,1-3 0,0-1 0,1 1 0,-1 0 0,0 1 0,0 0 129,0-1-129,0 1 0,0 1 0,0 0 0,0 0 129,-1-1-129,1 2 0,0-2 0,0 1 129,0-1-129,0 0 129,0-1 0,2-5 0,-3 8 129,3-8 0,-5 5-129,5-5 258,0 0-258,-6 6 0,6-6 0,-4 6-129,4-6 129,-3 6-258,3-6 129,-2 5 0,2-5 0,0 0-258,0 0 0,0 0-387,0 0 129,-3 6-387,3-6-258,-1 5-1032,1-5-2193,-2 8-774,2-3 0</inkml:trace>
</inkml:ink>
</file>

<file path=ppt/ink/ink6.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3-03-07T18:17:04.867"/>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28 1123 774,'-6'-1'1161,"1"0"0,5 1-258,-6 0-258,6 0-258,-6 0-129,6 0 0,0 0-516,-6 2 258,6-2 0,0 0 0,0 0 258,0 0-129,0 0 0,0 0 387,0 0 0,0 0 129,0 0-129,4 6 0,-4-6 0,0 0-129,6 5 0,-6-5-129,5 5-129,-5-5 129,5 7 129,-5-7-129,8 7 129,-3-3 129,-5-4 0,9 6 0,-4-2 0,1 0 129,-1-2-387,1 1 129,-1-1 0,1 2-129,-1-1-129,0 1 0,1-2-129,-1 2 129,0-2 0,0 2 0,1-1 258,-1 1-258,-1-2 129,2 2-129,-1-1 129,0 0-129,1 0 0,-1-1 0,1 1 0,2 0 0,-2-1 0,2 0 0,-1 0 129,0 0-258,0 0 129,1 0-129,0 1 0,-1 0 129,1 0-129,0 1 0,0-1 0,2 1 0,-1 0 0,0 0 0,2 1 0,-1-2 129,1 1-129,0 0 0,0 1 129,1-2 0,-2 1-129,2 0 129,-1 0 0,-1 0-129,1 0 129,0 0-129,-2-2 129,2 2-129,-1-2 129,0 2-129,0-2 0,0 0 129,1 0-129,-1-1 0,1 1 0,0-1 129,-1 1-129,1-1 129,-1 1-129,1-1 129,-1 1-129,0 1 129,0-1-129,1 0 0,1 0 0,0 1 0,0-2 0,2 1 129,0-1-129,0 0 0,2 0 0,-1 0 0,0 0 129,1 0-129,-1 0 0,0 0 0,1 0 129,-1 1-129,0-1 0,-1 1 129,-1 0-129,1 1 0,-1-1 0,0 1 0,-1-1 0,-1 1 129,1 0-129,0-1 129,0 1-129,0-1 129,-1 0-129,0 0 129,0 0-129,-1 0 129,0 1-129,0-1 0,0 0 129,-1 1-129,0-1 0,1 1 0,-1-1 0,1 0 258,-1 1-258,0-1 0,0 0 0,0 1 129,-1-1-129,1 1 0,-1-1 0,1 1 129,-1-1-129,1 1 0,-1-1 0,1 0 0,-1 0 0,1-1 129,-1 1-129,1-1 0,-1 1 0,0-1 0,0 0 0,1 1 0,0-1 0,0 0 0,1 1 0,0-2 0,0 1 0,0 0 0,-1 0 0,0-1 0,-1 1 0,1 0 0,-2-1 0,2 1 0,-2 0 0,0-1 0,1 1 0,0 0 0,-1 1 129,1-1-129,-1 1 0,0 0 0,-1 1 0,0-1 0,0 0 0,0 1 0,-1 0 0,0 0-129,1-1 258,-2 1-129,1 0 0,0 0 0,0-1 0,0 0 0,0 0 0,0 0 129,0 0-129,1 0 0,0-1 0,0 1 0,-1 1 0,0-1 129,2 0-129,-2 0 0,0 0 0,0 0 0,0 1 0,0-1 0,0 0 0,0 1 0,-1-1 0,-4-2 0,9 3 0,-9-3 0,8 3 0,-8-3 129,8 4-129,-8-4 0,7 3 0,-7-3 0,8 3 0,-8-3 0,7 4 0,-7-4 0,7 3 0,-7-3 0,6 2 0,-6-2 0,5 2 0,-5-2 0,5 2 0,-5-2 0,4 2 0,-4-2 0,6 2 0,-6-2 0,0 0 0,6 3 0,-6-3 0,0 0 129,0 0-129,5 2 0,-5-2 129,0 0-129,0 0 0,0 0 129,0 0-129,0 0 129,0 0-129,0 0 0,0 0 0,0 0 0,0 0 129,0 0-129,0 0-129,0 0 129,0 0 0,0 0 0,0 0 0,0 0 129,0 0-129,0 0 0,0 0 0,0 0 0,0 0 0,0 0 129,0 0-129,5-2 0,-5 2 0,0 0 0,0 0 0,2-6 0,-2 6 0,0 0 0,5-6 0,-5 6 0,3-5 0,-3 5 0,6-7 0,-6 7 0,7-7 0,-4 2-129,-3 5 129,8-9 0,-3 5 0,-1-1 0,1 1 0,0-1-129,0 0 129,1-1 0,0-1 0,0 1 129,-1-1-129,2 0 129,-2 0-129,2 0 129,-1-1-129,0 2 129,-1 0-129,1 0 0,-1-1 0,0 1 0,0-1 0,0 0 0,-1 1 0,1-1 0,0-1 0,0 1-129,0-1 129,0-1 0,0 1 0,1-1 0,0 1 0,-1-1-129,0 0 258,0-1-258,1 2 129,-1-1 0,0-1 0,0 1 0,-1 0 0,0 0 0,1 1 0,-1 0 0,-1 0 0,0 1 0,0 0 0,-1 1 0,0 0 0,0 0 0,0 0 0,0 0 0,-1 0 0,1 0 0,0-2 0,0 1 0,0 0 0,0-1 0,0 0-129,1 0 129,-1-1-129,1 2 129,-1 0 0,1 0-129,-1 0 258,2-1-258,-2 0 258,1 0-258,0 0 258,0-1-258,0 0 129,2-1 0,-2 0 0,2 1 0,-1-2 0,2 2 0,-1-2 0,0 2 0,0 0 0,0 0 0,0 0 0,0 0 0,1 0 0,-1 1 0,-1 0 0,2 1 0,-2-1 0,0 1 0,1 1 0,-1-1 0,0 1 0,-1 0 129,0 0-129,0 0 0,0-1 0,0 1 0,0-1 0,0 1 0,0-2 0,0 1 0,1 0 0,1 1 0,-2 0 0,1 0 0,0 0 0,0 0 0,-1 0 0,1 0 0,-1-1 0,0 1 0,1-1 0,-1 0 0,0-1 0,0 1 0,1-1 0,0 0-129,0-1 258,1 1-129,0 1 0,-1-1 0,1 1 0,-1 0 0,1-1 0,-1 1 0,0 0 0,0 0 0,0-1 0,0 0 0,0 1 0,0 0 0,1 0 0,-1 0 0,0 1 0,0-1 0,0 0 0,0 1 0,0-1 129,1 0-258,-1 1 258,1-2-129,-1 0 0,2 1 0,-1-1 0,0 0 129,0 1-129,1-1 258,0 1-258,0-1 129,0 2-129,-1-1 129,1 0-129,0 0 0,0 0 0,0-1-129,1 0 258,-1 1-258,1-1 129,1 0 0,-1 0 129,0 0-129,1 0 0,-1 0 0,0 0 0,-1 1 0,1 0 129,-2 1-129,1 0 0,0-1 0,-1 1 0,0 0 0,1-1 0,-1 1 0,0 0 129,0-1-129,0 1 0,0 0 0,1 1 0,0-1 0,0 0 0,-1 1 0,0-1 0,0 0 0,0 0 258,1-1-258,-1 1 0,0-1 0,0 1 0,2-1 0,-1 1 0,1-1-258,-1-1 258,1 2 0,-1-1 0,0 1 0,0 0 0,0 0 0,0-1 0,-2 2 0,1 0 0,0 1 0,-1-1 0,0 0 0,0 1 0,-4 4 258,7-9-258,-7 9 0,7-8 0,-7 8 0,7-7 0,-7 7 0,6-7 0,-6 7 0,4-6 0,-4 6 0,5-6 0,-5 6 0,4-6 0,-4 6 0,3-5 129,-3 5-129,4-6 0,-4 6 0,4-6 0,-4 6 0,4-7 0,-2 3 0,-2 4 0,4-9 0,-1 5 0,-1-1 0,1 0 0,-3 5-129,4-6 129,-4 6 0,4-6 0,-4 6 0,0 0 0,5-5-258,-5 5 258,0 0 0,5-3 0,-5 3 0,0 0 0,0 0 0,6-5 258,-6 5-258,0 0 0,0 0 0,5-5 0,-5 5 0,0 0 0,4-5 0,-4 5 0,0 0 0,0 0 0,5-4 0,-5 4 0,0 0 0,0 0 0,0 0-258,0 0 258,5-2 0,-5 2 0,0 0-129,0 0 129,0 0 0,0 0 0,0 0 0,0 0 0,0 0 0,4 0 0,-4 0 0,0 0 0,0 0 0,0 0 0,0 0 0,0 0-129,0 0 129,0 0 0,0 0 0,0 0-129,0 0 129,0 0 0,0 0 0,0 0-129,0 0 129,5 1 0,-5-1 0,0 0 0,0 0 0,0 0 0,5 3 0,-5-3 0,0 0 0,0 0 0,0 0 0,0 0 0,0 0 0,0 0 0,0 0-129,0 0 129,0 0-129,0 0 129,0 0-129,0 0 129,1 4-129,-1-4 129,0 0-129,0 0 129,0 0 0,0 0 0,0 6 0,0-6-129,0 0 129,0 0 0,0 5 0,0-5 0,0 0 0,0 0 0,0 4-129,0-4 129,0 0 0,0 0 0,0 0 0,1 7 0,-1-7 0,0 0 0,5 4 0,-5-4 0,5 3 0,-5-3 0,5 3 0,-5-3 0,8 4 0,-8-4 0,8 3 0,-3-2 0,-1 1 0,2-1 0,-1-1 0,0 1 0,1-1 0,0 1 0,1-1 129,-1 0-129,1 0 0,0 0 0,1 0 0,-1 0 129,1 0-129,-2 0 0,0 0 0,0 0 0,0 0 0,-1 0 0,-5 0 129,8 0-129,-8 0 0,5 0 0,-5 0 0,0 0 0,6 0 0,-6 0 0,0 0 0,0 0-129,5 0 129,-5 0 0,0 0 0,0 0-129,0 0 129,0 0-129,5 0 0,-5 0-129,0 0 129,7 0-129,-7 0 129,6 0 0,-6 0-258,9 0 0,-9 0-387,11 1-903,-6 0-3096,1-1-129,0-2-258</inkml:trace>
  <inkml:trace contextRef="#ctx0" brushRef="#br0" timeOffset="1">3266-759 774,'0'0'1935,"0"0"0,0 0-903,-3 0-258,3 0 129,0 0-774,-6 4 129,6-4-258,-4 6 387,4-6 0,-5 7 258,5-7 258,-4 7 0,4-7 0,-6 7 129,6-7-129,-5 8-129,2-3-129,-1 1-258,1 1-258,-2 0 0,2 1 0,-1-1-129,0 1 0,0-1 0,0 1 129,0-2-129,0 1 387,-1-2-129,2 1 129,-2 0-129,1 2 0,-1-1 0,0 2 258,0 0-258,-1 1-129,1-2 0,0 1-129,1-1 0,-1-1 129,1-2-129,1 0 0,3-5 0,-5 6 129,5-6-129,-5 5 129,5-5 0,-4 6-129,4-6 129,-4 7-129,4-7 0,-6 9 0,3-4 0,3-5 129,-5 7-129,5-7 129,-4 5-129,4-5 129,0 0 0,-5 4 0,5-4 0,-5 1-129,5-1 129,-5 6 0,5-6 0,-6 8 0,3-3 0,0 0 0,1 0 0,2-5 0,-4 6 0,4-6 0,0 0-129,-2 5 0,2-5 0,0 0 0,0 0 0,-6 6-129,6-6 129,-6 8-129,2-4 129,0 1 0,4-5 0,-8 8 0,8-8 0,-6 5 129,6-5-129,0 0 0,0 0 129,0 0-129,0 0 0,-4 3 0,4-3 0,0 0 0,0 0 0,-5 4 0,5-4 0,-6 5 0,6-5 258,-7 4-258,7-4 0,-8 5 0,8-5 129,-6 4-129,6-4 0,0 0-129,-4 3 129,4-3 0,0 0 0,0 0 0,-6 5 0,6-5 0,0 0 0,-5 5 129,5-5-129,0 0 0,-6 4 129,6-4-129,0 0 0,-6 2 0,6-2 0,0 0 0,0 0 0,0 0 0,0 0 0,-5 4 0,5-4-129,0 0 129,0 0 0,0 0 0,-4 5 0,4-5 129,0 0-129,0 0 0,0 0 0,-6 4 0,6-4 0,0 0 0,0 0 0,0 0 0,0 0-129,0 0 129,0 0 0,0 0 0,1 5 0,-1-5 0,0 0 0,0 0 0,0 0 0,0 0 0,0 0 0,5 3 0,-5-3 0,0 0 0,0 0 129,0 0-129,2 6 0,-2-6 0,3 4 0,-3-4 129,3 5-129,-3-5 0,4 4 0,-4-4 0,0 0 0,6 3 0,-6-3 0,0 0 129,0 0-129,0 0 0,0 0 129,0 0-129,4 5 0,-4-5 0,0 0 0,0 0 129,0 0-129,4 5 0,-4-5 0,0 0 0,7 2 0,-7-2 0,4 2 129,-4-2-129,0 0 0,5 1 0,-5-1 0,0 0 129,0 0-129,5 3 0,-5-3 0,5 2 0,-5-2 0,7 2 0,-3-1 0,2-1 0,0 0 0,0 0 0,1 0 0,0-1 0,0 0 0,0 0 0,0 0 0,0 0 0,0 1 0,0 0 0,-2 0 0,1 0 0,-1 0 0,0 0 0,0 0 129,0 0-129,1 0 0,-1 0 129,2-1-129,-1 0 129,1 1-129,0-1 0,-1 1 0,0-1 0,0 1 0,-1-1 0,0 1 0,0 0 0,-1 0 0,1 0 0,0 0 0,0 1 0,0 1-129,1-1 129,0 2 0,0-1 129,1 0-129,0 1 0,1-1 0,-1 0 0,0 0 0,0 1 0,0-1 0,-2 1 0,0-1 0,0 1 0,0 0 0,-5-3 129,8 6-129,-3-3 0,0 0 0,0 0 0,1-1 0,-1 0 0,1-1 0,1 1 0,-1-1 0,1 0 0,-1-1 0,1 1 0,-1-1 0,0 1 0,-1-1 0,0 1 129,0-1-129,-1 1 0,1 0 0,0 0 0,1 1 0,0 0 0,2 0 0,0-1 0,1 0 0,0 0 0,0-1 0,0 0 0,0 0 129,-2 0-129,0-1 0,-1 1 0,-1 0 0,0 0 0,-5 0-129,8 0 129,-8 0 0,8 2 0,-8-2 0,7 2 0,-7-2 0,7 1 0,-7-1 129,7 0-129,-7 0 0,6 0 0,-6 0 0,6-1 0,-6 1 0,0 0 129,6-3-129,-6 3 0,0 0 0,0 0 0,5-2 0,-5 2 0,0 0 0,0 0 129,0 0-129,0 0 0,4-6 0,-4 6 0,0 0 0,4-6 0,-4 6 0,0 0 0,5-6 0,-5 6-129,0 0 129,6-5 0,-6 5-129,0 0 129,6-2 0,-6 2 0,6-3 0,-6 3 0,7-3 0,-7 3 0,7-5 0,-7 5 0,7-7 0,-7 7 0,7-8-129,-3 4 0,1 0-129,0-2-258,3 1-645,-3-5-1548,3-1-2193,2 0-387,1-4-129</inkml:trace>
  <inkml:trace contextRef="#ctx0" brushRef="#br0" timeOffset="2">3243 35 1032,'0'0'2451,"0"0"-129,0 0-387,0 0-258,0 0-387,0 0-258,0 0-387,0 0 0,-1-2-258,1 2 129,0 0-129,0 0 129,-6-7 258,6 7-129,-4-6 258,4 6-129,-4-4 258,4 4-387,0 0 0,-4-5-258,4 5-258,0 0 0,0 0-129,-4-5 0,4 5-258,0 0 129,0 0-129,0 0 0,2-5 129,-2 5 0,0 0 258,0 0-129,0 0 129,0 0 0,0 0 0,5 0 0,-5 0-129,0 0 129,5 0-129,-5 0 0,7-1 0,-1-1-129,0 0 129,-1 0-129,2 0 0,0 0 129,0 1-129,0 0 129,-1 1-129,0 2 258,0 2-129,-1 0 0,0 2 129,0-1-129,-1-1 129,-1 1-129,-3-5 0,6 6 0,-6-6 0,0 0 0,0 0 0,0 0-129,4 4 129,-4-4 0,0 0-129,0 5 129,0-5 0,-1 7 0,1-7 0,-3 8 0,1-3 129,2-5-129,-4 7 129,4-7 0,-5 7-129,5-7 0,-6 5 129,6-5-129,-8 7-129,4-4 129,-2 2 0,0 0 0,1-1 0,-2 1 0,1 1-129,0-2 0,1 1 0,0-3 0,5-2-258,-6 5-129,6-5-387,0 0-387,0 0-903,0 0-1032,0 0-1290,0 0-387</inkml:trace>
</inkml:ink>
</file>

<file path=ppt/ink/ink7.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3-03-07T18:20:52.014"/>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-972-919 516,'3'-5'1290,"-3"5"129,0 0 129,0 0 0,0 0 129,0 0-387,0 0-129,0 0-258,0 0-129,0 0 0,0 0-258,0 0 129,0 0-387,0 0 0,0 0 0,0 0 0,0 0 0,0 0 0,0 0 0,0 0 0,0 0 129,1 3-129,-1-3 0,0 0 0,0 0 0,0 0 0,3 5 0,-3-5 129,0 0-129,4 5 0,-4-5-129,4 3 129,-4-3-129,8 2 0,-8-2 0,9 0 129,-5 0-258,2 0 129,-1 0-129,0 0 129,0 0-129,-1 1 129,-4-1-129,9 1 0,-4-1 0,0 1 129,0 0-129,0-1 129,0 0 0,1 1 0,-1-1-129,1 0 129,0 0 0,0 0 0,1-2 0,0 1-129,0-1 129,0 0-129,1 0 129,0-1-129,0 1 0,0 0 258,-1 0-258,0 0 0,0 1 129,-1 0-129,0-1 0,-1 2 0,0-1 129,1 0-129,-1 0 0,0 0 129,1 0-129,0 0 0,0 0 129,0-1-129,0 0 0,-1 1 129,1-1-129,-1 0 0,-5 2 0,8-2 0,-8 2 0,7-1 0,-7 1 0,6 0 0,-6 0 0,7 0 0,-7 0 0,8 0 0,-8 0 0,7 0 0,-7 0 129,8 0-129,-8 0 0,8 0 0,-8 0 0,9-2 0,-4 1 0,-1 0 0,2 1 0,-6 0 0,8-1 0,-3 1-129,0 0 129,-1-1 0,1 0 0,0 0 0,0 0 0,0-1 0,1 0 0,0 0 0,-1 0 0,1 1 0,-1 0 0,1 0 0,-1 1 0,0 0 0,0 0 0,-1 0 0,1 0 0,0-1 0,0 1 0,0-1 129,1 0-129,-2 1 0,1-1 0,1 0 0,-1 1 0,0 0 0,0 0 0,1 0 0,-2 0 0,2 0 0,-1 0 0,-5 0 0,8-1 0,-8 1 0,8-1 0,-8 1 0,7 0 0,-7 0 0,6-1 0,-6 1-129,6 0 129,-6 0 0,7 0 0,-7 0 0,7 0 0,-7 0 129,6 0-129,-6 0 0,6 0 0,-6 0 0,6 0 0,-6 0 0,7 0 0,-7 0 0,6 0 0,-6 0 0,8 0 0,-3 1 0,-1-1 0,2 1 0,-2-1 0,1 0 0,0 1 0,0-1 0,-1 0 0,-4 0 0,8 0 0,-8 0 0,9 0 0,-9 0 0,8-1 0,-3 1 0,0-1 0,-1 1 0,2 0 0,-2 0 129,2 0-129,-1-1 0,1 1-129,0 0 258,1-1-129,0 0 0,0 0 0,1-1 0,-1 1 0,1-1 129,-1 0-129,1 0 0,0 1 0,-1-1 129,2 1-129,-1-1-129,0 1 129,-1 0 0,1 0 0,-1 0 0,-1 0 0,1 0 0,-2 0 0,0 0 0,0 1 0,0-1 0,-1 0 0,2 0 0,-1 1 0,0 0-129,0 0 258,1 0-129,0 0 0,0 0 0,1 0 0,-1 0 0,1 0 0,0 0 0,0 1 0,0-1 0,0 0 0,0 0 0,0 0 0,0 0 0,1 0 0,-1 0 0,1 0 0,0 0 0,1-1 0,-1 1 0,0 0 0,0 0 0,0-1 0,-1 1 0,0-1 0,1 1 129,-2-1-129,0 0 129,-1 0-129,1 0 0,-2 0-129,2 1 258,-2-1-129,-4 1 0,9-1-129,-4 0 0,0 0 0,0 0 0,1 0 129,-1 0-129,1-1 0,0 1 129,0-1 0,0 1 0,1-1 0,0 1 0,0 0 0,0-1 0,0 1 0,1-1 0,-1 1 0,0 0 0,0 1 0,0-1 0,-1 1 0,0-1 0,0 1 0,0 0 0,0-1 0,1 1 129,-2 0-129,1 0 0,0-1 0,0 1 0,0 0 0,0-1 0,-1 1 0,0-1 0,1 1 0,-1-1 0,0 1 0,-5 0 0,8 0 0,-8 0 0,8-1 0,-8 1-129,9 0 129,-4 0 0,0 0 0,1 0 0,0 0 0,0 0 0,1 0 0,0 0 0,0 0 0,0 0 0,0 0 0,1 0 0,-1 0 0,2 0 0,-1 0 0,1 0 0,-1 1 0,1-1 0,-1 1 0,0-1 0,0 1 0,1-1 0,-2 0 0,1 0 0,0 0 0,-1 0 0,1 0 0,-1 0 0,1 0 0,-1 0 0,-1-1 0,1 1 0,-1 0 0,-1-1 0,1 1 0,-1 0 0,-5 0 0,8 0 0,-3 0 0,-1 0 0,1 0 0,1 0 0,-1 0 0,1 0 0,2 0 0,-1 0-129,1 0 258,0 0-129,0 0 0,-1 0 0,0 0 0,0 0 0,0 0 129,-1-1-129,0 1 0,-1-2 0,0 2 0,0-1 0,0 1 0,0 0 129,1 0-129,-1 0 0,1 0 129,0 0-129,0 0 0,1-1 129,-1 0-129,1 0 0,-2-1 0,1 1 0,-6 1 0,8-3 0,-8 3 0,7-2 0,-7 2 0,5-1 0,-5 1 0,5-1 0,-5 1 0,0 0 0,7-2 0,-7 2 0,5-3 0,-5 3 0,7-3 0,-7 3 0,7-3 0,-7 3-129,6-2 129,-6 2 0,6 0 0,-6 0 0,7 0-129,-7 0 129,8 0 0,-3 0 0,0 0 0,0-1 0,2 0 129,-1 0-129,0 0 0,1-1 0,-2 1 0,0 0 0,-1 0 0,-4 1 0,5-2 0,-5 2 0,0 0 0,0 0 0,0 0 0,0 0 0,0 0 0,0 0 0,0 0 0,0 0 0,0 0 0,0 0 0,0 0 0,0 0 0,0 0 0,0 0 0,0 0 0,0 0 0,0 0 0,0 0 0,0 0 0,0 0 0,0 0 0,0 0 0,0 0 0,0 0 0,0 0 0,2 3 0,-2-3 0,0 6 0,0-6 0,-4 7 0,1-2 0,1 0 0,-1-1 0,3-4 0,-6 8 0,6-8 0,-4 8 0,4-8 0,-5 7 129,5-7-129,-3 8 129,3-8-129,-4 8 129,4-8-258,-5 8 258,2-2-129,-1-1 0,1 0 0,0 0-129,-1 0 258,1-1-258,-1 1 129,0 1 0,1-1 0,-1 0 0,1 0 0,-1 0 0,1 1 0,-1-1-129,1 2 129,-1 1 0,1-1 0,-1 1 0,-1 0 0,0-1 0,1 1-129,-1 1 129,1-1 0,-1 0 0,0-1 0,1-1 0,1 2 0,-1-1 0,2 0 0,-1 0-129,0-1 129,0 1 0,0 1-129,-1-1 129,1 0 0,-1 1 0,0-1 0,-1 1 0,0-1 0,1 0 0,-1 0 0,0 1 0,-1 0 0,1 1 0,-1-1 129,1 0-129,0 0 0,1-1 0,-1 1 0,2-2 129,0 0-129,0 1 0,1-1 0,-1 1-129,0 1 129,0 0 0,0 2 0,-1 0 0,-1 0 0,-1 0 0,0 1 0,0-2 0,0 1 0,0-2 0,0 0 129,1-2-129,1-1 0,4-5 0,-6 6 0,6-6 0,-2 5 0,2-5 0,0 0-129,-1 7 129,1-7-129,-1 7 129,1-2-129,-2 1 0,0 1 129,-1 0 0,-1 2 0,-1 0 0,0 0 0,0 0 129,-2 1-129,1-2 129,1 0-129,-1 0 129,2-2-129,1 0 129,0-1-129,3-5 0,-3 5 0,3-5 0,0 0 0,0 0 0,0 0 129,0 0-129,0 0 0,-6 1 0,6-1 129,-4 5-129,4-5 129,-7 8-129,3-3 0,1 0 0,-1-1 0,4-4 0,-5 6 129,5-6-129,0 0 0,0 0 129,0 0-129,0 0 0,0 0 129,-5 4-129,5-4-129,0 0 129,-5 8-129,3-4 129,-1 1-129,0 2 258,-1-1-258,1-1 129,-1 1 0,1-1 0,3-5 0,-5 6 0,5-6 129,-5 3-129,5-3 0,0 0 0,-5 3 0,5-3-129,0 0 129,-4 6 0,4-6 0,-3 5 0,3-5 0,-3 6 0,3-6 0,-3 5 129,3-5-129,0 0 0,-5 5 0,5-5 0,0 0 0,-4 3 0,4-3 0,0 0 0,-6 4 0,6-4-129,0 0 0,-4 5 0,4-5-129,0 0-129,0 0-258,-1 6-258,1-6-774,0 0-1935,0 0-1161,4-6-387,-4 6 129</inkml:trace>
  <inkml:trace contextRef="#ctx0" brushRef="#br0" timeOffset="1">509-1018 129,'0'0'3225,"0"0"-258,0 0-645,0 0-774,0 0 129,0 0 0,0 0-129,0 0-516,0 0 129,0 0-387,0 0-129,0 0-129,0 0-258,0 0 129,-2 4-129,2-4 0,0 0-129,0 0 129,-6 1 129,6-1-129,0 0 0,-6 0 129,6 0-258,-4 0 129,4 0-129,-5 0 129,5 0-129,-5-1 0,5 1 0,-7-1 129,7 1-129,-8-2-129,3 2 258,-1-2-258,0 2 129,0-2-129,1 2 258,-2-2-258,0 2 129,1-2 129,-1 1-258,0 1 129,-1 0-129,2-1 129,-1 0-129,1 1 0,0 0 129,0 0-129,1 0 0,0 0 129,0 0-129,-1 0 129,1 0 0,-1 0-129,0 1 129,1-1 0,0 1 0,0 0-129,0-1 129,5 0 0,-8 1-129,8-1 0,-9 1 129,4-1-129,1 1-129,-2 0 387,1-1-387,-1 2 258,1-2-129,0 2 129,0-1-258,5-1 258,-8 1-129,8-1-258,-7 1 129,7-1-387,-5 1-129,5-1-645,0 0-774,0 0-2580,0 0-387,3 5-387,-3-5 129</inkml:trace>
</inkml:ink>
</file>

<file path=ppt/ink/ink8.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3-03-07T18:20:52.016"/>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2033 8 258,'-4'-6'1290,"4"6"129,0 0-258,-5-3 0,5 3 258,-5-1-387,5 1-129,-6 0-129,6 0 0,-6 0-129,6 0-129,-5 0 0,5 0-129,-6 0 129,6 0-129,-7 0 0,7 0 258,-8 1-258,3 1 129,-1 0-129,2 0 0,-2 0 0,1 2-129,0-2 0,0 2-129,-1-1 0,1 0-129,0 1 129,1 2 0,-2-1-129,1 1 129,0 0 0,-1 1 129,1 0-129,1 0 0,-2 0 0,1-1 129,1 1-258,-1 1 0,0-2 0,1 1 0,0 0 0,-1 0 0,0-1 0,0 1 0,1-1 0,-1 0 0,-1-1 0,1 0 0,0 1 0,0-1 0,0 1 0,5-6 129,-8 8-129,4-3 0,1-1 0,3-4 129,-6 8-129,3-3 0,3-5 129,-6 9-258,6-9 258,-7 7-258,4-2 129,-1-1 0,-1 2 0,1-1-129,0 0 129,-1 0 0,1 1 0,0 0 0,1 0 0,-1 0 0,0 0 0,1-1 0,0 1 0,0 0 0,0 0 0,-1-1 0,0 1 0,1-1 0,0 0 0,0-1 0,3-4 0,-5 8 0,5-8 0,-5 6 0,5-6 0,-4 6 0,4-6 0,-4 6 0,4-6 0,-6 6 0,6-6 0,-4 7 0,4-7 0,-5 7 0,5-7 0,-4 7 0,4-7 0,-6 8 0,6-8 0,-7 8 0,7-8 0,-7 8 0,7-8 0,-7 9 0,3-4 129,-2-1-129,2 0 0,-1 1 0,0-1 0,0 1 0,0-1 0,0 0 0,1 1 0,-1 0 0,5-5 0,-7 8-129,7-8 129,-7 8 0,7-8 0,-6 8 0,6-8 0,-5 6 0,5-6 0,-6 7 0,6-7 0,-6 8 129,6-8-129,-6 8 0,3-3 129,-1 0-129,1 0 129,0 0-129,0-1 129,0 1-258,3-5 129,-6 8-129,6-8 129,-6 7-258,6-7 258,-7 8-129,7-8 129,-7 8 0,3-3 0,-1 0-258,1-1 258,0 1 0,0-1 0,0 1 0,-1 0 0,2 0 0,-1 0-129,1 0 129,0 1 0,-1-1 0,1 1 0,-1 0 0,1 0 0,-1 0 0,0 0 0,0 0 0,0 0 0,0-1 0,-1 1 0,1 0 0,0 0 0,0-1 0,0 1 0,0 0 0,1-1 0,-1 1 0,1 0 0,0-1 0,-1-1 0,1 2 0,3-6 0,-6 8 0,6-8 0,-6 7 0,6-7 0,-5 7 0,5-7 0,-5 6 0,5-6 0,-4 6 0,4-6 0,-5 7 0,5-7 0,-5 7 0,5-7 0,-5 7-129,3-2 129,-1 0 0,0-1 0,0 1 0,1 1 0,0-1 129,-1 1-129,-1 0 129,1 0 129,0-1-516,0 1 516,0-1-516,3-5 516,-8 9-645,8-9 387,-6 7-129,6-7 129,-6 7 0,6-7 0,-7 7 0,7-7-129,-6 8 258,3-4-129,3-4 0,-8 9 0,8-9 0,-8 9 129,4-4-129,4-5 0,-7 8 0,3-4 0,4-4 0,-8 9 0,8-9 0,-7 9-129,4-4 129,-1 1 0,0-1 0,0 0 0,1 1-129,-1 0 129,1-1 0,-1 0 0,1 1 0,-1 0 0,0 0 0,1 0 0,-1 0-129,1 0 129,-1 0 0,0-1 0,0 2-129,0-2 129,0 0 0,0 0 0,1 0 0,-2 0 0,2 0 0,-1 0 0,0 0 0,0-1 0,0 1 0,0 0-129,0 0 129,4-5 0,-8 8 0,8-8 0,-8 8 0,8-8 0,-9 8 0,9-8 0,-7 7 0,7-7 0,-9 8 0,6-4 129,3-4-129,-8 9 129,8-9 0,-8 9-129,5-4 0,-1-1 129,0 1-129,4-5 0,-8 9-129,5-4 129,-2 0 0,5-5 0,-9 8 0,5-3 0,0-1 0,-1 1 0,1 0 0,0 0 0,0 0 0,0 0 0,0 1 129,0 0-129,0-1 0,0 1 129,-1 0-129,1 0 129,0-1-129,0 1 258,0 0-258,0-1 0,0 0 129,4-5-129,-6 9 0,6-9 0,-6 7 0,6-7 0,-6 9 0,4-5 0,-1 1 0,0 0 0,1 1 0,-1-1 129,1 1-129,0 0 0,-1 1 129,1-2-129,-1 1 0,0 0 0,0 0 0,1-1 0,-1-1 0,1 1 0,2-5 0,-5 8 0,5-8 0,-3 7 0,3-7 0,-4 8 0,4-8 0,-4 8 0,2-3 0,0 0 0,0-1 129,-1 2-129,0-1 0,0 1 129,0 0-129,0 1 129,-1 1-129,1-1 129,-2 1-258,1 0 258,-1-1-129,1 1-129,0 0 129,-1-2-129,1 0 258,0 0-258,0 0 258,1 0-129,-1 1 0,0 0 0,1-1 129,-1 1-129,1 0 0,-2-1 0,2 1 0,-1-1 0,1 0 0,-1-2 0,1 2 0,0-2 0,-1 1 0,1-1 0,0 1 0,3-5 0,-8 9 0,5-4 0,0 0 0,0 0 0,-1 0 0,1-1 0,0 1 0,0 0 0,0 0 0,-1 0 0,0 0 0,0 0 0,0 1 0,0-1 0,-1 1 0,0 0 0,1 0 0,-2 0-129,1 1 258,0 0-258,1-1 129,-2 1 0,1 0 129,0 0-258,0 0 258,0 0-129,0-1 0,0 1 0,0 0 129,0-2-129,1 2 0,0-2-129,-1 2 129,1 0 0,0 0 0,-1 0 0,1 2 0,0 0-129,0 0 129,0 1 0,-1 0 0,1 1 0,0 0 0,0-1 0,-1 1 0,1-1 0,-1 0 0,1 0 0,-1-1 0,1-2 0,0 0 0,0 0 0,0-1 0,1-1 0,0-1 0,3-4 0,-6 8 0,6-8 0,-5 5 0,5-5 0,-4 4 0,4-4 0,0 0-129,-5 7 129,5-7 0,-2 5 0,2-5 0,-2 5 0,2-5 0,-3 5 0,3-5 0,-2 5 0,2-5 0,-4 6 0,4-6 129,-5 8-258,5-8 258,-5 8-129,2-3 0,-1 0 0,1-1-258,0 2 258,0-1-129,-1 0 129,4-5-129,-7 9 129,4-4-129,-1-1 258,-1 1-129,5-5 0,-8 8 0,8-8 0,-8 7 0,8-7 129,-7 5-129,7-5 0,-7 6 0,7-6 0,-6 5 0,6-5 0,-6 5 0,6-5 0,-7 6 129,7-6-258,-7 5 258,7-5-258,-7 8 258,7-8-129,-9 7 0,9-7 0,-8 10 0,2-6 0,2 2 0,0-1 0,-1 2 129,-1-1-129,1 1 0,-1 1 0,-1-1 0,1 1 0,-1 0 0,0 0 0,0 2 0,-1-1 0,1 1 0,0-1 0,-1 1 129,1 0-129,0 0 0,0-1 0,1-1 0,0 0 0,1 0 129,0-1-129,0-1 0,1 0 0,-1-1 0,2 1 0,-1-1 0,0 0 129,0 0-129,0 0 129,1 0-129,0 0 129,0 0 0,0 1-129,0 0 0,-1 0 0,2 2 0,-2-1 0,1 1 0,-1 0 0,0 0 0,1-1 0,-1 1 0,1-2 0,-1 1 129,0-1-129,0 0 0,1 0 0,-1 0 129,1-1-129,-1 1 0,1 0 0,1-2 0,-1 1 0,0 0 129,3-5-129,-4 9 0,4-9 0,-4 7 0,4-7 0,-4 6 0,4-6 0,-4 6 0,4-6 0,-4 6 0,4-6 0,-4 6 0,4-6 0,-3 8 0,3-8 0,-3 8 0,1-3 0,0-1 0,1 1 0,-1 0 0,0 1 0,0 0 129,0-1-129,0 1 0,0 1 0,0 0 0,0 0 129,-1-1-129,1 2 0,0-2 0,0 1 129,0-1-129,0 0 129,0-1 0,2-5 0,-3 8 129,3-8 0,-5 5-129,5-5 258,0 0-258,-6 6 0,6-6 0,-4 6-129,4-6 129,-3 6-258,3-6 129,-2 5 0,2-5 0,0 0-258,0 0 0,0 0-387,0 0 129,-3 6-387,3-6-258,-1 5-1032,1-5-2193,-2 8-774,2-3 0</inkml:trace>
</inkml:ink>
</file>

<file path=ppt/ink/ink9.xml><?xml version="1.0" encoding="utf-8"?>
<inkml:ink xmlns:inkml="http://www.w3.org/2003/InkML">
  <inkml:definitions>
    <inkml:context xml:id="ctx0">
      <inkml:inkSource xml:id="inkSrc0">
        <inkml:traceFormat>
          <inkml:channel name="X" type="integer" max="26311" units="in"/>
          <inkml:channel name="Y" type="integer" max="16519" units="in"/>
          <inkml:channel name="F" type="integer" max="32767" units="dev"/>
        </inkml:traceFormat>
        <inkml:channelProperties>
          <inkml:channelProperty channel="X" name="resolution" value="2540.16211" units="1/in"/>
          <inkml:channelProperty channel="Y" name="resolution" value="2540.21216" units="1/in"/>
          <inkml:channelProperty channel="F" name="resolution" value="0" units="1/dev"/>
        </inkml:channelProperties>
      </inkml:inkSource>
      <inkml:timestamp xml:id="ts0" timeString="2013-03-07T18:20:52.017"/>
    </inkml:context>
    <inkml:brush xml:id="br0">
      <inkml:brushProperty name="width" value="0.06667" units="cm"/>
      <inkml:brushProperty name="height" value="0.06667" units="cm"/>
      <inkml:brushProperty name="color" value="#D34817"/>
      <inkml:brushProperty name="fitToCurve" value="1"/>
    </inkml:brush>
  </inkml:definitions>
  <inkml:trace contextRef="#ctx0" brushRef="#br0">28 1123 774,'-6'-1'1161,"1"0"0,5 1-258,-6 0-258,6 0-258,-6 0-129,6 0 0,0 0-516,-6 2 258,6-2 0,0 0 0,0 0 258,0 0-129,0 0 0,0 0 387,0 0 0,0 0 129,0 0-129,4 6 0,-4-6 0,0 0-129,6 5 0,-6-5-129,5 5-129,-5-5 129,5 7 129,-5-7-129,8 7 129,-3-3 129,-5-4 0,9 6 0,-4-2 0,1 0 129,-1-2-387,1 1 129,-1-1 0,1 2-129,-1-1-129,0 1 0,1-2-129,-1 2 129,0-2 0,0 2 0,1-1 258,-1 1-258,-1-2 129,2 2-129,-1-1 129,0 0-129,1 0 0,-1-1 0,1 1 0,2 0 0,-2-1 0,2 0 0,-1 0 129,0 0-258,0 0 129,1 0-129,0 1 0,-1 0 129,1 0-129,0 1 0,0-1 0,2 1 0,-1 0 0,0 0 0,2 1 0,-1-2 129,1 1-129,0 0 0,0 1 129,1-2 0,-2 1-129,2 0 129,-1 0 0,-1 0-129,1 0 129,0 0-129,-2-2 129,2 2-129,-1-2 129,0 2-129,0-2 0,0 0 129,1 0-129,-1-1 0,1 1 0,0-1 129,-1 1-129,1-1 129,-1 1-129,1-1 129,-1 1-129,0 1 129,0-1-129,1 0 0,1 0 0,0 1 0,0-2 0,2 1 129,0-1-129,0 0 0,2 0 0,-1 0 0,0 0 129,1 0-129,-1 0 0,0 0 0,1 0 129,-1 1-129,0-1 0,-1 1 129,-1 0-129,1 1 0,-1-1 0,0 1 0,-1-1 0,-1 1 129,1 0-129,0-1 129,0 1-129,0-1 129,-1 0-129,0 0 129,0 0-129,-1 0 129,0 1-129,0-1 0,0 0 129,-1 1-129,0-1 0,1 1 0,-1-1 0,1 0 258,-1 1-258,0-1 0,0 0 0,0 1 129,-1-1-129,1 1 0,-1-1 0,1 1 129,-1-1-129,1 1 0,-1-1 0,1 0 0,-1 0 0,1-1 129,-1 1-129,1-1 0,-1 1 0,0-1 0,0 0 0,1 1 0,0-1 0,0 0 0,1 1 0,0-2 0,0 1 0,0 0 0,-1 0 0,0-1 0,-1 1 0,1 0 0,-2-1 0,2 1 0,-2 0 0,0-1 0,1 1 0,0 0 0,-1 1 129,1-1-129,-1 1 0,0 0 0,-1 1 0,0-1 0,0 0 0,0 1 0,-1 0 0,0 0-129,1-1 258,-2 1-129,1 0 0,0 0 0,0-1 0,0 0 0,0 0 0,0 0 129,0 0-129,1 0 0,0-1 0,0 1 0,-1 1 0,0-1 129,2 0-129,-2 0 0,0 0 0,0 0 0,0 1 0,0-1 0,0 0 0,0 1 0,-1-1 0,-4-2 0,9 3 0,-9-3 0,8 3 0,-8-3 129,8 4-129,-8-4 0,7 3 0,-7-3 0,8 3 0,-8-3 0,7 4 0,-7-4 0,7 3 0,-7-3 0,6 2 0,-6-2 0,5 2 0,-5-2 0,5 2 0,-5-2 0,4 2 0,-4-2 0,6 2 0,-6-2 0,0 0 0,6 3 0,-6-3 0,0 0 129,0 0-129,5 2 0,-5-2 129,0 0-129,0 0 0,0 0 129,0 0-129,0 0 129,0 0-129,0 0 0,0 0 0,0 0 0,0 0 129,0 0-129,0 0-129,0 0 129,0 0 0,0 0 0,0 0 0,0 0 129,0 0-129,0 0 0,0 0 0,0 0 0,0 0 0,0 0 129,0 0-129,5-2 0,-5 2 0,0 0 0,0 0 0,2-6 0,-2 6 0,0 0 0,5-6 0,-5 6 0,3-5 0,-3 5 0,6-7 0,-6 7 0,7-7 0,-4 2-129,-3 5 129,8-9 0,-3 5 0,-1-1 0,1 1 0,0-1-129,0 0 129,1-1 0,0-1 0,0 1 129,-1-1-129,2 0 129,-2 0-129,2 0 129,-1-1-129,0 2 129,-1 0-129,1 0 0,-1-1 0,0 1 0,0-1 0,0 0 0,-1 1 0,1-1 0,0-1 0,0 1-129,0-1 129,0-1 0,0 1 0,1-1 0,0 1 0,-1-1-129,0 0 258,0-1-258,1 2 129,-1-1 0,0-1 0,0 1 0,-1 0 0,0 0 0,1 1 0,-1 0 0,-1 0 0,0 1 0,0 0 0,-1 1 0,0 0 0,0 0 0,0 0 0,0 0 0,-1 0 0,1 0 0,0-2 0,0 1 0,0 0 0,0-1 0,0 0-129,1 0 129,-1-1-129,1 2 129,-1 0 0,1 0-129,-1 0 258,2-1-258,-2 0 258,1 0-258,0 0 258,0-1-258,0 0 129,2-1 0,-2 0 0,2 1 0,-1-2 0,2 2 0,-1-2 0,0 2 0,0 0 0,0 0 0,0 0 0,0 0 0,1 0 0,-1 1 0,-1 0 0,2 1 0,-2-1 0,0 1 0,1 1 0,-1-1 0,0 1 0,-1 0 129,0 0-129,0 0 0,0-1 0,0 1 0,0-1 0,0 1 0,0-2 0,0 1 0,1 0 0,1 1 0,-2 0 0,1 0 0,0 0 0,0 0 0,-1 0 0,1 0 0,-1-1 0,0 1 0,1-1 0,-1 0 0,0-1 0,0 1 0,1-1 0,0 0-129,0-1 258,1 1-129,0 1 0,-1-1 0,1 1 0,-1 0 0,1-1 0,-1 1 0,0 0 0,0 0 0,0-1 0,0 0 0,0 1 0,0 0 0,1 0 0,-1 0 0,0 1 0,0-1 0,0 0 0,0 1 0,0-1 129,1 0-258,-1 1 258,1-2-129,-1 0 0,2 1 0,-1-1 0,0 0 129,0 1-129,1-1 258,0 1-258,0-1 129,0 2-129,-1-1 129,1 0-129,0 0 0,0 0 0,0-1-129,1 0 258,-1 1-258,1-1 129,1 0 0,-1 0 129,0 0-129,1 0 0,-1 0 0,0 0 0,-1 1 0,1 0 129,-2 1-129,1 0 0,0-1 0,-1 1 0,0 0 0,1-1 0,-1 1 0,0 0 129,0-1-129,0 1 0,0 0 0,1 1 0,0-1 0,0 0 0,-1 1 0,0-1 0,0 0 0,0 0 258,1-1-258,-1 1 0,0-1 0,0 1 0,2-1 0,-1 1 0,1-1-258,-1-1 258,1 2 0,-1-1 0,0 1 0,0 0 0,0 0 0,0-1 0,-2 2 0,1 0 0,0 1 0,-1-1 0,0 0 0,0 1 0,-4 4 258,7-9-258,-7 9 0,7-8 0,-7 8 0,7-7 0,-7 7 0,6-7 0,-6 7 0,4-6 0,-4 6 0,5-6 0,-5 6 0,4-6 0,-4 6 0,3-5 129,-3 5-129,4-6 0,-4 6 0,4-6 0,-4 6 0,4-7 0,-2 3 0,-2 4 0,4-9 0,-1 5 0,-1-1 0,1 0 0,-3 5-129,4-6 129,-4 6 0,4-6 0,-4 6 0,0 0 0,5-5-258,-5 5 258,0 0 0,5-3 0,-5 3 0,0 0 0,0 0 0,6-5 258,-6 5-258,0 0 0,0 0 0,5-5 0,-5 5 0,0 0 0,4-5 0,-4 5 0,0 0 0,0 0 0,5-4 0,-5 4 0,0 0 0,0 0 0,0 0-258,0 0 258,5-2 0,-5 2 0,0 0-129,0 0 129,0 0 0,0 0 0,0 0 0,0 0 0,0 0 0,4 0 0,-4 0 0,0 0 0,0 0 0,0 0 0,0 0 0,0 0-129,0 0 129,0 0 0,0 0 0,0 0-129,0 0 129,0 0 0,0 0 0,0 0-129,0 0 129,5 1 0,-5-1 0,0 0 0,0 0 0,0 0 0,5 3 0,-5-3 0,0 0 0,0 0 0,0 0 0,0 0 0,0 0 0,0 0 0,0 0-129,0 0 129,0 0-129,0 0 129,0 0-129,0 0 129,1 4-129,-1-4 129,0 0-129,0 0 129,0 0 0,0 0 0,0 6 0,0-6-129,0 0 129,0 0 0,0 5 0,0-5 0,0 0 0,0 0 0,0 4-129,0-4 129,0 0 0,0 0 0,0 0 0,1 7 0,-1-7 0,0 0 0,5 4 0,-5-4 0,5 3 0,-5-3 0,5 3 0,-5-3 0,8 4 0,-8-4 0,8 3 0,-3-2 0,-1 1 0,2-1 0,-1-1 0,0 1 0,1-1 0,0 1 0,1-1 129,-1 0-129,1 0 0,0 0 0,1 0 0,-1 0 129,1 0-129,-2 0 0,0 0 0,0 0 0,0 0 0,-1 0 0,-5 0 129,8 0-129,-8 0 0,5 0 0,-5 0 0,0 0 0,6 0 0,-6 0 0,0 0 0,0 0-129,5 0 129,-5 0 0,0 0 0,0 0-129,0 0 129,0 0-129,5 0 0,-5 0-129,0 0 129,7 0-129,-7 0 129,6 0 0,-6 0-258,9 0 0,-9 0-387,11 1-903,-6 0-3096,1-1-129,0-2-258</inkml:trace>
  <inkml:trace contextRef="#ctx0" brushRef="#br0" timeOffset="1">3266-759 774,'0'0'1935,"0"0"0,0 0-903,-3 0-258,3 0 129,0 0-774,-6 4 129,6-4-258,-4 6 387,4-6 0,-5 7 258,5-7 258,-4 7 0,4-7 0,-6 7 129,6-7-129,-5 8-129,2-3-129,-1 1-258,1 1-258,-2 0 0,2 1 0,-1-1-129,0 1 0,0-1 0,0 1 129,0-2-129,0 1 387,-1-2-129,2 1 129,-2 0-129,1 2 0,-1-1 0,0 2 258,0 0-258,-1 1-129,1-2 0,0 1-129,1-1 0,-1-1 129,1-2-129,1 0 0,3-5 0,-5 6 129,5-6-129,-5 5 129,5-5 0,-4 6-129,4-6 129,-4 7-129,4-7 0,-6 9 0,3-4 0,3-5 129,-5 7-129,5-7 129,-4 5-129,4-5 129,0 0 0,-5 4 0,5-4 0,-5 1-129,5-1 129,-5 6 0,5-6 0,-6 8 0,3-3 0,0 0 0,1 0 0,2-5 0,-4 6 0,4-6 0,0 0-129,-2 5 0,2-5 0,0 0 0,0 0 0,-6 6-129,6-6 129,-6 8-129,2-4 129,0 1 0,4-5 0,-8 8 0,8-8 0,-6 5 129,6-5-129,0 0 0,0 0 129,0 0-129,0 0 0,-4 3 0,4-3 0,0 0 0,0 0 0,-5 4 0,5-4 0,-6 5 0,6-5 258,-7 4-258,7-4 0,-8 5 0,8-5 129,-6 4-129,6-4 0,0 0-129,-4 3 129,4-3 0,0 0 0,0 0 0,-6 5 0,6-5 0,0 0 0,-5 5 129,5-5-129,0 0 0,-6 4 129,6-4-129,0 0 0,-6 2 0,6-2 0,0 0 0,0 0 0,0 0 0,0 0 0,-5 4 0,5-4-129,0 0 129,0 0 0,0 0 0,-4 5 0,4-5 129,0 0-129,0 0 0,0 0 0,-6 4 0,6-4 0,0 0 0,0 0 0,0 0 0,0 0-129,0 0 129,0 0 0,0 0 0,1 5 0,-1-5 0,0 0 0,0 0 0,0 0 0,0 0 0,0 0 0,5 3 0,-5-3 0,0 0 0,0 0 129,0 0-129,2 6 0,-2-6 0,3 4 0,-3-4 129,3 5-129,-3-5 0,4 4 0,-4-4 0,0 0 0,6 3 0,-6-3 0,0 0 129,0 0-129,0 0 0,0 0 129,0 0-129,4 5 0,-4-5 0,0 0 0,0 0 129,0 0-129,4 5 0,-4-5 0,0 0 0,7 2 0,-7-2 0,4 2 129,-4-2-129,0 0 0,5 1 0,-5-1 0,0 0 129,0 0-129,5 3 0,-5-3 0,5 2 0,-5-2 0,7 2 0,-3-1 0,2-1 0,0 0 0,0 0 0,1 0 0,0-1 0,0 0 0,0 0 0,0 0 0,0 0 0,0 1 0,0 0 0,-2 0 0,1 0 0,-1 0 0,0 0 0,0 0 129,0 0-129,1 0 0,-1 0 129,2-1-129,-1 0 129,1 1-129,0-1 0,-1 1 0,0-1 0,0 1 0,-1-1 0,0 1 0,0 0 0,-1 0 0,1 0 0,0 0 0,0 1 0,0 1-129,1-1 129,0 2 0,0-1 129,1 0-129,0 1 0,1-1 0,-1 0 0,0 0 0,0 1 0,0-1 0,-2 1 0,0-1 0,0 1 0,0 0 0,-5-3 129,8 6-129,-3-3 0,0 0 0,0 0 0,1-1 0,-1 0 0,1-1 0,1 1 0,-1-1 0,1 0 0,-1-1 0,1 1 0,-1-1 0,0 1 0,-1-1 0,0 1 129,0-1-129,-1 1 0,1 0 0,0 0 0,1 1 0,0 0 0,2 0 0,0-1 0,1 0 0,0 0 0,0-1 0,0 0 0,0 0 129,-2 0-129,0-1 0,-1 1 0,-1 0 0,0 0 0,-5 0-129,8 0 129,-8 0 0,8 2 0,-8-2 0,7 2 0,-7-2 0,7 1 0,-7-1 129,7 0-129,-7 0 0,6 0 0,-6 0 0,6-1 0,-6 1 0,0 0 129,6-3-129,-6 3 0,0 0 0,0 0 0,5-2 0,-5 2 0,0 0 0,0 0 129,0 0-129,0 0 0,4-6 0,-4 6 0,0 0 0,4-6 0,-4 6 0,0 0 0,5-6 0,-5 6-129,0 0 129,6-5 0,-6 5-129,0 0 129,6-2 0,-6 2 0,6-3 0,-6 3 0,7-3 0,-7 3 0,7-5 0,-7 5 0,7-7 0,-7 7 0,7-8-129,-3 4 0,1 0-129,0-2-258,3 1-645,-3-5-1548,3-1-2193,2 0-387,1-4-129</inkml:trace>
  <inkml:trace contextRef="#ctx0" brushRef="#br0" timeOffset="2">3243 35 1032,'0'0'2451,"0"0"-129,0 0-387,0 0-258,0 0-387,0 0-258,0 0-387,0 0 0,-1-2-258,1 2 129,0 0-129,0 0 129,-6-7 258,6 7-129,-4-6 258,4 6-129,-4-4 258,4 4-387,0 0 0,-4-5-258,4 5-258,0 0 0,0 0-129,-4-5 0,4 5-258,0 0 129,0 0-129,0 0 0,2-5 129,-2 5 0,0 0 258,0 0-129,0 0 129,0 0 0,0 0 0,5 0 0,-5 0-129,0 0 129,5 0-129,-5 0 0,7-1 0,-1-1-129,0 0 129,-1 0-129,2 0 0,0 0 129,0 1-129,0 0 129,-1 1-129,0 2 258,0 2-129,-1 0 0,0 2 129,0-1-129,-1-1 129,-1 1-129,-3-5 0,6 6 0,-6-6 0,0 0 0,0 0 0,0 0-129,4 4 129,-4-4 0,0 0-129,0 5 129,0-5 0,-1 7 0,1-7 0,-3 8 0,1-3 129,2-5-129,-4 7 129,4-7 0,-5 7-129,5-7 0,-6 5 129,6-5-129,-8 7-129,4-4 129,-2 2 0,0 0 0,1-1 0,-2 1 0,1 1-129,0-2 0,1 1 0,0-3 0,5-2-258,-6 5-129,6-5-387,0 0-387,0 0-903,0 0-1032,0 0-1290,0 0-387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CF9DBC-88D4-404C-B198-FF43B6B78E3A}" type="datetimeFigureOut">
              <a:rPr lang="en-US" smtClean="0"/>
              <a:t>3/11/2014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753E61-7679-4972-9070-8ECD38B8C555}" type="slidenum">
              <a:rPr lang="en-US" smtClean="0"/>
              <a:t>‹#›</a:t>
            </a:fld>
            <a:endParaRPr lang="en-US"/>
          </a:p>
        </p:txBody>
      </p:sp>
    </p:spTree>
    <p:extLst>
      <p:ext uri="{BB962C8B-B14F-4D97-AF65-F5344CB8AC3E}">
        <p14:creationId xmlns:p14="http://schemas.microsoft.com/office/powerpoint/2010/main" val="556178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a:defRPr>
                <a:solidFill>
                  <a:schemeClr val="tx1"/>
                </a:solidFill>
                <a:latin typeface="Arial" charset="0"/>
              </a:defRPr>
            </a:lvl1pPr>
            <a:lvl2pPr marL="702756" indent="-270291" defTabSz="912983">
              <a:defRPr>
                <a:solidFill>
                  <a:schemeClr val="tx1"/>
                </a:solidFill>
                <a:latin typeface="Arial" charset="0"/>
              </a:defRPr>
            </a:lvl2pPr>
            <a:lvl3pPr marL="1081164" indent="-216233" defTabSz="912983">
              <a:defRPr>
                <a:solidFill>
                  <a:schemeClr val="tx1"/>
                </a:solidFill>
                <a:latin typeface="Arial" charset="0"/>
              </a:defRPr>
            </a:lvl3pPr>
            <a:lvl4pPr marL="1513629" indent="-216233" defTabSz="912983">
              <a:defRPr>
                <a:solidFill>
                  <a:schemeClr val="tx1"/>
                </a:solidFill>
                <a:latin typeface="Arial" charset="0"/>
              </a:defRPr>
            </a:lvl4pPr>
            <a:lvl5pPr marL="1946095" indent="-216233" defTabSz="912983">
              <a:defRPr>
                <a:solidFill>
                  <a:schemeClr val="tx1"/>
                </a:solidFill>
                <a:latin typeface="Arial" charset="0"/>
              </a:defRPr>
            </a:lvl5pPr>
            <a:lvl6pPr marL="2378560" indent="-216233" defTabSz="912983" eaLnBrk="0" fontAlgn="base" hangingPunct="0">
              <a:spcBef>
                <a:spcPct val="0"/>
              </a:spcBef>
              <a:spcAft>
                <a:spcPct val="0"/>
              </a:spcAft>
              <a:defRPr>
                <a:solidFill>
                  <a:schemeClr val="tx1"/>
                </a:solidFill>
                <a:latin typeface="Arial" charset="0"/>
              </a:defRPr>
            </a:lvl6pPr>
            <a:lvl7pPr marL="2811026" indent="-216233" defTabSz="912983" eaLnBrk="0" fontAlgn="base" hangingPunct="0">
              <a:spcBef>
                <a:spcPct val="0"/>
              </a:spcBef>
              <a:spcAft>
                <a:spcPct val="0"/>
              </a:spcAft>
              <a:defRPr>
                <a:solidFill>
                  <a:schemeClr val="tx1"/>
                </a:solidFill>
                <a:latin typeface="Arial" charset="0"/>
              </a:defRPr>
            </a:lvl7pPr>
            <a:lvl8pPr marL="3243491" indent="-216233" defTabSz="912983" eaLnBrk="0" fontAlgn="base" hangingPunct="0">
              <a:spcBef>
                <a:spcPct val="0"/>
              </a:spcBef>
              <a:spcAft>
                <a:spcPct val="0"/>
              </a:spcAft>
              <a:defRPr>
                <a:solidFill>
                  <a:schemeClr val="tx1"/>
                </a:solidFill>
                <a:latin typeface="Arial" charset="0"/>
              </a:defRPr>
            </a:lvl8pPr>
            <a:lvl9pPr marL="3675957" indent="-216233" defTabSz="912983" eaLnBrk="0" fontAlgn="base" hangingPunct="0">
              <a:spcBef>
                <a:spcPct val="0"/>
              </a:spcBef>
              <a:spcAft>
                <a:spcPct val="0"/>
              </a:spcAft>
              <a:defRPr>
                <a:solidFill>
                  <a:schemeClr val="tx1"/>
                </a:solidFill>
                <a:latin typeface="Arial" charset="0"/>
              </a:defRPr>
            </a:lvl9pPr>
          </a:lstStyle>
          <a:p>
            <a:fld id="{2C4A7774-F4D4-4AC9-952A-B5EBD3E82F9F}" type="slidenum">
              <a:rPr lang="en-US" smtClean="0"/>
              <a:pPr/>
              <a:t>4</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53E61-7679-4972-9070-8ECD38B8C555}" type="slidenum">
              <a:rPr lang="en-US" smtClean="0"/>
              <a:t>8</a:t>
            </a:fld>
            <a:endParaRPr lang="en-US"/>
          </a:p>
        </p:txBody>
      </p:sp>
    </p:spTree>
    <p:extLst>
      <p:ext uri="{BB962C8B-B14F-4D97-AF65-F5344CB8AC3E}">
        <p14:creationId xmlns:p14="http://schemas.microsoft.com/office/powerpoint/2010/main" val="1491495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753E61-7679-4972-9070-8ECD38B8C555}" type="slidenum">
              <a:rPr lang="en-US" smtClean="0"/>
              <a:t>15</a:t>
            </a:fld>
            <a:endParaRPr lang="en-US"/>
          </a:p>
        </p:txBody>
      </p:sp>
    </p:spTree>
    <p:extLst>
      <p:ext uri="{BB962C8B-B14F-4D97-AF65-F5344CB8AC3E}">
        <p14:creationId xmlns:p14="http://schemas.microsoft.com/office/powerpoint/2010/main" val="397927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Step Motors Rev 0</a:t>
            </a:r>
          </a:p>
        </p:txBody>
      </p:sp>
      <p:sp>
        <p:nvSpPr>
          <p:cNvPr id="7" name="Rectangle 5"/>
          <p:cNvSpPr>
            <a:spLocks noGrp="1" noChangeArrowheads="1"/>
          </p:cNvSpPr>
          <p:nvPr>
            <p:ph type="sldNum" sz="quarter" idx="5"/>
          </p:nvPr>
        </p:nvSpPr>
        <p:spPr>
          <a:ln/>
        </p:spPr>
        <p:txBody>
          <a:bodyPr/>
          <a:lstStyle/>
          <a:p>
            <a:fld id="{575F9A2C-096C-4F36-B792-0BA64B560173}" type="slidenum">
              <a:rPr lang="en-US"/>
              <a:pPr/>
              <a:t>70</a:t>
            </a:fld>
            <a:endParaRPr lang="en-US"/>
          </a:p>
        </p:txBody>
      </p:sp>
      <p:sp>
        <p:nvSpPr>
          <p:cNvPr id="79874" name="Rectangle 2"/>
          <p:cNvSpPr>
            <a:spLocks noGrp="1" noChangeArrowheads="1"/>
          </p:cNvSpPr>
          <p:nvPr>
            <p:ph type="body" idx="1"/>
          </p:nvPr>
        </p:nvSpPr>
        <p:spPr>
          <a:noFill/>
          <a:ln/>
        </p:spPr>
        <p:txBody>
          <a:bodyPr/>
          <a:lstStyle/>
          <a:p>
            <a:pPr eaLnBrk="0" hangingPunct="0"/>
            <a:r>
              <a:rPr lang="en-US"/>
              <a:t>The rotor and the stator do not touch one another.  Many people think that since the rotor and the stator appear to have “gear” teeth, they must mesh together as the motor turns.  Let me assure you that this is not the case!  The rotor and the stator are separated by a very thin air gap, somewhere in the neighborhood of 0.0008”.  </a:t>
            </a:r>
          </a:p>
          <a:p>
            <a:pPr eaLnBrk="0" hangingPunct="0"/>
            <a:endParaRPr lang="en-US"/>
          </a:p>
          <a:p>
            <a:pPr eaLnBrk="0" hangingPunct="0"/>
            <a:r>
              <a:rPr lang="en-US"/>
              <a:t>Since the teeth do not mesh together, torque must be “made” in the air gap.  And that torque is a function of the magnetic flux focused from the rotor to the stator.  Flux can be broken down into two components, a tangential component labeled </a:t>
            </a:r>
            <a:r>
              <a:rPr lang="en-US">
                <a:latin typeface="Symbol" pitchFamily="18" charset="2"/>
              </a:rPr>
              <a:t>F</a:t>
            </a:r>
            <a:r>
              <a:rPr lang="en-US" baseline="-25000"/>
              <a:t>T</a:t>
            </a:r>
            <a:r>
              <a:rPr lang="en-US"/>
              <a:t> above and a normal component labeled </a:t>
            </a:r>
            <a:r>
              <a:rPr lang="en-US">
                <a:latin typeface="Symbol" pitchFamily="18" charset="2"/>
              </a:rPr>
              <a:t>F</a:t>
            </a:r>
            <a:r>
              <a:rPr lang="en-US" baseline="-25000"/>
              <a:t>N</a:t>
            </a:r>
            <a:r>
              <a:rPr lang="en-US"/>
              <a:t> above.  It is only when the tangential component is present that we are making torque.</a:t>
            </a:r>
          </a:p>
          <a:p>
            <a:pPr eaLnBrk="0" hangingPunct="0"/>
            <a:endParaRPr lang="en-US"/>
          </a:p>
          <a:p>
            <a:pPr eaLnBrk="0" hangingPunct="0"/>
            <a:r>
              <a:rPr lang="en-US"/>
              <a:t>When the teeth are lined up directly across from one another, the magnetic flux is flowing directly across, i.e., we have only a normal component.  Since no tangential component is present, we are producing no torque and are in a stable position.  However, as the teeth start deflecting away from one another, the flux has a tangential component and torque is produced.  The greater the tangential component, the greater the torque.</a:t>
            </a:r>
          </a:p>
        </p:txBody>
      </p:sp>
      <p:sp>
        <p:nvSpPr>
          <p:cNvPr id="79875"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Step Motors Rev 0</a:t>
            </a:r>
          </a:p>
        </p:txBody>
      </p:sp>
      <p:sp>
        <p:nvSpPr>
          <p:cNvPr id="7" name="Rectangle 5"/>
          <p:cNvSpPr>
            <a:spLocks noGrp="1" noChangeArrowheads="1"/>
          </p:cNvSpPr>
          <p:nvPr>
            <p:ph type="sldNum" sz="quarter" idx="5"/>
          </p:nvPr>
        </p:nvSpPr>
        <p:spPr>
          <a:ln/>
        </p:spPr>
        <p:txBody>
          <a:bodyPr/>
          <a:lstStyle/>
          <a:p>
            <a:fld id="{E77D9FB9-E7AA-45DD-B6CD-6A4389424885}" type="slidenum">
              <a:rPr lang="en-US"/>
              <a:pPr/>
              <a:t>73</a:t>
            </a:fld>
            <a:endParaRPr lang="en-US"/>
          </a:p>
        </p:txBody>
      </p:sp>
      <p:sp>
        <p:nvSpPr>
          <p:cNvPr id="81922" name="Rectangle 2"/>
          <p:cNvSpPr>
            <a:spLocks noGrp="1" noChangeArrowheads="1"/>
          </p:cNvSpPr>
          <p:nvPr>
            <p:ph type="body" idx="1"/>
          </p:nvPr>
        </p:nvSpPr>
        <p:spPr>
          <a:noFill/>
          <a:ln/>
        </p:spPr>
        <p:txBody>
          <a:bodyPr/>
          <a:lstStyle/>
          <a:p>
            <a:pPr eaLnBrk="0" hangingPunct="0"/>
            <a:r>
              <a:rPr lang="en-US" dirty="0"/>
              <a:t>Now, let me explain what happens when a single phase is energized.  The flux is flowing across from tooth A to tooth B.  We have no tangential component and therefore no torque.  We are in a stable rest position as denoted by 1 in the curve.  Now, as the teeth start to deflect from one another, we begin to get the tangential component.  Torque is produced and we say it’s negative because the torque is trying to get us back to the last stable rest position.  </a:t>
            </a:r>
          </a:p>
          <a:p>
            <a:pPr eaLnBrk="0" hangingPunct="0"/>
            <a:endParaRPr lang="en-US" dirty="0"/>
          </a:p>
          <a:p>
            <a:pPr eaLnBrk="0" hangingPunct="0"/>
            <a:r>
              <a:rPr lang="en-US" dirty="0"/>
              <a:t>The maximum torque is produced when the teeth are 1/4 of a tooth pitch apart.  The majority of the flux is flowing across to tooth B.  Beyond this point, we reach an unstable point labeled 3 in the curve.  Half of the flux is flowing from A to B and half from A to C.  It’s unstable because the motor could go back to the last stable position or forward to the next position.  </a:t>
            </a:r>
          </a:p>
          <a:p>
            <a:pPr eaLnBrk="0" hangingPunct="0"/>
            <a:endParaRPr lang="en-US" dirty="0"/>
          </a:p>
          <a:p>
            <a:pPr eaLnBrk="0" hangingPunct="0"/>
            <a:r>
              <a:rPr lang="en-US" dirty="0"/>
              <a:t>Finally, we reach a positive maximum denoted 4 in the curve.  The majority of the flux is now flowing to tooth C and the torque is pulling us to the next stable rest position.</a:t>
            </a:r>
          </a:p>
          <a:p>
            <a:pPr eaLnBrk="0" hangingPunct="0"/>
            <a:endParaRPr lang="en-US" dirty="0"/>
          </a:p>
          <a:p>
            <a:pPr eaLnBrk="0" hangingPunct="0"/>
            <a:r>
              <a:rPr lang="en-US" dirty="0"/>
              <a:t>So, what’s the significance of this?</a:t>
            </a:r>
          </a:p>
        </p:txBody>
      </p:sp>
      <p:sp>
        <p:nvSpPr>
          <p:cNvPr id="81923"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Step Motors Rev 0</a:t>
            </a:r>
          </a:p>
        </p:txBody>
      </p:sp>
      <p:sp>
        <p:nvSpPr>
          <p:cNvPr id="7" name="Rectangle 5"/>
          <p:cNvSpPr>
            <a:spLocks noGrp="1" noChangeArrowheads="1"/>
          </p:cNvSpPr>
          <p:nvPr>
            <p:ph type="sldNum" sz="quarter" idx="5"/>
          </p:nvPr>
        </p:nvSpPr>
        <p:spPr>
          <a:ln/>
        </p:spPr>
        <p:txBody>
          <a:bodyPr/>
          <a:lstStyle/>
          <a:p>
            <a:fld id="{90AEF35D-7DD8-48ED-A080-8D9CF809E9BB}" type="slidenum">
              <a:rPr lang="en-US"/>
              <a:pPr/>
              <a:t>74</a:t>
            </a:fld>
            <a:endParaRPr lang="en-US"/>
          </a:p>
        </p:txBody>
      </p:sp>
      <p:sp>
        <p:nvSpPr>
          <p:cNvPr id="83970" name="Rectangle 2"/>
          <p:cNvSpPr>
            <a:spLocks noGrp="1" noChangeArrowheads="1"/>
          </p:cNvSpPr>
          <p:nvPr>
            <p:ph type="body" idx="1"/>
          </p:nvPr>
        </p:nvSpPr>
        <p:spPr>
          <a:noFill/>
          <a:ln/>
        </p:spPr>
        <p:txBody>
          <a:bodyPr/>
          <a:lstStyle/>
          <a:p>
            <a:pPr eaLnBrk="0" hangingPunct="0"/>
            <a:r>
              <a:rPr lang="en-US" dirty="0"/>
              <a:t>Each phase is contributing to the total torque/speed curve of the motor.  But, the torque is not constant.  As shown in the graph above, the torque is actually rising and falling (from peak to valley) between successive phases.  The average torque would be somewhere in between.  </a:t>
            </a:r>
          </a:p>
          <a:p>
            <a:pPr eaLnBrk="0" hangingPunct="0"/>
            <a:endParaRPr lang="en-US" dirty="0"/>
          </a:p>
          <a:p>
            <a:pPr eaLnBrk="0" hangingPunct="0"/>
            <a:r>
              <a:rPr lang="en-US" dirty="0"/>
              <a:t>As an example, let’s say we’re running our load at a constant speed of 60 RPM.  The motor’s average torque may be 50 </a:t>
            </a:r>
            <a:r>
              <a:rPr lang="en-US" dirty="0" err="1"/>
              <a:t>oz</a:t>
            </a:r>
            <a:r>
              <a:rPr lang="en-US" dirty="0"/>
              <a:t>-in, but it is really varying from some maximum value, say 56 </a:t>
            </a:r>
            <a:r>
              <a:rPr lang="en-US" dirty="0" err="1"/>
              <a:t>oz</a:t>
            </a:r>
            <a:r>
              <a:rPr lang="en-US" dirty="0"/>
              <a:t>-in, and some minimum value, say 45 </a:t>
            </a:r>
            <a:r>
              <a:rPr lang="en-US" dirty="0" err="1"/>
              <a:t>oz</a:t>
            </a:r>
            <a:r>
              <a:rPr lang="en-US" dirty="0"/>
              <a:t>-in.  This torque variation (ripple) will cause vibration of the load.  The greater the torque ripple, the greater the vibration.  The worst case torque ripple for two phase motors is 29% and that causes quite a bit of vibration as we will see later.</a:t>
            </a:r>
          </a:p>
        </p:txBody>
      </p:sp>
      <p:sp>
        <p:nvSpPr>
          <p:cNvPr id="83971"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Step Motors Rev 0</a:t>
            </a:r>
          </a:p>
        </p:txBody>
      </p:sp>
      <p:sp>
        <p:nvSpPr>
          <p:cNvPr id="7" name="Rectangle 5"/>
          <p:cNvSpPr>
            <a:spLocks noGrp="1" noChangeArrowheads="1"/>
          </p:cNvSpPr>
          <p:nvPr>
            <p:ph type="sldNum" sz="quarter" idx="5"/>
          </p:nvPr>
        </p:nvSpPr>
        <p:spPr>
          <a:ln/>
        </p:spPr>
        <p:txBody>
          <a:bodyPr/>
          <a:lstStyle/>
          <a:p>
            <a:fld id="{D1B365B7-82AF-4D0E-88A8-2F9948505DE1}" type="slidenum">
              <a:rPr lang="en-US"/>
              <a:pPr/>
              <a:t>75</a:t>
            </a:fld>
            <a:endParaRPr lang="en-US"/>
          </a:p>
        </p:txBody>
      </p:sp>
      <p:sp>
        <p:nvSpPr>
          <p:cNvPr id="102402" name="Rectangle 2"/>
          <p:cNvSpPr>
            <a:spLocks noGrp="1" noRot="1" noChangeAspect="1" noChangeArrowheads="1" noTextEdit="1"/>
          </p:cNvSpPr>
          <p:nvPr>
            <p:ph type="sldImg"/>
          </p:nvPr>
        </p:nvSpPr>
        <p:spPr>
          <a:xfrm>
            <a:off x="1150938" y="692150"/>
            <a:ext cx="4556125" cy="3416300"/>
          </a:xfrm>
          <a:ln cap="flat"/>
        </p:spPr>
      </p:sp>
      <p:sp>
        <p:nvSpPr>
          <p:cNvPr id="102403" name="Rectangle 3"/>
          <p:cNvSpPr>
            <a:spLocks noGrp="1" noChangeArrowheads="1"/>
          </p:cNvSpPr>
          <p:nvPr>
            <p:ph type="body" idx="1"/>
          </p:nvPr>
        </p:nvSpPr>
        <p:spPr>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p:txBody>
          <a:bodyPr/>
          <a:lstStyle/>
          <a:p>
            <a:fld id="{DEB61A13-5414-432E-84CD-86E8BA81181B}" type="datetime1">
              <a:rPr lang="en-US" smtClean="0"/>
              <a:t>3/11/2014</a:t>
            </a:fld>
            <a:endParaRPr lang="en-US" dirty="0"/>
          </a:p>
        </p:txBody>
      </p:sp>
      <p:sp>
        <p:nvSpPr>
          <p:cNvPr id="17" name="Footer Placeholder 16"/>
          <p:cNvSpPr>
            <a:spLocks noGrp="1"/>
          </p:cNvSpPr>
          <p:nvPr>
            <p:ph type="ftr" sz="quarter" idx="11"/>
          </p:nvPr>
        </p:nvSpPr>
        <p:spPr/>
        <p:txBody>
          <a:bodyPr/>
          <a:lstStyle/>
          <a:p>
            <a:r>
              <a:rPr lang="en-US" smtClean="0"/>
              <a:t>BJ Furman SJSU Mechanical and Aerospace Engineering  ME 285</a:t>
            </a: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E38BA50E-BAE6-4426-82D3-815483C8565A}"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dirty="0" smtClean="0"/>
              <a:t>Click to edit Master title style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D70DA5-D075-4953-9B48-797522E0DAB1}" type="datetime1">
              <a:rPr lang="en-US" smtClean="0"/>
              <a:t>3/11/2014</a:t>
            </a:fld>
            <a:endParaRPr lang="en-US"/>
          </a:p>
        </p:txBody>
      </p:sp>
      <p:sp>
        <p:nvSpPr>
          <p:cNvPr id="5" name="Footer Placeholder 4"/>
          <p:cNvSpPr>
            <a:spLocks noGrp="1"/>
          </p:cNvSpPr>
          <p:nvPr>
            <p:ph type="ftr" sz="quarter" idx="11"/>
          </p:nvPr>
        </p:nvSpPr>
        <p:spPr/>
        <p:txBody>
          <a:bodyPr/>
          <a:lstStyle/>
          <a:p>
            <a:r>
              <a:rPr lang="en-US" smtClean="0"/>
              <a:t>BJ Furman SJSU Mechanical and Aerospace Engineering  ME 285</a:t>
            </a:r>
            <a:endParaRPr lang="en-US"/>
          </a:p>
        </p:txBody>
      </p:sp>
      <p:sp>
        <p:nvSpPr>
          <p:cNvPr id="6" name="Slide Number Placeholder 5"/>
          <p:cNvSpPr>
            <a:spLocks noGrp="1"/>
          </p:cNvSpPr>
          <p:nvPr>
            <p:ph type="sldNum" sz="quarter" idx="12"/>
          </p:nvPr>
        </p:nvSpPr>
        <p:spPr/>
        <p:txBody>
          <a:bodyPr/>
          <a:lstStyle/>
          <a:p>
            <a:fld id="{E38BA50E-BAE6-4426-82D3-815483C856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1040734-5EFB-43ED-8946-DD9B81495B89}" type="datetime1">
              <a:rPr lang="en-US" smtClean="0"/>
              <a:t>3/11/2014</a:t>
            </a:fld>
            <a:endParaRPr lang="en-US"/>
          </a:p>
        </p:txBody>
      </p:sp>
      <p:sp>
        <p:nvSpPr>
          <p:cNvPr id="5" name="Footer Placeholder 4"/>
          <p:cNvSpPr>
            <a:spLocks noGrp="1"/>
          </p:cNvSpPr>
          <p:nvPr>
            <p:ph type="ftr" sz="quarter" idx="11"/>
          </p:nvPr>
        </p:nvSpPr>
        <p:spPr/>
        <p:txBody>
          <a:bodyPr/>
          <a:lstStyle/>
          <a:p>
            <a:r>
              <a:rPr lang="en-US" smtClean="0"/>
              <a:t>BJ Furman SJSU Mechanical and Aerospace Engineering  ME 285</a:t>
            </a:r>
            <a:endParaRPr lang="en-US"/>
          </a:p>
        </p:txBody>
      </p:sp>
      <p:sp>
        <p:nvSpPr>
          <p:cNvPr id="6" name="Slide Number Placeholder 5"/>
          <p:cNvSpPr>
            <a:spLocks noGrp="1"/>
          </p:cNvSpPr>
          <p:nvPr>
            <p:ph type="sldNum" sz="quarter" idx="12"/>
          </p:nvPr>
        </p:nvSpPr>
        <p:spPr/>
        <p:txBody>
          <a:bodyPr/>
          <a:lstStyle/>
          <a:p>
            <a:fld id="{E38BA50E-BAE6-4426-82D3-815483C8565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18288"/>
            <a:ext cx="1828800" cy="329184"/>
          </a:xfrm>
        </p:spPr>
        <p:txBody>
          <a:bodyPr/>
          <a:lstStyle/>
          <a:p>
            <a:fld id="{56FA47EC-49B8-491F-921B-73B932562DF4}" type="datetime1">
              <a:rPr lang="en-US" smtClean="0"/>
              <a:t>3/11/2014</a:t>
            </a:fld>
            <a:endParaRPr lang="en-US" dirty="0"/>
          </a:p>
        </p:txBody>
      </p:sp>
      <p:sp>
        <p:nvSpPr>
          <p:cNvPr id="8" name="Footer Placeholder 7"/>
          <p:cNvSpPr>
            <a:spLocks noGrp="1"/>
          </p:cNvSpPr>
          <p:nvPr>
            <p:ph type="ftr" sz="quarter" idx="11"/>
          </p:nvPr>
        </p:nvSpPr>
        <p:spPr>
          <a:xfrm>
            <a:off x="2514600" y="18288"/>
            <a:ext cx="5029200" cy="329184"/>
          </a:xfrm>
        </p:spPr>
        <p:txBody>
          <a:bodyPr/>
          <a:lstStyle/>
          <a:p>
            <a:r>
              <a:rPr lang="en-US" smtClean="0"/>
              <a:t>BJ Furman SJSU Mechanical and Aerospace Engineering  ME 285</a:t>
            </a:r>
            <a:endParaRPr lang="en-US" dirty="0"/>
          </a:p>
        </p:txBody>
      </p:sp>
      <p:sp>
        <p:nvSpPr>
          <p:cNvPr id="9" name="Slide Number Placeholder 8"/>
          <p:cNvSpPr>
            <a:spLocks noGrp="1"/>
          </p:cNvSpPr>
          <p:nvPr>
            <p:ph type="sldNum" sz="quarter" idx="12"/>
          </p:nvPr>
        </p:nvSpPr>
        <p:spPr/>
        <p:txBody>
          <a:bodyPr/>
          <a:lstStyle>
            <a:lvl1pPr algn="r">
              <a:defRPr/>
            </a:lvl1pPr>
          </a:lstStyle>
          <a:p>
            <a:fld id="{E38BA50E-BAE6-4426-82D3-815483C8565A}"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46188" y="339725"/>
            <a:ext cx="7508875" cy="12763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EFBB35A0-895F-44DB-BF71-8EEB10E5FC90}" type="slidenum">
              <a:rPr lang="en-US"/>
              <a:pPr/>
              <a:t>‹#›</a:t>
            </a:fld>
            <a:endParaRPr lang="en-US"/>
          </a:p>
        </p:txBody>
      </p:sp>
    </p:spTree>
    <p:extLst>
      <p:ext uri="{BB962C8B-B14F-4D97-AF65-F5344CB8AC3E}">
        <p14:creationId xmlns:p14="http://schemas.microsoft.com/office/powerpoint/2010/main" val="160989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715962"/>
          </a:xfrm>
        </p:spPr>
        <p:txBody>
          <a:body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6172200" y="6362700"/>
            <a:ext cx="1219200" cy="266700"/>
          </a:xfrm>
        </p:spPr>
        <p:txBody>
          <a:bodyPr/>
          <a:lstStyle>
            <a:lvl1pPr>
              <a:defRPr sz="1000">
                <a:latin typeface="Arial" pitchFamily="34" charset="0"/>
                <a:cs typeface="Arial" pitchFamily="34" charset="0"/>
              </a:defRPr>
            </a:lvl1pPr>
          </a:lstStyle>
          <a:p>
            <a:fld id="{20AFCA7D-09F6-4B72-ABAD-72B07186A767}" type="datetime1">
              <a:rPr lang="en-US" smtClean="0"/>
              <a:t>3/11/2014</a:t>
            </a:fld>
            <a:endParaRPr lang="en-US" dirty="0"/>
          </a:p>
        </p:txBody>
      </p:sp>
      <p:sp>
        <p:nvSpPr>
          <p:cNvPr id="5" name="Footer Placeholder 4"/>
          <p:cNvSpPr>
            <a:spLocks noGrp="1"/>
          </p:cNvSpPr>
          <p:nvPr>
            <p:ph type="ftr" sz="quarter" idx="11"/>
          </p:nvPr>
        </p:nvSpPr>
        <p:spPr>
          <a:xfrm>
            <a:off x="533400" y="6324600"/>
            <a:ext cx="4495800" cy="304800"/>
          </a:xfrm>
        </p:spPr>
        <p:txBody>
          <a:bodyPr/>
          <a:lstStyle>
            <a:lvl1pPr>
              <a:defRPr sz="1000">
                <a:latin typeface="Arial" pitchFamily="34" charset="0"/>
                <a:cs typeface="Arial" pitchFamily="34" charset="0"/>
              </a:defRPr>
            </a:lvl1pPr>
          </a:lstStyle>
          <a:p>
            <a:r>
              <a:rPr lang="en-US" dirty="0" smtClean="0"/>
              <a:t>BJ Furman SJSU Mechanical and Aerospace Engineering  ME 285</a:t>
            </a:r>
            <a:endParaRPr lang="en-US" dirty="0"/>
          </a:p>
        </p:txBody>
      </p:sp>
      <p:sp>
        <p:nvSpPr>
          <p:cNvPr id="6" name="Slide Number Placeholder 5"/>
          <p:cNvSpPr>
            <a:spLocks noGrp="1"/>
          </p:cNvSpPr>
          <p:nvPr>
            <p:ph type="sldNum" sz="quarter" idx="12"/>
          </p:nvPr>
        </p:nvSpPr>
        <p:spPr>
          <a:xfrm>
            <a:off x="8458200" y="6172200"/>
            <a:ext cx="457200" cy="457200"/>
          </a:xfrm>
        </p:spPr>
        <p:txBody>
          <a:bodyPr/>
          <a:lstStyle/>
          <a:p>
            <a:fld id="{E38BA50E-BAE6-4426-82D3-815483C8565A}" type="slidenum">
              <a:rPr lang="en-US" smtClean="0"/>
              <a:pPr/>
              <a:t>‹#›</a:t>
            </a:fld>
            <a:endParaRPr lang="en-US" dirty="0"/>
          </a:p>
        </p:txBody>
      </p:sp>
      <p:sp>
        <p:nvSpPr>
          <p:cNvPr id="8" name="Content Placeholder 7"/>
          <p:cNvSpPr>
            <a:spLocks noGrp="1"/>
          </p:cNvSpPr>
          <p:nvPr>
            <p:ph sz="quarter" idx="1"/>
          </p:nvPr>
        </p:nvSpPr>
        <p:spPr>
          <a:xfrm>
            <a:off x="533400" y="990600"/>
            <a:ext cx="8153400" cy="5029200"/>
          </a:xfrm>
        </p:spPr>
        <p:txBody>
          <a:bodyPr vert="horz"/>
          <a:lstStyle>
            <a:lvl1pPr>
              <a:defRPr>
                <a:latin typeface="Arial" pitchFamily="34" charset="0"/>
                <a:cs typeface="Arial" pitchFamily="34" charset="0"/>
              </a:defRPr>
            </a:lvl1pPr>
            <a:lvl2pPr>
              <a:defRPr>
                <a:latin typeface="Miriam" pitchFamily="34" charset="-79"/>
                <a:cs typeface="Miriam" pitchFamily="34" charset="-79"/>
              </a:defRPr>
            </a:lvl2pPr>
            <a:lvl3pPr>
              <a:defRPr>
                <a:latin typeface="Miriam" pitchFamily="34" charset="-79"/>
                <a:cs typeface="Miriam" pitchFamily="34" charset="-79"/>
              </a:defRPr>
            </a:lvl3pPr>
            <a:lvl4pPr>
              <a:defRPr>
                <a:latin typeface="Miriam" pitchFamily="34" charset="-79"/>
                <a:cs typeface="Miriam" pitchFamily="34" charset="-79"/>
              </a:defRPr>
            </a:lvl4pPr>
            <a:lvl5pPr>
              <a:defRPr>
                <a:latin typeface="Miriam" pitchFamily="34" charset="-79"/>
                <a:cs typeface="Miriam" pitchFamily="34" charset="-79"/>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208A0BD-730F-4E29-939C-80D963D7D86B}" type="datetime1">
              <a:rPr lang="en-US" smtClean="0"/>
              <a:t>3/11/2014</a:t>
            </a:fld>
            <a:endParaRPr lang="en-US"/>
          </a:p>
        </p:txBody>
      </p:sp>
      <p:sp>
        <p:nvSpPr>
          <p:cNvPr id="5" name="Footer Placeholder 4"/>
          <p:cNvSpPr>
            <a:spLocks noGrp="1"/>
          </p:cNvSpPr>
          <p:nvPr>
            <p:ph type="ftr" sz="quarter" idx="11"/>
          </p:nvPr>
        </p:nvSpPr>
        <p:spPr>
          <a:xfrm>
            <a:off x="800100" y="6172200"/>
            <a:ext cx="4000500" cy="457200"/>
          </a:xfrm>
        </p:spPr>
        <p:txBody>
          <a:bodyPr/>
          <a:lstStyle/>
          <a:p>
            <a:r>
              <a:rPr lang="en-US" smtClean="0"/>
              <a:t>BJ Furman SJSU Mechanical and Aerospace Engineering  ME 285</a:t>
            </a: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E38BA50E-BAE6-4426-82D3-815483C8565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8150" y="274638"/>
            <a:ext cx="7772400" cy="820737"/>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p:txBody>
          <a:bodyPr/>
          <a:lstStyle/>
          <a:p>
            <a:fld id="{D018B2B6-D632-400C-909A-4DAB886DAC6F}" type="datetime1">
              <a:rPr lang="en-US" smtClean="0"/>
              <a:t>3/11/2014</a:t>
            </a:fld>
            <a:endParaRPr lang="en-US" dirty="0"/>
          </a:p>
        </p:txBody>
      </p:sp>
      <p:sp>
        <p:nvSpPr>
          <p:cNvPr id="6" name="Footer Placeholder 5"/>
          <p:cNvSpPr>
            <a:spLocks noGrp="1"/>
          </p:cNvSpPr>
          <p:nvPr>
            <p:ph type="ftr" sz="quarter" idx="11"/>
          </p:nvPr>
        </p:nvSpPr>
        <p:spPr>
          <a:xfrm>
            <a:off x="733425" y="6172200"/>
            <a:ext cx="4514850" cy="457200"/>
          </a:xfrm>
        </p:spPr>
        <p:txBody>
          <a:bodyPr/>
          <a:lstStyle/>
          <a:p>
            <a:r>
              <a:rPr lang="en-US" dirty="0" smtClean="0"/>
              <a:t>BJ Furman SJSU Mechanical and Aerospace Engineering  ME 285</a:t>
            </a:r>
            <a:endParaRPr lang="en-US" dirty="0"/>
          </a:p>
        </p:txBody>
      </p:sp>
      <p:sp>
        <p:nvSpPr>
          <p:cNvPr id="7" name="Slide Number Placeholder 6"/>
          <p:cNvSpPr>
            <a:spLocks noGrp="1"/>
          </p:cNvSpPr>
          <p:nvPr>
            <p:ph type="sldNum" sz="quarter" idx="12"/>
          </p:nvPr>
        </p:nvSpPr>
        <p:spPr/>
        <p:txBody>
          <a:bodyPr/>
          <a:lstStyle/>
          <a:p>
            <a:fld id="{E38BA50E-BAE6-4426-82D3-815483C8565A}" type="slidenum">
              <a:rPr lang="en-US" smtClean="0"/>
              <a:t>‹#›</a:t>
            </a:fld>
            <a:endParaRPr lang="en-US"/>
          </a:p>
        </p:txBody>
      </p:sp>
      <p:sp>
        <p:nvSpPr>
          <p:cNvPr id="9" name="Content Placeholder 8"/>
          <p:cNvSpPr>
            <a:spLocks noGrp="1"/>
          </p:cNvSpPr>
          <p:nvPr>
            <p:ph sz="quarter" idx="1"/>
          </p:nvPr>
        </p:nvSpPr>
        <p:spPr>
          <a:xfrm>
            <a:off x="504825" y="1314450"/>
            <a:ext cx="3987165" cy="47053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95825" y="1314450"/>
            <a:ext cx="3987165" cy="47053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FA36A4A-8384-4CED-A8E7-F372D8A9DA22}" type="datetime1">
              <a:rPr lang="en-US" smtClean="0"/>
              <a:t>3/11/2014</a:t>
            </a:fld>
            <a:endParaRPr lang="en-US"/>
          </a:p>
        </p:txBody>
      </p:sp>
      <p:sp>
        <p:nvSpPr>
          <p:cNvPr id="8" name="Footer Placeholder 7"/>
          <p:cNvSpPr>
            <a:spLocks noGrp="1"/>
          </p:cNvSpPr>
          <p:nvPr>
            <p:ph type="ftr" sz="quarter" idx="11"/>
          </p:nvPr>
        </p:nvSpPr>
        <p:spPr/>
        <p:txBody>
          <a:bodyPr/>
          <a:lstStyle/>
          <a:p>
            <a:r>
              <a:rPr lang="en-US" smtClean="0"/>
              <a:t>BJ Furman SJSU Mechanical and Aerospace Engineering  ME 285</a:t>
            </a:r>
            <a:endParaRPr lang="en-US"/>
          </a:p>
        </p:txBody>
      </p:sp>
      <p:sp>
        <p:nvSpPr>
          <p:cNvPr id="9" name="Slide Number Placeholder 8"/>
          <p:cNvSpPr>
            <a:spLocks noGrp="1"/>
          </p:cNvSpPr>
          <p:nvPr>
            <p:ph type="sldNum" sz="quarter" idx="12"/>
          </p:nvPr>
        </p:nvSpPr>
        <p:spPr/>
        <p:txBody>
          <a:bodyPr/>
          <a:lstStyle/>
          <a:p>
            <a:fld id="{E38BA50E-BAE6-4426-82D3-815483C8565A}"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5A2797E-1787-41EE-B225-A6BB55D49013}" type="datetime1">
              <a:rPr lang="en-US" smtClean="0"/>
              <a:t>3/11/2014</a:t>
            </a:fld>
            <a:endParaRPr lang="en-US"/>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a:p>
        </p:txBody>
      </p:sp>
      <p:sp>
        <p:nvSpPr>
          <p:cNvPr id="5" name="Slide Number Placeholder 4"/>
          <p:cNvSpPr>
            <a:spLocks noGrp="1"/>
          </p:cNvSpPr>
          <p:nvPr>
            <p:ph type="sldNum" sz="quarter" idx="12"/>
          </p:nvPr>
        </p:nvSpPr>
        <p:spPr/>
        <p:txBody>
          <a:bodyPr/>
          <a:lstStyle/>
          <a:p>
            <a:fld id="{E38BA50E-BAE6-4426-82D3-815483C856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AF5AE-32AA-4548-9354-66166018369C}" type="datetime1">
              <a:rPr lang="en-US" smtClean="0"/>
              <a:t>3/11/2014</a:t>
            </a:fld>
            <a:endParaRPr lang="en-US"/>
          </a:p>
        </p:txBody>
      </p:sp>
      <p:sp>
        <p:nvSpPr>
          <p:cNvPr id="3" name="Footer Placeholder 2"/>
          <p:cNvSpPr>
            <a:spLocks noGrp="1"/>
          </p:cNvSpPr>
          <p:nvPr>
            <p:ph type="ftr" sz="quarter" idx="11"/>
          </p:nvPr>
        </p:nvSpPr>
        <p:spPr/>
        <p:txBody>
          <a:bodyPr/>
          <a:lstStyle/>
          <a:p>
            <a:r>
              <a:rPr lang="en-US" smtClean="0"/>
              <a:t>BJ Furman SJSU Mechanical and Aerospace Engineering  ME 285</a:t>
            </a:r>
            <a:endParaRPr lang="en-US"/>
          </a:p>
        </p:txBody>
      </p:sp>
      <p:sp>
        <p:nvSpPr>
          <p:cNvPr id="4" name="Slide Number Placeholder 3"/>
          <p:cNvSpPr>
            <a:spLocks noGrp="1"/>
          </p:cNvSpPr>
          <p:nvPr>
            <p:ph type="sldNum" sz="quarter" idx="12"/>
          </p:nvPr>
        </p:nvSpPr>
        <p:spPr/>
        <p:txBody>
          <a:bodyPr/>
          <a:lstStyle/>
          <a:p>
            <a:fld id="{E38BA50E-BAE6-4426-82D3-815483C856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6190B38-DD7A-44C1-B328-9156280BFF57}" type="datetime1">
              <a:rPr lang="en-US" smtClean="0"/>
              <a:t>3/11/2014</a:t>
            </a:fld>
            <a:endParaRPr lang="en-US"/>
          </a:p>
        </p:txBody>
      </p:sp>
      <p:sp>
        <p:nvSpPr>
          <p:cNvPr id="6" name="Footer Placeholder 5"/>
          <p:cNvSpPr>
            <a:spLocks noGrp="1"/>
          </p:cNvSpPr>
          <p:nvPr>
            <p:ph type="ftr" sz="quarter" idx="11"/>
          </p:nvPr>
        </p:nvSpPr>
        <p:spPr/>
        <p:txBody>
          <a:bodyPr/>
          <a:lstStyle/>
          <a:p>
            <a:r>
              <a:rPr lang="en-US" smtClean="0"/>
              <a:t>BJ Furman SJSU Mechanical and Aerospace Engineering  ME 285</a:t>
            </a:r>
            <a:endParaRPr lang="en-US"/>
          </a:p>
        </p:txBody>
      </p:sp>
      <p:sp>
        <p:nvSpPr>
          <p:cNvPr id="7" name="Slide Number Placeholder 6"/>
          <p:cNvSpPr>
            <a:spLocks noGrp="1"/>
          </p:cNvSpPr>
          <p:nvPr>
            <p:ph type="sldNum" sz="quarter" idx="12"/>
          </p:nvPr>
        </p:nvSpPr>
        <p:spPr/>
        <p:txBody>
          <a:bodyPr/>
          <a:lstStyle/>
          <a:p>
            <a:fld id="{E38BA50E-BAE6-4426-82D3-815483C8565A}"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42492F9-CA92-42A0-860C-419AC7ECC283}" type="datetime1">
              <a:rPr lang="en-US" smtClean="0"/>
              <a:t>3/11/2014</a:t>
            </a:fld>
            <a:endParaRPr lang="en-US"/>
          </a:p>
        </p:txBody>
      </p:sp>
      <p:sp>
        <p:nvSpPr>
          <p:cNvPr id="6" name="Footer Placeholder 5"/>
          <p:cNvSpPr>
            <a:spLocks noGrp="1"/>
          </p:cNvSpPr>
          <p:nvPr>
            <p:ph type="ftr" sz="quarter" idx="11"/>
          </p:nvPr>
        </p:nvSpPr>
        <p:spPr>
          <a:xfrm>
            <a:off x="914400" y="6172200"/>
            <a:ext cx="3886200" cy="457200"/>
          </a:xfrm>
        </p:spPr>
        <p:txBody>
          <a:bodyPr/>
          <a:lstStyle/>
          <a:p>
            <a:r>
              <a:rPr lang="en-US" smtClean="0"/>
              <a:t>BJ Furman SJSU Mechanical and Aerospace Engineering  ME 285</a:t>
            </a:r>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E38BA50E-BAE6-4426-82D3-815483C8565A}"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11457FB-5C51-44E9-9837-88AA29B6321A}" type="datetime1">
              <a:rPr lang="en-US" smtClean="0"/>
              <a:t>3/11/2014</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en-US" smtClean="0"/>
              <a:t>BJ Furman SJSU Mechanical and Aerospace Engineering  ME 285</a:t>
            </a:r>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E38BA50E-BAE6-4426-82D3-815483C8565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866" r:id="rId12"/>
    <p:sldLayoutId id="2147483960" r:id="rId13"/>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customXml" Target="../ink/ink18.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9.wmf"/><Relationship Id="rId5" Type="http://schemas.openxmlformats.org/officeDocument/2006/relationships/oleObject" Target="../embeddings/oleObject17.bin"/><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2.wmf"/><Relationship Id="rId5" Type="http://schemas.openxmlformats.org/officeDocument/2006/relationships/oleObject" Target="../embeddings/oleObject19.bin"/><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oleObject" Target="../embeddings/oleObject20.bin"/><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5.wmf"/><Relationship Id="rId5" Type="http://schemas.openxmlformats.org/officeDocument/2006/relationships/oleObject" Target="../embeddings/oleObject21.bin"/><Relationship Id="rId4" Type="http://schemas.openxmlformats.org/officeDocument/2006/relationships/image" Target="../media/image24.wmf"/><Relationship Id="rId9" Type="http://schemas.openxmlformats.org/officeDocument/2006/relationships/image" Target="../media/image26.wmf"/></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1.png"/><Relationship Id="rId4" Type="http://schemas.openxmlformats.org/officeDocument/2006/relationships/image" Target="../media/image70.wmf"/></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seattlerobotics.org/guide/servohack.html" TargetMode="Externa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hyperlink" Target="http://www.servocity.com/" TargetMode="External"/><Relationship Id="rId2" Type="http://schemas.openxmlformats.org/officeDocument/2006/relationships/hyperlink" Target="http://mbed.org/cookbook/Servo" TargetMode="External"/><Relationship Id="rId1" Type="http://schemas.openxmlformats.org/officeDocument/2006/relationships/slideLayout" Target="../slideLayouts/slideLayout2.xml"/><Relationship Id="rId6" Type="http://schemas.openxmlformats.org/officeDocument/2006/relationships/hyperlink" Target="http://www.seattlerobotics.org/guide/servohack.html" TargetMode="External"/><Relationship Id="rId5" Type="http://schemas.openxmlformats.org/officeDocument/2006/relationships/hyperlink" Target="http://pcbheaven.com/wikipages/How_RC_Servos_Works/" TargetMode="External"/><Relationship Id="rId4" Type="http://schemas.openxmlformats.org/officeDocument/2006/relationships/hyperlink" Target="http://www.princeton.edu/~mae412/TEXT/NTRAK2002/292-302.pdf"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83.wmf"/><Relationship Id="rId5" Type="http://schemas.openxmlformats.org/officeDocument/2006/relationships/oleObject" Target="../embeddings/oleObject25.bin"/><Relationship Id="rId4" Type="http://schemas.openxmlformats.org/officeDocument/2006/relationships/image" Target="../media/image82.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1.emf"/><Relationship Id="rId3" Type="http://schemas.openxmlformats.org/officeDocument/2006/relationships/image" Target="../media/image9.png"/><Relationship Id="rId7" Type="http://schemas.openxmlformats.org/officeDocument/2006/relationships/image" Target="../media/image7.wmf"/><Relationship Id="rId12" Type="http://schemas.openxmlformats.org/officeDocument/2006/relationships/customXml" Target="../ink/ink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0.emf"/><Relationship Id="rId5" Type="http://schemas.openxmlformats.org/officeDocument/2006/relationships/image" Target="../media/image6.wmf"/><Relationship Id="rId15" Type="http://schemas.openxmlformats.org/officeDocument/2006/relationships/image" Target="../media/image12.emf"/><Relationship Id="rId10" Type="http://schemas.openxmlformats.org/officeDocument/2006/relationships/customXml" Target="../ink/ink1.xml"/><Relationship Id="rId4" Type="http://schemas.openxmlformats.org/officeDocument/2006/relationships/oleObject" Target="../embeddings/oleObject1.bin"/><Relationship Id="rId9" Type="http://schemas.openxmlformats.org/officeDocument/2006/relationships/image" Target="../media/image8.wmf"/><Relationship Id="rId14" Type="http://schemas.openxmlformats.org/officeDocument/2006/relationships/customXml" Target="../ink/ink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micromo.com/dc-motor-tutorials.aspx" TargetMode="External"/><Relationship Id="rId2" Type="http://schemas.openxmlformats.org/officeDocument/2006/relationships/hyperlink" Target="http://www.mabuchi-motor.co.jp/en_US/technic/index.html" TargetMode="External"/><Relationship Id="rId1" Type="http://schemas.openxmlformats.org/officeDocument/2006/relationships/slideLayout" Target="../slideLayouts/slideLayout2.xml"/><Relationship Id="rId5" Type="http://schemas.openxmlformats.org/officeDocument/2006/relationships/hyperlink" Target="http://www.maxonmotor.ch/e-paper/" TargetMode="External"/><Relationship Id="rId4" Type="http://schemas.openxmlformats.org/officeDocument/2006/relationships/hyperlink" Target="http://www.maxonmotor.com/maxon-academy.htm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0.emf"/><Relationship Id="rId3" Type="http://schemas.openxmlformats.org/officeDocument/2006/relationships/oleObject" Target="../embeddings/oleObject4.bin"/><Relationship Id="rId7" Type="http://schemas.openxmlformats.org/officeDocument/2006/relationships/image" Target="../media/image6.wmf"/><Relationship Id="rId12" Type="http://schemas.openxmlformats.org/officeDocument/2006/relationships/customXml" Target="../ink/ink4.xml"/><Relationship Id="rId17" Type="http://schemas.openxmlformats.org/officeDocument/2006/relationships/image" Target="../media/image12.emf"/><Relationship Id="rId2" Type="http://schemas.openxmlformats.org/officeDocument/2006/relationships/slideLayout" Target="../slideLayouts/slideLayout2.xml"/><Relationship Id="rId16" Type="http://schemas.openxmlformats.org/officeDocument/2006/relationships/customXml" Target="../ink/ink6.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8.wmf"/><Relationship Id="rId5" Type="http://schemas.openxmlformats.org/officeDocument/2006/relationships/image" Target="../media/image9.png"/><Relationship Id="rId15" Type="http://schemas.openxmlformats.org/officeDocument/2006/relationships/image" Target="../media/image11.emf"/><Relationship Id="rId10" Type="http://schemas.openxmlformats.org/officeDocument/2006/relationships/oleObject" Target="../embeddings/oleObject7.bin"/><Relationship Id="rId4" Type="http://schemas.openxmlformats.org/officeDocument/2006/relationships/image" Target="../media/image10.wmf"/><Relationship Id="rId9" Type="http://schemas.openxmlformats.org/officeDocument/2006/relationships/image" Target="../media/image7.wmf"/><Relationship Id="rId14" Type="http://schemas.openxmlformats.org/officeDocument/2006/relationships/customXml" Target="../ink/ink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0.emf"/><Relationship Id="rId18" Type="http://schemas.openxmlformats.org/officeDocument/2006/relationships/oleObject" Target="../embeddings/oleObject12.bin"/><Relationship Id="rId3" Type="http://schemas.openxmlformats.org/officeDocument/2006/relationships/oleObject" Target="../embeddings/oleObject8.bin"/><Relationship Id="rId7" Type="http://schemas.openxmlformats.org/officeDocument/2006/relationships/image" Target="../media/image6.wmf"/><Relationship Id="rId12" Type="http://schemas.openxmlformats.org/officeDocument/2006/relationships/customXml" Target="../ink/ink7.xml"/><Relationship Id="rId17" Type="http://schemas.openxmlformats.org/officeDocument/2006/relationships/image" Target="../media/image12.emf"/><Relationship Id="rId2" Type="http://schemas.openxmlformats.org/officeDocument/2006/relationships/slideLayout" Target="../slideLayouts/slideLayout2.xml"/><Relationship Id="rId16" Type="http://schemas.openxmlformats.org/officeDocument/2006/relationships/customXml" Target="../ink/ink9.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8.wmf"/><Relationship Id="rId5" Type="http://schemas.openxmlformats.org/officeDocument/2006/relationships/image" Target="../media/image9.png"/><Relationship Id="rId15" Type="http://schemas.openxmlformats.org/officeDocument/2006/relationships/image" Target="../media/image11.emf"/><Relationship Id="rId10" Type="http://schemas.openxmlformats.org/officeDocument/2006/relationships/oleObject" Target="../embeddings/oleObject11.bin"/><Relationship Id="rId19" Type="http://schemas.openxmlformats.org/officeDocument/2006/relationships/image" Target="../media/image12.wmf"/><Relationship Id="rId4" Type="http://schemas.openxmlformats.org/officeDocument/2006/relationships/image" Target="../media/image11.wmf"/><Relationship Id="rId9" Type="http://schemas.openxmlformats.org/officeDocument/2006/relationships/image" Target="../media/image7.wmf"/><Relationship Id="rId14" Type="http://schemas.openxmlformats.org/officeDocument/2006/relationships/customXml" Target="../ink/ink8.xml"/></Relationships>
</file>

<file path=ppt/slides/_rels/slide70.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9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customXml" Target="../ink/ink10.xml"/><Relationship Id="rId18" Type="http://schemas.openxmlformats.org/officeDocument/2006/relationships/image" Target="../media/image12.emf"/><Relationship Id="rId3" Type="http://schemas.openxmlformats.org/officeDocument/2006/relationships/notesSlide" Target="../notesSlides/notesSlide2.xml"/><Relationship Id="rId7" Type="http://schemas.openxmlformats.org/officeDocument/2006/relationships/oleObject" Target="../embeddings/oleObject14.bin"/><Relationship Id="rId12" Type="http://schemas.openxmlformats.org/officeDocument/2006/relationships/image" Target="../media/image8.wmf"/><Relationship Id="rId17" Type="http://schemas.openxmlformats.org/officeDocument/2006/relationships/customXml" Target="../ink/ink12.xml"/><Relationship Id="rId2" Type="http://schemas.openxmlformats.org/officeDocument/2006/relationships/slideLayout" Target="../slideLayouts/slideLayout2.xml"/><Relationship Id="rId16" Type="http://schemas.openxmlformats.org/officeDocument/2006/relationships/image" Target="../media/image11.emf"/><Relationship Id="rId1" Type="http://schemas.openxmlformats.org/officeDocument/2006/relationships/vmlDrawing" Target="../drawings/vmlDrawing4.vml"/><Relationship Id="rId6" Type="http://schemas.openxmlformats.org/officeDocument/2006/relationships/image" Target="../media/image13.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customXml" Target="../ink/ink11.xml"/><Relationship Id="rId10" Type="http://schemas.openxmlformats.org/officeDocument/2006/relationships/image" Target="../media/image7.wmf"/><Relationship Id="rId4" Type="http://schemas.openxmlformats.org/officeDocument/2006/relationships/image" Target="../media/image9.png"/><Relationship Id="rId9" Type="http://schemas.openxmlformats.org/officeDocument/2006/relationships/oleObject" Target="../embeddings/oleObject15.bin"/><Relationship Id="rId14" Type="http://schemas.openxmlformats.org/officeDocument/2006/relationships/image" Target="../media/image10.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customXml" Target="../ink/ink14.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767" y="4565250"/>
            <a:ext cx="2679700" cy="177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p:txBody>
          <a:bodyPr>
            <a:normAutofit/>
          </a:bodyPr>
          <a:lstStyle/>
          <a:p>
            <a:r>
              <a:rPr lang="en-US" dirty="0" smtClean="0"/>
              <a:t>BJ Furman</a:t>
            </a:r>
          </a:p>
          <a:p>
            <a:r>
              <a:rPr lang="en-US" dirty="0" smtClean="0"/>
              <a:t>11</a:t>
            </a:r>
            <a:r>
              <a:rPr lang="en-US" dirty="0" smtClean="0"/>
              <a:t>MAR2014</a:t>
            </a:r>
            <a:endParaRPr lang="en-US" dirty="0"/>
          </a:p>
        </p:txBody>
      </p:sp>
      <p:sp>
        <p:nvSpPr>
          <p:cNvPr id="2" name="Title 1"/>
          <p:cNvSpPr>
            <a:spLocks noGrp="1"/>
          </p:cNvSpPr>
          <p:nvPr>
            <p:ph type="ctrTitle"/>
          </p:nvPr>
        </p:nvSpPr>
        <p:spPr/>
        <p:txBody>
          <a:bodyPr>
            <a:normAutofit/>
          </a:bodyPr>
          <a:lstStyle/>
          <a:p>
            <a:r>
              <a:rPr lang="en-US" dirty="0"/>
              <a:t>Actuators for Mechatronics Applications</a:t>
            </a:r>
          </a:p>
        </p:txBody>
      </p:sp>
      <p:grpSp>
        <p:nvGrpSpPr>
          <p:cNvPr id="11" name="Group 10"/>
          <p:cNvGrpSpPr/>
          <p:nvPr/>
        </p:nvGrpSpPr>
        <p:grpSpPr>
          <a:xfrm>
            <a:off x="3976305" y="4281485"/>
            <a:ext cx="1542795" cy="1465508"/>
            <a:chOff x="6439851" y="4747904"/>
            <a:chExt cx="1542795" cy="1465508"/>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952" y="4747904"/>
              <a:ext cx="1280795" cy="128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39851" y="5874858"/>
              <a:ext cx="1542795" cy="338554"/>
            </a:xfrm>
            <a:prstGeom prst="rect">
              <a:avLst/>
            </a:prstGeom>
          </p:spPr>
          <p:txBody>
            <a:bodyPr wrap="square">
              <a:spAutoFit/>
            </a:bodyPr>
            <a:lstStyle/>
            <a:p>
              <a:r>
                <a:rPr lang="en-US" sz="800" dirty="0">
                  <a:latin typeface="Arial Narrow" pitchFamily="34" charset="0"/>
                </a:rPr>
                <a:t>https://www.jameco.com/Jameco/Products/ProdImag/1939589.jpg</a:t>
              </a:r>
            </a:p>
          </p:txBody>
        </p:sp>
      </p:grpSp>
      <p:grpSp>
        <p:nvGrpSpPr>
          <p:cNvPr id="9" name="Group 8"/>
          <p:cNvGrpSpPr/>
          <p:nvPr/>
        </p:nvGrpSpPr>
        <p:grpSpPr>
          <a:xfrm>
            <a:off x="501905" y="4356131"/>
            <a:ext cx="3257295" cy="2325688"/>
            <a:chOff x="844805" y="4356131"/>
            <a:chExt cx="3257295" cy="2325688"/>
          </a:xfrm>
        </p:grpSpPr>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0" y="4356131"/>
              <a:ext cx="3100917" cy="23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44805" y="5993336"/>
              <a:ext cx="3257295" cy="430887"/>
            </a:xfrm>
            <a:prstGeom prst="rect">
              <a:avLst/>
            </a:prstGeom>
          </p:spPr>
          <p:txBody>
            <a:bodyPr wrap="square">
              <a:spAutoFit/>
            </a:bodyPr>
            <a:lstStyle/>
            <a:p>
              <a:r>
                <a:rPr lang="en-US" sz="1100" dirty="0"/>
                <a:t>http://www.newport.com/images/web900w-EN/images/11633.jpg?img_width=600&amp;img_height=448</a:t>
              </a:r>
            </a:p>
          </p:txBody>
        </p:sp>
      </p:grpSp>
      <p:sp>
        <p:nvSpPr>
          <p:cNvPr id="12" name="Rectangle 11"/>
          <p:cNvSpPr/>
          <p:nvPr/>
        </p:nvSpPr>
        <p:spPr>
          <a:xfrm>
            <a:off x="6692900" y="5955236"/>
            <a:ext cx="2286000" cy="523220"/>
          </a:xfrm>
          <a:prstGeom prst="rect">
            <a:avLst/>
          </a:prstGeom>
        </p:spPr>
        <p:txBody>
          <a:bodyPr wrap="square">
            <a:spAutoFit/>
          </a:bodyPr>
          <a:lstStyle/>
          <a:p>
            <a:r>
              <a:rPr lang="en-US" sz="1400" dirty="0"/>
              <a:t>http://www.firgelli.com/Uploads/ID3IMAGE1300907739.jpg</a:t>
            </a:r>
          </a:p>
        </p:txBody>
      </p:sp>
    </p:spTree>
    <p:extLst>
      <p:ext uri="{BB962C8B-B14F-4D97-AF65-F5344CB8AC3E}">
        <p14:creationId xmlns:p14="http://schemas.microsoft.com/office/powerpoint/2010/main" val="1705649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Commutation – </a:t>
            </a:r>
            <a:r>
              <a:rPr lang="en-US" dirty="0" smtClean="0"/>
              <a:t>maximum torque</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10</a:t>
            </a:fld>
            <a:endParaRPr lang="en-US" dirty="0"/>
          </a:p>
        </p:txBody>
      </p:sp>
      <p:sp>
        <p:nvSpPr>
          <p:cNvPr id="6" name="Content Placeholder 5"/>
          <p:cNvSpPr>
            <a:spLocks noGrp="1"/>
          </p:cNvSpPr>
          <p:nvPr>
            <p:ph sz="quarter" idx="1"/>
          </p:nvPr>
        </p:nvSpPr>
        <p:spPr/>
        <p:txBody>
          <a:bodyPr/>
          <a:lstStyle/>
          <a:p>
            <a:endParaRPr lang="en-US" dirty="0"/>
          </a:p>
        </p:txBody>
      </p:sp>
      <p:pic>
        <p:nvPicPr>
          <p:cNvPr id="2867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33633" t="44670" r="32489" b="20326"/>
          <a:stretch/>
        </p:blipFill>
        <p:spPr bwMode="auto">
          <a:xfrm>
            <a:off x="1280160" y="1828800"/>
            <a:ext cx="637180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985554" y="5982789"/>
            <a:ext cx="4572000" cy="276999"/>
          </a:xfrm>
          <a:prstGeom prst="rect">
            <a:avLst/>
          </a:prstGeom>
        </p:spPr>
        <p:txBody>
          <a:bodyPr>
            <a:spAutoFit/>
          </a:bodyPr>
          <a:lstStyle/>
          <a:p>
            <a:r>
              <a:rPr lang="en-US" sz="1200" dirty="0"/>
              <a:t>http://www.animations.physics.unsw.edu.au/jw/electricmotors.html</a:t>
            </a:r>
          </a:p>
        </p:txBody>
      </p:sp>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1951800" y="3112886"/>
              <a:ext cx="947160" cy="1502640"/>
            </p14:xfrm>
          </p:contentPart>
        </mc:Choice>
        <mc:Fallback xmlns="">
          <p:pic>
            <p:nvPicPr>
              <p:cNvPr id="8" name="Ink 7"/>
              <p:cNvPicPr/>
              <p:nvPr/>
            </p:nvPicPr>
            <p:blipFill>
              <a:blip r:embed="rId4"/>
              <a:stretch>
                <a:fillRect/>
              </a:stretch>
            </p:blipFill>
            <p:spPr>
              <a:xfrm>
                <a:off x="1940280" y="3098486"/>
                <a:ext cx="972000" cy="1530360"/>
              </a:xfrm>
              <a:prstGeom prst="rect">
                <a:avLst/>
              </a:prstGeom>
            </p:spPr>
          </p:pic>
        </mc:Fallback>
      </mc:AlternateContent>
    </p:spTree>
    <p:extLst>
      <p:ext uri="{BB962C8B-B14F-4D97-AF65-F5344CB8AC3E}">
        <p14:creationId xmlns:p14="http://schemas.microsoft.com/office/powerpoint/2010/main" val="513984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Commutation – </a:t>
            </a:r>
            <a:r>
              <a:rPr lang="en-US" dirty="0" smtClean="0"/>
              <a:t>torque decreasing</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11</a:t>
            </a:fld>
            <a:endParaRPr lang="en-US" dirty="0"/>
          </a:p>
        </p:txBody>
      </p:sp>
      <p:sp>
        <p:nvSpPr>
          <p:cNvPr id="8" name="Content Placeholder 7"/>
          <p:cNvSpPr>
            <a:spLocks noGrp="1"/>
          </p:cNvSpPr>
          <p:nvPr>
            <p:ph sz="quarter" idx="1"/>
          </p:nvPr>
        </p:nvSpPr>
        <p:spPr/>
        <p:txBody>
          <a:bodyPr/>
          <a:lstStyle/>
          <a:p>
            <a:endParaRPr lang="en-US"/>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633" t="42449" r="32571" b="22677"/>
          <a:stretch/>
        </p:blipFill>
        <p:spPr bwMode="auto">
          <a:xfrm>
            <a:off x="1280160" y="1828800"/>
            <a:ext cx="638025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985554" y="5982789"/>
            <a:ext cx="4572000" cy="276999"/>
          </a:xfrm>
          <a:prstGeom prst="rect">
            <a:avLst/>
          </a:prstGeom>
        </p:spPr>
        <p:txBody>
          <a:bodyPr>
            <a:spAutoFit/>
          </a:bodyPr>
          <a:lstStyle/>
          <a:p>
            <a:r>
              <a:rPr lang="en-US" sz="1200" dirty="0"/>
              <a:t>http://www.animations.physics.unsw.edu.au/jw/electricmotors.html</a:t>
            </a:r>
          </a:p>
        </p:txBody>
      </p:sp>
    </p:spTree>
    <p:extLst>
      <p:ext uri="{BB962C8B-B14F-4D97-AF65-F5344CB8AC3E}">
        <p14:creationId xmlns:p14="http://schemas.microsoft.com/office/powerpoint/2010/main" val="1281898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Commutation – </a:t>
            </a:r>
            <a:r>
              <a:rPr lang="en-US" dirty="0" smtClean="0"/>
              <a:t>zero torque</a:t>
            </a:r>
            <a:endParaRPr lang="en-US" dirty="0"/>
          </a:p>
        </p:txBody>
      </p:sp>
      <p:sp>
        <p:nvSpPr>
          <p:cNvPr id="2" name="Date Placeholder 1"/>
          <p:cNvSpPr>
            <a:spLocks noGrp="1"/>
          </p:cNvSpPr>
          <p:nvPr>
            <p:ph type="dt" sz="half" idx="10"/>
          </p:nvPr>
        </p:nvSpPr>
        <p:spPr/>
        <p:txBody>
          <a:bodyPr/>
          <a:lstStyle/>
          <a:p>
            <a:fld id="{92EAF5AE-32AA-4548-9354-66166018369C}" type="datetime1">
              <a:rPr lang="en-US" smtClean="0"/>
              <a:t>3/11/2014</a:t>
            </a:fld>
            <a:endParaRPr lang="en-US"/>
          </a:p>
        </p:txBody>
      </p:sp>
      <p:sp>
        <p:nvSpPr>
          <p:cNvPr id="3" name="Footer Placeholder 2"/>
          <p:cNvSpPr>
            <a:spLocks noGrp="1"/>
          </p:cNvSpPr>
          <p:nvPr>
            <p:ph type="ftr" sz="quarter" idx="11"/>
          </p:nvPr>
        </p:nvSpPr>
        <p:spPr/>
        <p:txBody>
          <a:bodyPr/>
          <a:lstStyle/>
          <a:p>
            <a:r>
              <a:rPr lang="en-US" smtClean="0"/>
              <a:t>BJ Furman SJSU Mechanical and Aerospace Engineering  ME 285</a:t>
            </a:r>
            <a:endParaRPr lang="en-US"/>
          </a:p>
        </p:txBody>
      </p:sp>
      <p:sp>
        <p:nvSpPr>
          <p:cNvPr id="4" name="Slide Number Placeholder 3"/>
          <p:cNvSpPr>
            <a:spLocks noGrp="1"/>
          </p:cNvSpPr>
          <p:nvPr>
            <p:ph type="sldNum" sz="quarter" idx="12"/>
          </p:nvPr>
        </p:nvSpPr>
        <p:spPr/>
        <p:txBody>
          <a:bodyPr/>
          <a:lstStyle/>
          <a:p>
            <a:fld id="{E38BA50E-BAE6-4426-82D3-815483C8565A}" type="slidenum">
              <a:rPr lang="en-US" smtClean="0"/>
              <a:t>12</a:t>
            </a:fld>
            <a:endParaRPr lang="en-US"/>
          </a:p>
        </p:txBody>
      </p:sp>
      <p:sp>
        <p:nvSpPr>
          <p:cNvPr id="6" name="Content Placeholder 5"/>
          <p:cNvSpPr>
            <a:spLocks noGrp="1"/>
          </p:cNvSpPr>
          <p:nvPr>
            <p:ph sz="quarter" idx="1"/>
          </p:nvPr>
        </p:nvSpPr>
        <p:spPr/>
        <p:txBody>
          <a:bodyPr/>
          <a:lstStyle/>
          <a:p>
            <a:endParaRPr lang="en-US"/>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51" t="44800" r="32572" b="20326"/>
          <a:stretch/>
        </p:blipFill>
        <p:spPr bwMode="auto">
          <a:xfrm>
            <a:off x="1280160" y="1828800"/>
            <a:ext cx="6395664"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985554" y="5982789"/>
            <a:ext cx="4572000" cy="276999"/>
          </a:xfrm>
          <a:prstGeom prst="rect">
            <a:avLst/>
          </a:prstGeom>
        </p:spPr>
        <p:txBody>
          <a:bodyPr>
            <a:spAutoFit/>
          </a:bodyPr>
          <a:lstStyle/>
          <a:p>
            <a:r>
              <a:rPr lang="en-US" sz="1200" dirty="0"/>
              <a:t>http://www.animations.physics.unsw.edu.au/jw/electricmotors.html</a:t>
            </a:r>
          </a:p>
        </p:txBody>
      </p:sp>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2708807" y="3894568"/>
              <a:ext cx="4320" cy="0"/>
            </p14:xfrm>
          </p:contentPart>
        </mc:Choice>
        <mc:Fallback xmlns="">
          <p:pic>
            <p:nvPicPr>
              <p:cNvPr id="10" name="Ink 9"/>
              <p:cNvPicPr/>
              <p:nvPr/>
            </p:nvPicPr>
            <p:blipFill>
              <a:blip r:embed="rId4"/>
              <a:stretch>
                <a:fillRect/>
              </a:stretch>
            </p:blipFill>
            <p:spPr>
              <a:xfrm>
                <a:off x="0" y="0"/>
                <a:ext cx="432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p14:cNvContentPartPr/>
              <p14:nvPr/>
            </p14:nvContentPartPr>
            <p14:xfrm>
              <a:off x="1400207" y="3744808"/>
              <a:ext cx="1875240" cy="154800"/>
            </p14:xfrm>
          </p:contentPart>
        </mc:Choice>
        <mc:Fallback xmlns="">
          <p:pic>
            <p:nvPicPr>
              <p:cNvPr id="26" name="Ink 25"/>
              <p:cNvPicPr/>
              <p:nvPr/>
            </p:nvPicPr>
            <p:blipFill>
              <a:blip r:embed="rId6"/>
              <a:stretch>
                <a:fillRect/>
              </a:stretch>
            </p:blipFill>
            <p:spPr>
              <a:xfrm>
                <a:off x="1390127" y="3731488"/>
                <a:ext cx="1899360" cy="177480"/>
              </a:xfrm>
              <a:prstGeom prst="rect">
                <a:avLst/>
              </a:prstGeom>
            </p:spPr>
          </p:pic>
        </mc:Fallback>
      </mc:AlternateContent>
    </p:spTree>
    <p:extLst>
      <p:ext uri="{BB962C8B-B14F-4D97-AF65-F5344CB8AC3E}">
        <p14:creationId xmlns:p14="http://schemas.microsoft.com/office/powerpoint/2010/main" val="973782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Commutation – </a:t>
            </a:r>
            <a:r>
              <a:rPr lang="en-US" dirty="0" smtClean="0"/>
              <a:t>torque increasing</a:t>
            </a:r>
            <a:endParaRPr lang="en-US" dirty="0"/>
          </a:p>
        </p:txBody>
      </p:sp>
      <p:sp>
        <p:nvSpPr>
          <p:cNvPr id="2" name="Date Placeholder 1"/>
          <p:cNvSpPr>
            <a:spLocks noGrp="1"/>
          </p:cNvSpPr>
          <p:nvPr>
            <p:ph type="dt" sz="half" idx="10"/>
          </p:nvPr>
        </p:nvSpPr>
        <p:spPr/>
        <p:txBody>
          <a:bodyPr/>
          <a:lstStyle/>
          <a:p>
            <a:fld id="{92EAF5AE-32AA-4548-9354-66166018369C}" type="datetime1">
              <a:rPr lang="en-US" smtClean="0"/>
              <a:t>3/11/2014</a:t>
            </a:fld>
            <a:endParaRPr lang="en-US"/>
          </a:p>
        </p:txBody>
      </p:sp>
      <p:sp>
        <p:nvSpPr>
          <p:cNvPr id="3" name="Footer Placeholder 2"/>
          <p:cNvSpPr>
            <a:spLocks noGrp="1"/>
          </p:cNvSpPr>
          <p:nvPr>
            <p:ph type="ftr" sz="quarter" idx="11"/>
          </p:nvPr>
        </p:nvSpPr>
        <p:spPr/>
        <p:txBody>
          <a:bodyPr/>
          <a:lstStyle/>
          <a:p>
            <a:r>
              <a:rPr lang="en-US" smtClean="0"/>
              <a:t>BJ Furman SJSU Mechanical and Aerospace Engineering  ME 285</a:t>
            </a:r>
            <a:endParaRPr lang="en-US"/>
          </a:p>
        </p:txBody>
      </p:sp>
      <p:sp>
        <p:nvSpPr>
          <p:cNvPr id="4" name="Slide Number Placeholder 3"/>
          <p:cNvSpPr>
            <a:spLocks noGrp="1"/>
          </p:cNvSpPr>
          <p:nvPr>
            <p:ph type="sldNum" sz="quarter" idx="12"/>
          </p:nvPr>
        </p:nvSpPr>
        <p:spPr/>
        <p:txBody>
          <a:bodyPr/>
          <a:lstStyle/>
          <a:p>
            <a:fld id="{E38BA50E-BAE6-4426-82D3-815483C8565A}" type="slidenum">
              <a:rPr lang="en-US" smtClean="0"/>
              <a:t>13</a:t>
            </a:fld>
            <a:endParaRPr lang="en-US"/>
          </a:p>
        </p:txBody>
      </p:sp>
      <p:sp>
        <p:nvSpPr>
          <p:cNvPr id="6" name="Content Placeholder 5"/>
          <p:cNvSpPr>
            <a:spLocks noGrp="1"/>
          </p:cNvSpPr>
          <p:nvPr>
            <p:ph sz="quarter" idx="1"/>
          </p:nvPr>
        </p:nvSpPr>
        <p:spPr/>
        <p:txBody>
          <a:bodyPr/>
          <a:lstStyle/>
          <a:p>
            <a:endParaRPr lang="en-US"/>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51" t="44670" r="32572" b="20196"/>
          <a:stretch/>
        </p:blipFill>
        <p:spPr bwMode="auto">
          <a:xfrm>
            <a:off x="1280160" y="1828800"/>
            <a:ext cx="634811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985554" y="5982789"/>
            <a:ext cx="4572000" cy="276999"/>
          </a:xfrm>
          <a:prstGeom prst="rect">
            <a:avLst/>
          </a:prstGeom>
        </p:spPr>
        <p:txBody>
          <a:bodyPr>
            <a:spAutoFit/>
          </a:bodyPr>
          <a:lstStyle/>
          <a:p>
            <a:r>
              <a:rPr lang="en-US" sz="1200" dirty="0"/>
              <a:t>http://www.animations.physics.unsw.edu.au/jw/electricmotors.html</a:t>
            </a:r>
          </a:p>
        </p:txBody>
      </p:sp>
      <mc:AlternateContent xmlns:mc="http://schemas.openxmlformats.org/markup-compatibility/2006" xmlns:p14="http://schemas.microsoft.com/office/powerpoint/2010/main">
        <mc:Choice Requires="p14">
          <p:contentPart p14:bwMode="auto" r:id="rId3">
            <p14:nvContentPartPr>
              <p14:cNvPr id="27" name="Ink 26"/>
              <p14:cNvContentPartPr/>
              <p14:nvPr/>
            </p14:nvContentPartPr>
            <p14:xfrm>
              <a:off x="1486895" y="3425689"/>
              <a:ext cx="1723680" cy="883440"/>
            </p14:xfrm>
          </p:contentPart>
        </mc:Choice>
        <mc:Fallback xmlns="">
          <p:pic>
            <p:nvPicPr>
              <p:cNvPr id="27" name="Ink 26"/>
              <p:cNvPicPr/>
              <p:nvPr/>
            </p:nvPicPr>
            <p:blipFill>
              <a:blip r:embed="rId4"/>
              <a:stretch>
                <a:fillRect/>
              </a:stretch>
            </p:blipFill>
            <p:spPr>
              <a:xfrm>
                <a:off x="1469975" y="3408769"/>
                <a:ext cx="1743840" cy="916200"/>
              </a:xfrm>
              <a:prstGeom prst="rect">
                <a:avLst/>
              </a:prstGeom>
            </p:spPr>
          </p:pic>
        </mc:Fallback>
      </mc:AlternateContent>
    </p:spTree>
    <p:extLst>
      <p:ext uri="{BB962C8B-B14F-4D97-AF65-F5344CB8AC3E}">
        <p14:creationId xmlns:p14="http://schemas.microsoft.com/office/powerpoint/2010/main" val="1472684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Permanent magnet DC </a:t>
            </a:r>
            <a:r>
              <a:rPr lang="en-US" dirty="0"/>
              <a:t>(PMDC</a:t>
            </a:r>
            <a:r>
              <a:rPr lang="en-US" dirty="0" smtClean="0"/>
              <a:t>)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14</a:t>
            </a:fld>
            <a:endParaRPr lang="en-US" dirty="0"/>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62" t="24127" r="24127" b="8317"/>
          <a:stretch/>
        </p:blipFill>
        <p:spPr bwMode="auto">
          <a:xfrm>
            <a:off x="495299" y="1117600"/>
            <a:ext cx="8427453"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193800" y="5887134"/>
            <a:ext cx="4572000" cy="276999"/>
          </a:xfrm>
          <a:prstGeom prst="rect">
            <a:avLst/>
          </a:prstGeom>
        </p:spPr>
        <p:txBody>
          <a:bodyPr>
            <a:spAutoFit/>
          </a:bodyPr>
          <a:lstStyle/>
          <a:p>
            <a:r>
              <a:rPr lang="en-US" sz="1200" dirty="0"/>
              <a:t>http://www.maxonmotor.ch/e-paper/blaetterkatalog/pdf/save/bk_25.pdf</a:t>
            </a:r>
          </a:p>
        </p:txBody>
      </p:sp>
    </p:spTree>
    <p:extLst>
      <p:ext uri="{BB962C8B-B14F-4D97-AF65-F5344CB8AC3E}">
        <p14:creationId xmlns:p14="http://schemas.microsoft.com/office/powerpoint/2010/main" val="1552889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966782" y="978926"/>
            <a:ext cx="4930330" cy="2473494"/>
            <a:chOff x="3966782" y="978926"/>
            <a:chExt cx="4930330" cy="2473494"/>
          </a:xfrm>
        </p:grpSpPr>
        <p:pic>
          <p:nvPicPr>
            <p:cNvPr id="317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6782" y="978926"/>
              <a:ext cx="4930330" cy="22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407209" y="3236976"/>
              <a:ext cx="2765551" cy="215444"/>
            </a:xfrm>
            <a:prstGeom prst="rect">
              <a:avLst/>
            </a:prstGeom>
          </p:spPr>
          <p:txBody>
            <a:bodyPr wrap="square">
              <a:spAutoFit/>
            </a:bodyPr>
            <a:lstStyle/>
            <a:p>
              <a:pPr algn="ctr"/>
              <a:r>
                <a:rPr lang="en-US" sz="800" dirty="0">
                  <a:latin typeface="Arial" pitchFamily="34" charset="0"/>
                  <a:cs typeface="Arial" pitchFamily="34" charset="0"/>
                </a:rPr>
                <a:t>Introduction to Mechatronics, Figure </a:t>
              </a:r>
              <a:r>
                <a:rPr lang="en-US" sz="800" dirty="0" smtClean="0">
                  <a:latin typeface="Arial" pitchFamily="34" charset="0"/>
                  <a:cs typeface="Arial" pitchFamily="34" charset="0"/>
                </a:rPr>
                <a:t>22.7  </a:t>
              </a:r>
              <a:r>
                <a:rPr lang="en-US" sz="800" dirty="0">
                  <a:latin typeface="Arial" pitchFamily="34" charset="0"/>
                  <a:cs typeface="Arial" pitchFamily="34" charset="0"/>
                </a:rPr>
                <a:t>p. </a:t>
              </a:r>
              <a:r>
                <a:rPr lang="en-US" sz="800" dirty="0" smtClean="0">
                  <a:latin typeface="Arial" pitchFamily="34" charset="0"/>
                  <a:cs typeface="Arial" pitchFamily="34" charset="0"/>
                </a:rPr>
                <a:t>538.</a:t>
              </a:r>
              <a:endParaRPr lang="en-US" sz="800" dirty="0">
                <a:latin typeface="Arial" pitchFamily="34" charset="0"/>
                <a:cs typeface="Arial" pitchFamily="34" charset="0"/>
              </a:endParaRPr>
            </a:p>
          </p:txBody>
        </p:sp>
      </p:grpSp>
      <p:sp>
        <p:nvSpPr>
          <p:cNvPr id="2" name="Title 1"/>
          <p:cNvSpPr>
            <a:spLocks noGrp="1"/>
          </p:cNvSpPr>
          <p:nvPr>
            <p:ph type="title"/>
          </p:nvPr>
        </p:nvSpPr>
        <p:spPr/>
        <p:txBody>
          <a:bodyPr>
            <a:normAutofit fontScale="90000"/>
          </a:bodyPr>
          <a:lstStyle/>
          <a:p>
            <a:r>
              <a:rPr lang="en-US" dirty="0" smtClean="0"/>
              <a:t>PMDC motor electrical model</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15</a:t>
            </a:fld>
            <a:endParaRPr lang="en-US" dirty="0"/>
          </a:p>
        </p:txBody>
      </p:sp>
      <p:sp>
        <p:nvSpPr>
          <p:cNvPr id="6" name="Content Placeholder 5"/>
          <p:cNvSpPr>
            <a:spLocks noGrp="1"/>
          </p:cNvSpPr>
          <p:nvPr>
            <p:ph sz="quarter" idx="1"/>
          </p:nvPr>
        </p:nvSpPr>
        <p:spPr>
          <a:xfrm>
            <a:off x="533400" y="990600"/>
            <a:ext cx="4532376" cy="719328"/>
          </a:xfrm>
        </p:spPr>
        <p:txBody>
          <a:bodyPr/>
          <a:lstStyle/>
          <a:p>
            <a:r>
              <a:rPr lang="en-US" dirty="0" smtClean="0"/>
              <a:t>Write KVL around the loop</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494885392"/>
              </p:ext>
            </p:extLst>
          </p:nvPr>
        </p:nvGraphicFramePr>
        <p:xfrm>
          <a:off x="927100" y="1512888"/>
          <a:ext cx="1639888" cy="1452562"/>
        </p:xfrm>
        <a:graphic>
          <a:graphicData uri="http://schemas.openxmlformats.org/presentationml/2006/ole">
            <mc:AlternateContent xmlns:mc="http://schemas.openxmlformats.org/markup-compatibility/2006">
              <mc:Choice xmlns:v="urn:schemas-microsoft-com:vml" Requires="v">
                <p:oleObj spid="_x0000_s31891" name="Equation" r:id="rId5" imgW="1117440" imgH="990360" progId="Equation.3">
                  <p:embed/>
                </p:oleObj>
              </mc:Choice>
              <mc:Fallback>
                <p:oleObj name="Equation" r:id="rId5" imgW="1117440" imgH="990360" progId="Equation.3">
                  <p:embed/>
                  <p:pic>
                    <p:nvPicPr>
                      <p:cNvPr id="0" name="Object 31"/>
                      <p:cNvPicPr>
                        <a:picLocks noChangeAspect="1" noChangeArrowheads="1"/>
                      </p:cNvPicPr>
                      <p:nvPr/>
                    </p:nvPicPr>
                    <p:blipFill>
                      <a:blip r:embed="rId6"/>
                      <a:srcRect/>
                      <a:stretch>
                        <a:fillRect/>
                      </a:stretch>
                    </p:blipFill>
                    <p:spPr bwMode="auto">
                      <a:xfrm>
                        <a:off x="927100" y="1512888"/>
                        <a:ext cx="1639888" cy="1452562"/>
                      </a:xfrm>
                      <a:prstGeom prst="rect">
                        <a:avLst/>
                      </a:prstGeom>
                      <a:noFill/>
                      <a:ln>
                        <a:noFill/>
                      </a:ln>
                    </p:spPr>
                  </p:pic>
                </p:oleObj>
              </mc:Fallback>
            </mc:AlternateContent>
          </a:graphicData>
        </a:graphic>
      </p:graphicFrame>
      <p:sp>
        <p:nvSpPr>
          <p:cNvPr id="9" name="Content Placeholder 5"/>
          <p:cNvSpPr txBox="1">
            <a:spLocks/>
          </p:cNvSpPr>
          <p:nvPr/>
        </p:nvSpPr>
        <p:spPr>
          <a:xfrm>
            <a:off x="466344" y="3236976"/>
            <a:ext cx="8430768" cy="2971800"/>
          </a:xfrm>
          <a:prstGeom prst="rect">
            <a:avLst/>
          </a:prstGeom>
        </p:spPr>
        <p:txBody>
          <a:bodyPr vert="horz">
            <a:normAutofit fontScale="85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Arial" pitchFamily="34" charset="0"/>
                <a:ea typeface="+mn-ea"/>
                <a:cs typeface="Arial" pitchFamily="34" charset="0"/>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iriam" pitchFamily="34" charset="-79"/>
                <a:ea typeface="+mn-ea"/>
                <a:cs typeface="Miriam" pitchFamily="34" charset="-79"/>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iriam" pitchFamily="34" charset="-79"/>
                <a:ea typeface="+mn-ea"/>
                <a:cs typeface="Miriam" pitchFamily="34" charset="-79"/>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iriam" pitchFamily="34" charset="-79"/>
                <a:ea typeface="+mn-ea"/>
                <a:cs typeface="Miriam" pitchFamily="34" charset="-79"/>
              </a:defRPr>
            </a:lvl4pPr>
            <a:lvl5pPr marL="1371600" indent="-228600" algn="l" rtl="0" eaLnBrk="1" latinLnBrk="0" hangingPunct="1">
              <a:spcBef>
                <a:spcPts val="370"/>
              </a:spcBef>
              <a:buClr>
                <a:schemeClr val="accent3"/>
              </a:buClr>
              <a:buFontTx/>
              <a:buChar char="o"/>
              <a:defRPr kumimoji="0" sz="2000" kern="1200">
                <a:solidFill>
                  <a:schemeClr val="tx1"/>
                </a:solidFill>
                <a:latin typeface="Miriam" pitchFamily="34" charset="-79"/>
                <a:ea typeface="+mn-ea"/>
                <a:cs typeface="Miriam" pitchFamily="34" charset="-79"/>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u="sng" dirty="0" smtClean="0"/>
              <a:t>Reflection</a:t>
            </a:r>
          </a:p>
          <a:p>
            <a:pPr lvl="1"/>
            <a:r>
              <a:rPr lang="en-US" dirty="0" smtClean="0"/>
              <a:t>What happens as the motor speed increases? (Assume Vs is constant)</a:t>
            </a:r>
          </a:p>
          <a:p>
            <a:pPr lvl="2"/>
            <a:r>
              <a:rPr lang="en-US" dirty="0" smtClean="0"/>
              <a:t>How does I change?</a:t>
            </a:r>
          </a:p>
          <a:p>
            <a:pPr lvl="2"/>
            <a:r>
              <a:rPr lang="en-US" dirty="0" smtClean="0"/>
              <a:t>How does the change in I affect torque? (remember, T=K</a:t>
            </a:r>
            <a:r>
              <a:rPr lang="en-US" baseline="-25000" dirty="0" smtClean="0"/>
              <a:t>T</a:t>
            </a:r>
            <a:r>
              <a:rPr lang="en-US" dirty="0" smtClean="0"/>
              <a:t>I)</a:t>
            </a:r>
          </a:p>
          <a:p>
            <a:pPr lvl="1"/>
            <a:r>
              <a:rPr lang="en-US" dirty="0" smtClean="0"/>
              <a:t>What happens when motor speed reaches its maximum value?</a:t>
            </a:r>
          </a:p>
          <a:p>
            <a:pPr lvl="2"/>
            <a:r>
              <a:rPr lang="en-US" dirty="0" smtClean="0"/>
              <a:t>What value will I be?</a:t>
            </a:r>
          </a:p>
          <a:p>
            <a:pPr lvl="2"/>
            <a:r>
              <a:rPr lang="en-US" dirty="0" smtClean="0"/>
              <a:t>What value of torque will be available?</a:t>
            </a:r>
          </a:p>
          <a:p>
            <a:pPr lvl="1"/>
            <a:r>
              <a:rPr lang="en-US" dirty="0"/>
              <a:t>What happens when </a:t>
            </a:r>
            <a:r>
              <a:rPr lang="en-US" dirty="0" smtClean="0"/>
              <a:t>the motor speed is zero (locked rotor)?</a:t>
            </a:r>
            <a:endParaRPr lang="en-US" dirty="0"/>
          </a:p>
          <a:p>
            <a:pPr lvl="2"/>
            <a:r>
              <a:rPr lang="en-US" dirty="0"/>
              <a:t>What value will I be?</a:t>
            </a:r>
          </a:p>
          <a:p>
            <a:pPr lvl="2"/>
            <a:r>
              <a:rPr lang="en-US" dirty="0"/>
              <a:t>What value of torque will be available</a:t>
            </a:r>
            <a:r>
              <a:rPr lang="en-US" dirty="0" smtClean="0"/>
              <a:t>?</a:t>
            </a:r>
            <a:endParaRPr lang="en-US" dirty="0"/>
          </a:p>
        </p:txBody>
      </p:sp>
    </p:spTree>
    <p:extLst>
      <p:ext uri="{BB962C8B-B14F-4D97-AF65-F5344CB8AC3E}">
        <p14:creationId xmlns:p14="http://schemas.microsoft.com/office/powerpoint/2010/main" val="134945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iterate type="lt">
                                    <p:tmPct val="6000"/>
                                  </p:iterate>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par>
                          <p:cTn id="24" fill="hold">
                            <p:stCondLst>
                              <p:cond delay="770"/>
                            </p:stCondLst>
                            <p:childTnLst>
                              <p:par>
                                <p:cTn id="25" presetID="10" presetClass="entr" presetSubtype="0" fill="hold" nodeType="afterEffect">
                                  <p:stCondLst>
                                    <p:cond delay="500"/>
                                  </p:stCondLst>
                                  <p:iterate type="lt">
                                    <p:tmPct val="6000"/>
                                  </p:iterate>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iterate type="lt">
                                    <p:tmPct val="6000"/>
                                  </p:iterate>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iterate type="lt">
                                    <p:tmPct val="6000"/>
                                  </p:iterate>
                                  <p:childTnLst>
                                    <p:set>
                                      <p:cBhvr>
                                        <p:cTn id="36" dur="1" fill="hold">
                                          <p:stCondLst>
                                            <p:cond delay="0"/>
                                          </p:stCondLst>
                                        </p:cTn>
                                        <p:tgtEl>
                                          <p:spTgt spid="9">
                                            <p:txEl>
                                              <p:pRg st="3" end="3"/>
                                            </p:txEl>
                                          </p:spTgt>
                                        </p:tgtEl>
                                        <p:attrNameLst>
                                          <p:attrName>style.visibility</p:attrName>
                                        </p:attrNameLst>
                                      </p:cBhvr>
                                      <p:to>
                                        <p:strVal val="visible"/>
                                      </p:to>
                                    </p:set>
                                    <p:animEffect transition="in" filter="fade">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iterate type="lt">
                                    <p:tmPct val="6000"/>
                                  </p:iterate>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childTnLst>
                          </p:cTn>
                        </p:par>
                        <p:par>
                          <p:cTn id="43" fill="hold">
                            <p:stCondLst>
                              <p:cond delay="1910"/>
                            </p:stCondLst>
                            <p:childTnLst>
                              <p:par>
                                <p:cTn id="44" presetID="10" presetClass="entr" presetSubtype="0" fill="hold" nodeType="afterEffect">
                                  <p:stCondLst>
                                    <p:cond delay="500"/>
                                  </p:stCondLst>
                                  <p:iterate type="lt">
                                    <p:tmPct val="6000"/>
                                  </p:iterate>
                                  <p:childTnLst>
                                    <p:set>
                                      <p:cBhvr>
                                        <p:cTn id="45" dur="1" fill="hold">
                                          <p:stCondLst>
                                            <p:cond delay="0"/>
                                          </p:stCondLst>
                                        </p:cTn>
                                        <p:tgtEl>
                                          <p:spTgt spid="9">
                                            <p:txEl>
                                              <p:pRg st="5" end="5"/>
                                            </p:txEl>
                                          </p:spTgt>
                                        </p:tgtEl>
                                        <p:attrNameLst>
                                          <p:attrName>style.visibility</p:attrName>
                                        </p:attrNameLst>
                                      </p:cBhvr>
                                      <p:to>
                                        <p:strVal val="visible"/>
                                      </p:to>
                                    </p:set>
                                    <p:animEffect transition="in" filter="fade">
                                      <p:cBhvr>
                                        <p:cTn id="46" dur="500"/>
                                        <p:tgtEl>
                                          <p:spTgt spid="9">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iterate type="lt">
                                    <p:tmPct val="6000"/>
                                  </p:iterate>
                                  <p:childTnLst>
                                    <p:set>
                                      <p:cBhvr>
                                        <p:cTn id="50" dur="1" fill="hold">
                                          <p:stCondLst>
                                            <p:cond delay="0"/>
                                          </p:stCondLst>
                                        </p:cTn>
                                        <p:tgtEl>
                                          <p:spTgt spid="9">
                                            <p:txEl>
                                              <p:pRg st="6" end="6"/>
                                            </p:txEl>
                                          </p:spTgt>
                                        </p:tgtEl>
                                        <p:attrNameLst>
                                          <p:attrName>style.visibility</p:attrName>
                                        </p:attrNameLst>
                                      </p:cBhvr>
                                      <p:to>
                                        <p:strVal val="visible"/>
                                      </p:to>
                                    </p:set>
                                    <p:animEffect transition="in" filter="fade">
                                      <p:cBhvr>
                                        <p:cTn id="51" dur="500"/>
                                        <p:tgtEl>
                                          <p:spTgt spid="9">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iterate type="lt">
                                    <p:tmPct val="6000"/>
                                  </p:iterate>
                                  <p:childTnLst>
                                    <p:set>
                                      <p:cBhvr>
                                        <p:cTn id="55" dur="1" fill="hold">
                                          <p:stCondLst>
                                            <p:cond delay="0"/>
                                          </p:stCondLst>
                                        </p:cTn>
                                        <p:tgtEl>
                                          <p:spTgt spid="9">
                                            <p:txEl>
                                              <p:pRg st="7" end="7"/>
                                            </p:txEl>
                                          </p:spTgt>
                                        </p:tgtEl>
                                        <p:attrNameLst>
                                          <p:attrName>style.visibility</p:attrName>
                                        </p:attrNameLst>
                                      </p:cBhvr>
                                      <p:to>
                                        <p:strVal val="visible"/>
                                      </p:to>
                                    </p:set>
                                    <p:animEffect transition="in" filter="fade">
                                      <p:cBhvr>
                                        <p:cTn id="56" dur="500"/>
                                        <p:tgtEl>
                                          <p:spTgt spid="9">
                                            <p:txEl>
                                              <p:pRg st="7" end="7"/>
                                            </p:txEl>
                                          </p:spTgt>
                                        </p:tgtEl>
                                      </p:cBhvr>
                                    </p:animEffect>
                                  </p:childTnLst>
                                </p:cTn>
                              </p:par>
                            </p:childTnLst>
                          </p:cTn>
                        </p:par>
                        <p:par>
                          <p:cTn id="57" fill="hold">
                            <p:stCondLst>
                              <p:cond delay="1910"/>
                            </p:stCondLst>
                            <p:childTnLst>
                              <p:par>
                                <p:cTn id="58" presetID="10" presetClass="entr" presetSubtype="0" fill="hold" nodeType="afterEffect">
                                  <p:stCondLst>
                                    <p:cond delay="500"/>
                                  </p:stCondLst>
                                  <p:iterate type="lt">
                                    <p:tmPct val="6000"/>
                                  </p:iterate>
                                  <p:childTnLst>
                                    <p:set>
                                      <p:cBhvr>
                                        <p:cTn id="59" dur="1" fill="hold">
                                          <p:stCondLst>
                                            <p:cond delay="0"/>
                                          </p:stCondLst>
                                        </p:cTn>
                                        <p:tgtEl>
                                          <p:spTgt spid="9">
                                            <p:txEl>
                                              <p:pRg st="8" end="8"/>
                                            </p:txEl>
                                          </p:spTgt>
                                        </p:tgtEl>
                                        <p:attrNameLst>
                                          <p:attrName>style.visibility</p:attrName>
                                        </p:attrNameLst>
                                      </p:cBhvr>
                                      <p:to>
                                        <p:strVal val="visible"/>
                                      </p:to>
                                    </p:set>
                                    <p:animEffect transition="in" filter="fade">
                                      <p:cBhvr>
                                        <p:cTn id="60" dur="500"/>
                                        <p:tgtEl>
                                          <p:spTgt spid="9">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iterate type="lt">
                                    <p:tmPct val="6000"/>
                                  </p:iterate>
                                  <p:childTnLst>
                                    <p:set>
                                      <p:cBhvr>
                                        <p:cTn id="64" dur="1" fill="hold">
                                          <p:stCondLst>
                                            <p:cond delay="0"/>
                                          </p:stCondLst>
                                        </p:cTn>
                                        <p:tgtEl>
                                          <p:spTgt spid="9">
                                            <p:txEl>
                                              <p:pRg st="9" end="9"/>
                                            </p:txEl>
                                          </p:spTgt>
                                        </p:tgtEl>
                                        <p:attrNameLst>
                                          <p:attrName>style.visibility</p:attrName>
                                        </p:attrNameLst>
                                      </p:cBhvr>
                                      <p:to>
                                        <p:strVal val="visible"/>
                                      </p:to>
                                    </p:set>
                                    <p:animEffect transition="in" filter="fade">
                                      <p:cBhvr>
                                        <p:cTn id="65"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PMDC motor speed-torque behavior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16</a:t>
            </a:fld>
            <a:endParaRPr lang="en-US" dirty="0"/>
          </a:p>
        </p:txBody>
      </p:sp>
      <p:sp>
        <p:nvSpPr>
          <p:cNvPr id="6" name="Content Placeholder 5"/>
          <p:cNvSpPr>
            <a:spLocks noGrp="1"/>
          </p:cNvSpPr>
          <p:nvPr>
            <p:ph sz="quarter" idx="1"/>
          </p:nvPr>
        </p:nvSpPr>
        <p:spPr>
          <a:xfrm>
            <a:off x="533400" y="990600"/>
            <a:ext cx="3471672" cy="746760"/>
          </a:xfrm>
        </p:spPr>
        <p:txBody>
          <a:bodyPr/>
          <a:lstStyle/>
          <a:p>
            <a:r>
              <a:rPr lang="en-US" dirty="0" smtClean="0"/>
              <a:t>From KVL equation</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759843207"/>
              </p:ext>
            </p:extLst>
          </p:nvPr>
        </p:nvGraphicFramePr>
        <p:xfrm>
          <a:off x="926230" y="1545337"/>
          <a:ext cx="2458956" cy="1354646"/>
        </p:xfrm>
        <a:graphic>
          <a:graphicData uri="http://schemas.openxmlformats.org/presentationml/2006/ole">
            <mc:AlternateContent xmlns:mc="http://schemas.openxmlformats.org/markup-compatibility/2006">
              <mc:Choice xmlns:v="urn:schemas-microsoft-com:vml" Requires="v">
                <p:oleObj spid="_x0000_s33041" name="Equation" r:id="rId3" imgW="1498320" imgH="825480" progId="Equation.3">
                  <p:embed/>
                </p:oleObj>
              </mc:Choice>
              <mc:Fallback>
                <p:oleObj name="Equation" r:id="rId3" imgW="1498320" imgH="825480" progId="Equation.3">
                  <p:embed/>
                  <p:pic>
                    <p:nvPicPr>
                      <p:cNvPr id="0" name="Object 6"/>
                      <p:cNvPicPr>
                        <a:picLocks noChangeAspect="1" noChangeArrowheads="1"/>
                      </p:cNvPicPr>
                      <p:nvPr/>
                    </p:nvPicPr>
                    <p:blipFill>
                      <a:blip r:embed="rId4"/>
                      <a:srcRect/>
                      <a:stretch>
                        <a:fillRect/>
                      </a:stretch>
                    </p:blipFill>
                    <p:spPr bwMode="auto">
                      <a:xfrm>
                        <a:off x="926230" y="1545337"/>
                        <a:ext cx="2458956" cy="1354646"/>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21495190"/>
              </p:ext>
            </p:extLst>
          </p:nvPr>
        </p:nvGraphicFramePr>
        <p:xfrm>
          <a:off x="872998" y="3108961"/>
          <a:ext cx="2382282" cy="786384"/>
        </p:xfrm>
        <a:graphic>
          <a:graphicData uri="http://schemas.openxmlformats.org/presentationml/2006/ole">
            <mc:AlternateContent xmlns:mc="http://schemas.openxmlformats.org/markup-compatibility/2006">
              <mc:Choice xmlns:v="urn:schemas-microsoft-com:vml" Requires="v">
                <p:oleObj spid="_x0000_s33042" name="Equation" r:id="rId5" imgW="1307880" imgH="431640" progId="Equation.3">
                  <p:embed/>
                </p:oleObj>
              </mc:Choice>
              <mc:Fallback>
                <p:oleObj name="Equation" r:id="rId5" imgW="1307880" imgH="431640" progId="Equation.3">
                  <p:embed/>
                  <p:pic>
                    <p:nvPicPr>
                      <p:cNvPr id="0" name=""/>
                      <p:cNvPicPr/>
                      <p:nvPr/>
                    </p:nvPicPr>
                    <p:blipFill>
                      <a:blip r:embed="rId6"/>
                      <a:stretch>
                        <a:fillRect/>
                      </a:stretch>
                    </p:blipFill>
                    <p:spPr>
                      <a:xfrm>
                        <a:off x="872998" y="3108961"/>
                        <a:ext cx="2382282" cy="786384"/>
                      </a:xfrm>
                      <a:prstGeom prst="rect">
                        <a:avLst/>
                      </a:prstGeom>
                      <a:solidFill>
                        <a:srgbClr val="FFFF00"/>
                      </a:solidFill>
                      <a:ln w="34925">
                        <a:solidFill>
                          <a:srgbClr val="FF0000"/>
                        </a:solidFill>
                      </a:ln>
                    </p:spPr>
                  </p:pic>
                </p:oleObj>
              </mc:Fallback>
            </mc:AlternateContent>
          </a:graphicData>
        </a:graphic>
      </p:graphicFrame>
      <p:pic>
        <p:nvPicPr>
          <p:cNvPr id="3277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9350" y="1625918"/>
            <a:ext cx="4207954" cy="310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032305" y="4846320"/>
            <a:ext cx="2765551" cy="215444"/>
          </a:xfrm>
          <a:prstGeom prst="rect">
            <a:avLst/>
          </a:prstGeom>
        </p:spPr>
        <p:txBody>
          <a:bodyPr wrap="square">
            <a:spAutoFit/>
          </a:bodyPr>
          <a:lstStyle/>
          <a:p>
            <a:pPr algn="ctr"/>
            <a:r>
              <a:rPr lang="en-US" sz="800" dirty="0">
                <a:latin typeface="Arial" pitchFamily="34" charset="0"/>
                <a:cs typeface="Arial" pitchFamily="34" charset="0"/>
              </a:rPr>
              <a:t>Introduction to Mechatronics, Figure </a:t>
            </a:r>
            <a:r>
              <a:rPr lang="en-US" sz="800" dirty="0" smtClean="0">
                <a:latin typeface="Arial" pitchFamily="34" charset="0"/>
                <a:cs typeface="Arial" pitchFamily="34" charset="0"/>
              </a:rPr>
              <a:t>22.8  </a:t>
            </a:r>
            <a:r>
              <a:rPr lang="en-US" sz="800" dirty="0">
                <a:latin typeface="Arial" pitchFamily="34" charset="0"/>
                <a:cs typeface="Arial" pitchFamily="34" charset="0"/>
              </a:rPr>
              <a:t>p. </a:t>
            </a:r>
            <a:r>
              <a:rPr lang="en-US" sz="800" dirty="0" smtClean="0">
                <a:latin typeface="Arial" pitchFamily="34" charset="0"/>
                <a:cs typeface="Arial" pitchFamily="34" charset="0"/>
              </a:rPr>
              <a:t>539.</a:t>
            </a:r>
            <a:endParaRPr lang="en-US" sz="800" dirty="0">
              <a:latin typeface="Arial" pitchFamily="34" charset="0"/>
              <a:cs typeface="Arial" pitchFamily="34" charset="0"/>
            </a:endParaRPr>
          </a:p>
        </p:txBody>
      </p:sp>
      <p:sp>
        <p:nvSpPr>
          <p:cNvPr id="11" name="Content Placeholder 5"/>
          <p:cNvSpPr txBox="1">
            <a:spLocks/>
          </p:cNvSpPr>
          <p:nvPr/>
        </p:nvSpPr>
        <p:spPr>
          <a:xfrm>
            <a:off x="467678" y="4105656"/>
            <a:ext cx="5053228" cy="2217506"/>
          </a:xfrm>
          <a:prstGeom prst="rect">
            <a:avLst/>
          </a:prstGeom>
        </p:spPr>
        <p:txBody>
          <a:bodyPr vert="horz">
            <a:normAutofit fontScale="70000" lnSpcReduction="2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Arial" pitchFamily="34" charset="0"/>
                <a:ea typeface="+mn-ea"/>
                <a:cs typeface="Arial" pitchFamily="34" charset="0"/>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iriam" pitchFamily="34" charset="-79"/>
                <a:ea typeface="+mn-ea"/>
                <a:cs typeface="Miriam" pitchFamily="34" charset="-79"/>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iriam" pitchFamily="34" charset="-79"/>
                <a:ea typeface="+mn-ea"/>
                <a:cs typeface="Miriam" pitchFamily="34" charset="-79"/>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iriam" pitchFamily="34" charset="-79"/>
                <a:ea typeface="+mn-ea"/>
                <a:cs typeface="Miriam" pitchFamily="34" charset="-79"/>
              </a:defRPr>
            </a:lvl4pPr>
            <a:lvl5pPr marL="1371600" indent="-228600" algn="l" rtl="0" eaLnBrk="1" latinLnBrk="0" hangingPunct="1">
              <a:spcBef>
                <a:spcPts val="370"/>
              </a:spcBef>
              <a:buClr>
                <a:schemeClr val="accent3"/>
              </a:buClr>
              <a:buFontTx/>
              <a:buChar char="o"/>
              <a:defRPr kumimoji="0" sz="2000" kern="1200">
                <a:solidFill>
                  <a:schemeClr val="tx1"/>
                </a:solidFill>
                <a:latin typeface="Miriam" pitchFamily="34" charset="-79"/>
                <a:ea typeface="+mn-ea"/>
                <a:cs typeface="Miriam" pitchFamily="34" charset="-79"/>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dirty="0" smtClean="0"/>
              <a:t>Observations</a:t>
            </a:r>
          </a:p>
          <a:p>
            <a:pPr lvl="1"/>
            <a:r>
              <a:rPr lang="en-US" dirty="0" smtClean="0"/>
              <a:t>Intercepts with speed axis</a:t>
            </a:r>
          </a:p>
          <a:p>
            <a:pPr lvl="2"/>
            <a:r>
              <a:rPr lang="en-US" dirty="0" smtClean="0"/>
              <a:t>No-load speed</a:t>
            </a:r>
          </a:p>
          <a:p>
            <a:pPr lvl="1"/>
            <a:r>
              <a:rPr lang="en-US" dirty="0" smtClean="0"/>
              <a:t>Intercepts with torque axis</a:t>
            </a:r>
          </a:p>
          <a:p>
            <a:pPr lvl="2"/>
            <a:r>
              <a:rPr lang="en-US" dirty="0" smtClean="0"/>
              <a:t>Stall torque</a:t>
            </a:r>
          </a:p>
          <a:p>
            <a:pPr lvl="1"/>
            <a:r>
              <a:rPr lang="en-US" dirty="0" smtClean="0"/>
              <a:t>Slope of speed-torque line</a:t>
            </a:r>
          </a:p>
          <a:p>
            <a:pPr lvl="2"/>
            <a:r>
              <a:rPr lang="en-US" dirty="0" smtClean="0"/>
              <a:t>Speed regulation constant (speed-torque gradient)</a:t>
            </a:r>
          </a:p>
          <a:p>
            <a:r>
              <a:rPr lang="en-US" dirty="0" smtClean="0"/>
              <a:t>When expressed in SI units, K</a:t>
            </a:r>
            <a:r>
              <a:rPr lang="en-US" baseline="-25000" dirty="0" smtClean="0"/>
              <a:t>T</a:t>
            </a:r>
            <a:r>
              <a:rPr lang="en-US" dirty="0" smtClean="0"/>
              <a:t> == K</a:t>
            </a:r>
            <a:r>
              <a:rPr lang="en-US" baseline="-25000" dirty="0" smtClean="0"/>
              <a:t>E</a:t>
            </a:r>
            <a:endParaRPr lang="en-US" baseline="-25000" dirty="0"/>
          </a:p>
        </p:txBody>
      </p:sp>
    </p:spTree>
    <p:extLst>
      <p:ext uri="{BB962C8B-B14F-4D97-AF65-F5344CB8AC3E}">
        <p14:creationId xmlns:p14="http://schemas.microsoft.com/office/powerpoint/2010/main" val="321295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8" fill="hold" nodeType="afterEffect">
                                  <p:stCondLst>
                                    <p:cond delay="500"/>
                                  </p:stCondLst>
                                  <p:childTnLst>
                                    <p:set>
                                      <p:cBhvr>
                                        <p:cTn id="20" dur="1" fill="hold">
                                          <p:stCondLst>
                                            <p:cond delay="0"/>
                                          </p:stCondLst>
                                        </p:cTn>
                                        <p:tgtEl>
                                          <p:spTgt spid="32772"/>
                                        </p:tgtEl>
                                        <p:attrNameLst>
                                          <p:attrName>style.visibility</p:attrName>
                                        </p:attrNameLst>
                                      </p:cBhvr>
                                      <p:to>
                                        <p:strVal val="visible"/>
                                      </p:to>
                                    </p:set>
                                    <p:animEffect transition="in" filter="wipe(left)">
                                      <p:cBhvr>
                                        <p:cTn id="21" dur="500"/>
                                        <p:tgtEl>
                                          <p:spTgt spid="32772"/>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1000"/>
                                        <p:tgtEl>
                                          <p:spTgt spid="11">
                                            <p:txEl>
                                              <p:pRg st="0" end="0"/>
                                            </p:txEl>
                                          </p:spTgt>
                                        </p:tgtEl>
                                      </p:cBhvr>
                                    </p:animEffect>
                                    <p:anim calcmode="lin" valueType="num">
                                      <p:cBhvr>
                                        <p:cTn id="3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fade">
                                      <p:cBhvr>
                                        <p:cTn id="36" dur="1000"/>
                                        <p:tgtEl>
                                          <p:spTgt spid="11">
                                            <p:txEl>
                                              <p:pRg st="1" end="1"/>
                                            </p:txEl>
                                          </p:spTgt>
                                        </p:tgtEl>
                                      </p:cBhvr>
                                    </p:animEffect>
                                    <p:anim calcmode="lin" valueType="num">
                                      <p:cBhvr>
                                        <p:cTn id="37"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1000"/>
                                        <p:tgtEl>
                                          <p:spTgt spid="11">
                                            <p:txEl>
                                              <p:pRg st="2" end="2"/>
                                            </p:txEl>
                                          </p:spTgt>
                                        </p:tgtEl>
                                      </p:cBhvr>
                                    </p:animEffect>
                                    <p:anim calcmode="lin" valueType="num">
                                      <p:cBhvr>
                                        <p:cTn id="4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fade">
                                      <p:cBhvr>
                                        <p:cTn id="49" dur="1000"/>
                                        <p:tgtEl>
                                          <p:spTgt spid="11">
                                            <p:txEl>
                                              <p:pRg st="3" end="3"/>
                                            </p:txEl>
                                          </p:spTgt>
                                        </p:tgtEl>
                                      </p:cBhvr>
                                    </p:animEffect>
                                    <p:anim calcmode="lin" valueType="num">
                                      <p:cBhvr>
                                        <p:cTn id="5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2" presetClass="entr" presetSubtype="0" fill="hold" nodeType="after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Effect transition="in" filter="fade">
                                      <p:cBhvr>
                                        <p:cTn id="55" dur="1000"/>
                                        <p:tgtEl>
                                          <p:spTgt spid="11">
                                            <p:txEl>
                                              <p:pRg st="4" end="4"/>
                                            </p:txEl>
                                          </p:spTgt>
                                        </p:tgtEl>
                                      </p:cBhvr>
                                    </p:animEffect>
                                    <p:anim calcmode="lin" valueType="num">
                                      <p:cBhvr>
                                        <p:cTn id="5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1">
                                            <p:txEl>
                                              <p:pRg st="5" end="5"/>
                                            </p:txEl>
                                          </p:spTgt>
                                        </p:tgtEl>
                                        <p:attrNameLst>
                                          <p:attrName>style.visibility</p:attrName>
                                        </p:attrNameLst>
                                      </p:cBhvr>
                                      <p:to>
                                        <p:strVal val="visible"/>
                                      </p:to>
                                    </p:set>
                                    <p:animEffect transition="in" filter="fade">
                                      <p:cBhvr>
                                        <p:cTn id="62" dur="1000"/>
                                        <p:tgtEl>
                                          <p:spTgt spid="11">
                                            <p:txEl>
                                              <p:pRg st="5" end="5"/>
                                            </p:txEl>
                                          </p:spTgt>
                                        </p:tgtEl>
                                      </p:cBhvr>
                                    </p:animEffect>
                                    <p:anim calcmode="lin" valueType="num">
                                      <p:cBhvr>
                                        <p:cTn id="6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nodeType="afterEffect">
                                  <p:stCondLst>
                                    <p:cond delay="0"/>
                                  </p:stCondLst>
                                  <p:childTnLst>
                                    <p:set>
                                      <p:cBhvr>
                                        <p:cTn id="67" dur="1" fill="hold">
                                          <p:stCondLst>
                                            <p:cond delay="0"/>
                                          </p:stCondLst>
                                        </p:cTn>
                                        <p:tgtEl>
                                          <p:spTgt spid="11">
                                            <p:txEl>
                                              <p:pRg st="6" end="6"/>
                                            </p:txEl>
                                          </p:spTgt>
                                        </p:tgtEl>
                                        <p:attrNameLst>
                                          <p:attrName>style.visibility</p:attrName>
                                        </p:attrNameLst>
                                      </p:cBhvr>
                                      <p:to>
                                        <p:strVal val="visible"/>
                                      </p:to>
                                    </p:set>
                                    <p:animEffect transition="in" filter="fade">
                                      <p:cBhvr>
                                        <p:cTn id="68" dur="1000"/>
                                        <p:tgtEl>
                                          <p:spTgt spid="11">
                                            <p:txEl>
                                              <p:pRg st="6" end="6"/>
                                            </p:txEl>
                                          </p:spTgt>
                                        </p:tgtEl>
                                      </p:cBhvr>
                                    </p:animEffect>
                                    <p:anim calcmode="lin" valueType="num">
                                      <p:cBhvr>
                                        <p:cTn id="6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42" presetClass="entr" presetSubtype="0" fill="hold" nodeType="afterEffect">
                                  <p:stCondLst>
                                    <p:cond delay="0"/>
                                  </p:stCondLst>
                                  <p:childTnLst>
                                    <p:set>
                                      <p:cBhvr>
                                        <p:cTn id="73" dur="1" fill="hold">
                                          <p:stCondLst>
                                            <p:cond delay="0"/>
                                          </p:stCondLst>
                                        </p:cTn>
                                        <p:tgtEl>
                                          <p:spTgt spid="11">
                                            <p:txEl>
                                              <p:pRg st="7" end="7"/>
                                            </p:txEl>
                                          </p:spTgt>
                                        </p:tgtEl>
                                        <p:attrNameLst>
                                          <p:attrName>style.visibility</p:attrName>
                                        </p:attrNameLst>
                                      </p:cBhvr>
                                      <p:to>
                                        <p:strVal val="visible"/>
                                      </p:to>
                                    </p:set>
                                    <p:animEffect transition="in" filter="fade">
                                      <p:cBhvr>
                                        <p:cTn id="74" dur="1000"/>
                                        <p:tgtEl>
                                          <p:spTgt spid="11">
                                            <p:txEl>
                                              <p:pRg st="7" end="7"/>
                                            </p:txEl>
                                          </p:spTgt>
                                        </p:tgtEl>
                                      </p:cBhvr>
                                    </p:animEffect>
                                    <p:anim calcmode="lin" valueType="num">
                                      <p:cBhvr>
                                        <p:cTn id="7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7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Power and efficiency for a PMDC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17</a:t>
            </a:fld>
            <a:endParaRPr lang="en-US" dirty="0"/>
          </a:p>
        </p:txBody>
      </p:sp>
      <p:sp>
        <p:nvSpPr>
          <p:cNvPr id="6" name="Content Placeholder 5"/>
          <p:cNvSpPr>
            <a:spLocks noGrp="1"/>
          </p:cNvSpPr>
          <p:nvPr>
            <p:ph sz="quarter" idx="1"/>
          </p:nvPr>
        </p:nvSpPr>
        <p:spPr>
          <a:xfrm>
            <a:off x="365760" y="990601"/>
            <a:ext cx="4029456" cy="691896"/>
          </a:xfrm>
        </p:spPr>
        <p:txBody>
          <a:bodyPr/>
          <a:lstStyle/>
          <a:p>
            <a:r>
              <a:rPr lang="en-US" dirty="0" smtClean="0"/>
              <a:t>Power</a:t>
            </a:r>
          </a:p>
          <a:p>
            <a:pPr lvl="1"/>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991746698"/>
              </p:ext>
            </p:extLst>
          </p:nvPr>
        </p:nvGraphicFramePr>
        <p:xfrm>
          <a:off x="722313" y="1470025"/>
          <a:ext cx="2811462" cy="2065338"/>
        </p:xfrm>
        <a:graphic>
          <a:graphicData uri="http://schemas.openxmlformats.org/presentationml/2006/ole">
            <mc:AlternateContent xmlns:mc="http://schemas.openxmlformats.org/markup-compatibility/2006">
              <mc:Choice xmlns:v="urn:schemas-microsoft-com:vml" Requires="v">
                <p:oleObj spid="_x0000_s34140" name="Equation" r:id="rId3" imgW="1815840" imgH="1333440" progId="Equation.3">
                  <p:embed/>
                </p:oleObj>
              </mc:Choice>
              <mc:Fallback>
                <p:oleObj name="Equation" r:id="rId3" imgW="1815840" imgH="1333440" progId="Equation.3">
                  <p:embed/>
                  <p:pic>
                    <p:nvPicPr>
                      <p:cNvPr id="0" name="Object 6"/>
                      <p:cNvPicPr>
                        <a:picLocks noChangeAspect="1" noChangeArrowheads="1"/>
                      </p:cNvPicPr>
                      <p:nvPr/>
                    </p:nvPicPr>
                    <p:blipFill>
                      <a:blip r:embed="rId4"/>
                      <a:srcRect/>
                      <a:stretch>
                        <a:fillRect/>
                      </a:stretch>
                    </p:blipFill>
                    <p:spPr bwMode="auto">
                      <a:xfrm>
                        <a:off x="722313" y="1470025"/>
                        <a:ext cx="2811462" cy="2065338"/>
                      </a:xfrm>
                      <a:prstGeom prst="rect">
                        <a:avLst/>
                      </a:prstGeom>
                      <a:noFill/>
                      <a:ln>
                        <a:noFill/>
                      </a:ln>
                    </p:spPr>
                  </p:pic>
                </p:oleObj>
              </mc:Fallback>
            </mc:AlternateContent>
          </a:graphicData>
        </a:graphic>
      </p:graphicFrame>
      <p:sp>
        <p:nvSpPr>
          <p:cNvPr id="9" name="Content Placeholder 5"/>
          <p:cNvSpPr txBox="1">
            <a:spLocks/>
          </p:cNvSpPr>
          <p:nvPr/>
        </p:nvSpPr>
        <p:spPr>
          <a:xfrm>
            <a:off x="265176" y="3666554"/>
            <a:ext cx="4029456" cy="691896"/>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Arial" pitchFamily="34" charset="0"/>
                <a:ea typeface="+mn-ea"/>
                <a:cs typeface="Arial" pitchFamily="34" charset="0"/>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iriam" pitchFamily="34" charset="-79"/>
                <a:ea typeface="+mn-ea"/>
                <a:cs typeface="Miriam" pitchFamily="34" charset="-79"/>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iriam" pitchFamily="34" charset="-79"/>
                <a:ea typeface="+mn-ea"/>
                <a:cs typeface="Miriam" pitchFamily="34" charset="-79"/>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iriam" pitchFamily="34" charset="-79"/>
                <a:ea typeface="+mn-ea"/>
                <a:cs typeface="Miriam" pitchFamily="34" charset="-79"/>
              </a:defRPr>
            </a:lvl4pPr>
            <a:lvl5pPr marL="1371600" indent="-228600" algn="l" rtl="0" eaLnBrk="1" latinLnBrk="0" hangingPunct="1">
              <a:spcBef>
                <a:spcPts val="370"/>
              </a:spcBef>
              <a:buClr>
                <a:schemeClr val="accent3"/>
              </a:buClr>
              <a:buFontTx/>
              <a:buChar char="o"/>
              <a:defRPr kumimoji="0" sz="2000" kern="1200">
                <a:solidFill>
                  <a:schemeClr val="tx1"/>
                </a:solidFill>
                <a:latin typeface="Miriam" pitchFamily="34" charset="-79"/>
                <a:ea typeface="+mn-ea"/>
                <a:cs typeface="Miriam" pitchFamily="34" charset="-79"/>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dirty="0" smtClean="0"/>
              <a:t>Efficiency </a:t>
            </a:r>
          </a:p>
          <a:p>
            <a:pPr lvl="1"/>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826528741"/>
              </p:ext>
            </p:extLst>
          </p:nvPr>
        </p:nvGraphicFramePr>
        <p:xfrm>
          <a:off x="742180" y="4052888"/>
          <a:ext cx="5959476" cy="2030412"/>
        </p:xfrm>
        <a:graphic>
          <a:graphicData uri="http://schemas.openxmlformats.org/presentationml/2006/ole">
            <mc:AlternateContent xmlns:mc="http://schemas.openxmlformats.org/markup-compatibility/2006">
              <mc:Choice xmlns:v="urn:schemas-microsoft-com:vml" Requires="v">
                <p:oleObj spid="_x0000_s34141" name="Equation" r:id="rId5" imgW="3568680" imgH="1396800" progId="Equation.3">
                  <p:embed/>
                </p:oleObj>
              </mc:Choice>
              <mc:Fallback>
                <p:oleObj name="Equation" r:id="rId5" imgW="3568680" imgH="1396800" progId="Equation.3">
                  <p:embed/>
                  <p:pic>
                    <p:nvPicPr>
                      <p:cNvPr id="0" name=""/>
                      <p:cNvPicPr>
                        <a:picLocks noChangeAspect="1" noChangeArrowheads="1"/>
                      </p:cNvPicPr>
                      <p:nvPr/>
                    </p:nvPicPr>
                    <p:blipFill>
                      <a:blip r:embed="rId6"/>
                      <a:srcRect/>
                      <a:stretch>
                        <a:fillRect/>
                      </a:stretch>
                    </p:blipFill>
                    <p:spPr bwMode="auto">
                      <a:xfrm>
                        <a:off x="742180" y="4052888"/>
                        <a:ext cx="5959476" cy="2030412"/>
                      </a:xfrm>
                      <a:prstGeom prst="rect">
                        <a:avLst/>
                      </a:prstGeom>
                      <a:noFill/>
                      <a:ln>
                        <a:noFill/>
                      </a:ln>
                    </p:spPr>
                  </p:pic>
                </p:oleObj>
              </mc:Fallback>
            </mc:AlternateContent>
          </a:graphicData>
        </a:graphic>
      </p:graphicFrame>
      <p:grpSp>
        <p:nvGrpSpPr>
          <p:cNvPr id="8" name="Group 7"/>
          <p:cNvGrpSpPr/>
          <p:nvPr/>
        </p:nvGrpSpPr>
        <p:grpSpPr>
          <a:xfrm>
            <a:off x="4396551" y="943468"/>
            <a:ext cx="4372546" cy="3671014"/>
            <a:chOff x="4396551" y="943468"/>
            <a:chExt cx="4372546" cy="3671014"/>
          </a:xfrm>
        </p:grpSpPr>
        <p:pic>
          <p:nvPicPr>
            <p:cNvPr id="337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6551" y="943468"/>
              <a:ext cx="4372546" cy="332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334057" y="4399038"/>
              <a:ext cx="2765551" cy="215444"/>
            </a:xfrm>
            <a:prstGeom prst="rect">
              <a:avLst/>
            </a:prstGeom>
          </p:spPr>
          <p:txBody>
            <a:bodyPr wrap="square">
              <a:spAutoFit/>
            </a:bodyPr>
            <a:lstStyle/>
            <a:p>
              <a:pPr algn="ctr"/>
              <a:r>
                <a:rPr lang="en-US" sz="800" dirty="0">
                  <a:latin typeface="Arial" pitchFamily="34" charset="0"/>
                  <a:cs typeface="Arial" pitchFamily="34" charset="0"/>
                </a:rPr>
                <a:t>Introduction to Mechatronics, Figure </a:t>
              </a:r>
              <a:r>
                <a:rPr lang="en-US" sz="800" dirty="0" smtClean="0">
                  <a:latin typeface="Arial" pitchFamily="34" charset="0"/>
                  <a:cs typeface="Arial" pitchFamily="34" charset="0"/>
                </a:rPr>
                <a:t>22.10  </a:t>
              </a:r>
              <a:r>
                <a:rPr lang="en-US" sz="800" dirty="0">
                  <a:latin typeface="Arial" pitchFamily="34" charset="0"/>
                  <a:cs typeface="Arial" pitchFamily="34" charset="0"/>
                </a:rPr>
                <a:t>p. </a:t>
              </a:r>
              <a:r>
                <a:rPr lang="en-US" sz="800" dirty="0" smtClean="0">
                  <a:latin typeface="Arial" pitchFamily="34" charset="0"/>
                  <a:cs typeface="Arial" pitchFamily="34" charset="0"/>
                </a:rPr>
                <a:t>544.</a:t>
              </a:r>
              <a:endParaRPr lang="en-US" sz="800" dirty="0">
                <a:latin typeface="Arial" pitchFamily="34" charset="0"/>
                <a:cs typeface="Arial" pitchFamily="34" charset="0"/>
              </a:endParaRPr>
            </a:p>
          </p:txBody>
        </p:sp>
      </p:grpSp>
      <p:graphicFrame>
        <p:nvGraphicFramePr>
          <p:cNvPr id="11" name="Object 10"/>
          <p:cNvGraphicFramePr>
            <a:graphicFrameLocks noChangeAspect="1"/>
          </p:cNvGraphicFramePr>
          <p:nvPr>
            <p:extLst>
              <p:ext uri="{D42A27DB-BD31-4B8C-83A1-F6EECF244321}">
                <p14:modId xmlns:p14="http://schemas.microsoft.com/office/powerpoint/2010/main" val="1110462141"/>
              </p:ext>
            </p:extLst>
          </p:nvPr>
        </p:nvGraphicFramePr>
        <p:xfrm>
          <a:off x="4884387" y="5234608"/>
          <a:ext cx="3661371" cy="905284"/>
        </p:xfrm>
        <a:graphic>
          <a:graphicData uri="http://schemas.openxmlformats.org/presentationml/2006/ole">
            <mc:AlternateContent xmlns:mc="http://schemas.openxmlformats.org/markup-compatibility/2006">
              <mc:Choice xmlns:v="urn:schemas-microsoft-com:vml" Requires="v">
                <p:oleObj spid="_x0000_s34142" name="Equation" r:id="rId8" imgW="2311200" imgH="571320" progId="Equation.3">
                  <p:embed/>
                </p:oleObj>
              </mc:Choice>
              <mc:Fallback>
                <p:oleObj name="Equation" r:id="rId8" imgW="2311200" imgH="571320" progId="Equation.3">
                  <p:embed/>
                  <p:pic>
                    <p:nvPicPr>
                      <p:cNvPr id="0" name=""/>
                      <p:cNvPicPr/>
                      <p:nvPr/>
                    </p:nvPicPr>
                    <p:blipFill>
                      <a:blip r:embed="rId9"/>
                      <a:stretch>
                        <a:fillRect/>
                      </a:stretch>
                    </p:blipFill>
                    <p:spPr>
                      <a:xfrm>
                        <a:off x="4884387" y="5234608"/>
                        <a:ext cx="3661371" cy="905284"/>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191527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750"/>
                            </p:stCondLst>
                            <p:childTnLst>
                              <p:par>
                                <p:cTn id="9" presetID="2" presetClass="entr" presetSubtype="8" fill="hold" grpId="0"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1"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2000"/>
                                        <p:tgtEl>
                                          <p:spTgt spid="10"/>
                                        </p:tgtEl>
                                      </p:cBhvr>
                                    </p:animEffect>
                                  </p:childTnLst>
                                </p:cTn>
                              </p:par>
                            </p:childTnLst>
                          </p:cTn>
                        </p:par>
                        <p:par>
                          <p:cTn id="28" fill="hold">
                            <p:stCondLst>
                              <p:cond delay="3000"/>
                            </p:stCondLst>
                            <p:childTnLst>
                              <p:par>
                                <p:cTn id="29" presetID="42" presetClass="entr" presetSubtype="0" fill="hold" nodeType="afterEffect">
                                  <p:stCondLst>
                                    <p:cond delay="25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Gearheads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18</a:t>
            </a:fld>
            <a:endParaRPr lang="en-US" dirty="0"/>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98" t="26667" r="23651" b="9206"/>
          <a:stretch/>
        </p:blipFill>
        <p:spPr bwMode="auto">
          <a:xfrm>
            <a:off x="391688" y="952500"/>
            <a:ext cx="8549112"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057400" y="5988734"/>
            <a:ext cx="4572000" cy="276999"/>
          </a:xfrm>
          <a:prstGeom prst="rect">
            <a:avLst/>
          </a:prstGeom>
        </p:spPr>
        <p:txBody>
          <a:bodyPr>
            <a:spAutoFit/>
          </a:bodyPr>
          <a:lstStyle/>
          <a:p>
            <a:r>
              <a:rPr lang="en-US" sz="1200" dirty="0"/>
              <a:t>http://</a:t>
            </a:r>
            <a:r>
              <a:rPr lang="en-US" sz="1200" dirty="0" smtClean="0"/>
              <a:t>www.maxonmotor.ch/e-paper/blaetterkatalog/pdf/save/bk_31.pdf</a:t>
            </a:r>
            <a:endParaRPr lang="en-US" sz="1200" dirty="0"/>
          </a:p>
        </p:txBody>
      </p:sp>
    </p:spTree>
    <p:extLst>
      <p:ext uri="{BB962C8B-B14F-4D97-AF65-F5344CB8AC3E}">
        <p14:creationId xmlns:p14="http://schemas.microsoft.com/office/powerpoint/2010/main" val="1985904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 Torque Curve for a PMDC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19</a:t>
            </a:fld>
            <a:endParaRPr lang="en-US" dirty="0"/>
          </a:p>
        </p:txBody>
      </p:sp>
      <p:sp>
        <p:nvSpPr>
          <p:cNvPr id="6" name="Content Placeholder 5"/>
          <p:cNvSpPr>
            <a:spLocks noGrp="1"/>
          </p:cNvSpPr>
          <p:nvPr>
            <p:ph sz="quarter" idx="1"/>
          </p:nvPr>
        </p:nvSpPr>
        <p:spPr>
          <a:xfrm>
            <a:off x="533399" y="1136904"/>
            <a:ext cx="6516625" cy="719328"/>
          </a:xfrm>
        </p:spPr>
        <p:txBody>
          <a:bodyPr/>
          <a:lstStyle/>
          <a:p>
            <a:r>
              <a:rPr lang="en-US" dirty="0" smtClean="0"/>
              <a:t>Mabuchi FF-130RH-15210 3V DC motor </a:t>
            </a:r>
            <a:endParaRPr lang="en-US"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631" t="37316" r="27587" b="36158"/>
          <a:stretch/>
        </p:blipFill>
        <p:spPr bwMode="auto">
          <a:xfrm>
            <a:off x="914400" y="1828800"/>
            <a:ext cx="745285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305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Outline</a:t>
            </a:r>
            <a:endParaRPr lang="en-US" dirty="0"/>
          </a:p>
        </p:txBody>
      </p:sp>
      <p:sp>
        <p:nvSpPr>
          <p:cNvPr id="3" name="Date Placeholder 2"/>
          <p:cNvSpPr>
            <a:spLocks noGrp="1"/>
          </p:cNvSpPr>
          <p:nvPr>
            <p:ph type="dt" sz="half" idx="10"/>
          </p:nvPr>
        </p:nvSpPr>
        <p:spPr/>
        <p:txBody>
          <a:bodyPr/>
          <a:lstStyle/>
          <a:p>
            <a:fld id="{17D5786B-5820-4E5E-8982-DC49DD25054D}"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a:t>
            </a:fld>
            <a:endParaRPr lang="en-US" dirty="0"/>
          </a:p>
        </p:txBody>
      </p:sp>
      <p:sp>
        <p:nvSpPr>
          <p:cNvPr id="6" name="Content Placeholder 5"/>
          <p:cNvSpPr>
            <a:spLocks noGrp="1"/>
          </p:cNvSpPr>
          <p:nvPr>
            <p:ph sz="quarter" idx="1"/>
          </p:nvPr>
        </p:nvSpPr>
        <p:spPr/>
        <p:txBody>
          <a:bodyPr/>
          <a:lstStyle/>
          <a:p>
            <a:r>
              <a:rPr lang="en-US" dirty="0" smtClean="0"/>
              <a:t>Learning objectives</a:t>
            </a:r>
          </a:p>
          <a:p>
            <a:r>
              <a:rPr lang="en-US" dirty="0" smtClean="0"/>
              <a:t>Context for this module</a:t>
            </a:r>
          </a:p>
          <a:p>
            <a:r>
              <a:rPr lang="en-US" dirty="0" smtClean="0"/>
              <a:t>Permanent magnet </a:t>
            </a:r>
            <a:r>
              <a:rPr lang="en-US" dirty="0"/>
              <a:t>dc (PMDC) </a:t>
            </a:r>
            <a:r>
              <a:rPr lang="en-US" dirty="0" smtClean="0"/>
              <a:t>motor theory</a:t>
            </a:r>
          </a:p>
          <a:p>
            <a:r>
              <a:rPr lang="en-US" dirty="0" smtClean="0"/>
              <a:t>Interfacing to PMDC motors</a:t>
            </a:r>
          </a:p>
          <a:p>
            <a:r>
              <a:rPr lang="en-US" dirty="0" smtClean="0"/>
              <a:t>RC servos</a:t>
            </a:r>
          </a:p>
        </p:txBody>
      </p:sp>
    </p:spTree>
    <p:extLst>
      <p:ext uri="{BB962C8B-B14F-4D97-AF65-F5344CB8AC3E}">
        <p14:creationId xmlns:p14="http://schemas.microsoft.com/office/powerpoint/2010/main" val="16857087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 Torque Curve for a PMDC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20</a:t>
            </a:fld>
            <a:endParaRPr lang="en-US" dirty="0"/>
          </a:p>
        </p:txBody>
      </p:sp>
      <p:sp>
        <p:nvSpPr>
          <p:cNvPr id="6" name="Content Placeholder 5"/>
          <p:cNvSpPr>
            <a:spLocks noGrp="1"/>
          </p:cNvSpPr>
          <p:nvPr>
            <p:ph sz="quarter" idx="1"/>
          </p:nvPr>
        </p:nvSpPr>
        <p:spPr>
          <a:xfrm>
            <a:off x="533400" y="1063752"/>
            <a:ext cx="8208264" cy="737616"/>
          </a:xfrm>
        </p:spPr>
        <p:txBody>
          <a:bodyPr>
            <a:normAutofit/>
          </a:bodyPr>
          <a:lstStyle/>
          <a:p>
            <a:r>
              <a:rPr lang="en-US" dirty="0" smtClean="0"/>
              <a:t>Finding operating parameters when torque is known  </a:t>
            </a:r>
            <a:endParaRPr lang="en-US" dirty="0"/>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651" t="37207" r="27539" b="36254"/>
          <a:stretch/>
        </p:blipFill>
        <p:spPr bwMode="auto">
          <a:xfrm>
            <a:off x="914400" y="1828800"/>
            <a:ext cx="745520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282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 Torque Curve for a PMDC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21</a:t>
            </a:fld>
            <a:endParaRPr lang="en-US" dirty="0"/>
          </a:p>
        </p:txBody>
      </p:sp>
      <p:sp>
        <p:nvSpPr>
          <p:cNvPr id="6" name="Content Placeholder 5"/>
          <p:cNvSpPr>
            <a:spLocks noGrp="1"/>
          </p:cNvSpPr>
          <p:nvPr>
            <p:ph sz="quarter" idx="1"/>
          </p:nvPr>
        </p:nvSpPr>
        <p:spPr>
          <a:xfrm>
            <a:off x="533400" y="1054608"/>
            <a:ext cx="8290560" cy="664464"/>
          </a:xfrm>
        </p:spPr>
        <p:txBody>
          <a:bodyPr/>
          <a:lstStyle/>
          <a:p>
            <a:r>
              <a:rPr lang="en-US" dirty="0" smtClean="0"/>
              <a:t>Finding operating parameters when current is known  </a:t>
            </a:r>
            <a:endParaRPr lang="en-US" dirty="0"/>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413" t="37079" r="27619" b="36254"/>
          <a:stretch/>
        </p:blipFill>
        <p:spPr bwMode="auto">
          <a:xfrm>
            <a:off x="914400" y="1828800"/>
            <a:ext cx="745453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705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 Torque Curve for a PMDC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22</a:t>
            </a:fld>
            <a:endParaRPr lang="en-US" dirty="0"/>
          </a:p>
        </p:txBody>
      </p:sp>
      <p:sp>
        <p:nvSpPr>
          <p:cNvPr id="6" name="Content Placeholder 5"/>
          <p:cNvSpPr>
            <a:spLocks noGrp="1"/>
          </p:cNvSpPr>
          <p:nvPr>
            <p:ph sz="quarter" idx="1"/>
          </p:nvPr>
        </p:nvSpPr>
        <p:spPr>
          <a:xfrm>
            <a:off x="533400" y="1091184"/>
            <a:ext cx="8162544" cy="765048"/>
          </a:xfrm>
        </p:spPr>
        <p:txBody>
          <a:bodyPr/>
          <a:lstStyle/>
          <a:p>
            <a:r>
              <a:rPr lang="en-US" dirty="0" smtClean="0"/>
              <a:t>Finding operating parameters when speed is known  </a:t>
            </a:r>
            <a:endParaRPr lang="en-US" dirty="0"/>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572" t="37461" r="27539" b="36000"/>
          <a:stretch/>
        </p:blipFill>
        <p:spPr bwMode="auto">
          <a:xfrm>
            <a:off x="914400" y="1828800"/>
            <a:ext cx="747270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188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 Torque Curve for a PMDC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23</a:t>
            </a:fld>
            <a:endParaRPr lang="en-US" dirty="0"/>
          </a:p>
        </p:txBody>
      </p:sp>
      <p:sp>
        <p:nvSpPr>
          <p:cNvPr id="6" name="Content Placeholder 5"/>
          <p:cNvSpPr>
            <a:spLocks noGrp="1"/>
          </p:cNvSpPr>
          <p:nvPr>
            <p:ph sz="quarter" idx="1"/>
          </p:nvPr>
        </p:nvSpPr>
        <p:spPr>
          <a:xfrm>
            <a:off x="533400" y="1072896"/>
            <a:ext cx="7961376" cy="655320"/>
          </a:xfrm>
        </p:spPr>
        <p:txBody>
          <a:bodyPr/>
          <a:lstStyle/>
          <a:p>
            <a:r>
              <a:rPr lang="en-US" dirty="0" smtClean="0"/>
              <a:t>Effect of changing supply voltage  </a:t>
            </a:r>
            <a:endParaRPr lang="en-US" dirty="0"/>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68" t="37079" r="27699" b="36381"/>
          <a:stretch/>
        </p:blipFill>
        <p:spPr bwMode="auto">
          <a:xfrm>
            <a:off x="914400" y="1828800"/>
            <a:ext cx="735020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1997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 Torque Curve for a PMDC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24</a:t>
            </a:fld>
            <a:endParaRPr lang="en-US" dirty="0"/>
          </a:p>
        </p:txBody>
      </p:sp>
      <p:sp>
        <p:nvSpPr>
          <p:cNvPr id="6" name="Content Placeholder 5"/>
          <p:cNvSpPr>
            <a:spLocks noGrp="1"/>
          </p:cNvSpPr>
          <p:nvPr>
            <p:ph sz="quarter" idx="1"/>
          </p:nvPr>
        </p:nvSpPr>
        <p:spPr>
          <a:xfrm>
            <a:off x="533400" y="990600"/>
            <a:ext cx="2825750" cy="2565400"/>
          </a:xfrm>
        </p:spPr>
        <p:txBody>
          <a:bodyPr/>
          <a:lstStyle/>
          <a:p>
            <a:r>
              <a:rPr lang="en-US" dirty="0" smtClean="0"/>
              <a:t>Effect of internal resistance for battery supplies</a:t>
            </a:r>
            <a:endParaRPr lang="en-US" dirty="0"/>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15" t="36952" r="27937" b="10857"/>
          <a:stretch/>
        </p:blipFill>
        <p:spPr bwMode="auto">
          <a:xfrm>
            <a:off x="3359150" y="1085850"/>
            <a:ext cx="54483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947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 Torque Curve for a PMDC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25</a:t>
            </a:fld>
            <a:endParaRPr lang="en-US" dirty="0"/>
          </a:p>
        </p:txBody>
      </p:sp>
      <p:sp>
        <p:nvSpPr>
          <p:cNvPr id="6" name="Content Placeholder 5"/>
          <p:cNvSpPr>
            <a:spLocks noGrp="1"/>
          </p:cNvSpPr>
          <p:nvPr>
            <p:ph sz="quarter" idx="1"/>
          </p:nvPr>
        </p:nvSpPr>
        <p:spPr>
          <a:xfrm>
            <a:off x="533400" y="990600"/>
            <a:ext cx="7449312" cy="682752"/>
          </a:xfrm>
        </p:spPr>
        <p:txBody>
          <a:bodyPr/>
          <a:lstStyle/>
          <a:p>
            <a:r>
              <a:rPr lang="en-US" dirty="0" smtClean="0"/>
              <a:t>Effect of changing type temperature</a:t>
            </a:r>
            <a:endParaRPr lang="en-US" dirty="0"/>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333" t="26286" r="28016" b="41333"/>
          <a:stretch/>
        </p:blipFill>
        <p:spPr bwMode="auto">
          <a:xfrm>
            <a:off x="355600" y="2298700"/>
            <a:ext cx="4983580"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333" t="59810" r="28016" b="4000"/>
          <a:stretch/>
        </p:blipFill>
        <p:spPr bwMode="auto">
          <a:xfrm>
            <a:off x="5232400" y="2362200"/>
            <a:ext cx="3632200" cy="244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8213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 Torque Curve for a PMDC 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26</a:t>
            </a:fld>
            <a:endParaRPr lang="en-US" dirty="0"/>
          </a:p>
        </p:txBody>
      </p:sp>
      <p:sp>
        <p:nvSpPr>
          <p:cNvPr id="6" name="Content Placeholder 5"/>
          <p:cNvSpPr>
            <a:spLocks noGrp="1"/>
          </p:cNvSpPr>
          <p:nvPr>
            <p:ph sz="quarter" idx="1"/>
          </p:nvPr>
        </p:nvSpPr>
        <p:spPr>
          <a:xfrm>
            <a:off x="533400" y="990600"/>
            <a:ext cx="2602992" cy="3252216"/>
          </a:xfrm>
        </p:spPr>
        <p:txBody>
          <a:bodyPr/>
          <a:lstStyle/>
          <a:p>
            <a:r>
              <a:rPr lang="en-US" dirty="0" smtClean="0"/>
              <a:t>Mabuchi FF-130RH-15210 3V DC motor </a:t>
            </a:r>
            <a:endParaRPr lang="en-US" dirty="0"/>
          </a:p>
        </p:txBody>
      </p:sp>
      <p:grpSp>
        <p:nvGrpSpPr>
          <p:cNvPr id="18" name="Group 17"/>
          <p:cNvGrpSpPr/>
          <p:nvPr/>
        </p:nvGrpSpPr>
        <p:grpSpPr>
          <a:xfrm>
            <a:off x="3172017" y="1020977"/>
            <a:ext cx="5587936" cy="4857832"/>
            <a:chOff x="3172017" y="1020977"/>
            <a:chExt cx="5587936" cy="4857832"/>
          </a:xfrm>
        </p:grpSpPr>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017" y="1020977"/>
              <a:ext cx="5587936" cy="472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658393" y="5617199"/>
              <a:ext cx="3968496" cy="261610"/>
            </a:xfrm>
            <a:prstGeom prst="rect">
              <a:avLst/>
            </a:prstGeom>
          </p:spPr>
          <p:txBody>
            <a:bodyPr wrap="square">
              <a:spAutoFit/>
            </a:bodyPr>
            <a:lstStyle/>
            <a:p>
              <a:pPr algn="ctr"/>
              <a:r>
                <a:rPr lang="en-US" sz="1100" dirty="0"/>
                <a:t>https://www.jameco.com/Jameco/Products/ProdDS/1939589.pdf</a:t>
              </a:r>
            </a:p>
          </p:txBody>
        </p:sp>
      </p:gr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512" t="47492" r="37301" b="39175"/>
          <a:stretch/>
        </p:blipFill>
        <p:spPr bwMode="auto">
          <a:xfrm>
            <a:off x="330741" y="3833444"/>
            <a:ext cx="2717259" cy="106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737" y="2489200"/>
            <a:ext cx="184126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988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767" y="4565250"/>
            <a:ext cx="2679700" cy="177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p:txBody>
          <a:bodyPr>
            <a:normAutofit/>
          </a:bodyPr>
          <a:lstStyle/>
          <a:p>
            <a:r>
              <a:rPr lang="en-US" dirty="0" smtClean="0"/>
              <a:t>BJ Furman</a:t>
            </a:r>
          </a:p>
          <a:p>
            <a:r>
              <a:rPr lang="en-US" dirty="0" smtClean="0"/>
              <a:t>15JUL2011 (for 19JUL2011)</a:t>
            </a:r>
            <a:endParaRPr lang="en-US" dirty="0"/>
          </a:p>
        </p:txBody>
      </p:sp>
      <p:sp>
        <p:nvSpPr>
          <p:cNvPr id="2" name="Title 1"/>
          <p:cNvSpPr>
            <a:spLocks noGrp="1"/>
          </p:cNvSpPr>
          <p:nvPr>
            <p:ph type="ctrTitle"/>
          </p:nvPr>
        </p:nvSpPr>
        <p:spPr/>
        <p:txBody>
          <a:bodyPr>
            <a:normAutofit/>
          </a:bodyPr>
          <a:lstStyle/>
          <a:p>
            <a:r>
              <a:rPr lang="en-US" dirty="0"/>
              <a:t>Actuators for Mechatronics </a:t>
            </a:r>
            <a:r>
              <a:rPr lang="en-US" dirty="0" smtClean="0"/>
              <a:t>Applications, cont.</a:t>
            </a:r>
            <a:endParaRPr lang="en-US" dirty="0"/>
          </a:p>
        </p:txBody>
      </p:sp>
      <p:grpSp>
        <p:nvGrpSpPr>
          <p:cNvPr id="11" name="Group 10"/>
          <p:cNvGrpSpPr/>
          <p:nvPr/>
        </p:nvGrpSpPr>
        <p:grpSpPr>
          <a:xfrm>
            <a:off x="3976305" y="4281485"/>
            <a:ext cx="1542795" cy="1465508"/>
            <a:chOff x="6439851" y="4747904"/>
            <a:chExt cx="1542795" cy="1465508"/>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952" y="4747904"/>
              <a:ext cx="1280795" cy="128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39851" y="5874858"/>
              <a:ext cx="1542795" cy="338554"/>
            </a:xfrm>
            <a:prstGeom prst="rect">
              <a:avLst/>
            </a:prstGeom>
          </p:spPr>
          <p:txBody>
            <a:bodyPr wrap="square">
              <a:spAutoFit/>
            </a:bodyPr>
            <a:lstStyle/>
            <a:p>
              <a:r>
                <a:rPr lang="en-US" sz="800" dirty="0">
                  <a:latin typeface="Arial Narrow" pitchFamily="34" charset="0"/>
                </a:rPr>
                <a:t>https://www.jameco.com/Jameco/Products/ProdImag/1939589.jpg</a:t>
              </a:r>
            </a:p>
          </p:txBody>
        </p:sp>
      </p:grpSp>
      <p:grpSp>
        <p:nvGrpSpPr>
          <p:cNvPr id="9" name="Group 8"/>
          <p:cNvGrpSpPr/>
          <p:nvPr/>
        </p:nvGrpSpPr>
        <p:grpSpPr>
          <a:xfrm>
            <a:off x="501905" y="4356131"/>
            <a:ext cx="3257295" cy="2325688"/>
            <a:chOff x="844805" y="4356131"/>
            <a:chExt cx="3257295" cy="2325688"/>
          </a:xfrm>
        </p:grpSpPr>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0" y="4356131"/>
              <a:ext cx="3100917" cy="232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44805" y="5993336"/>
              <a:ext cx="3257295" cy="430887"/>
            </a:xfrm>
            <a:prstGeom prst="rect">
              <a:avLst/>
            </a:prstGeom>
          </p:spPr>
          <p:txBody>
            <a:bodyPr wrap="square">
              <a:spAutoFit/>
            </a:bodyPr>
            <a:lstStyle/>
            <a:p>
              <a:r>
                <a:rPr lang="en-US" sz="1100" dirty="0"/>
                <a:t>http://www.newport.com/images/web900w-EN/images/11633.jpg?img_width=600&amp;img_height=448</a:t>
              </a:r>
            </a:p>
          </p:txBody>
        </p:sp>
      </p:grpSp>
      <p:sp>
        <p:nvSpPr>
          <p:cNvPr id="12" name="Rectangle 11"/>
          <p:cNvSpPr/>
          <p:nvPr/>
        </p:nvSpPr>
        <p:spPr>
          <a:xfrm>
            <a:off x="6692900" y="5955236"/>
            <a:ext cx="2286000" cy="523220"/>
          </a:xfrm>
          <a:prstGeom prst="rect">
            <a:avLst/>
          </a:prstGeom>
        </p:spPr>
        <p:txBody>
          <a:bodyPr wrap="square">
            <a:spAutoFit/>
          </a:bodyPr>
          <a:lstStyle/>
          <a:p>
            <a:r>
              <a:rPr lang="en-US" sz="1400" dirty="0"/>
              <a:t>http://www.firgelli.com/Uploads/ID3IMAGE1300907739.jpg</a:t>
            </a:r>
          </a:p>
        </p:txBody>
      </p:sp>
    </p:spTree>
    <p:extLst>
      <p:ext uri="{BB962C8B-B14F-4D97-AF65-F5344CB8AC3E}">
        <p14:creationId xmlns:p14="http://schemas.microsoft.com/office/powerpoint/2010/main" val="717956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Outline</a:t>
            </a:r>
            <a:endParaRPr lang="en-US" dirty="0"/>
          </a:p>
        </p:txBody>
      </p:sp>
      <p:sp>
        <p:nvSpPr>
          <p:cNvPr id="3" name="Date Placeholder 2"/>
          <p:cNvSpPr>
            <a:spLocks noGrp="1"/>
          </p:cNvSpPr>
          <p:nvPr>
            <p:ph type="dt" sz="half" idx="10"/>
          </p:nvPr>
        </p:nvSpPr>
        <p:spPr/>
        <p:txBody>
          <a:bodyPr/>
          <a:lstStyle/>
          <a:p>
            <a:fld id="{17D5786B-5820-4E5E-8982-DC49DD25054D}"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28</a:t>
            </a:fld>
            <a:endParaRPr lang="en-US" dirty="0"/>
          </a:p>
        </p:txBody>
      </p:sp>
      <p:sp>
        <p:nvSpPr>
          <p:cNvPr id="6" name="Content Placeholder 5"/>
          <p:cNvSpPr>
            <a:spLocks noGrp="1"/>
          </p:cNvSpPr>
          <p:nvPr>
            <p:ph sz="quarter" idx="1"/>
          </p:nvPr>
        </p:nvSpPr>
        <p:spPr/>
        <p:txBody>
          <a:bodyPr/>
          <a:lstStyle/>
          <a:p>
            <a:r>
              <a:rPr lang="en-US" dirty="0" smtClean="0"/>
              <a:t>Additional actuators useful in mechatronics</a:t>
            </a:r>
          </a:p>
          <a:p>
            <a:r>
              <a:rPr lang="en-US" dirty="0" smtClean="0"/>
              <a:t>Bi-directional control of PMDC motors</a:t>
            </a:r>
          </a:p>
          <a:p>
            <a:r>
              <a:rPr lang="en-US" dirty="0" smtClean="0"/>
              <a:t>RC servos</a:t>
            </a:r>
          </a:p>
          <a:p>
            <a:r>
              <a:rPr lang="en-US" dirty="0" smtClean="0"/>
              <a:t>RC servos interfacing to microcontrollers</a:t>
            </a:r>
          </a:p>
          <a:p>
            <a:r>
              <a:rPr lang="en-US" dirty="0" smtClean="0"/>
              <a:t>Motor sizing</a:t>
            </a:r>
          </a:p>
        </p:txBody>
      </p:sp>
    </p:spTree>
    <p:extLst>
      <p:ext uri="{BB962C8B-B14F-4D97-AF65-F5344CB8AC3E}">
        <p14:creationId xmlns:p14="http://schemas.microsoft.com/office/powerpoint/2010/main" val="40511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5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450"/>
                            </p:stCondLst>
                            <p:childTnLst>
                              <p:par>
                                <p:cTn id="9" presetID="10" presetClass="entr" presetSubtype="0" fill="hold" nodeType="afterEffect">
                                  <p:stCondLst>
                                    <p:cond delay="0"/>
                                  </p:stCondLst>
                                  <p:iterate type="lt">
                                    <p:tmPct val="5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750"/>
                            </p:stCondLst>
                            <p:childTnLst>
                              <p:par>
                                <p:cTn id="13" presetID="10" presetClass="entr" presetSubtype="0" fill="hold" nodeType="afterEffect">
                                  <p:stCondLst>
                                    <p:cond delay="0"/>
                                  </p:stCondLst>
                                  <p:iterate type="lt">
                                    <p:tmPct val="5000"/>
                                  </p:iterate>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3425"/>
                            </p:stCondLst>
                            <p:childTnLst>
                              <p:par>
                                <p:cTn id="17" presetID="10" presetClass="entr" presetSubtype="0" fill="hold" nodeType="afterEffect">
                                  <p:stCondLst>
                                    <p:cond delay="0"/>
                                  </p:stCondLst>
                                  <p:iterate type="lt">
                                    <p:tmPct val="5000"/>
                                  </p:iterate>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4825"/>
                            </p:stCondLst>
                            <p:childTnLst>
                              <p:par>
                                <p:cTn id="21" presetID="10" presetClass="entr" presetSubtype="0" fill="hold" nodeType="afterEffect">
                                  <p:stCondLst>
                                    <p:cond delay="0"/>
                                  </p:stCondLst>
                                  <p:iterate type="lt">
                                    <p:tmPct val="5000"/>
                                  </p:iterate>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objectives</a:t>
            </a:r>
            <a:endParaRPr lang="en-US" dirty="0"/>
          </a:p>
        </p:txBody>
      </p:sp>
      <p:sp>
        <p:nvSpPr>
          <p:cNvPr id="3" name="Date Placeholder 2"/>
          <p:cNvSpPr>
            <a:spLocks noGrp="1"/>
          </p:cNvSpPr>
          <p:nvPr>
            <p:ph type="dt" sz="half" idx="10"/>
          </p:nvPr>
        </p:nvSpPr>
        <p:spPr/>
        <p:txBody>
          <a:bodyPr/>
          <a:lstStyle/>
          <a:p>
            <a:fld id="{EAD07AA0-26D6-4927-81E3-580DE75E2FBE}"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29</a:t>
            </a:fld>
            <a:endParaRPr lang="en-US" dirty="0"/>
          </a:p>
        </p:txBody>
      </p:sp>
      <p:sp>
        <p:nvSpPr>
          <p:cNvPr id="6" name="Content Placeholder 5"/>
          <p:cNvSpPr>
            <a:spLocks noGrp="1"/>
          </p:cNvSpPr>
          <p:nvPr>
            <p:ph sz="quarter" idx="1"/>
          </p:nvPr>
        </p:nvSpPr>
        <p:spPr>
          <a:xfrm>
            <a:off x="533400" y="990600"/>
            <a:ext cx="8153400" cy="5181600"/>
          </a:xfrm>
        </p:spPr>
        <p:txBody>
          <a:bodyPr>
            <a:normAutofit/>
          </a:bodyPr>
          <a:lstStyle/>
          <a:p>
            <a:r>
              <a:rPr lang="en-US" dirty="0" smtClean="0"/>
              <a:t>List additional actuators that are useful in mechatronic applications</a:t>
            </a:r>
          </a:p>
          <a:p>
            <a:r>
              <a:rPr lang="en-US" dirty="0" smtClean="0"/>
              <a:t>Explain how an RC servo works</a:t>
            </a:r>
          </a:p>
          <a:p>
            <a:r>
              <a:rPr lang="en-US" dirty="0" smtClean="0"/>
              <a:t>Interface </a:t>
            </a:r>
            <a:r>
              <a:rPr lang="en-US" dirty="0"/>
              <a:t>a dc </a:t>
            </a:r>
            <a:r>
              <a:rPr lang="en-US" dirty="0" smtClean="0"/>
              <a:t>motor and </a:t>
            </a:r>
            <a:r>
              <a:rPr lang="en-US" dirty="0"/>
              <a:t>an RC </a:t>
            </a:r>
            <a:r>
              <a:rPr lang="en-US" dirty="0" smtClean="0"/>
              <a:t>servo to a microcontroller</a:t>
            </a:r>
          </a:p>
          <a:p>
            <a:r>
              <a:rPr lang="en-US" dirty="0" smtClean="0"/>
              <a:t>Control the speed of a DC motor and the angular orientation of an RC servo</a:t>
            </a:r>
          </a:p>
          <a:p>
            <a:r>
              <a:rPr lang="en-US" dirty="0" smtClean="0"/>
              <a:t>Size a motor</a:t>
            </a:r>
            <a:endParaRPr lang="en-US" dirty="0"/>
          </a:p>
        </p:txBody>
      </p:sp>
    </p:spTree>
    <p:extLst>
      <p:ext uri="{BB962C8B-B14F-4D97-AF65-F5344CB8AC3E}">
        <p14:creationId xmlns:p14="http://schemas.microsoft.com/office/powerpoint/2010/main" val="260734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6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2300"/>
                            </p:stCondLst>
                            <p:childTnLst>
                              <p:par>
                                <p:cTn id="9" presetID="10" presetClass="entr" presetSubtype="0" fill="hold" nodeType="afterEffect">
                                  <p:stCondLst>
                                    <p:cond delay="0"/>
                                  </p:stCondLst>
                                  <p:iterate type="lt">
                                    <p:tmPct val="5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3375"/>
                            </p:stCondLst>
                            <p:childTnLst>
                              <p:par>
                                <p:cTn id="13" presetID="10" presetClass="entr" presetSubtype="0" fill="hold" nodeType="afterEffect">
                                  <p:stCondLst>
                                    <p:cond delay="0"/>
                                  </p:stCondLst>
                                  <p:iterate type="lt">
                                    <p:tmPct val="5000"/>
                                  </p:iterate>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5025"/>
                            </p:stCondLst>
                            <p:childTnLst>
                              <p:par>
                                <p:cTn id="17" presetID="10" presetClass="entr" presetSubtype="0" fill="hold" nodeType="afterEffect">
                                  <p:stCondLst>
                                    <p:cond delay="0"/>
                                  </p:stCondLst>
                                  <p:iterate type="lt">
                                    <p:tmPct val="5000"/>
                                  </p:iterate>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iterate type="lt">
                                    <p:tmPct val="5000"/>
                                  </p:iterate>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objectives</a:t>
            </a:r>
            <a:endParaRPr lang="en-US" dirty="0"/>
          </a:p>
        </p:txBody>
      </p:sp>
      <p:sp>
        <p:nvSpPr>
          <p:cNvPr id="3" name="Date Placeholder 2"/>
          <p:cNvSpPr>
            <a:spLocks noGrp="1"/>
          </p:cNvSpPr>
          <p:nvPr>
            <p:ph type="dt" sz="half" idx="10"/>
          </p:nvPr>
        </p:nvSpPr>
        <p:spPr/>
        <p:txBody>
          <a:bodyPr/>
          <a:lstStyle/>
          <a:p>
            <a:fld id="{EAD07AA0-26D6-4927-81E3-580DE75E2FBE}"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a:t>
            </a:fld>
            <a:endParaRPr lang="en-US" dirty="0"/>
          </a:p>
        </p:txBody>
      </p:sp>
      <p:sp>
        <p:nvSpPr>
          <p:cNvPr id="6" name="Content Placeholder 5"/>
          <p:cNvSpPr>
            <a:spLocks noGrp="1"/>
          </p:cNvSpPr>
          <p:nvPr>
            <p:ph sz="quarter" idx="1"/>
          </p:nvPr>
        </p:nvSpPr>
        <p:spPr>
          <a:xfrm>
            <a:off x="533400" y="990600"/>
            <a:ext cx="8153400" cy="5181600"/>
          </a:xfrm>
        </p:spPr>
        <p:txBody>
          <a:bodyPr>
            <a:normAutofit/>
          </a:bodyPr>
          <a:lstStyle/>
          <a:p>
            <a:r>
              <a:rPr lang="en-US" dirty="0" smtClean="0"/>
              <a:t>Explain how a permanent magnet dc </a:t>
            </a:r>
            <a:r>
              <a:rPr lang="en-US" dirty="0"/>
              <a:t>(PMDC</a:t>
            </a:r>
            <a:r>
              <a:rPr lang="en-US" dirty="0" smtClean="0"/>
              <a:t>) motor works</a:t>
            </a:r>
          </a:p>
          <a:p>
            <a:r>
              <a:rPr lang="en-US" dirty="0" smtClean="0"/>
              <a:t>Explain how an RC servo works</a:t>
            </a:r>
          </a:p>
          <a:p>
            <a:r>
              <a:rPr lang="en-US" dirty="0" smtClean="0"/>
              <a:t>Interface </a:t>
            </a:r>
            <a:r>
              <a:rPr lang="en-US" dirty="0"/>
              <a:t>a dc </a:t>
            </a:r>
            <a:r>
              <a:rPr lang="en-US" dirty="0" smtClean="0"/>
              <a:t>motor and </a:t>
            </a:r>
            <a:r>
              <a:rPr lang="en-US" dirty="0"/>
              <a:t>an RC </a:t>
            </a:r>
            <a:r>
              <a:rPr lang="en-US" dirty="0" smtClean="0"/>
              <a:t>servo to a microcontroller</a:t>
            </a:r>
          </a:p>
          <a:p>
            <a:r>
              <a:rPr lang="en-US" dirty="0" smtClean="0"/>
              <a:t>Control the speed of a DC motor and the angular orientation of an RC servo</a:t>
            </a:r>
            <a:endParaRPr lang="en-US" dirty="0"/>
          </a:p>
        </p:txBody>
      </p:sp>
    </p:spTree>
    <p:extLst>
      <p:ext uri="{BB962C8B-B14F-4D97-AF65-F5344CB8AC3E}">
        <p14:creationId xmlns:p14="http://schemas.microsoft.com/office/powerpoint/2010/main" val="3461812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Brushless motors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30</a:t>
            </a:fld>
            <a:endParaRPr lang="en-US" dirty="0"/>
          </a:p>
        </p:txBody>
      </p:sp>
      <p:sp>
        <p:nvSpPr>
          <p:cNvPr id="6" name="Content Placeholder 5"/>
          <p:cNvSpPr>
            <a:spLocks noGrp="1"/>
          </p:cNvSpPr>
          <p:nvPr>
            <p:ph sz="quarter" idx="1"/>
          </p:nvPr>
        </p:nvSpPr>
        <p:spPr>
          <a:xfrm>
            <a:off x="533400" y="990600"/>
            <a:ext cx="4514088" cy="2237232"/>
          </a:xfrm>
        </p:spPr>
        <p:txBody>
          <a:bodyPr>
            <a:normAutofit fontScale="85000" lnSpcReduction="20000"/>
          </a:bodyPr>
          <a:lstStyle/>
          <a:p>
            <a:r>
              <a:rPr lang="en-US" dirty="0" smtClean="0"/>
              <a:t>Commutation is handled </a:t>
            </a:r>
            <a:r>
              <a:rPr lang="en-US" i="1" dirty="0" smtClean="0"/>
              <a:t>electronically</a:t>
            </a:r>
            <a:r>
              <a:rPr lang="en-US" dirty="0" smtClean="0"/>
              <a:t>, rather than mechanically</a:t>
            </a:r>
          </a:p>
          <a:p>
            <a:pPr lvl="1"/>
            <a:r>
              <a:rPr lang="en-US" dirty="0" smtClean="0"/>
              <a:t>Advantages</a:t>
            </a:r>
          </a:p>
          <a:p>
            <a:pPr lvl="2"/>
            <a:r>
              <a:rPr lang="en-US" dirty="0" smtClean="0"/>
              <a:t>No brushes to wear out</a:t>
            </a:r>
          </a:p>
          <a:p>
            <a:pPr lvl="2"/>
            <a:r>
              <a:rPr lang="en-US" dirty="0" smtClean="0"/>
              <a:t>High speeds possible (&gt;100 </a:t>
            </a:r>
            <a:r>
              <a:rPr lang="en-US" dirty="0" err="1" smtClean="0"/>
              <a:t>kRPM</a:t>
            </a:r>
            <a:r>
              <a:rPr lang="en-US" dirty="0" smtClean="0"/>
              <a:t>)</a:t>
            </a:r>
          </a:p>
          <a:p>
            <a:pPr lvl="2"/>
            <a:r>
              <a:rPr lang="en-US" dirty="0" smtClean="0"/>
              <a:t>Low electrical noise</a:t>
            </a:r>
          </a:p>
          <a:p>
            <a:pPr lvl="2"/>
            <a:r>
              <a:rPr lang="en-US" dirty="0" smtClean="0"/>
              <a:t>Low rotor inertia (fast dynamics)</a:t>
            </a:r>
            <a:endParaRPr lang="en-US" dirty="0"/>
          </a:p>
        </p:txBody>
      </p:sp>
      <p:grpSp>
        <p:nvGrpSpPr>
          <p:cNvPr id="8" name="Group 7"/>
          <p:cNvGrpSpPr/>
          <p:nvPr/>
        </p:nvGrpSpPr>
        <p:grpSpPr>
          <a:xfrm>
            <a:off x="868681" y="3295804"/>
            <a:ext cx="7479791" cy="2861008"/>
            <a:chOff x="868681" y="2957476"/>
            <a:chExt cx="7479791" cy="2861008"/>
          </a:xfrm>
        </p:grpSpPr>
        <p:sp>
          <p:nvSpPr>
            <p:cNvPr id="7" name="Rectangle 6"/>
            <p:cNvSpPr/>
            <p:nvPr/>
          </p:nvSpPr>
          <p:spPr>
            <a:xfrm>
              <a:off x="2029968" y="5510707"/>
              <a:ext cx="4809744" cy="307777"/>
            </a:xfrm>
            <a:prstGeom prst="rect">
              <a:avLst/>
            </a:prstGeom>
          </p:spPr>
          <p:txBody>
            <a:bodyPr wrap="square">
              <a:spAutoFit/>
            </a:bodyPr>
            <a:lstStyle/>
            <a:p>
              <a:r>
                <a:rPr lang="en-US" sz="1400" dirty="0"/>
                <a:t>http://ww1.microchip.com/downloads/en/AppNotes/00885a.pdf</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1" y="2957476"/>
              <a:ext cx="7479791" cy="255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Content Placeholder 5"/>
          <p:cNvSpPr txBox="1">
            <a:spLocks/>
          </p:cNvSpPr>
          <p:nvPr/>
        </p:nvSpPr>
        <p:spPr>
          <a:xfrm>
            <a:off x="4809744" y="1869340"/>
            <a:ext cx="3648456" cy="1257908"/>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Arial" pitchFamily="34" charset="0"/>
                <a:ea typeface="+mn-ea"/>
                <a:cs typeface="Arial" pitchFamily="34" charset="0"/>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iriam" pitchFamily="34" charset="-79"/>
                <a:ea typeface="+mn-ea"/>
                <a:cs typeface="Miriam" pitchFamily="34" charset="-79"/>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iriam" pitchFamily="34" charset="-79"/>
                <a:ea typeface="+mn-ea"/>
                <a:cs typeface="Miriam" pitchFamily="34" charset="-79"/>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iriam" pitchFamily="34" charset="-79"/>
                <a:ea typeface="+mn-ea"/>
                <a:cs typeface="Miriam" pitchFamily="34" charset="-79"/>
              </a:defRPr>
            </a:lvl4pPr>
            <a:lvl5pPr marL="1371600" indent="-228600" algn="l" rtl="0" eaLnBrk="1" latinLnBrk="0" hangingPunct="1">
              <a:spcBef>
                <a:spcPts val="370"/>
              </a:spcBef>
              <a:buClr>
                <a:schemeClr val="accent3"/>
              </a:buClr>
              <a:buFontTx/>
              <a:buChar char="o"/>
              <a:defRPr kumimoji="0" sz="2000" kern="1200">
                <a:solidFill>
                  <a:schemeClr val="tx1"/>
                </a:solidFill>
                <a:latin typeface="Miriam" pitchFamily="34" charset="-79"/>
                <a:ea typeface="+mn-ea"/>
                <a:cs typeface="Miriam" pitchFamily="34" charset="-79"/>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lvl="1"/>
            <a:r>
              <a:rPr lang="en-US" sz="2000" dirty="0" smtClean="0"/>
              <a:t>Disadvantages </a:t>
            </a:r>
          </a:p>
          <a:p>
            <a:pPr lvl="2"/>
            <a:r>
              <a:rPr lang="en-US" sz="1800" dirty="0" smtClean="0"/>
              <a:t>More complicated to control</a:t>
            </a:r>
          </a:p>
          <a:p>
            <a:pPr lvl="2"/>
            <a:r>
              <a:rPr lang="en-US" sz="1800" dirty="0" smtClean="0"/>
              <a:t>Higher cost</a:t>
            </a:r>
          </a:p>
        </p:txBody>
      </p:sp>
    </p:spTree>
    <p:extLst>
      <p:ext uri="{BB962C8B-B14F-4D97-AF65-F5344CB8AC3E}">
        <p14:creationId xmlns:p14="http://schemas.microsoft.com/office/powerpoint/2010/main" val="364304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iterate type="lt">
                                    <p:tmPct val="6000"/>
                                  </p:iterate>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par>
                          <p:cTn id="15" fill="hold">
                            <p:stCondLst>
                              <p:cond delay="2180"/>
                            </p:stCondLst>
                            <p:childTnLst>
                              <p:par>
                                <p:cTn id="16" presetID="10" presetClass="entr" presetSubtype="0" fill="hold" nodeType="afterEffect">
                                  <p:stCondLst>
                                    <p:cond delay="0"/>
                                  </p:stCondLst>
                                  <p:iterate type="lt">
                                    <p:tmPct val="6000"/>
                                  </p:iterate>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par>
                          <p:cTn id="19" fill="hold">
                            <p:stCondLst>
                              <p:cond delay="2950"/>
                            </p:stCondLst>
                            <p:childTnLst>
                              <p:par>
                                <p:cTn id="20" presetID="10" presetClass="entr" presetSubtype="0" fill="hold" nodeType="afterEffect">
                                  <p:stCondLst>
                                    <p:cond delay="0"/>
                                  </p:stCondLst>
                                  <p:iterate type="lt">
                                    <p:tmPct val="6000"/>
                                  </p:iterate>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par>
                          <p:cTn id="23" fill="hold">
                            <p:stCondLst>
                              <p:cond delay="3960"/>
                            </p:stCondLst>
                            <p:childTnLst>
                              <p:par>
                                <p:cTn id="24" presetID="10" presetClass="entr" presetSubtype="0" fill="hold" nodeType="afterEffect">
                                  <p:stCondLst>
                                    <p:cond delay="0"/>
                                  </p:stCondLst>
                                  <p:iterate type="lt">
                                    <p:tmPct val="6000"/>
                                  </p:iterate>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par>
                          <p:cTn id="27" fill="hold">
                            <p:stCondLst>
                              <p:cond delay="5270"/>
                            </p:stCondLst>
                            <p:childTnLst>
                              <p:par>
                                <p:cTn id="28" presetID="10" presetClass="entr" presetSubtype="0" fill="hold" nodeType="afterEffect">
                                  <p:stCondLst>
                                    <p:cond delay="0"/>
                                  </p:stCondLst>
                                  <p:iterate type="lt">
                                    <p:tmPct val="6000"/>
                                  </p:iterate>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childTnLst>
                          </p:cTn>
                        </p:par>
                        <p:par>
                          <p:cTn id="31" fill="hold">
                            <p:stCondLst>
                              <p:cond delay="6280"/>
                            </p:stCondLst>
                            <p:childTnLst>
                              <p:par>
                                <p:cTn id="32" presetID="10" presetClass="entr" presetSubtype="0" fill="hold" nodeType="afterEffect">
                                  <p:stCondLst>
                                    <p:cond delay="0"/>
                                  </p:stCondLst>
                                  <p:iterate type="lt">
                                    <p:tmPct val="6000"/>
                                  </p:iterate>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500"/>
                                        <p:tgtEl>
                                          <p:spTgt spid="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500"/>
                                        <p:tgtEl>
                                          <p:spTgt spid="11">
                                            <p:txEl>
                                              <p:pRg st="0" end="0"/>
                                            </p:txEl>
                                          </p:spTgt>
                                        </p:tgtEl>
                                      </p:cBhvr>
                                    </p:animEffect>
                                  </p:childTnLst>
                                </p:cTn>
                              </p:par>
                            </p:childTnLst>
                          </p:cTn>
                        </p:par>
                        <p:par>
                          <p:cTn id="40" fill="hold">
                            <p:stCondLst>
                              <p:cond delay="500"/>
                            </p:stCondLst>
                            <p:childTnLst>
                              <p:par>
                                <p:cTn id="41" presetID="10" presetClass="entr" presetSubtype="0" fill="hold" nodeType="afterEffect">
                                  <p:stCondLst>
                                    <p:cond delay="0"/>
                                  </p:stCondLst>
                                  <p:iterate type="lt">
                                    <p:tmPct val="6000"/>
                                  </p:iterate>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fade">
                                      <p:cBhvr>
                                        <p:cTn id="43" dur="500"/>
                                        <p:tgtEl>
                                          <p:spTgt spid="11">
                                            <p:txEl>
                                              <p:pRg st="1" end="1"/>
                                            </p:txEl>
                                          </p:spTgt>
                                        </p:tgtEl>
                                      </p:cBhvr>
                                    </p:animEffect>
                                  </p:childTnLst>
                                </p:cTn>
                              </p:par>
                            </p:childTnLst>
                          </p:cTn>
                        </p:par>
                        <p:par>
                          <p:cTn id="44" fill="hold">
                            <p:stCondLst>
                              <p:cond delay="1690"/>
                            </p:stCondLst>
                            <p:childTnLst>
                              <p:par>
                                <p:cTn id="45" presetID="10" presetClass="entr" presetSubtype="0" fill="hold" nodeType="afterEffect">
                                  <p:stCondLst>
                                    <p:cond delay="0"/>
                                  </p:stCondLst>
                                  <p:iterate type="lt">
                                    <p:tmPct val="6000"/>
                                  </p:iterate>
                                  <p:childTnLst>
                                    <p:set>
                                      <p:cBhvr>
                                        <p:cTn id="46" dur="1" fill="hold">
                                          <p:stCondLst>
                                            <p:cond delay="0"/>
                                          </p:stCondLst>
                                        </p:cTn>
                                        <p:tgtEl>
                                          <p:spTgt spid="11">
                                            <p:txEl>
                                              <p:pRg st="2" end="2"/>
                                            </p:txEl>
                                          </p:spTgt>
                                        </p:tgtEl>
                                        <p:attrNameLst>
                                          <p:attrName>style.visibility</p:attrName>
                                        </p:attrNameLst>
                                      </p:cBhvr>
                                      <p:to>
                                        <p:strVal val="visible"/>
                                      </p:to>
                                    </p:set>
                                    <p:animEffect transition="in" filter="fade">
                                      <p:cBhvr>
                                        <p:cTn id="4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Linear motors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31</a:t>
            </a:fld>
            <a:endParaRPr lang="en-US" dirty="0"/>
          </a:p>
        </p:txBody>
      </p:sp>
      <p:sp>
        <p:nvSpPr>
          <p:cNvPr id="6" name="Content Placeholder 5"/>
          <p:cNvSpPr>
            <a:spLocks noGrp="1"/>
          </p:cNvSpPr>
          <p:nvPr>
            <p:ph sz="quarter" idx="1"/>
          </p:nvPr>
        </p:nvSpPr>
        <p:spPr>
          <a:xfrm>
            <a:off x="533400" y="990600"/>
            <a:ext cx="6379464" cy="1615440"/>
          </a:xfrm>
        </p:spPr>
        <p:txBody>
          <a:bodyPr>
            <a:normAutofit lnSpcReduction="10000"/>
          </a:bodyPr>
          <a:lstStyle/>
          <a:p>
            <a:r>
              <a:rPr lang="en-US" dirty="0" smtClean="0"/>
              <a:t>PMDC (brushless) and stepper varieties</a:t>
            </a:r>
          </a:p>
          <a:p>
            <a:pPr lvl="1"/>
            <a:r>
              <a:rPr lang="en-US" dirty="0" smtClean="0"/>
              <a:t>Direct drive for linear actuation</a:t>
            </a:r>
          </a:p>
          <a:p>
            <a:pPr lvl="2"/>
            <a:r>
              <a:rPr lang="en-US" dirty="0" smtClean="0"/>
              <a:t>No backlash from gearing or belt/pulley</a:t>
            </a:r>
          </a:p>
          <a:p>
            <a:pPr lvl="1"/>
            <a:r>
              <a:rPr lang="en-US" dirty="0" smtClean="0"/>
              <a:t>High accelerations</a:t>
            </a:r>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03" y="2816352"/>
            <a:ext cx="33432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390" y="2804541"/>
            <a:ext cx="2288052" cy="162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8" y="4967859"/>
            <a:ext cx="332422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229" y="5013579"/>
            <a:ext cx="30003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9"/>
          <p:cNvSpPr>
            <a:spLocks noChangeArrowheads="1"/>
          </p:cNvSpPr>
          <p:nvPr/>
        </p:nvSpPr>
        <p:spPr bwMode="auto">
          <a:xfrm>
            <a:off x="3557800" y="2872237"/>
            <a:ext cx="299793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100" dirty="0"/>
              <a:t>http://www.baldor.com/products/linear_motors.asp</a:t>
            </a:r>
          </a:p>
        </p:txBody>
      </p:sp>
      <p:sp>
        <p:nvSpPr>
          <p:cNvPr id="13" name="Rectangle 29"/>
          <p:cNvSpPr>
            <a:spLocks noChangeArrowheads="1"/>
          </p:cNvSpPr>
          <p:nvPr/>
        </p:nvSpPr>
        <p:spPr bwMode="auto">
          <a:xfrm>
            <a:off x="3330804" y="4921246"/>
            <a:ext cx="19264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600" dirty="0" smtClean="0"/>
              <a:t>Linear Stepper Motors:</a:t>
            </a:r>
          </a:p>
          <a:p>
            <a:pPr algn="ctr"/>
            <a:r>
              <a:rPr lang="en-US" sz="1600" dirty="0" smtClean="0"/>
              <a:t>Single and 2-axis</a:t>
            </a:r>
            <a:endParaRPr lang="en-US" sz="1600" dirty="0"/>
          </a:p>
        </p:txBody>
      </p:sp>
    </p:spTree>
    <p:extLst>
      <p:ext uri="{BB962C8B-B14F-4D97-AF65-F5344CB8AC3E}">
        <p14:creationId xmlns:p14="http://schemas.microsoft.com/office/powerpoint/2010/main" val="215205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6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490"/>
                            </p:stCondLst>
                            <p:childTnLst>
                              <p:par>
                                <p:cTn id="9" presetID="2" presetClass="entr" presetSubtype="8" fill="hold" nodeType="afterEffect">
                                  <p:stCondLst>
                                    <p:cond delay="0"/>
                                  </p:stCondLst>
                                  <p:childTnLst>
                                    <p:set>
                                      <p:cBhvr>
                                        <p:cTn id="10" dur="1" fill="hold">
                                          <p:stCondLst>
                                            <p:cond delay="0"/>
                                          </p:stCondLst>
                                        </p:cTn>
                                        <p:tgtEl>
                                          <p:spTgt spid="41986"/>
                                        </p:tgtEl>
                                        <p:attrNameLst>
                                          <p:attrName>style.visibility</p:attrName>
                                        </p:attrNameLst>
                                      </p:cBhvr>
                                      <p:to>
                                        <p:strVal val="visible"/>
                                      </p:to>
                                    </p:set>
                                    <p:anim calcmode="lin" valueType="num">
                                      <p:cBhvr additive="base">
                                        <p:cTn id="11" dur="500" fill="hold"/>
                                        <p:tgtEl>
                                          <p:spTgt spid="41986"/>
                                        </p:tgtEl>
                                        <p:attrNameLst>
                                          <p:attrName>ppt_x</p:attrName>
                                        </p:attrNameLst>
                                      </p:cBhvr>
                                      <p:tavLst>
                                        <p:tav tm="0">
                                          <p:val>
                                            <p:strVal val="0-#ppt_w/2"/>
                                          </p:val>
                                        </p:tav>
                                        <p:tav tm="100000">
                                          <p:val>
                                            <p:strVal val="#ppt_x"/>
                                          </p:val>
                                        </p:tav>
                                      </p:tavLst>
                                    </p:anim>
                                    <p:anim calcmode="lin" valueType="num">
                                      <p:cBhvr additive="base">
                                        <p:cTn id="12" dur="500" fill="hold"/>
                                        <p:tgtEl>
                                          <p:spTgt spid="4198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000"/>
                                  </p:stCondLst>
                                  <p:childTnLst>
                                    <p:set>
                                      <p:cBhvr>
                                        <p:cTn id="14" dur="1" fill="hold">
                                          <p:stCondLst>
                                            <p:cond delay="0"/>
                                          </p:stCondLst>
                                        </p:cTn>
                                        <p:tgtEl>
                                          <p:spTgt spid="41987"/>
                                        </p:tgtEl>
                                        <p:attrNameLst>
                                          <p:attrName>style.visibility</p:attrName>
                                        </p:attrNameLst>
                                      </p:cBhvr>
                                      <p:to>
                                        <p:strVal val="visible"/>
                                      </p:to>
                                    </p:set>
                                    <p:anim calcmode="lin" valueType="num">
                                      <p:cBhvr additive="base">
                                        <p:cTn id="15" dur="500" fill="hold"/>
                                        <p:tgtEl>
                                          <p:spTgt spid="41987"/>
                                        </p:tgtEl>
                                        <p:attrNameLst>
                                          <p:attrName>ppt_x</p:attrName>
                                        </p:attrNameLst>
                                      </p:cBhvr>
                                      <p:tavLst>
                                        <p:tav tm="0">
                                          <p:val>
                                            <p:strVal val="1+#ppt_w/2"/>
                                          </p:val>
                                        </p:tav>
                                        <p:tav tm="100000">
                                          <p:val>
                                            <p:strVal val="#ppt_x"/>
                                          </p:val>
                                        </p:tav>
                                      </p:tavLst>
                                    </p:anim>
                                    <p:anim calcmode="lin" valueType="num">
                                      <p:cBhvr additive="base">
                                        <p:cTn id="16" dur="500" fill="hold"/>
                                        <p:tgtEl>
                                          <p:spTgt spid="41987"/>
                                        </p:tgtEl>
                                        <p:attrNameLst>
                                          <p:attrName>ppt_y</p:attrName>
                                        </p:attrNameLst>
                                      </p:cBhvr>
                                      <p:tavLst>
                                        <p:tav tm="0">
                                          <p:val>
                                            <p:strVal val="#ppt_y"/>
                                          </p:val>
                                        </p:tav>
                                        <p:tav tm="100000">
                                          <p:val>
                                            <p:strVal val="#ppt_y"/>
                                          </p:val>
                                        </p:tav>
                                      </p:tavLst>
                                    </p:anim>
                                  </p:childTnLst>
                                </p:cTn>
                              </p:par>
                            </p:childTnLst>
                          </p:cTn>
                        </p:par>
                        <p:par>
                          <p:cTn id="17" fill="hold">
                            <p:stCondLst>
                              <p:cond delay="299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par>
                          <p:cTn id="20" fill="hold">
                            <p:stCondLst>
                              <p:cond delay="2990"/>
                            </p:stCondLst>
                            <p:childTnLst>
                              <p:par>
                                <p:cTn id="21" presetID="2" presetClass="entr" presetSubtype="4" fill="hold" nodeType="afterEffect">
                                  <p:stCondLst>
                                    <p:cond delay="1000"/>
                                  </p:stCondLst>
                                  <p:childTnLst>
                                    <p:set>
                                      <p:cBhvr>
                                        <p:cTn id="22" dur="1" fill="hold">
                                          <p:stCondLst>
                                            <p:cond delay="0"/>
                                          </p:stCondLst>
                                        </p:cTn>
                                        <p:tgtEl>
                                          <p:spTgt spid="41988"/>
                                        </p:tgtEl>
                                        <p:attrNameLst>
                                          <p:attrName>style.visibility</p:attrName>
                                        </p:attrNameLst>
                                      </p:cBhvr>
                                      <p:to>
                                        <p:strVal val="visible"/>
                                      </p:to>
                                    </p:set>
                                    <p:anim calcmode="lin" valueType="num">
                                      <p:cBhvr additive="base">
                                        <p:cTn id="23" dur="500" fill="hold"/>
                                        <p:tgtEl>
                                          <p:spTgt spid="41988"/>
                                        </p:tgtEl>
                                        <p:attrNameLst>
                                          <p:attrName>ppt_x</p:attrName>
                                        </p:attrNameLst>
                                      </p:cBhvr>
                                      <p:tavLst>
                                        <p:tav tm="0">
                                          <p:val>
                                            <p:strVal val="#ppt_x"/>
                                          </p:val>
                                        </p:tav>
                                        <p:tav tm="100000">
                                          <p:val>
                                            <p:strVal val="#ppt_x"/>
                                          </p:val>
                                        </p:tav>
                                      </p:tavLst>
                                    </p:anim>
                                    <p:anim calcmode="lin" valueType="num">
                                      <p:cBhvr additive="base">
                                        <p:cTn id="24" dur="500" fill="hold"/>
                                        <p:tgtEl>
                                          <p:spTgt spid="41988"/>
                                        </p:tgtEl>
                                        <p:attrNameLst>
                                          <p:attrName>ppt_y</p:attrName>
                                        </p:attrNameLst>
                                      </p:cBhvr>
                                      <p:tavLst>
                                        <p:tav tm="0">
                                          <p:val>
                                            <p:strVal val="1+#ppt_h/2"/>
                                          </p:val>
                                        </p:tav>
                                        <p:tav tm="100000">
                                          <p:val>
                                            <p:strVal val="#ppt_y"/>
                                          </p:val>
                                        </p:tav>
                                      </p:tavLst>
                                    </p:anim>
                                  </p:childTnLst>
                                </p:cTn>
                              </p:par>
                            </p:childTnLst>
                          </p:cTn>
                        </p:par>
                        <p:par>
                          <p:cTn id="25" fill="hold">
                            <p:stCondLst>
                              <p:cond delay="4490"/>
                            </p:stCondLst>
                            <p:childTnLst>
                              <p:par>
                                <p:cTn id="26" presetID="2" presetClass="entr" presetSubtype="4" fill="hold" nodeType="afterEffect">
                                  <p:stCondLst>
                                    <p:cond delay="0"/>
                                  </p:stCondLst>
                                  <p:childTnLst>
                                    <p:set>
                                      <p:cBhvr>
                                        <p:cTn id="27" dur="1" fill="hold">
                                          <p:stCondLst>
                                            <p:cond delay="0"/>
                                          </p:stCondLst>
                                        </p:cTn>
                                        <p:tgtEl>
                                          <p:spTgt spid="41989"/>
                                        </p:tgtEl>
                                        <p:attrNameLst>
                                          <p:attrName>style.visibility</p:attrName>
                                        </p:attrNameLst>
                                      </p:cBhvr>
                                      <p:to>
                                        <p:strVal val="visible"/>
                                      </p:to>
                                    </p:set>
                                    <p:anim calcmode="lin" valueType="num">
                                      <p:cBhvr additive="base">
                                        <p:cTn id="28" dur="500" fill="hold"/>
                                        <p:tgtEl>
                                          <p:spTgt spid="41989"/>
                                        </p:tgtEl>
                                        <p:attrNameLst>
                                          <p:attrName>ppt_x</p:attrName>
                                        </p:attrNameLst>
                                      </p:cBhvr>
                                      <p:tavLst>
                                        <p:tav tm="0">
                                          <p:val>
                                            <p:strVal val="#ppt_x"/>
                                          </p:val>
                                        </p:tav>
                                        <p:tav tm="100000">
                                          <p:val>
                                            <p:strVal val="#ppt_x"/>
                                          </p:val>
                                        </p:tav>
                                      </p:tavLst>
                                    </p:anim>
                                    <p:anim calcmode="lin" valueType="num">
                                      <p:cBhvr additive="base">
                                        <p:cTn id="29" dur="500" fill="hold"/>
                                        <p:tgtEl>
                                          <p:spTgt spid="41989"/>
                                        </p:tgtEl>
                                        <p:attrNameLst>
                                          <p:attrName>ppt_y</p:attrName>
                                        </p:attrNameLst>
                                      </p:cBhvr>
                                      <p:tavLst>
                                        <p:tav tm="0">
                                          <p:val>
                                            <p:strVal val="1+#ppt_h/2"/>
                                          </p:val>
                                        </p:tav>
                                        <p:tav tm="100000">
                                          <p:val>
                                            <p:strVal val="#ppt_y"/>
                                          </p:val>
                                        </p:tav>
                                      </p:tavLst>
                                    </p:anim>
                                  </p:childTnLst>
                                </p:cTn>
                              </p:par>
                            </p:childTnLst>
                          </p:cTn>
                        </p:par>
                        <p:par>
                          <p:cTn id="30" fill="hold">
                            <p:stCondLst>
                              <p:cond delay="499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iterate type="lt">
                                    <p:tmPct val="6000"/>
                                  </p:iterate>
                                  <p:childTnLst>
                                    <p:set>
                                      <p:cBhvr>
                                        <p:cTn id="37" dur="1" fill="hold">
                                          <p:stCondLst>
                                            <p:cond delay="0"/>
                                          </p:stCondLst>
                                        </p:cTn>
                                        <p:tgtEl>
                                          <p:spTgt spid="6">
                                            <p:txEl>
                                              <p:pRg st="1" end="1"/>
                                            </p:txEl>
                                          </p:spTgt>
                                        </p:tgtEl>
                                        <p:attrNameLst>
                                          <p:attrName>style.visibility</p:attrName>
                                        </p:attrNameLst>
                                      </p:cBhvr>
                                      <p:to>
                                        <p:strVal val="visible"/>
                                      </p:to>
                                    </p:set>
                                    <p:animEffect transition="in" filter="fade">
                                      <p:cBhvr>
                                        <p:cTn id="38" dur="500"/>
                                        <p:tgtEl>
                                          <p:spTgt spid="6">
                                            <p:txEl>
                                              <p:pRg st="1" end="1"/>
                                            </p:txEl>
                                          </p:spTgt>
                                        </p:tgtEl>
                                      </p:cBhvr>
                                    </p:animEffect>
                                  </p:childTnLst>
                                </p:cTn>
                              </p:par>
                            </p:childTnLst>
                          </p:cTn>
                        </p:par>
                        <p:par>
                          <p:cTn id="39" fill="hold">
                            <p:stCondLst>
                              <p:cond delay="1340"/>
                            </p:stCondLst>
                            <p:childTnLst>
                              <p:par>
                                <p:cTn id="40" presetID="10" presetClass="entr" presetSubtype="0" fill="hold" nodeType="afterEffect">
                                  <p:stCondLst>
                                    <p:cond delay="0"/>
                                  </p:stCondLst>
                                  <p:iterate type="lt">
                                    <p:tmPct val="6000"/>
                                  </p:iterate>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par>
                          <p:cTn id="43" fill="hold">
                            <p:stCondLst>
                              <p:cond delay="2830"/>
                            </p:stCondLst>
                            <p:childTnLst>
                              <p:par>
                                <p:cTn id="44" presetID="10" presetClass="entr" presetSubtype="0" fill="hold" nodeType="afterEffect">
                                  <p:stCondLst>
                                    <p:cond delay="0"/>
                                  </p:stCondLst>
                                  <p:iterate type="lt">
                                    <p:tmPct val="6000"/>
                                  </p:iterate>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9" y="3780482"/>
            <a:ext cx="2741865" cy="237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Linear actuators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32</a:t>
            </a:fld>
            <a:endParaRPr lang="en-US" dirty="0"/>
          </a:p>
        </p:txBody>
      </p:sp>
      <p:sp>
        <p:nvSpPr>
          <p:cNvPr id="6" name="Content Placeholder 5"/>
          <p:cNvSpPr>
            <a:spLocks noGrp="1"/>
          </p:cNvSpPr>
          <p:nvPr>
            <p:ph sz="quarter" idx="1"/>
          </p:nvPr>
        </p:nvSpPr>
        <p:spPr/>
        <p:txBody>
          <a:bodyPr/>
          <a:lstStyle/>
          <a:p>
            <a:r>
              <a:rPr lang="en-US" dirty="0" smtClean="0"/>
              <a:t>Combine a motor with a </a:t>
            </a:r>
            <a:r>
              <a:rPr lang="en-US" dirty="0" err="1" smtClean="0"/>
              <a:t>leadscrew</a:t>
            </a:r>
            <a:endParaRPr lang="en-US"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509" y="1564110"/>
            <a:ext cx="2958762" cy="207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17844" y="5846308"/>
            <a:ext cx="3332964" cy="261610"/>
          </a:xfrm>
          <a:prstGeom prst="rect">
            <a:avLst/>
          </a:prstGeom>
        </p:spPr>
        <p:txBody>
          <a:bodyPr wrap="none">
            <a:spAutoFit/>
          </a:bodyPr>
          <a:lstStyle/>
          <a:p>
            <a:r>
              <a:rPr lang="en-US" sz="1100" dirty="0"/>
              <a:t>http://en.wikipedia.org/wiki/File:Linear_actuator_basic.gif</a:t>
            </a:r>
          </a:p>
        </p:txBody>
      </p:sp>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189" y="1492567"/>
            <a:ext cx="3047619" cy="4353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258912" y="3838694"/>
            <a:ext cx="1853008" cy="369332"/>
          </a:xfrm>
          <a:prstGeom prst="rect">
            <a:avLst/>
          </a:prstGeom>
        </p:spPr>
        <p:txBody>
          <a:bodyPr wrap="none">
            <a:spAutoFit/>
          </a:bodyPr>
          <a:lstStyle/>
          <a:p>
            <a:r>
              <a:rPr lang="en-US" i="1" dirty="0"/>
              <a:t>www.firgelliauto.com/</a:t>
            </a:r>
            <a:endParaRPr lang="en-US" dirty="0"/>
          </a:p>
        </p:txBody>
      </p:sp>
    </p:spTree>
    <p:extLst>
      <p:ext uri="{BB962C8B-B14F-4D97-AF65-F5344CB8AC3E}">
        <p14:creationId xmlns:p14="http://schemas.microsoft.com/office/powerpoint/2010/main" val="369825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6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280"/>
                            </p:stCondLst>
                            <p:childTnLst>
                              <p:par>
                                <p:cTn id="9" presetID="21" presetClass="entr" presetSubtype="1" fill="hold" nodeType="afterEffect">
                                  <p:stCondLst>
                                    <p:cond delay="500"/>
                                  </p:stCondLst>
                                  <p:childTnLst>
                                    <p:set>
                                      <p:cBhvr>
                                        <p:cTn id="10" dur="1" fill="hold">
                                          <p:stCondLst>
                                            <p:cond delay="0"/>
                                          </p:stCondLst>
                                        </p:cTn>
                                        <p:tgtEl>
                                          <p:spTgt spid="37892"/>
                                        </p:tgtEl>
                                        <p:attrNameLst>
                                          <p:attrName>style.visibility</p:attrName>
                                        </p:attrNameLst>
                                      </p:cBhvr>
                                      <p:to>
                                        <p:strVal val="visible"/>
                                      </p:to>
                                    </p:set>
                                    <p:animEffect transition="in" filter="wheel(1)">
                                      <p:cBhvr>
                                        <p:cTn id="11" dur="2000"/>
                                        <p:tgtEl>
                                          <p:spTgt spid="37892"/>
                                        </p:tgtEl>
                                      </p:cBhvr>
                                    </p:animEffect>
                                  </p:childTnLst>
                                </p:cTn>
                              </p:par>
                            </p:childTnLst>
                          </p:cTn>
                        </p:par>
                        <p:par>
                          <p:cTn id="12" fill="hold">
                            <p:stCondLst>
                              <p:cond delay="378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890"/>
                                        </p:tgtEl>
                                        <p:attrNameLst>
                                          <p:attrName>style.visibility</p:attrName>
                                        </p:attrNameLst>
                                      </p:cBhvr>
                                      <p:to>
                                        <p:strVal val="visible"/>
                                      </p:to>
                                    </p:set>
                                    <p:animEffect transition="in" filter="fade">
                                      <p:cBhvr>
                                        <p:cTn id="19" dur="500"/>
                                        <p:tgtEl>
                                          <p:spTgt spid="37890"/>
                                        </p:tgtEl>
                                      </p:cBhvr>
                                    </p:animEffect>
                                  </p:childTnLst>
                                </p:cTn>
                              </p:par>
                            </p:childTnLst>
                          </p:cTn>
                        </p:par>
                        <p:par>
                          <p:cTn id="20" fill="hold">
                            <p:stCondLst>
                              <p:cond delay="500"/>
                            </p:stCondLst>
                            <p:childTnLst>
                              <p:par>
                                <p:cTn id="21" presetID="10" presetClass="entr" presetSubtype="0" fill="hold" nodeType="afterEffect">
                                  <p:stCondLst>
                                    <p:cond delay="500"/>
                                  </p:stCondLst>
                                  <p:childTnLst>
                                    <p:set>
                                      <p:cBhvr>
                                        <p:cTn id="22" dur="1" fill="hold">
                                          <p:stCondLst>
                                            <p:cond delay="0"/>
                                          </p:stCondLst>
                                        </p:cTn>
                                        <p:tgtEl>
                                          <p:spTgt spid="37891"/>
                                        </p:tgtEl>
                                        <p:attrNameLst>
                                          <p:attrName>style.visibility</p:attrName>
                                        </p:attrNameLst>
                                      </p:cBhvr>
                                      <p:to>
                                        <p:strVal val="visible"/>
                                      </p:to>
                                    </p:set>
                                    <p:animEffect transition="in" filter="fade">
                                      <p:cBhvr>
                                        <p:cTn id="23" dur="500"/>
                                        <p:tgtEl>
                                          <p:spTgt spid="37891"/>
                                        </p:tgtEl>
                                      </p:cBhvr>
                                    </p:animEffect>
                                  </p:childTnLst>
                                </p:cTn>
                              </p:par>
                            </p:childTnLst>
                          </p:cTn>
                        </p:par>
                        <p:par>
                          <p:cTn id="24" fill="hold">
                            <p:stCondLst>
                              <p:cond delay="1500"/>
                            </p:stCondLst>
                            <p:childTnLst>
                              <p:par>
                                <p:cTn id="25" presetID="10" presetClass="entr" presetSubtype="0" fill="hold" grpId="0" nodeType="after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54" t="11929" r="7031" b="13988"/>
          <a:stretch/>
        </p:blipFill>
        <p:spPr bwMode="auto">
          <a:xfrm>
            <a:off x="1270001" y="1479726"/>
            <a:ext cx="6553200" cy="448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Linear motion stage</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33</a:t>
            </a:fld>
            <a:endParaRPr lang="en-US" dirty="0"/>
          </a:p>
        </p:txBody>
      </p:sp>
      <p:sp>
        <p:nvSpPr>
          <p:cNvPr id="6" name="Content Placeholder 5"/>
          <p:cNvSpPr>
            <a:spLocks noGrp="1"/>
          </p:cNvSpPr>
          <p:nvPr>
            <p:ph sz="quarter" idx="1"/>
          </p:nvPr>
        </p:nvSpPr>
        <p:spPr>
          <a:xfrm>
            <a:off x="533400" y="990600"/>
            <a:ext cx="5135880" cy="984504"/>
          </a:xfrm>
        </p:spPr>
        <p:txBody>
          <a:bodyPr/>
          <a:lstStyle/>
          <a:p>
            <a:r>
              <a:rPr lang="en-US" dirty="0" smtClean="0"/>
              <a:t>Buy complete or build your own</a:t>
            </a:r>
            <a:endParaRPr lang="en-US" dirty="0"/>
          </a:p>
        </p:txBody>
      </p:sp>
      <p:sp>
        <p:nvSpPr>
          <p:cNvPr id="7" name="Rectangle 6"/>
          <p:cNvSpPr/>
          <p:nvPr/>
        </p:nvSpPr>
        <p:spPr>
          <a:xfrm>
            <a:off x="4338451" y="5210294"/>
            <a:ext cx="3045706" cy="369332"/>
          </a:xfrm>
          <a:prstGeom prst="rect">
            <a:avLst/>
          </a:prstGeom>
        </p:spPr>
        <p:txBody>
          <a:bodyPr wrap="none">
            <a:spAutoFit/>
          </a:bodyPr>
          <a:lstStyle/>
          <a:p>
            <a:r>
              <a:rPr lang="en-US" dirty="0"/>
              <a:t>http://www.thomsonlinear.com/</a:t>
            </a:r>
          </a:p>
        </p:txBody>
      </p:sp>
    </p:spTree>
    <p:extLst>
      <p:ext uri="{BB962C8B-B14F-4D97-AF65-F5344CB8AC3E}">
        <p14:creationId xmlns:p14="http://schemas.microsoft.com/office/powerpoint/2010/main" val="46789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6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220"/>
                            </p:stCondLst>
                            <p:childTnLst>
                              <p:par>
                                <p:cTn id="9" presetID="6" presetClass="entr" presetSubtype="32" fill="hold" nodeType="afterEffect">
                                  <p:stCondLst>
                                    <p:cond delay="500"/>
                                  </p:stCondLst>
                                  <p:childTnLst>
                                    <p:set>
                                      <p:cBhvr>
                                        <p:cTn id="10" dur="1" fill="hold">
                                          <p:stCondLst>
                                            <p:cond delay="0"/>
                                          </p:stCondLst>
                                        </p:cTn>
                                        <p:tgtEl>
                                          <p:spTgt spid="38914"/>
                                        </p:tgtEl>
                                        <p:attrNameLst>
                                          <p:attrName>style.visibility</p:attrName>
                                        </p:attrNameLst>
                                      </p:cBhvr>
                                      <p:to>
                                        <p:strVal val="visible"/>
                                      </p:to>
                                    </p:set>
                                    <p:animEffect transition="in" filter="circle(out)">
                                      <p:cBhvr>
                                        <p:cTn id="11" dur="2000"/>
                                        <p:tgtEl>
                                          <p:spTgt spid="38914"/>
                                        </p:tgtEl>
                                      </p:cBhvr>
                                    </p:animEffect>
                                  </p:childTnLst>
                                </p:cTn>
                              </p:par>
                            </p:childTnLst>
                          </p:cTn>
                        </p:par>
                        <p:par>
                          <p:cTn id="12" fill="hold">
                            <p:stCondLst>
                              <p:cond delay="372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Voice-coil actuator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34</a:t>
            </a:fld>
            <a:endParaRPr lang="en-US" dirty="0"/>
          </a:p>
        </p:txBody>
      </p:sp>
      <p:sp>
        <p:nvSpPr>
          <p:cNvPr id="6" name="Content Placeholder 5"/>
          <p:cNvSpPr>
            <a:spLocks noGrp="1"/>
          </p:cNvSpPr>
          <p:nvPr>
            <p:ph sz="quarter" idx="1"/>
          </p:nvPr>
        </p:nvSpPr>
        <p:spPr>
          <a:xfrm>
            <a:off x="533400" y="990600"/>
            <a:ext cx="5099304" cy="1871472"/>
          </a:xfrm>
        </p:spPr>
        <p:txBody>
          <a:bodyPr>
            <a:normAutofit/>
          </a:bodyPr>
          <a:lstStyle/>
          <a:p>
            <a:r>
              <a:rPr lang="en-US" dirty="0" smtClean="0"/>
              <a:t>High acceleration</a:t>
            </a:r>
          </a:p>
          <a:p>
            <a:r>
              <a:rPr lang="en-US" dirty="0" smtClean="0"/>
              <a:t>Smooth motion</a:t>
            </a:r>
          </a:p>
          <a:p>
            <a:r>
              <a:rPr lang="en-US" dirty="0" smtClean="0"/>
              <a:t>Need position feedback to know where you are</a:t>
            </a:r>
            <a:endParaRPr lang="en-US" dirty="0"/>
          </a:p>
        </p:txBody>
      </p: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8" t="34061" r="53165" b="43530"/>
          <a:stretch/>
        </p:blipFill>
        <p:spPr bwMode="auto">
          <a:xfrm>
            <a:off x="448055" y="3218688"/>
            <a:ext cx="8167052" cy="247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437605" y="5629555"/>
            <a:ext cx="4187952" cy="369332"/>
          </a:xfrm>
          <a:prstGeom prst="rect">
            <a:avLst/>
          </a:prstGeom>
        </p:spPr>
        <p:txBody>
          <a:bodyPr wrap="square">
            <a:spAutoFit/>
          </a:bodyPr>
          <a:lstStyle/>
          <a:p>
            <a:r>
              <a:rPr lang="en-US" dirty="0"/>
              <a:t>http://</a:t>
            </a:r>
            <a:r>
              <a:rPr lang="en-US" sz="1400" dirty="0"/>
              <a:t>www.beikimco.com/actuators_linear_CYL.php</a:t>
            </a:r>
            <a:endParaRPr lang="en-US" dirty="0"/>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615" y="898208"/>
            <a:ext cx="2708545" cy="177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023667" y="2670048"/>
            <a:ext cx="3520440" cy="307777"/>
          </a:xfrm>
          <a:prstGeom prst="rect">
            <a:avLst/>
          </a:prstGeom>
        </p:spPr>
        <p:txBody>
          <a:bodyPr wrap="square">
            <a:spAutoFit/>
          </a:bodyPr>
          <a:lstStyle/>
          <a:p>
            <a:r>
              <a:rPr lang="en-US" sz="1400" dirty="0"/>
              <a:t>http://</a:t>
            </a:r>
            <a:r>
              <a:rPr lang="en-US" sz="1200" dirty="0"/>
              <a:t>www.duxcw.com/digest/guides/hd/cheetah.gif</a:t>
            </a:r>
            <a:endParaRPr lang="en-US" sz="1400" dirty="0"/>
          </a:p>
        </p:txBody>
      </p:sp>
    </p:spTree>
    <p:extLst>
      <p:ext uri="{BB962C8B-B14F-4D97-AF65-F5344CB8AC3E}">
        <p14:creationId xmlns:p14="http://schemas.microsoft.com/office/powerpoint/2010/main" val="356348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up)">
                                      <p:cBhvr>
                                        <p:cTn id="7" dur="20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9939"/>
                                        </p:tgtEl>
                                        <p:attrNameLst>
                                          <p:attrName>style.visibility</p:attrName>
                                        </p:attrNameLst>
                                      </p:cBhvr>
                                      <p:to>
                                        <p:strVal val="visible"/>
                                      </p:to>
                                    </p:set>
                                    <p:anim calcmode="lin" valueType="num">
                                      <p:cBhvr>
                                        <p:cTn id="12" dur="500" fill="hold"/>
                                        <p:tgtEl>
                                          <p:spTgt spid="39939"/>
                                        </p:tgtEl>
                                        <p:attrNameLst>
                                          <p:attrName>ppt_w</p:attrName>
                                        </p:attrNameLst>
                                      </p:cBhvr>
                                      <p:tavLst>
                                        <p:tav tm="0">
                                          <p:val>
                                            <p:fltVal val="0"/>
                                          </p:val>
                                        </p:tav>
                                        <p:tav tm="100000">
                                          <p:val>
                                            <p:strVal val="#ppt_w"/>
                                          </p:val>
                                        </p:tav>
                                      </p:tavLst>
                                    </p:anim>
                                    <p:anim calcmode="lin" valueType="num">
                                      <p:cBhvr>
                                        <p:cTn id="13" dur="500" fill="hold"/>
                                        <p:tgtEl>
                                          <p:spTgt spid="39939"/>
                                        </p:tgtEl>
                                        <p:attrNameLst>
                                          <p:attrName>ppt_h</p:attrName>
                                        </p:attrNameLst>
                                      </p:cBhvr>
                                      <p:tavLst>
                                        <p:tav tm="0">
                                          <p:val>
                                            <p:fltVal val="0"/>
                                          </p:val>
                                        </p:tav>
                                        <p:tav tm="100000">
                                          <p:val>
                                            <p:strVal val="#ppt_h"/>
                                          </p:val>
                                        </p:tav>
                                      </p:tavLst>
                                    </p:anim>
                                    <p:animEffect transition="in" filter="fade">
                                      <p:cBhvr>
                                        <p:cTn id="14" dur="500"/>
                                        <p:tgtEl>
                                          <p:spTgt spid="399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iterate type="lt">
                                    <p:tmPct val="6000"/>
                                  </p:iterate>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par>
                          <p:cTn id="20" fill="hold">
                            <p:stCondLst>
                              <p:cond delay="950"/>
                            </p:stCondLst>
                            <p:childTnLst>
                              <p:par>
                                <p:cTn id="21" presetID="10" presetClass="entr" presetSubtype="0" fill="hold" nodeType="afterEffect">
                                  <p:stCondLst>
                                    <p:cond delay="500"/>
                                  </p:stCondLst>
                                  <p:iterate type="lt">
                                    <p:tmPct val="6000"/>
                                  </p:iterate>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500"/>
                                        <p:tgtEl>
                                          <p:spTgt spid="6">
                                            <p:txEl>
                                              <p:pRg st="1" end="1"/>
                                            </p:txEl>
                                          </p:spTgt>
                                        </p:tgtEl>
                                      </p:cBhvr>
                                    </p:animEffect>
                                  </p:childTnLst>
                                </p:cTn>
                              </p:par>
                            </p:childTnLst>
                          </p:cTn>
                        </p:par>
                        <p:par>
                          <p:cTn id="24" fill="hold">
                            <p:stCondLst>
                              <p:cond delay="2280"/>
                            </p:stCondLst>
                            <p:childTnLst>
                              <p:par>
                                <p:cTn id="25" presetID="10" presetClass="entr" presetSubtype="0" fill="hold" nodeType="afterEffect">
                                  <p:stCondLst>
                                    <p:cond delay="500"/>
                                  </p:stCondLst>
                                  <p:iterate type="lt">
                                    <p:tmPct val="6000"/>
                                  </p:iterate>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5345" y="3888331"/>
            <a:ext cx="3190015" cy="239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err="1" smtClean="0"/>
              <a:t>Picomotor</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35</a:t>
            </a:fld>
            <a:endParaRPr lang="en-US" dirty="0"/>
          </a:p>
        </p:txBody>
      </p:sp>
      <p:sp>
        <p:nvSpPr>
          <p:cNvPr id="6" name="Content Placeholder 5"/>
          <p:cNvSpPr>
            <a:spLocks noGrp="1"/>
          </p:cNvSpPr>
          <p:nvPr>
            <p:ph sz="quarter" idx="1"/>
          </p:nvPr>
        </p:nvSpPr>
        <p:spPr/>
        <p:txBody>
          <a:bodyPr/>
          <a:lstStyle/>
          <a:p>
            <a:r>
              <a:rPr lang="en-US" dirty="0" err="1" smtClean="0"/>
              <a:t>Piezo</a:t>
            </a:r>
            <a:r>
              <a:rPr lang="en-US" dirty="0" smtClean="0"/>
              <a:t>-actuated </a:t>
            </a:r>
            <a:r>
              <a:rPr lang="en-US" dirty="0" err="1" smtClean="0"/>
              <a:t>micropositioning</a:t>
            </a:r>
            <a:r>
              <a:rPr lang="en-US" dirty="0" smtClean="0"/>
              <a:t> device</a:t>
            </a:r>
            <a:endParaRPr lang="en-US" dirty="0"/>
          </a:p>
        </p:txBody>
      </p:sp>
      <p:pic>
        <p:nvPicPr>
          <p:cNvPr id="7" name="Picture 23" descr="http://www.newfocus.com/product_images/models/g_83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706" y="1378077"/>
            <a:ext cx="2171700" cy="2171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9"/>
          <p:cNvSpPr>
            <a:spLocks noChangeArrowheads="1"/>
          </p:cNvSpPr>
          <p:nvPr/>
        </p:nvSpPr>
        <p:spPr bwMode="auto">
          <a:xfrm>
            <a:off x="6010402" y="3549777"/>
            <a:ext cx="23154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smtClean="0"/>
              <a:t>http</a:t>
            </a:r>
            <a:r>
              <a:rPr lang="en-US" sz="1600" dirty="0"/>
              <a:t>://www.newport.com/</a:t>
            </a:r>
          </a:p>
        </p:txBody>
      </p:sp>
      <p:pic>
        <p:nvPicPr>
          <p:cNvPr id="37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17" y="1676972"/>
            <a:ext cx="4315748" cy="374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78117" y="5512046"/>
            <a:ext cx="3153219" cy="369332"/>
          </a:xfrm>
          <a:prstGeom prst="rect">
            <a:avLst/>
          </a:prstGeom>
        </p:spPr>
        <p:txBody>
          <a:bodyPr wrap="square">
            <a:spAutoFit/>
          </a:bodyPr>
          <a:lstStyle/>
          <a:p>
            <a:r>
              <a:rPr lang="en-US" dirty="0" smtClean="0"/>
              <a:t>Cost ~$500 (driver not included)</a:t>
            </a:r>
            <a:endParaRPr lang="en-US" dirty="0"/>
          </a:p>
        </p:txBody>
      </p:sp>
    </p:spTree>
    <p:extLst>
      <p:ext uri="{BB962C8B-B14F-4D97-AF65-F5344CB8AC3E}">
        <p14:creationId xmlns:p14="http://schemas.microsoft.com/office/powerpoint/2010/main" val="337849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lt">
                                    <p:tmPct val="600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par>
                          <p:cTn id="18" fill="hold">
                            <p:stCondLst>
                              <p:cond delay="1550"/>
                            </p:stCondLst>
                            <p:childTnLst>
                              <p:par>
                                <p:cTn id="19" presetID="10" presetClass="entr" presetSubtype="0" fill="hold" nodeType="afterEffect">
                                  <p:stCondLst>
                                    <p:cond delay="500"/>
                                  </p:stCondLst>
                                  <p:childTnLst>
                                    <p:set>
                                      <p:cBhvr>
                                        <p:cTn id="20" dur="1" fill="hold">
                                          <p:stCondLst>
                                            <p:cond delay="0"/>
                                          </p:stCondLst>
                                        </p:cTn>
                                        <p:tgtEl>
                                          <p:spTgt spid="37891"/>
                                        </p:tgtEl>
                                        <p:attrNameLst>
                                          <p:attrName>style.visibility</p:attrName>
                                        </p:attrNameLst>
                                      </p:cBhvr>
                                      <p:to>
                                        <p:strVal val="visible"/>
                                      </p:to>
                                    </p:set>
                                    <p:animEffect transition="in" filter="fade">
                                      <p:cBhvr>
                                        <p:cTn id="21" dur="500"/>
                                        <p:tgtEl>
                                          <p:spTgt spid="3789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7890"/>
                                        </p:tgtEl>
                                        <p:attrNameLst>
                                          <p:attrName>style.visibility</p:attrName>
                                        </p:attrNameLst>
                                      </p:cBhvr>
                                      <p:to>
                                        <p:strVal val="visible"/>
                                      </p:to>
                                    </p:set>
                                    <p:animEffect transition="in" filter="wipe(up)">
                                      <p:cBhvr>
                                        <p:cTn id="26" dur="2000"/>
                                        <p:tgtEl>
                                          <p:spTgt spid="37890"/>
                                        </p:tgtEl>
                                      </p:cBhvr>
                                    </p:animEffect>
                                  </p:childTnLst>
                                </p:cTn>
                              </p:par>
                            </p:childTnLst>
                          </p:cTn>
                        </p:par>
                        <p:par>
                          <p:cTn id="27" fill="hold">
                            <p:stCondLst>
                              <p:cond delay="2000"/>
                            </p:stCondLst>
                            <p:childTnLst>
                              <p:par>
                                <p:cTn id="28" presetID="42" presetClass="entr" presetSubtype="0" fill="hold" grpId="0" nodeType="after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723" t="48862" r="51101" b="28655"/>
          <a:stretch/>
        </p:blipFill>
        <p:spPr bwMode="auto">
          <a:xfrm>
            <a:off x="6126480" y="629586"/>
            <a:ext cx="2428407" cy="224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err="1" smtClean="0"/>
              <a:t>Picomotor</a:t>
            </a:r>
            <a:r>
              <a:rPr lang="en-US" dirty="0" smtClean="0"/>
              <a:t> actuating principle</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36</a:t>
            </a:fld>
            <a:endParaRPr lang="en-US" dirty="0"/>
          </a:p>
        </p:txBody>
      </p:sp>
      <p:sp>
        <p:nvSpPr>
          <p:cNvPr id="6" name="Content Placeholder 5"/>
          <p:cNvSpPr>
            <a:spLocks noGrp="1"/>
          </p:cNvSpPr>
          <p:nvPr>
            <p:ph sz="quarter" idx="1"/>
          </p:nvPr>
        </p:nvSpPr>
        <p:spPr>
          <a:xfrm>
            <a:off x="533400" y="990600"/>
            <a:ext cx="5007864" cy="1167384"/>
          </a:xfrm>
        </p:spPr>
        <p:txBody>
          <a:bodyPr>
            <a:normAutofit fontScale="92500" lnSpcReduction="10000"/>
          </a:bodyPr>
          <a:lstStyle/>
          <a:p>
            <a:r>
              <a:rPr lang="en-US" dirty="0" smtClean="0"/>
              <a:t>Simple to drive – like a stepper motor (step and direction)</a:t>
            </a:r>
          </a:p>
          <a:p>
            <a:r>
              <a:rPr lang="en-US" dirty="0" smtClean="0"/>
              <a:t>“Set and forget” operation</a:t>
            </a:r>
            <a:endParaRPr lang="en-US"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 y="2330207"/>
            <a:ext cx="5583555" cy="394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4184" y="3406640"/>
            <a:ext cx="2653049" cy="179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9"/>
          <p:cNvSpPr>
            <a:spLocks noChangeArrowheads="1"/>
          </p:cNvSpPr>
          <p:nvPr/>
        </p:nvSpPr>
        <p:spPr bwMode="auto">
          <a:xfrm>
            <a:off x="6222131" y="5305425"/>
            <a:ext cx="24681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smtClean="0"/>
              <a:t>870x user manual Rev. C, p. 7.</a:t>
            </a:r>
            <a:endParaRPr lang="en-US" sz="1600" dirty="0"/>
          </a:p>
        </p:txBody>
      </p:sp>
    </p:spTree>
    <p:extLst>
      <p:ext uri="{BB962C8B-B14F-4D97-AF65-F5344CB8AC3E}">
        <p14:creationId xmlns:p14="http://schemas.microsoft.com/office/powerpoint/2010/main" val="300457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additive="base">
                                        <p:cTn id="7" dur="1000" fill="hold"/>
                                        <p:tgtEl>
                                          <p:spTgt spid="38915"/>
                                        </p:tgtEl>
                                        <p:attrNameLst>
                                          <p:attrName>ppt_x</p:attrName>
                                        </p:attrNameLst>
                                      </p:cBhvr>
                                      <p:tavLst>
                                        <p:tav tm="0">
                                          <p:val>
                                            <p:strVal val="1+#ppt_w/2"/>
                                          </p:val>
                                        </p:tav>
                                        <p:tav tm="100000">
                                          <p:val>
                                            <p:strVal val="#ppt_x"/>
                                          </p:val>
                                        </p:tav>
                                      </p:tavLst>
                                    </p:anim>
                                    <p:anim calcmode="lin" valueType="num">
                                      <p:cBhvr additive="base">
                                        <p:cTn id="8" dur="1000" fill="hold"/>
                                        <p:tgtEl>
                                          <p:spTgt spid="389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iterate type="lt">
                                    <p:tmPct val="6000"/>
                                  </p:iterate>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940"/>
                            </p:stCondLst>
                            <p:childTnLst>
                              <p:par>
                                <p:cTn id="15" presetID="10" presetClass="entr" presetSubtype="0" fill="hold" nodeType="afterEffect">
                                  <p:stCondLst>
                                    <p:cond delay="500"/>
                                  </p:stCondLst>
                                  <p:iterate type="lt">
                                    <p:tmPct val="6000"/>
                                  </p:iterate>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8914"/>
                                        </p:tgtEl>
                                        <p:attrNameLst>
                                          <p:attrName>style.visibility</p:attrName>
                                        </p:attrNameLst>
                                      </p:cBhvr>
                                      <p:to>
                                        <p:strVal val="visible"/>
                                      </p:to>
                                    </p:set>
                                    <p:animEffect transition="in" filter="wipe(up)">
                                      <p:cBhvr>
                                        <p:cTn id="22" dur="1000"/>
                                        <p:tgtEl>
                                          <p:spTgt spid="389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8916"/>
                                        </p:tgtEl>
                                        <p:attrNameLst>
                                          <p:attrName>style.visibility</p:attrName>
                                        </p:attrNameLst>
                                      </p:cBhvr>
                                      <p:to>
                                        <p:strVal val="visible"/>
                                      </p:to>
                                    </p:set>
                                    <p:animEffect transition="in" filter="fade">
                                      <p:cBhvr>
                                        <p:cTn id="26" dur="500"/>
                                        <p:tgtEl>
                                          <p:spTgt spid="38916"/>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n-US" dirty="0" smtClean="0"/>
              <a:t>Other piezoelectric actuators</a:t>
            </a:r>
            <a:endParaRPr lang="en-US" dirty="0"/>
          </a:p>
        </p:txBody>
      </p:sp>
      <p:sp>
        <p:nvSpPr>
          <p:cNvPr id="40963" name="Rectangle 3"/>
          <p:cNvSpPr>
            <a:spLocks noGrp="1" noChangeArrowheads="1"/>
          </p:cNvSpPr>
          <p:nvPr>
            <p:ph type="body" idx="1"/>
          </p:nvPr>
        </p:nvSpPr>
        <p:spPr>
          <a:xfrm>
            <a:off x="495300" y="1060704"/>
            <a:ext cx="4203700" cy="713232"/>
          </a:xfrm>
        </p:spPr>
        <p:txBody>
          <a:bodyPr>
            <a:noAutofit/>
          </a:bodyPr>
          <a:lstStyle/>
          <a:p>
            <a:r>
              <a:rPr lang="en-US" sz="2000" dirty="0" smtClean="0"/>
              <a:t>Large travel, flexure guided</a:t>
            </a:r>
          </a:p>
          <a:p>
            <a:pPr lvl="1"/>
            <a:r>
              <a:rPr lang="en-US" sz="1800" dirty="0" smtClean="0">
                <a:latin typeface="Arial" pitchFamily="34" charset="0"/>
                <a:cs typeface="Arial" pitchFamily="34" charset="0"/>
              </a:rPr>
              <a:t>2000 micron travel, 160 N force</a:t>
            </a:r>
            <a:endParaRPr lang="en-US" sz="1800" dirty="0">
              <a:latin typeface="Arial" pitchFamily="34" charset="0"/>
              <a:cs typeface="Arial" pitchFamily="34" charset="0"/>
            </a:endParaRPr>
          </a:p>
        </p:txBody>
      </p:sp>
      <p:grpSp>
        <p:nvGrpSpPr>
          <p:cNvPr id="2" name="Group 1"/>
          <p:cNvGrpSpPr/>
          <p:nvPr/>
        </p:nvGrpSpPr>
        <p:grpSpPr>
          <a:xfrm>
            <a:off x="495300" y="1804861"/>
            <a:ext cx="4241800" cy="2317671"/>
            <a:chOff x="495300" y="1832293"/>
            <a:chExt cx="4241800" cy="2317671"/>
          </a:xfrm>
        </p:grpSpPr>
        <p:pic>
          <p:nvPicPr>
            <p:cNvPr id="40977" name="Picture 17" descr="DSM FPA-4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832293"/>
              <a:ext cx="4241800" cy="2189162"/>
            </a:xfrm>
            <a:prstGeom prst="rect">
              <a:avLst/>
            </a:prstGeom>
            <a:noFill/>
            <a:extLst>
              <a:ext uri="{909E8E84-426E-40DD-AFC4-6F175D3DCCD1}">
                <a14:hiddenFill xmlns:a14="http://schemas.microsoft.com/office/drawing/2010/main">
                  <a:solidFill>
                    <a:srgbClr val="FFFFFF"/>
                  </a:solidFill>
                </a14:hiddenFill>
              </a:ext>
            </a:extLst>
          </p:spPr>
        </p:pic>
        <p:sp>
          <p:nvSpPr>
            <p:cNvPr id="40978" name="Rectangle 18"/>
            <p:cNvSpPr>
              <a:spLocks noChangeArrowheads="1"/>
            </p:cNvSpPr>
            <p:nvPr/>
          </p:nvSpPr>
          <p:spPr bwMode="auto">
            <a:xfrm>
              <a:off x="821182" y="3842187"/>
              <a:ext cx="34352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t>http://www.dynamic-structures.com/piezo.html</a:t>
              </a:r>
            </a:p>
          </p:txBody>
        </p:sp>
      </p:grpSp>
      <p:sp>
        <p:nvSpPr>
          <p:cNvPr id="17" name="Rectangle 3"/>
          <p:cNvSpPr txBox="1">
            <a:spLocks noChangeArrowheads="1"/>
          </p:cNvSpPr>
          <p:nvPr/>
        </p:nvSpPr>
        <p:spPr>
          <a:xfrm>
            <a:off x="4526280" y="1030224"/>
            <a:ext cx="4572000" cy="935736"/>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Arial" pitchFamily="34" charset="0"/>
                <a:ea typeface="+mn-ea"/>
                <a:cs typeface="Arial" pitchFamily="34" charset="0"/>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iriam" pitchFamily="34" charset="-79"/>
                <a:ea typeface="+mn-ea"/>
                <a:cs typeface="Miriam" pitchFamily="34" charset="-79"/>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iriam" pitchFamily="34" charset="-79"/>
                <a:ea typeface="+mn-ea"/>
                <a:cs typeface="Miriam" pitchFamily="34" charset="-79"/>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iriam" pitchFamily="34" charset="-79"/>
                <a:ea typeface="+mn-ea"/>
                <a:cs typeface="Miriam" pitchFamily="34" charset="-79"/>
              </a:defRPr>
            </a:lvl4pPr>
            <a:lvl5pPr marL="1371600" indent="-228600" algn="l" rtl="0" eaLnBrk="1" latinLnBrk="0" hangingPunct="1">
              <a:spcBef>
                <a:spcPts val="370"/>
              </a:spcBef>
              <a:buClr>
                <a:schemeClr val="accent3"/>
              </a:buClr>
              <a:buFontTx/>
              <a:buChar char="o"/>
              <a:defRPr kumimoji="0" sz="2000" kern="1200">
                <a:solidFill>
                  <a:schemeClr val="tx1"/>
                </a:solidFill>
                <a:latin typeface="Miriam" pitchFamily="34" charset="-79"/>
                <a:ea typeface="+mn-ea"/>
                <a:cs typeface="Miriam" pitchFamily="34" charset="-79"/>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1800" dirty="0" smtClean="0"/>
              <a:t>High precision, with capacitive position sensing </a:t>
            </a:r>
          </a:p>
          <a:p>
            <a:pPr lvl="1"/>
            <a:r>
              <a:rPr lang="en-US" sz="1400" dirty="0" smtClean="0">
                <a:latin typeface="Arial" pitchFamily="34" charset="0"/>
                <a:cs typeface="Arial" pitchFamily="34" charset="0"/>
              </a:rPr>
              <a:t>Up to 38 micron travel, 1 nm position resolution</a:t>
            </a:r>
            <a:endParaRPr lang="en-US" sz="1400" dirty="0">
              <a:latin typeface="Arial" pitchFamily="34" charset="0"/>
              <a:cs typeface="Arial" pitchFamily="34" charset="0"/>
            </a:endParaRPr>
          </a:p>
        </p:txBody>
      </p:sp>
      <p:grpSp>
        <p:nvGrpSpPr>
          <p:cNvPr id="3" name="Group 2"/>
          <p:cNvGrpSpPr/>
          <p:nvPr/>
        </p:nvGrpSpPr>
        <p:grpSpPr>
          <a:xfrm>
            <a:off x="5614331" y="1981456"/>
            <a:ext cx="2395898" cy="1915595"/>
            <a:chOff x="5388877" y="1881638"/>
            <a:chExt cx="3096071" cy="2475405"/>
          </a:xfrm>
        </p:grpSpPr>
        <p:sp>
          <p:nvSpPr>
            <p:cNvPr id="40973" name="Rectangle 13"/>
            <p:cNvSpPr>
              <a:spLocks noChangeArrowheads="1"/>
            </p:cNvSpPr>
            <p:nvPr/>
          </p:nvSpPr>
          <p:spPr bwMode="auto">
            <a:xfrm>
              <a:off x="5483831" y="4080044"/>
              <a:ext cx="23311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t>http://www.physikinstrumente.com/</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8877" y="1881638"/>
              <a:ext cx="3096071" cy="216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Rectangle 3"/>
          <p:cNvSpPr txBox="1">
            <a:spLocks noChangeArrowheads="1"/>
          </p:cNvSpPr>
          <p:nvPr/>
        </p:nvSpPr>
        <p:spPr>
          <a:xfrm>
            <a:off x="514350" y="4303776"/>
            <a:ext cx="4203700" cy="713232"/>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Arial" pitchFamily="34" charset="0"/>
                <a:ea typeface="+mn-ea"/>
                <a:cs typeface="Arial" pitchFamily="34" charset="0"/>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iriam" pitchFamily="34" charset="-79"/>
                <a:ea typeface="+mn-ea"/>
                <a:cs typeface="Miriam" pitchFamily="34" charset="-79"/>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iriam" pitchFamily="34" charset="-79"/>
                <a:ea typeface="+mn-ea"/>
                <a:cs typeface="Miriam" pitchFamily="34" charset="-79"/>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iriam" pitchFamily="34" charset="-79"/>
                <a:ea typeface="+mn-ea"/>
                <a:cs typeface="Miriam" pitchFamily="34" charset="-79"/>
              </a:defRPr>
            </a:lvl4pPr>
            <a:lvl5pPr marL="1371600" indent="-228600" algn="l" rtl="0" eaLnBrk="1" latinLnBrk="0" hangingPunct="1">
              <a:spcBef>
                <a:spcPts val="370"/>
              </a:spcBef>
              <a:buClr>
                <a:schemeClr val="accent3"/>
              </a:buClr>
              <a:buFontTx/>
              <a:buChar char="o"/>
              <a:defRPr kumimoji="0" sz="2000" kern="1200">
                <a:solidFill>
                  <a:schemeClr val="tx1"/>
                </a:solidFill>
                <a:latin typeface="Miriam" pitchFamily="34" charset="-79"/>
                <a:ea typeface="+mn-ea"/>
                <a:cs typeface="Miriam" pitchFamily="34" charset="-79"/>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2000" dirty="0" smtClean="0"/>
              <a:t>Squiggle motor</a:t>
            </a:r>
          </a:p>
          <a:p>
            <a:pPr lvl="1"/>
            <a:r>
              <a:rPr lang="en-US" sz="1800" dirty="0" smtClean="0"/>
              <a:t>Small package, low force, self-locking</a:t>
            </a:r>
          </a:p>
        </p:txBody>
      </p:sp>
      <p:pic>
        <p:nvPicPr>
          <p:cNvPr id="399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73" t="10447" r="8003" b="10441"/>
          <a:stretch/>
        </p:blipFill>
        <p:spPr bwMode="auto">
          <a:xfrm>
            <a:off x="896264" y="5044440"/>
            <a:ext cx="1642536" cy="1627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7364" y="4058031"/>
            <a:ext cx="3274885" cy="267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16200" y="5581257"/>
            <a:ext cx="2040880" cy="276999"/>
          </a:xfrm>
          <a:prstGeom prst="rect">
            <a:avLst/>
          </a:prstGeom>
        </p:spPr>
        <p:txBody>
          <a:bodyPr wrap="none">
            <a:spAutoFit/>
          </a:bodyPr>
          <a:lstStyle/>
          <a:p>
            <a:r>
              <a:rPr lang="en-US" sz="1200" dirty="0"/>
              <a:t>http://www.newscaletech.com/</a:t>
            </a:r>
          </a:p>
        </p:txBody>
      </p:sp>
    </p:spTree>
    <p:extLst>
      <p:ext uri="{BB962C8B-B14F-4D97-AF65-F5344CB8AC3E}">
        <p14:creationId xmlns:p14="http://schemas.microsoft.com/office/powerpoint/2010/main" val="24579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6000"/>
                                  </p:iterate>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par>
                          <p:cTn id="8" fill="hold">
                            <p:stCondLst>
                              <p:cond delay="1220"/>
                            </p:stCondLst>
                            <p:childTnLst>
                              <p:par>
                                <p:cTn id="9" presetID="10"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220"/>
                            </p:stCondLst>
                            <p:childTnLst>
                              <p:par>
                                <p:cTn id="13" presetID="10" presetClass="entr" presetSubtype="0" fill="hold" nodeType="afterEffect">
                                  <p:stCondLst>
                                    <p:cond delay="500"/>
                                  </p:stCondLst>
                                  <p:iterate type="lt">
                                    <p:tmPct val="6000"/>
                                  </p:iterate>
                                  <p:childTnLst>
                                    <p:set>
                                      <p:cBhvr>
                                        <p:cTn id="14" dur="1" fill="hold">
                                          <p:stCondLst>
                                            <p:cond delay="0"/>
                                          </p:stCondLst>
                                        </p:cTn>
                                        <p:tgtEl>
                                          <p:spTgt spid="40963">
                                            <p:txEl>
                                              <p:pRg st="1" end="1"/>
                                            </p:txEl>
                                          </p:spTgt>
                                        </p:tgtEl>
                                        <p:attrNameLst>
                                          <p:attrName>style.visibility</p:attrName>
                                        </p:attrNameLst>
                                      </p:cBhvr>
                                      <p:to>
                                        <p:strVal val="visible"/>
                                      </p:to>
                                    </p:set>
                                    <p:animEffect transition="in" filter="fade">
                                      <p:cBhvr>
                                        <p:cTn id="15" dur="500"/>
                                        <p:tgtEl>
                                          <p:spTgt spid="4096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iterate type="lt">
                                    <p:tmPct val="6000"/>
                                  </p:iterate>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500"/>
                                        <p:tgtEl>
                                          <p:spTgt spid="17">
                                            <p:txEl>
                                              <p:pRg st="0" end="0"/>
                                            </p:txEl>
                                          </p:spTgt>
                                        </p:tgtEl>
                                      </p:cBhvr>
                                    </p:animEffect>
                                  </p:childTnLst>
                                </p:cTn>
                              </p:par>
                            </p:childTnLst>
                          </p:cTn>
                        </p:par>
                        <p:par>
                          <p:cTn id="21" fill="hold">
                            <p:stCondLst>
                              <p:cond delay="1760"/>
                            </p:stCondLst>
                            <p:childTnLst>
                              <p:par>
                                <p:cTn id="22" presetID="10" presetClass="entr" presetSubtype="0" fill="hold" nodeType="after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760"/>
                            </p:stCondLst>
                            <p:childTnLst>
                              <p:par>
                                <p:cTn id="26" presetID="10" presetClass="entr" presetSubtype="0" fill="hold" nodeType="afterEffect">
                                  <p:stCondLst>
                                    <p:cond delay="500"/>
                                  </p:stCondLst>
                                  <p:iterate type="lt">
                                    <p:tmPct val="6000"/>
                                  </p:iterate>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fade">
                                      <p:cBhvr>
                                        <p:cTn id="28" dur="500"/>
                                        <p:tgtEl>
                                          <p:spTgt spid="1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lt">
                                    <p:tmPct val="6000"/>
                                  </p:iterate>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39939"/>
                                        </p:tgtEl>
                                        <p:attrNameLst>
                                          <p:attrName>style.visibility</p:attrName>
                                        </p:attrNameLst>
                                      </p:cBhvr>
                                      <p:to>
                                        <p:strVal val="visible"/>
                                      </p:to>
                                    </p:set>
                                    <p:animEffect transition="in" filter="fade">
                                      <p:cBhvr>
                                        <p:cTn id="36" dur="500"/>
                                        <p:tgtEl>
                                          <p:spTgt spid="399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39942"/>
                                        </p:tgtEl>
                                        <p:attrNameLst>
                                          <p:attrName>style.visibility</p:attrName>
                                        </p:attrNameLst>
                                      </p:cBhvr>
                                      <p:to>
                                        <p:strVal val="visible"/>
                                      </p:to>
                                    </p:set>
                                    <p:anim calcmode="lin" valueType="num">
                                      <p:cBhvr additive="base">
                                        <p:cTn id="44" dur="1000" fill="hold"/>
                                        <p:tgtEl>
                                          <p:spTgt spid="39942"/>
                                        </p:tgtEl>
                                        <p:attrNameLst>
                                          <p:attrName>ppt_x</p:attrName>
                                        </p:attrNameLst>
                                      </p:cBhvr>
                                      <p:tavLst>
                                        <p:tav tm="0">
                                          <p:val>
                                            <p:strVal val="1+#ppt_w/2"/>
                                          </p:val>
                                        </p:tav>
                                        <p:tav tm="100000">
                                          <p:val>
                                            <p:strVal val="#ppt_x"/>
                                          </p:val>
                                        </p:tav>
                                      </p:tavLst>
                                    </p:anim>
                                    <p:anim calcmode="lin" valueType="num">
                                      <p:cBhvr additive="base">
                                        <p:cTn id="45" dur="1000" fill="hold"/>
                                        <p:tgtEl>
                                          <p:spTgt spid="399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other actuators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38</a:t>
            </a:fld>
            <a:endParaRPr lang="en-US" dirty="0"/>
          </a:p>
        </p:txBody>
      </p:sp>
      <p:sp>
        <p:nvSpPr>
          <p:cNvPr id="6" name="Content Placeholder 5"/>
          <p:cNvSpPr>
            <a:spLocks noGrp="1"/>
          </p:cNvSpPr>
          <p:nvPr>
            <p:ph sz="quarter" idx="1"/>
          </p:nvPr>
        </p:nvSpPr>
        <p:spPr/>
        <p:txBody>
          <a:bodyPr/>
          <a:lstStyle/>
          <a:p>
            <a:r>
              <a:rPr lang="en-US" dirty="0" smtClean="0"/>
              <a:t>Solenoids</a:t>
            </a:r>
          </a:p>
          <a:p>
            <a:pPr>
              <a:spcBef>
                <a:spcPts val="4200"/>
              </a:spcBef>
            </a:pPr>
            <a:r>
              <a:rPr lang="en-US" dirty="0" smtClean="0"/>
              <a:t>Pneumatic actuators</a:t>
            </a:r>
          </a:p>
          <a:p>
            <a:pPr lvl="1"/>
            <a:r>
              <a:rPr lang="en-US" dirty="0"/>
              <a:t>http://www.smcusa.com/smc.aspx</a:t>
            </a:r>
            <a:endParaRPr lang="en-US" dirty="0" smtClean="0"/>
          </a:p>
          <a:p>
            <a:pPr>
              <a:spcBef>
                <a:spcPts val="2400"/>
              </a:spcBef>
            </a:pPr>
            <a:r>
              <a:rPr lang="en-US" dirty="0" smtClean="0"/>
              <a:t>Hydraulic actuators</a:t>
            </a:r>
            <a:endParaRPr lang="en-US" dirty="0"/>
          </a:p>
        </p:txBody>
      </p:sp>
      <p:grpSp>
        <p:nvGrpSpPr>
          <p:cNvPr id="8" name="Group 7"/>
          <p:cNvGrpSpPr/>
          <p:nvPr/>
        </p:nvGrpSpPr>
        <p:grpSpPr>
          <a:xfrm>
            <a:off x="5788914" y="1453134"/>
            <a:ext cx="2751582" cy="1527048"/>
            <a:chOff x="5926074" y="1078230"/>
            <a:chExt cx="2751582" cy="1527048"/>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074" y="1271778"/>
              <a:ext cx="1333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574" y="1078230"/>
              <a:ext cx="1418082" cy="141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732" y="1078230"/>
            <a:ext cx="1573772" cy="54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771999" y="1648771"/>
            <a:ext cx="1610505" cy="276999"/>
          </a:xfrm>
          <a:prstGeom prst="rect">
            <a:avLst/>
          </a:prstGeom>
        </p:spPr>
        <p:txBody>
          <a:bodyPr wrap="none">
            <a:spAutoFit/>
          </a:bodyPr>
          <a:lstStyle/>
          <a:p>
            <a:r>
              <a:rPr lang="en-US" sz="1200" dirty="0"/>
              <a:t>http://www.ledex.com/</a:t>
            </a:r>
          </a:p>
        </p:txBody>
      </p:sp>
      <p:pic>
        <p:nvPicPr>
          <p:cNvPr id="37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733" y="3081528"/>
            <a:ext cx="3545722" cy="3019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410712" y="6098400"/>
            <a:ext cx="5349240" cy="253916"/>
          </a:xfrm>
          <a:prstGeom prst="rect">
            <a:avLst/>
          </a:prstGeom>
        </p:spPr>
        <p:txBody>
          <a:bodyPr wrap="square">
            <a:spAutoFit/>
          </a:bodyPr>
          <a:lstStyle/>
          <a:p>
            <a:r>
              <a:rPr lang="en-US" sz="1050" dirty="0"/>
              <a:t>http://www.hydraulicpumpsmotors.com/wp-content/uploads/2011/02/Hydraulic-Actuator.jpg</a:t>
            </a:r>
          </a:p>
        </p:txBody>
      </p:sp>
    </p:spTree>
    <p:extLst>
      <p:ext uri="{BB962C8B-B14F-4D97-AF65-F5344CB8AC3E}">
        <p14:creationId xmlns:p14="http://schemas.microsoft.com/office/powerpoint/2010/main" val="33092197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Bidirectional control of motors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dirty="0"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39</a:t>
            </a:fld>
            <a:endParaRPr lang="en-US" dirty="0"/>
          </a:p>
        </p:txBody>
      </p:sp>
      <p:grpSp>
        <p:nvGrpSpPr>
          <p:cNvPr id="9" name="Group 8"/>
          <p:cNvGrpSpPr/>
          <p:nvPr/>
        </p:nvGrpSpPr>
        <p:grpSpPr>
          <a:xfrm>
            <a:off x="2185416" y="2073974"/>
            <a:ext cx="4764025" cy="4002774"/>
            <a:chOff x="2185416" y="1662494"/>
            <a:chExt cx="4764025" cy="4002774"/>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416" y="1662494"/>
              <a:ext cx="4764025" cy="3715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184652" y="5449824"/>
              <a:ext cx="2765551" cy="215444"/>
            </a:xfrm>
            <a:prstGeom prst="rect">
              <a:avLst/>
            </a:prstGeom>
          </p:spPr>
          <p:txBody>
            <a:bodyPr wrap="square">
              <a:spAutoFit/>
            </a:bodyPr>
            <a:lstStyle/>
            <a:p>
              <a:pPr algn="ctr"/>
              <a:r>
                <a:rPr lang="en-US" sz="800" dirty="0">
                  <a:latin typeface="Arial" pitchFamily="34" charset="0"/>
                  <a:cs typeface="Arial" pitchFamily="34" charset="0"/>
                </a:rPr>
                <a:t>Introduction to Mechatronics, Figure </a:t>
              </a:r>
              <a:r>
                <a:rPr lang="en-US" sz="800" dirty="0" smtClean="0">
                  <a:latin typeface="Arial" pitchFamily="34" charset="0"/>
                  <a:cs typeface="Arial" pitchFamily="34" charset="0"/>
                </a:rPr>
                <a:t>23.11  </a:t>
              </a:r>
              <a:r>
                <a:rPr lang="en-US" sz="800" dirty="0">
                  <a:latin typeface="Arial" pitchFamily="34" charset="0"/>
                  <a:cs typeface="Arial" pitchFamily="34" charset="0"/>
                </a:rPr>
                <a:t>p. </a:t>
              </a:r>
              <a:r>
                <a:rPr lang="en-US" sz="800" dirty="0" smtClean="0">
                  <a:latin typeface="Arial" pitchFamily="34" charset="0"/>
                  <a:cs typeface="Arial" pitchFamily="34" charset="0"/>
                </a:rPr>
                <a:t>562.</a:t>
              </a:r>
              <a:endParaRPr lang="en-US" sz="800" dirty="0">
                <a:latin typeface="Arial" pitchFamily="34" charset="0"/>
                <a:cs typeface="Arial" pitchFamily="34" charset="0"/>
              </a:endParaRPr>
            </a:p>
          </p:txBody>
        </p:sp>
      </p:grpSp>
      <p:sp>
        <p:nvSpPr>
          <p:cNvPr id="10" name="Content Placeholder 5"/>
          <p:cNvSpPr>
            <a:spLocks noGrp="1"/>
          </p:cNvSpPr>
          <p:nvPr>
            <p:ph sz="quarter" idx="1"/>
          </p:nvPr>
        </p:nvSpPr>
        <p:spPr>
          <a:xfrm>
            <a:off x="533400" y="990600"/>
            <a:ext cx="8153400" cy="1202246"/>
          </a:xfrm>
        </p:spPr>
        <p:txBody>
          <a:bodyPr>
            <a:normAutofit fontScale="92500"/>
          </a:bodyPr>
          <a:lstStyle/>
          <a:p>
            <a:r>
              <a:rPr lang="en-US" dirty="0" smtClean="0"/>
              <a:t>H-bridge – 4 transistors arranged in two ‘push-pull’ pairs</a:t>
            </a:r>
          </a:p>
          <a:p>
            <a:pPr lvl="1"/>
            <a:r>
              <a:rPr lang="en-US" dirty="0" smtClean="0"/>
              <a:t>Allows current to flow through the motor in either direction with a single-polarity power supply</a:t>
            </a:r>
          </a:p>
        </p:txBody>
      </p:sp>
      <p:sp>
        <p:nvSpPr>
          <p:cNvPr id="6" name="Oval 5"/>
          <p:cNvSpPr/>
          <p:nvPr/>
        </p:nvSpPr>
        <p:spPr>
          <a:xfrm>
            <a:off x="2014917" y="2743200"/>
            <a:ext cx="1391830" cy="229004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3391" y="2685927"/>
            <a:ext cx="1714958" cy="646331"/>
          </a:xfrm>
          <a:prstGeom prst="rect">
            <a:avLst/>
          </a:prstGeom>
        </p:spPr>
        <p:txBody>
          <a:bodyPr wrap="none">
            <a:spAutoFit/>
          </a:bodyPr>
          <a:lstStyle/>
          <a:p>
            <a:pPr algn="ctr"/>
            <a:r>
              <a:rPr lang="en-US" dirty="0" smtClean="0">
                <a:latin typeface="Arial" panose="020B0604020202020204" pitchFamily="34" charset="0"/>
                <a:cs typeface="Arial" panose="020B0604020202020204" pitchFamily="34" charset="0"/>
              </a:rPr>
              <a:t>‘Push-Pull’ pair</a:t>
            </a:r>
          </a:p>
          <a:p>
            <a:pPr algn="ctr"/>
            <a:r>
              <a:rPr lang="en-US" dirty="0" smtClean="0">
                <a:latin typeface="Arial" panose="020B0604020202020204" pitchFamily="34" charset="0"/>
                <a:cs typeface="Arial" panose="020B0604020202020204" pitchFamily="34" charset="0"/>
              </a:rPr>
              <a:t>(totem pole)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9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6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1970"/>
                            </p:stCondLst>
                            <p:childTnLst>
                              <p:par>
                                <p:cTn id="9" presetID="6" presetClass="entr" presetSubtype="32"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circle(out)">
                                      <p:cBhvr>
                                        <p:cTn id="11" dur="2000"/>
                                        <p:tgtEl>
                                          <p:spTgt spid="9"/>
                                        </p:tgtEl>
                                      </p:cBhvr>
                                    </p:animEffect>
                                  </p:childTnLst>
                                </p:cTn>
                              </p:par>
                            </p:childTnLst>
                          </p:cTn>
                        </p:par>
                        <p:par>
                          <p:cTn id="12" fill="hold">
                            <p:stCondLst>
                              <p:cond delay="4220"/>
                            </p:stCondLst>
                            <p:childTnLst>
                              <p:par>
                                <p:cTn id="13" presetID="10" presetClass="entr" presetSubtype="0"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4"/>
          <p:cNvSpPr>
            <a:spLocks noGrp="1" noChangeArrowheads="1"/>
          </p:cNvSpPr>
          <p:nvPr>
            <p:ph type="title"/>
          </p:nvPr>
        </p:nvSpPr>
        <p:spPr>
          <a:noFill/>
        </p:spPr>
        <p:txBody>
          <a:bodyPr>
            <a:normAutofit fontScale="90000"/>
          </a:bodyPr>
          <a:lstStyle/>
          <a:p>
            <a:r>
              <a:rPr lang="en-US" dirty="0"/>
              <a:t>Context for this </a:t>
            </a:r>
            <a:r>
              <a:rPr lang="en-US" dirty="0" smtClean="0"/>
              <a:t>module</a:t>
            </a:r>
          </a:p>
        </p:txBody>
      </p:sp>
      <p:grpSp>
        <p:nvGrpSpPr>
          <p:cNvPr id="2" name="Group 55"/>
          <p:cNvGrpSpPr>
            <a:grpSpLocks/>
          </p:cNvGrpSpPr>
          <p:nvPr/>
        </p:nvGrpSpPr>
        <p:grpSpPr bwMode="auto">
          <a:xfrm>
            <a:off x="3473450" y="5507037"/>
            <a:ext cx="1295400" cy="838200"/>
            <a:chOff x="2237" y="3322"/>
            <a:chExt cx="816" cy="528"/>
          </a:xfrm>
        </p:grpSpPr>
        <p:sp>
          <p:nvSpPr>
            <p:cNvPr id="13364" name="Oval 56"/>
            <p:cNvSpPr>
              <a:spLocks noChangeArrowheads="1"/>
            </p:cNvSpPr>
            <p:nvPr/>
          </p:nvSpPr>
          <p:spPr bwMode="auto">
            <a:xfrm>
              <a:off x="2237" y="3322"/>
              <a:ext cx="816" cy="52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65" name="Text Box 57"/>
            <p:cNvSpPr txBox="1">
              <a:spLocks noChangeArrowheads="1"/>
            </p:cNvSpPr>
            <p:nvPr/>
          </p:nvSpPr>
          <p:spPr bwMode="auto">
            <a:xfrm>
              <a:off x="2267" y="3384"/>
              <a:ext cx="75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System to</a:t>
              </a:r>
              <a:br>
                <a:rPr lang="en-US"/>
              </a:br>
              <a:r>
                <a:rPr lang="en-US"/>
                <a:t>Control</a:t>
              </a:r>
            </a:p>
          </p:txBody>
        </p:sp>
      </p:grpSp>
      <p:grpSp>
        <p:nvGrpSpPr>
          <p:cNvPr id="3" name="Group 58"/>
          <p:cNvGrpSpPr>
            <a:grpSpLocks/>
          </p:cNvGrpSpPr>
          <p:nvPr/>
        </p:nvGrpSpPr>
        <p:grpSpPr bwMode="auto">
          <a:xfrm>
            <a:off x="5110163" y="4995862"/>
            <a:ext cx="962025" cy="595313"/>
            <a:chOff x="2946" y="2731"/>
            <a:chExt cx="606" cy="375"/>
          </a:xfrm>
        </p:grpSpPr>
        <p:sp>
          <p:nvSpPr>
            <p:cNvPr id="13362" name="Oval 59"/>
            <p:cNvSpPr>
              <a:spLocks noChangeArrowheads="1"/>
            </p:cNvSpPr>
            <p:nvPr/>
          </p:nvSpPr>
          <p:spPr bwMode="auto">
            <a:xfrm>
              <a:off x="2946" y="2731"/>
              <a:ext cx="606" cy="3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63" name="Text Box 60"/>
            <p:cNvSpPr txBox="1">
              <a:spLocks noChangeArrowheads="1"/>
            </p:cNvSpPr>
            <p:nvPr/>
          </p:nvSpPr>
          <p:spPr bwMode="auto">
            <a:xfrm>
              <a:off x="2963" y="2803"/>
              <a:ext cx="5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Sensor</a:t>
              </a:r>
            </a:p>
          </p:txBody>
        </p:sp>
      </p:grpSp>
      <p:grpSp>
        <p:nvGrpSpPr>
          <p:cNvPr id="4" name="Group 61"/>
          <p:cNvGrpSpPr>
            <a:grpSpLocks/>
          </p:cNvGrpSpPr>
          <p:nvPr/>
        </p:nvGrpSpPr>
        <p:grpSpPr bwMode="auto">
          <a:xfrm>
            <a:off x="5856288" y="3741737"/>
            <a:ext cx="1524000" cy="985838"/>
            <a:chOff x="3335" y="1875"/>
            <a:chExt cx="960" cy="621"/>
          </a:xfrm>
        </p:grpSpPr>
        <p:sp>
          <p:nvSpPr>
            <p:cNvPr id="13360" name="Oval 62"/>
            <p:cNvSpPr>
              <a:spLocks noChangeArrowheads="1"/>
            </p:cNvSpPr>
            <p:nvPr/>
          </p:nvSpPr>
          <p:spPr bwMode="auto">
            <a:xfrm>
              <a:off x="3335" y="1875"/>
              <a:ext cx="960" cy="62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61" name="Text Box 63"/>
            <p:cNvSpPr txBox="1">
              <a:spLocks noChangeArrowheads="1"/>
            </p:cNvSpPr>
            <p:nvPr/>
          </p:nvSpPr>
          <p:spPr bwMode="auto">
            <a:xfrm>
              <a:off x="3357" y="1948"/>
              <a:ext cx="9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Signal</a:t>
              </a:r>
              <a:br>
                <a:rPr lang="en-US"/>
              </a:br>
              <a:r>
                <a:rPr lang="en-US"/>
                <a:t>Conditioning</a:t>
              </a:r>
            </a:p>
          </p:txBody>
        </p:sp>
      </p:grpSp>
      <p:sp>
        <p:nvSpPr>
          <p:cNvPr id="13358" name="Oval 65"/>
          <p:cNvSpPr>
            <a:spLocks noChangeArrowheads="1"/>
          </p:cNvSpPr>
          <p:nvPr/>
        </p:nvSpPr>
        <p:spPr bwMode="auto">
          <a:xfrm>
            <a:off x="5918201" y="2300287"/>
            <a:ext cx="1676400" cy="1084263"/>
          </a:xfrm>
          <a:prstGeom prst="ellipse">
            <a:avLst/>
          </a:prstGeom>
          <a:noFill/>
          <a:ln w="12700">
            <a:solidFill>
              <a:schemeClr val="tx1"/>
            </a:solidFill>
            <a:round/>
            <a:headEnd/>
            <a:tailEnd/>
          </a:ln>
          <a:extLst/>
        </p:spPr>
        <p:txBody>
          <a:bodyPr wrap="none" anchor="ctr"/>
          <a:lstStyle/>
          <a:p>
            <a:endParaRPr lang="en-US"/>
          </a:p>
        </p:txBody>
      </p:sp>
      <p:sp>
        <p:nvSpPr>
          <p:cNvPr id="13359" name="Text Box 66"/>
          <p:cNvSpPr txBox="1">
            <a:spLocks noChangeArrowheads="1"/>
          </p:cNvSpPr>
          <p:nvPr/>
        </p:nvSpPr>
        <p:spPr bwMode="auto">
          <a:xfrm>
            <a:off x="5891213" y="2422525"/>
            <a:ext cx="1730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Controller</a:t>
            </a:r>
            <a:br>
              <a:rPr lang="en-US"/>
            </a:br>
            <a:r>
              <a:rPr lang="en-US" sz="1200"/>
              <a:t>(Hardware &amp; Software)</a:t>
            </a:r>
            <a:endParaRPr lang="en-US"/>
          </a:p>
        </p:txBody>
      </p:sp>
      <p:grpSp>
        <p:nvGrpSpPr>
          <p:cNvPr id="14" name="Group 13"/>
          <p:cNvGrpSpPr/>
          <p:nvPr/>
        </p:nvGrpSpPr>
        <p:grpSpPr>
          <a:xfrm>
            <a:off x="1574800" y="2744787"/>
            <a:ext cx="1524000" cy="985838"/>
            <a:chOff x="1574800" y="2744787"/>
            <a:chExt cx="1524000" cy="985838"/>
          </a:xfrm>
        </p:grpSpPr>
        <p:sp>
          <p:nvSpPr>
            <p:cNvPr id="13356" name="Oval 68"/>
            <p:cNvSpPr>
              <a:spLocks noChangeArrowheads="1"/>
            </p:cNvSpPr>
            <p:nvPr/>
          </p:nvSpPr>
          <p:spPr bwMode="auto">
            <a:xfrm>
              <a:off x="1574800" y="2744787"/>
              <a:ext cx="1524000" cy="985838"/>
            </a:xfrm>
            <a:prstGeom prst="ellipse">
              <a:avLst/>
            </a:prstGeom>
            <a:solidFill>
              <a:srgbClr val="FFFF00">
                <a:alpha val="20000"/>
              </a:srgbClr>
            </a:solidFill>
            <a:ln w="19050">
              <a:solidFill>
                <a:srgbClr val="FF0000"/>
              </a:solidFill>
              <a:round/>
              <a:headEnd/>
              <a:tailEnd/>
            </a:ln>
            <a:extLst/>
          </p:spPr>
          <p:txBody>
            <a:bodyPr wrap="none" anchor="ctr"/>
            <a:lstStyle/>
            <a:p>
              <a:endParaRPr lang="en-US"/>
            </a:p>
          </p:txBody>
        </p:sp>
        <p:sp>
          <p:nvSpPr>
            <p:cNvPr id="13357" name="Text Box 69"/>
            <p:cNvSpPr txBox="1">
              <a:spLocks noChangeArrowheads="1"/>
            </p:cNvSpPr>
            <p:nvPr/>
          </p:nvSpPr>
          <p:spPr bwMode="auto">
            <a:xfrm>
              <a:off x="1800225" y="2860675"/>
              <a:ext cx="1073150" cy="641350"/>
            </a:xfrm>
            <a:prstGeom prst="rect">
              <a:avLst/>
            </a:prstGeom>
            <a:noFill/>
            <a:ln w="31750">
              <a:noFill/>
              <a:miter lim="800000"/>
              <a:headEnd/>
              <a:tailEnd/>
            </a:ln>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Power</a:t>
              </a:r>
              <a:br>
                <a:rPr lang="en-US" dirty="0"/>
              </a:br>
              <a:r>
                <a:rPr lang="en-US" dirty="0"/>
                <a:t>Interface</a:t>
              </a:r>
            </a:p>
          </p:txBody>
        </p:sp>
      </p:grpSp>
      <p:grpSp>
        <p:nvGrpSpPr>
          <p:cNvPr id="7" name="Group 70"/>
          <p:cNvGrpSpPr>
            <a:grpSpLocks/>
          </p:cNvGrpSpPr>
          <p:nvPr/>
        </p:nvGrpSpPr>
        <p:grpSpPr bwMode="auto">
          <a:xfrm>
            <a:off x="1600200" y="4364037"/>
            <a:ext cx="1524000" cy="985838"/>
            <a:chOff x="3335" y="1875"/>
            <a:chExt cx="960" cy="621"/>
          </a:xfrm>
        </p:grpSpPr>
        <p:sp>
          <p:nvSpPr>
            <p:cNvPr id="13354" name="Oval 71"/>
            <p:cNvSpPr>
              <a:spLocks noChangeArrowheads="1"/>
            </p:cNvSpPr>
            <p:nvPr/>
          </p:nvSpPr>
          <p:spPr bwMode="auto">
            <a:xfrm>
              <a:off x="3335" y="1875"/>
              <a:ext cx="960" cy="621"/>
            </a:xfrm>
            <a:prstGeom prst="ellipse">
              <a:avLst/>
            </a:prstGeom>
            <a:solidFill>
              <a:srgbClr val="FFFF00"/>
            </a:solidFill>
            <a:ln w="34925">
              <a:solidFill>
                <a:srgbClr val="FF0000"/>
              </a:solidFill>
              <a:round/>
              <a:headEnd/>
              <a:tailEnd/>
            </a:ln>
            <a:extLst/>
          </p:spPr>
          <p:txBody>
            <a:bodyPr wrap="none" anchor="ctr"/>
            <a:lstStyle/>
            <a:p>
              <a:endParaRPr lang="en-US"/>
            </a:p>
          </p:txBody>
        </p:sp>
        <p:sp>
          <p:nvSpPr>
            <p:cNvPr id="13355" name="Text Box 72"/>
            <p:cNvSpPr txBox="1">
              <a:spLocks noChangeArrowheads="1"/>
            </p:cNvSpPr>
            <p:nvPr/>
          </p:nvSpPr>
          <p:spPr bwMode="auto">
            <a:xfrm>
              <a:off x="3479" y="2067"/>
              <a:ext cx="6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Actuator</a:t>
              </a:r>
            </a:p>
          </p:txBody>
        </p:sp>
      </p:grpSp>
      <p:grpSp>
        <p:nvGrpSpPr>
          <p:cNvPr id="8" name="Group 73"/>
          <p:cNvGrpSpPr>
            <a:grpSpLocks/>
          </p:cNvGrpSpPr>
          <p:nvPr/>
        </p:nvGrpSpPr>
        <p:grpSpPr bwMode="auto">
          <a:xfrm>
            <a:off x="4151313" y="1143000"/>
            <a:ext cx="1524000" cy="985837"/>
            <a:chOff x="3335" y="1875"/>
            <a:chExt cx="960" cy="621"/>
          </a:xfrm>
        </p:grpSpPr>
        <p:sp>
          <p:nvSpPr>
            <p:cNvPr id="13352" name="Oval 74"/>
            <p:cNvSpPr>
              <a:spLocks noChangeArrowheads="1"/>
            </p:cNvSpPr>
            <p:nvPr/>
          </p:nvSpPr>
          <p:spPr bwMode="auto">
            <a:xfrm>
              <a:off x="3335" y="1875"/>
              <a:ext cx="960" cy="62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53" name="Text Box 75"/>
            <p:cNvSpPr txBox="1">
              <a:spLocks noChangeArrowheads="1"/>
            </p:cNvSpPr>
            <p:nvPr/>
          </p:nvSpPr>
          <p:spPr bwMode="auto">
            <a:xfrm>
              <a:off x="3477" y="1948"/>
              <a:ext cx="6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User</a:t>
              </a:r>
              <a:br>
                <a:rPr lang="en-US"/>
              </a:br>
              <a:r>
                <a:rPr lang="en-US"/>
                <a:t>Interface</a:t>
              </a:r>
            </a:p>
          </p:txBody>
        </p:sp>
      </p:grpSp>
      <p:grpSp>
        <p:nvGrpSpPr>
          <p:cNvPr id="9" name="Group 76"/>
          <p:cNvGrpSpPr>
            <a:grpSpLocks/>
          </p:cNvGrpSpPr>
          <p:nvPr/>
        </p:nvGrpSpPr>
        <p:grpSpPr bwMode="auto">
          <a:xfrm>
            <a:off x="2274888" y="1679575"/>
            <a:ext cx="962025" cy="595312"/>
            <a:chOff x="1227" y="717"/>
            <a:chExt cx="606" cy="375"/>
          </a:xfrm>
        </p:grpSpPr>
        <p:sp>
          <p:nvSpPr>
            <p:cNvPr id="13350" name="Oval 77"/>
            <p:cNvSpPr>
              <a:spLocks noChangeArrowheads="1"/>
            </p:cNvSpPr>
            <p:nvPr/>
          </p:nvSpPr>
          <p:spPr bwMode="auto">
            <a:xfrm>
              <a:off x="1227" y="717"/>
              <a:ext cx="606" cy="3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51" name="Text Box 78"/>
            <p:cNvSpPr txBox="1">
              <a:spLocks noChangeArrowheads="1"/>
            </p:cNvSpPr>
            <p:nvPr/>
          </p:nvSpPr>
          <p:spPr bwMode="auto">
            <a:xfrm>
              <a:off x="1295" y="742"/>
              <a:ext cx="47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a:t>Power</a:t>
              </a:r>
              <a:br>
                <a:rPr lang="en-US" sz="1400"/>
              </a:br>
              <a:r>
                <a:rPr lang="en-US" sz="1400"/>
                <a:t>Source</a:t>
              </a:r>
            </a:p>
          </p:txBody>
        </p:sp>
      </p:grpSp>
      <p:sp>
        <p:nvSpPr>
          <p:cNvPr id="13323" name="Text Box 79"/>
          <p:cNvSpPr txBox="1">
            <a:spLocks noChangeArrowheads="1"/>
          </p:cNvSpPr>
          <p:nvPr/>
        </p:nvSpPr>
        <p:spPr bwMode="auto">
          <a:xfrm>
            <a:off x="6072188" y="5926137"/>
            <a:ext cx="1295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800" dirty="0"/>
              <a:t>BJ Furman 22JAN2011</a:t>
            </a:r>
          </a:p>
        </p:txBody>
      </p:sp>
      <p:sp>
        <p:nvSpPr>
          <p:cNvPr id="11276" name="Freeform 80"/>
          <p:cNvSpPr>
            <a:spLocks/>
          </p:cNvSpPr>
          <p:nvPr/>
        </p:nvSpPr>
        <p:spPr bwMode="auto">
          <a:xfrm>
            <a:off x="4759325" y="5568950"/>
            <a:ext cx="628650" cy="319087"/>
          </a:xfrm>
          <a:custGeom>
            <a:avLst/>
            <a:gdLst>
              <a:gd name="T0" fmla="*/ 0 w 396"/>
              <a:gd name="T1" fmla="*/ 2147483647 h 201"/>
              <a:gd name="T2" fmla="*/ 2147483647 w 396"/>
              <a:gd name="T3" fmla="*/ 2147483647 h 201"/>
              <a:gd name="T4" fmla="*/ 2147483647 w 396"/>
              <a:gd name="T5" fmla="*/ 0 h 201"/>
              <a:gd name="T6" fmla="*/ 0 60000 65536"/>
              <a:gd name="T7" fmla="*/ 0 60000 65536"/>
              <a:gd name="T8" fmla="*/ 0 60000 65536"/>
              <a:gd name="T9" fmla="*/ 0 w 396"/>
              <a:gd name="T10" fmla="*/ 0 h 201"/>
              <a:gd name="T11" fmla="*/ 396 w 396"/>
              <a:gd name="T12" fmla="*/ 201 h 201"/>
            </a:gdLst>
            <a:ahLst/>
            <a:cxnLst>
              <a:cxn ang="T6">
                <a:pos x="T0" y="T1"/>
              </a:cxn>
              <a:cxn ang="T7">
                <a:pos x="T2" y="T3"/>
              </a:cxn>
              <a:cxn ang="T8">
                <a:pos x="T4" y="T5"/>
              </a:cxn>
            </a:cxnLst>
            <a:rect l="T9" t="T10" r="T11" b="T12"/>
            <a:pathLst>
              <a:path w="396" h="201">
                <a:moveTo>
                  <a:pt x="0" y="201"/>
                </a:moveTo>
                <a:cubicBezTo>
                  <a:pt x="81" y="184"/>
                  <a:pt x="162" y="167"/>
                  <a:pt x="228" y="134"/>
                </a:cubicBezTo>
                <a:cubicBezTo>
                  <a:pt x="294" y="101"/>
                  <a:pt x="345" y="50"/>
                  <a:pt x="396" y="0"/>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7" name="Freeform 81"/>
          <p:cNvSpPr>
            <a:spLocks/>
          </p:cNvSpPr>
          <p:nvPr/>
        </p:nvSpPr>
        <p:spPr bwMode="auto">
          <a:xfrm>
            <a:off x="6016625" y="4721225"/>
            <a:ext cx="438150" cy="436562"/>
          </a:xfrm>
          <a:custGeom>
            <a:avLst/>
            <a:gdLst>
              <a:gd name="T0" fmla="*/ 0 w 396"/>
              <a:gd name="T1" fmla="*/ 2147483647 h 201"/>
              <a:gd name="T2" fmla="*/ 2147483647 w 396"/>
              <a:gd name="T3" fmla="*/ 2147483647 h 201"/>
              <a:gd name="T4" fmla="*/ 2147483647 w 396"/>
              <a:gd name="T5" fmla="*/ 0 h 201"/>
              <a:gd name="T6" fmla="*/ 0 60000 65536"/>
              <a:gd name="T7" fmla="*/ 0 60000 65536"/>
              <a:gd name="T8" fmla="*/ 0 60000 65536"/>
              <a:gd name="T9" fmla="*/ 0 w 396"/>
              <a:gd name="T10" fmla="*/ 0 h 201"/>
              <a:gd name="T11" fmla="*/ 396 w 396"/>
              <a:gd name="T12" fmla="*/ 201 h 201"/>
            </a:gdLst>
            <a:ahLst/>
            <a:cxnLst>
              <a:cxn ang="T6">
                <a:pos x="T0" y="T1"/>
              </a:cxn>
              <a:cxn ang="T7">
                <a:pos x="T2" y="T3"/>
              </a:cxn>
              <a:cxn ang="T8">
                <a:pos x="T4" y="T5"/>
              </a:cxn>
            </a:cxnLst>
            <a:rect l="T9" t="T10" r="T11" b="T12"/>
            <a:pathLst>
              <a:path w="396" h="201">
                <a:moveTo>
                  <a:pt x="0" y="201"/>
                </a:moveTo>
                <a:cubicBezTo>
                  <a:pt x="81" y="184"/>
                  <a:pt x="162" y="167"/>
                  <a:pt x="228" y="134"/>
                </a:cubicBezTo>
                <a:cubicBezTo>
                  <a:pt x="294" y="101"/>
                  <a:pt x="345" y="50"/>
                  <a:pt x="396" y="0"/>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8" name="Freeform 82"/>
          <p:cNvSpPr>
            <a:spLocks/>
          </p:cNvSpPr>
          <p:nvPr/>
        </p:nvSpPr>
        <p:spPr bwMode="auto">
          <a:xfrm>
            <a:off x="6646863" y="3362325"/>
            <a:ext cx="130175" cy="382587"/>
          </a:xfrm>
          <a:custGeom>
            <a:avLst/>
            <a:gdLst>
              <a:gd name="T0" fmla="*/ 0 w 396"/>
              <a:gd name="T1" fmla="*/ 2147483647 h 201"/>
              <a:gd name="T2" fmla="*/ 2147483647 w 396"/>
              <a:gd name="T3" fmla="*/ 2147483647 h 201"/>
              <a:gd name="T4" fmla="*/ 2147483647 w 396"/>
              <a:gd name="T5" fmla="*/ 0 h 201"/>
              <a:gd name="T6" fmla="*/ 0 60000 65536"/>
              <a:gd name="T7" fmla="*/ 0 60000 65536"/>
              <a:gd name="T8" fmla="*/ 0 60000 65536"/>
              <a:gd name="T9" fmla="*/ 0 w 396"/>
              <a:gd name="T10" fmla="*/ 0 h 201"/>
              <a:gd name="T11" fmla="*/ 396 w 396"/>
              <a:gd name="T12" fmla="*/ 201 h 201"/>
            </a:gdLst>
            <a:ahLst/>
            <a:cxnLst>
              <a:cxn ang="T6">
                <a:pos x="T0" y="T1"/>
              </a:cxn>
              <a:cxn ang="T7">
                <a:pos x="T2" y="T3"/>
              </a:cxn>
              <a:cxn ang="T8">
                <a:pos x="T4" y="T5"/>
              </a:cxn>
            </a:cxnLst>
            <a:rect l="T9" t="T10" r="T11" b="T12"/>
            <a:pathLst>
              <a:path w="396" h="201">
                <a:moveTo>
                  <a:pt x="0" y="201"/>
                </a:moveTo>
                <a:cubicBezTo>
                  <a:pt x="81" y="184"/>
                  <a:pt x="162" y="167"/>
                  <a:pt x="228" y="134"/>
                </a:cubicBezTo>
                <a:cubicBezTo>
                  <a:pt x="294" y="101"/>
                  <a:pt x="345" y="50"/>
                  <a:pt x="396" y="0"/>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9" name="Freeform 83"/>
          <p:cNvSpPr>
            <a:spLocks/>
          </p:cNvSpPr>
          <p:nvPr/>
        </p:nvSpPr>
        <p:spPr bwMode="auto">
          <a:xfrm>
            <a:off x="5664200" y="1622425"/>
            <a:ext cx="1116013" cy="682625"/>
          </a:xfrm>
          <a:custGeom>
            <a:avLst/>
            <a:gdLst>
              <a:gd name="T0" fmla="*/ 2147483647 w 703"/>
              <a:gd name="T1" fmla="*/ 2147483647 h 430"/>
              <a:gd name="T2" fmla="*/ 2147483647 w 703"/>
              <a:gd name="T3" fmla="*/ 2147483647 h 430"/>
              <a:gd name="T4" fmla="*/ 2147483647 w 703"/>
              <a:gd name="T5" fmla="*/ 2147483647 h 430"/>
              <a:gd name="T6" fmla="*/ 0 w 703"/>
              <a:gd name="T7" fmla="*/ 2147483647 h 430"/>
              <a:gd name="T8" fmla="*/ 0 60000 65536"/>
              <a:gd name="T9" fmla="*/ 0 60000 65536"/>
              <a:gd name="T10" fmla="*/ 0 60000 65536"/>
              <a:gd name="T11" fmla="*/ 0 60000 65536"/>
              <a:gd name="T12" fmla="*/ 0 w 703"/>
              <a:gd name="T13" fmla="*/ 0 h 430"/>
              <a:gd name="T14" fmla="*/ 703 w 703"/>
              <a:gd name="T15" fmla="*/ 430 h 430"/>
            </a:gdLst>
            <a:ahLst/>
            <a:cxnLst>
              <a:cxn ang="T8">
                <a:pos x="T0" y="T1"/>
              </a:cxn>
              <a:cxn ang="T9">
                <a:pos x="T2" y="T3"/>
              </a:cxn>
              <a:cxn ang="T10">
                <a:pos x="T4" y="T5"/>
              </a:cxn>
              <a:cxn ang="T11">
                <a:pos x="T6" y="T7"/>
              </a:cxn>
            </a:cxnLst>
            <a:rect l="T12" t="T13" r="T14" b="T15"/>
            <a:pathLst>
              <a:path w="703" h="430">
                <a:moveTo>
                  <a:pt x="703" y="430"/>
                </a:moveTo>
                <a:cubicBezTo>
                  <a:pt x="661" y="316"/>
                  <a:pt x="619" y="203"/>
                  <a:pt x="529" y="135"/>
                </a:cubicBezTo>
                <a:cubicBezTo>
                  <a:pt x="439" y="67"/>
                  <a:pt x="248" y="42"/>
                  <a:pt x="160" y="21"/>
                </a:cubicBezTo>
                <a:cubicBezTo>
                  <a:pt x="72" y="0"/>
                  <a:pt x="36" y="4"/>
                  <a:pt x="0" y="8"/>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0" name="Freeform 84"/>
          <p:cNvSpPr>
            <a:spLocks/>
          </p:cNvSpPr>
          <p:nvPr/>
        </p:nvSpPr>
        <p:spPr bwMode="auto">
          <a:xfrm>
            <a:off x="2357438" y="5345112"/>
            <a:ext cx="1104900" cy="628650"/>
          </a:xfrm>
          <a:custGeom>
            <a:avLst/>
            <a:gdLst>
              <a:gd name="T0" fmla="*/ 0 w 696"/>
              <a:gd name="T1" fmla="*/ 0 h 396"/>
              <a:gd name="T2" fmla="*/ 2147483647 w 696"/>
              <a:gd name="T3" fmla="*/ 2147483647 h 396"/>
              <a:gd name="T4" fmla="*/ 2147483647 w 696"/>
              <a:gd name="T5" fmla="*/ 2147483647 h 396"/>
              <a:gd name="T6" fmla="*/ 0 60000 65536"/>
              <a:gd name="T7" fmla="*/ 0 60000 65536"/>
              <a:gd name="T8" fmla="*/ 0 60000 65536"/>
              <a:gd name="T9" fmla="*/ 0 w 696"/>
              <a:gd name="T10" fmla="*/ 0 h 396"/>
              <a:gd name="T11" fmla="*/ 696 w 696"/>
              <a:gd name="T12" fmla="*/ 396 h 396"/>
            </a:gdLst>
            <a:ahLst/>
            <a:cxnLst>
              <a:cxn ang="T6">
                <a:pos x="T0" y="T1"/>
              </a:cxn>
              <a:cxn ang="T7">
                <a:pos x="T2" y="T3"/>
              </a:cxn>
              <a:cxn ang="T8">
                <a:pos x="T4" y="T5"/>
              </a:cxn>
            </a:cxnLst>
            <a:rect l="T9" t="T10" r="T11" b="T12"/>
            <a:pathLst>
              <a:path w="696" h="396">
                <a:moveTo>
                  <a:pt x="0" y="0"/>
                </a:moveTo>
                <a:cubicBezTo>
                  <a:pt x="42" y="118"/>
                  <a:pt x="85" y="236"/>
                  <a:pt x="201" y="302"/>
                </a:cubicBezTo>
                <a:cubicBezTo>
                  <a:pt x="317" y="368"/>
                  <a:pt x="506" y="382"/>
                  <a:pt x="696" y="39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1" name="Freeform 85"/>
          <p:cNvSpPr>
            <a:spLocks/>
          </p:cNvSpPr>
          <p:nvPr/>
        </p:nvSpPr>
        <p:spPr bwMode="auto">
          <a:xfrm>
            <a:off x="2312988" y="2251075"/>
            <a:ext cx="288925" cy="479425"/>
          </a:xfrm>
          <a:custGeom>
            <a:avLst/>
            <a:gdLst>
              <a:gd name="T0" fmla="*/ 2147483647 w 182"/>
              <a:gd name="T1" fmla="*/ 0 h 302"/>
              <a:gd name="T2" fmla="*/ 2147483647 w 182"/>
              <a:gd name="T3" fmla="*/ 2147483647 h 302"/>
              <a:gd name="T4" fmla="*/ 2147483647 w 182"/>
              <a:gd name="T5" fmla="*/ 2147483647 h 302"/>
              <a:gd name="T6" fmla="*/ 2147483647 w 182"/>
              <a:gd name="T7" fmla="*/ 2147483647 h 302"/>
              <a:gd name="T8" fmla="*/ 0 60000 65536"/>
              <a:gd name="T9" fmla="*/ 0 60000 65536"/>
              <a:gd name="T10" fmla="*/ 0 60000 65536"/>
              <a:gd name="T11" fmla="*/ 0 60000 65536"/>
              <a:gd name="T12" fmla="*/ 0 w 182"/>
              <a:gd name="T13" fmla="*/ 0 h 302"/>
              <a:gd name="T14" fmla="*/ 182 w 182"/>
              <a:gd name="T15" fmla="*/ 302 h 302"/>
            </a:gdLst>
            <a:ahLst/>
            <a:cxnLst>
              <a:cxn ang="T8">
                <a:pos x="T0" y="T1"/>
              </a:cxn>
              <a:cxn ang="T9">
                <a:pos x="T2" y="T3"/>
              </a:cxn>
              <a:cxn ang="T10">
                <a:pos x="T4" y="T5"/>
              </a:cxn>
              <a:cxn ang="T11">
                <a:pos x="T6" y="T7"/>
              </a:cxn>
            </a:cxnLst>
            <a:rect l="T12" t="T13" r="T14" b="T15"/>
            <a:pathLst>
              <a:path w="182" h="302">
                <a:moveTo>
                  <a:pt x="182" y="0"/>
                </a:moveTo>
                <a:cubicBezTo>
                  <a:pt x="133" y="33"/>
                  <a:pt x="84" y="67"/>
                  <a:pt x="55" y="108"/>
                </a:cubicBezTo>
                <a:cubicBezTo>
                  <a:pt x="26" y="149"/>
                  <a:pt x="16" y="216"/>
                  <a:pt x="8" y="248"/>
                </a:cubicBezTo>
                <a:cubicBezTo>
                  <a:pt x="0" y="280"/>
                  <a:pt x="4" y="291"/>
                  <a:pt x="8" y="302"/>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2" name="Freeform 86"/>
          <p:cNvSpPr>
            <a:spLocks/>
          </p:cNvSpPr>
          <p:nvPr/>
        </p:nvSpPr>
        <p:spPr bwMode="auto">
          <a:xfrm>
            <a:off x="2112963" y="3719512"/>
            <a:ext cx="74612" cy="658813"/>
          </a:xfrm>
          <a:custGeom>
            <a:avLst/>
            <a:gdLst>
              <a:gd name="T0" fmla="*/ 2147483647 w 47"/>
              <a:gd name="T1" fmla="*/ 0 h 415"/>
              <a:gd name="T2" fmla="*/ 0 w 47"/>
              <a:gd name="T3" fmla="*/ 2147483647 h 415"/>
              <a:gd name="T4" fmla="*/ 2147483647 w 47"/>
              <a:gd name="T5" fmla="*/ 2147483647 h 415"/>
              <a:gd name="T6" fmla="*/ 0 60000 65536"/>
              <a:gd name="T7" fmla="*/ 0 60000 65536"/>
              <a:gd name="T8" fmla="*/ 0 60000 65536"/>
              <a:gd name="T9" fmla="*/ 0 w 47"/>
              <a:gd name="T10" fmla="*/ 0 h 415"/>
              <a:gd name="T11" fmla="*/ 47 w 47"/>
              <a:gd name="T12" fmla="*/ 415 h 415"/>
            </a:gdLst>
            <a:ahLst/>
            <a:cxnLst>
              <a:cxn ang="T6">
                <a:pos x="T0" y="T1"/>
              </a:cxn>
              <a:cxn ang="T7">
                <a:pos x="T2" y="T3"/>
              </a:cxn>
              <a:cxn ang="T8">
                <a:pos x="T4" y="T5"/>
              </a:cxn>
            </a:cxnLst>
            <a:rect l="T9" t="T10" r="T11" b="T12"/>
            <a:pathLst>
              <a:path w="47" h="415">
                <a:moveTo>
                  <a:pt x="47" y="0"/>
                </a:moveTo>
                <a:cubicBezTo>
                  <a:pt x="23" y="79"/>
                  <a:pt x="0" y="158"/>
                  <a:pt x="0" y="227"/>
                </a:cubicBezTo>
                <a:cubicBezTo>
                  <a:pt x="0" y="296"/>
                  <a:pt x="23" y="355"/>
                  <a:pt x="47" y="415"/>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3" name="Freeform 87"/>
          <p:cNvSpPr>
            <a:spLocks/>
          </p:cNvSpPr>
          <p:nvPr/>
        </p:nvSpPr>
        <p:spPr bwMode="auto">
          <a:xfrm>
            <a:off x="4992688" y="2124075"/>
            <a:ext cx="915987" cy="661987"/>
          </a:xfrm>
          <a:custGeom>
            <a:avLst/>
            <a:gdLst>
              <a:gd name="T0" fmla="*/ 2147483647 w 698"/>
              <a:gd name="T1" fmla="*/ 0 h 477"/>
              <a:gd name="T2" fmla="*/ 2147483647 w 698"/>
              <a:gd name="T3" fmla="*/ 2147483647 h 477"/>
              <a:gd name="T4" fmla="*/ 2147483647 w 698"/>
              <a:gd name="T5" fmla="*/ 2147483647 h 477"/>
              <a:gd name="T6" fmla="*/ 2147483647 w 698"/>
              <a:gd name="T7" fmla="*/ 2147483647 h 477"/>
              <a:gd name="T8" fmla="*/ 0 60000 65536"/>
              <a:gd name="T9" fmla="*/ 0 60000 65536"/>
              <a:gd name="T10" fmla="*/ 0 60000 65536"/>
              <a:gd name="T11" fmla="*/ 0 60000 65536"/>
              <a:gd name="T12" fmla="*/ 0 w 698"/>
              <a:gd name="T13" fmla="*/ 0 h 477"/>
              <a:gd name="T14" fmla="*/ 698 w 698"/>
              <a:gd name="T15" fmla="*/ 477 h 477"/>
            </a:gdLst>
            <a:ahLst/>
            <a:cxnLst>
              <a:cxn ang="T8">
                <a:pos x="T0" y="T1"/>
              </a:cxn>
              <a:cxn ang="T9">
                <a:pos x="T2" y="T3"/>
              </a:cxn>
              <a:cxn ang="T10">
                <a:pos x="T4" y="T5"/>
              </a:cxn>
              <a:cxn ang="T11">
                <a:pos x="T6" y="T7"/>
              </a:cxn>
            </a:cxnLst>
            <a:rect l="T12" t="T13" r="T14" b="T15"/>
            <a:pathLst>
              <a:path w="698" h="477">
                <a:moveTo>
                  <a:pt x="41" y="0"/>
                </a:moveTo>
                <a:cubicBezTo>
                  <a:pt x="20" y="97"/>
                  <a:pt x="0" y="194"/>
                  <a:pt x="48" y="268"/>
                </a:cubicBezTo>
                <a:cubicBezTo>
                  <a:pt x="96" y="342"/>
                  <a:pt x="221" y="407"/>
                  <a:pt x="329" y="442"/>
                </a:cubicBezTo>
                <a:cubicBezTo>
                  <a:pt x="437" y="477"/>
                  <a:pt x="567" y="476"/>
                  <a:pt x="698" y="47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4" name="Freeform 88"/>
          <p:cNvSpPr>
            <a:spLocks/>
          </p:cNvSpPr>
          <p:nvPr/>
        </p:nvSpPr>
        <p:spPr bwMode="auto">
          <a:xfrm>
            <a:off x="3005138" y="2841625"/>
            <a:ext cx="2946400" cy="165100"/>
          </a:xfrm>
          <a:custGeom>
            <a:avLst/>
            <a:gdLst>
              <a:gd name="T0" fmla="*/ 2147483647 w 1856"/>
              <a:gd name="T1" fmla="*/ 2147483647 h 104"/>
              <a:gd name="T2" fmla="*/ 2147483647 w 1856"/>
              <a:gd name="T3" fmla="*/ 2147483647 h 104"/>
              <a:gd name="T4" fmla="*/ 2147483647 w 1856"/>
              <a:gd name="T5" fmla="*/ 2147483647 h 104"/>
              <a:gd name="T6" fmla="*/ 0 w 1856"/>
              <a:gd name="T7" fmla="*/ 2147483647 h 104"/>
              <a:gd name="T8" fmla="*/ 0 60000 65536"/>
              <a:gd name="T9" fmla="*/ 0 60000 65536"/>
              <a:gd name="T10" fmla="*/ 0 60000 65536"/>
              <a:gd name="T11" fmla="*/ 0 60000 65536"/>
              <a:gd name="T12" fmla="*/ 0 w 1856"/>
              <a:gd name="T13" fmla="*/ 0 h 104"/>
              <a:gd name="T14" fmla="*/ 1856 w 1856"/>
              <a:gd name="T15" fmla="*/ 104 h 104"/>
            </a:gdLst>
            <a:ahLst/>
            <a:cxnLst>
              <a:cxn ang="T8">
                <a:pos x="T0" y="T1"/>
              </a:cxn>
              <a:cxn ang="T9">
                <a:pos x="T2" y="T3"/>
              </a:cxn>
              <a:cxn ang="T10">
                <a:pos x="T4" y="T5"/>
              </a:cxn>
              <a:cxn ang="T11">
                <a:pos x="T6" y="T7"/>
              </a:cxn>
            </a:cxnLst>
            <a:rect l="T12" t="T13" r="T14" b="T15"/>
            <a:pathLst>
              <a:path w="1856" h="104">
                <a:moveTo>
                  <a:pt x="1856" y="104"/>
                </a:moveTo>
                <a:cubicBezTo>
                  <a:pt x="1679" y="75"/>
                  <a:pt x="1502" y="46"/>
                  <a:pt x="1266" y="30"/>
                </a:cubicBezTo>
                <a:cubicBezTo>
                  <a:pt x="1030" y="14"/>
                  <a:pt x="653" y="0"/>
                  <a:pt x="442" y="10"/>
                </a:cubicBezTo>
                <a:cubicBezTo>
                  <a:pt x="231" y="20"/>
                  <a:pt x="115" y="55"/>
                  <a:pt x="0" y="90"/>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3" name="Text Box 89"/>
          <p:cNvSpPr txBox="1">
            <a:spLocks noChangeArrowheads="1"/>
          </p:cNvSpPr>
          <p:nvPr/>
        </p:nvSpPr>
        <p:spPr bwMode="auto">
          <a:xfrm>
            <a:off x="4632325" y="6000750"/>
            <a:ext cx="1082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p>
        </p:txBody>
      </p:sp>
      <p:sp>
        <p:nvSpPr>
          <p:cNvPr id="11286" name="Text Box 90"/>
          <p:cNvSpPr txBox="1">
            <a:spLocks noChangeArrowheads="1"/>
          </p:cNvSpPr>
          <p:nvPr/>
        </p:nvSpPr>
        <p:spPr bwMode="auto">
          <a:xfrm>
            <a:off x="990600" y="4564062"/>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000" b="1"/>
              <a:t>ME 106</a:t>
            </a:r>
          </a:p>
          <a:p>
            <a:r>
              <a:rPr lang="en-US" sz="1000" b="1"/>
              <a:t>ME 154</a:t>
            </a:r>
          </a:p>
          <a:p>
            <a:r>
              <a:rPr lang="en-US" sz="1000" b="1"/>
              <a:t>ME 157</a:t>
            </a:r>
          </a:p>
          <a:p>
            <a:r>
              <a:rPr lang="en-US" sz="1000" b="1"/>
              <a:t>ME 195</a:t>
            </a:r>
          </a:p>
        </p:txBody>
      </p:sp>
      <p:sp>
        <p:nvSpPr>
          <p:cNvPr id="11287" name="Rectangle 91"/>
          <p:cNvSpPr>
            <a:spLocks noChangeArrowheads="1"/>
          </p:cNvSpPr>
          <p:nvPr/>
        </p:nvSpPr>
        <p:spPr bwMode="auto">
          <a:xfrm>
            <a:off x="6019800" y="5354637"/>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dirty="0"/>
              <a:t>ME 120</a:t>
            </a:r>
          </a:p>
          <a:p>
            <a:r>
              <a:rPr lang="en-US" sz="1000" b="1" dirty="0"/>
              <a:t>ME 284</a:t>
            </a:r>
          </a:p>
        </p:txBody>
      </p:sp>
      <p:sp>
        <p:nvSpPr>
          <p:cNvPr id="11288" name="Rectangle 92"/>
          <p:cNvSpPr>
            <a:spLocks noChangeArrowheads="1"/>
          </p:cNvSpPr>
          <p:nvPr/>
        </p:nvSpPr>
        <p:spPr bwMode="auto">
          <a:xfrm>
            <a:off x="7391400" y="4059237"/>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a:t>ME 106</a:t>
            </a:r>
          </a:p>
          <a:p>
            <a:r>
              <a:rPr lang="en-US" sz="1000" b="1"/>
              <a:t>ME 120</a:t>
            </a:r>
          </a:p>
        </p:txBody>
      </p:sp>
      <p:sp>
        <p:nvSpPr>
          <p:cNvPr id="11289" name="Rectangle 93"/>
          <p:cNvSpPr>
            <a:spLocks noChangeArrowheads="1"/>
          </p:cNvSpPr>
          <p:nvPr/>
        </p:nvSpPr>
        <p:spPr bwMode="auto">
          <a:xfrm>
            <a:off x="7620000" y="2611437"/>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dirty="0"/>
              <a:t>ME 30</a:t>
            </a:r>
          </a:p>
          <a:p>
            <a:r>
              <a:rPr lang="en-US" sz="1000" b="1" dirty="0"/>
              <a:t>ME 106</a:t>
            </a:r>
          </a:p>
          <a:p>
            <a:r>
              <a:rPr lang="en-US" sz="1000" b="1" dirty="0"/>
              <a:t>ME 190</a:t>
            </a:r>
          </a:p>
          <a:p>
            <a:r>
              <a:rPr lang="en-US" sz="1000" b="1" dirty="0"/>
              <a:t>ME 187</a:t>
            </a:r>
          </a:p>
        </p:txBody>
      </p:sp>
      <p:grpSp>
        <p:nvGrpSpPr>
          <p:cNvPr id="10" name="Group 94"/>
          <p:cNvGrpSpPr>
            <a:grpSpLocks/>
          </p:cNvGrpSpPr>
          <p:nvPr/>
        </p:nvGrpSpPr>
        <p:grpSpPr bwMode="auto">
          <a:xfrm>
            <a:off x="4752975" y="5972175"/>
            <a:ext cx="1600200" cy="838200"/>
            <a:chOff x="3168" y="3880"/>
            <a:chExt cx="1008" cy="528"/>
          </a:xfrm>
        </p:grpSpPr>
        <p:sp>
          <p:nvSpPr>
            <p:cNvPr id="13348" name="Text Box 95"/>
            <p:cNvSpPr txBox="1">
              <a:spLocks noChangeArrowheads="1"/>
            </p:cNvSpPr>
            <p:nvPr/>
          </p:nvSpPr>
          <p:spPr bwMode="auto">
            <a:xfrm>
              <a:off x="3168" y="3880"/>
              <a:ext cx="53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000" b="1" dirty="0"/>
                <a:t>ME 110</a:t>
              </a:r>
            </a:p>
            <a:p>
              <a:r>
                <a:rPr lang="en-US" sz="1000" b="1" dirty="0"/>
                <a:t>ME 136</a:t>
              </a:r>
            </a:p>
            <a:p>
              <a:r>
                <a:rPr lang="en-US" sz="1000" b="1" dirty="0"/>
                <a:t>ME 154</a:t>
              </a:r>
            </a:p>
            <a:p>
              <a:r>
                <a:rPr lang="en-US" sz="1000" b="1" dirty="0"/>
                <a:t>ME 157</a:t>
              </a:r>
            </a:p>
            <a:p>
              <a:endParaRPr lang="en-US" sz="900" dirty="0"/>
            </a:p>
          </p:txBody>
        </p:sp>
        <p:sp>
          <p:nvSpPr>
            <p:cNvPr id="13349" name="Rectangle 96"/>
            <p:cNvSpPr>
              <a:spLocks noChangeArrowheads="1"/>
            </p:cNvSpPr>
            <p:nvPr/>
          </p:nvSpPr>
          <p:spPr bwMode="auto">
            <a:xfrm>
              <a:off x="3504" y="3880"/>
              <a:ext cx="67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a:t>ME 182</a:t>
              </a:r>
            </a:p>
            <a:p>
              <a:r>
                <a:rPr lang="en-US" sz="1000" b="1"/>
                <a:t>ME 189</a:t>
              </a:r>
            </a:p>
            <a:p>
              <a:r>
                <a:rPr lang="en-US" sz="1000" b="1"/>
                <a:t>ME 195</a:t>
              </a:r>
            </a:p>
          </p:txBody>
        </p:sp>
      </p:grpSp>
      <p:sp>
        <p:nvSpPr>
          <p:cNvPr id="11291" name="Rectangle 97"/>
          <p:cNvSpPr>
            <a:spLocks noChangeArrowheads="1"/>
          </p:cNvSpPr>
          <p:nvPr/>
        </p:nvSpPr>
        <p:spPr bwMode="auto">
          <a:xfrm>
            <a:off x="5654675" y="115570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a:t>ME 106</a:t>
            </a:r>
          </a:p>
          <a:p>
            <a:r>
              <a:rPr lang="en-US" sz="1000" b="1"/>
              <a:t>ME 120</a:t>
            </a:r>
          </a:p>
        </p:txBody>
      </p:sp>
      <p:sp>
        <p:nvSpPr>
          <p:cNvPr id="11292" name="Rectangle 98"/>
          <p:cNvSpPr>
            <a:spLocks noChangeArrowheads="1"/>
          </p:cNvSpPr>
          <p:nvPr/>
        </p:nvSpPr>
        <p:spPr bwMode="auto">
          <a:xfrm>
            <a:off x="914400" y="2960687"/>
            <a:ext cx="623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a:t>ME 106</a:t>
            </a:r>
          </a:p>
        </p:txBody>
      </p:sp>
      <p:sp>
        <p:nvSpPr>
          <p:cNvPr id="47" name="Rounded Rectangle 46"/>
          <p:cNvSpPr/>
          <p:nvPr/>
        </p:nvSpPr>
        <p:spPr bwMode="auto">
          <a:xfrm>
            <a:off x="3497263" y="3565525"/>
            <a:ext cx="1898650" cy="914400"/>
          </a:xfrm>
          <a:prstGeom prst="roundRect">
            <a:avLst/>
          </a:prstGeom>
          <a:noFill/>
          <a:ln w="9525" cap="flat" cmpd="sng" algn="ctr">
            <a:solidFill>
              <a:schemeClr val="tx1"/>
            </a:solidFill>
            <a:prstDash val="solid"/>
            <a:round/>
            <a:headEnd type="none" w="med" len="med"/>
            <a:tailEnd type="none" w="med" len="med"/>
          </a:ln>
          <a:effectLst/>
        </p:spPr>
        <p:txBody>
          <a:bodyPr anchor="ctr" anchorCtr="1"/>
          <a:lstStyle/>
          <a:p>
            <a:pPr>
              <a:defRPr/>
            </a:pPr>
            <a:r>
              <a:rPr lang="en-US" sz="1600" b="1" spc="100" dirty="0"/>
              <a:t>INTEGRATION</a:t>
            </a:r>
            <a:endParaRPr lang="en-US" b="1" spc="100" dirty="0"/>
          </a:p>
        </p:txBody>
      </p:sp>
      <p:sp>
        <p:nvSpPr>
          <p:cNvPr id="48" name="Right Arrow 47"/>
          <p:cNvSpPr>
            <a:spLocks noChangeArrowheads="1"/>
          </p:cNvSpPr>
          <p:nvPr/>
        </p:nvSpPr>
        <p:spPr bwMode="auto">
          <a:xfrm rot="-5400000">
            <a:off x="4239418" y="4579144"/>
            <a:ext cx="417513" cy="209550"/>
          </a:xfrm>
          <a:prstGeom prst="rightArrow">
            <a:avLst>
              <a:gd name="adj1" fmla="val 50000"/>
              <a:gd name="adj2" fmla="val 49811"/>
            </a:avLst>
          </a:prstGeom>
          <a:solidFill>
            <a:srgbClr val="FF3300"/>
          </a:solidFill>
          <a:ln w="9525" algn="ctr">
            <a:solidFill>
              <a:schemeClr val="tx1"/>
            </a:solidFill>
            <a:round/>
            <a:headEnd/>
            <a:tailEnd/>
          </a:ln>
        </p:spPr>
        <p:txBody>
          <a:bodyPr/>
          <a:lstStyle/>
          <a:p>
            <a:endParaRPr lang="en-US"/>
          </a:p>
        </p:txBody>
      </p:sp>
      <p:sp>
        <p:nvSpPr>
          <p:cNvPr id="49" name="Right Arrow 48"/>
          <p:cNvSpPr>
            <a:spLocks noChangeArrowheads="1"/>
          </p:cNvSpPr>
          <p:nvPr/>
        </p:nvSpPr>
        <p:spPr bwMode="auto">
          <a:xfrm rot="-1700859">
            <a:off x="3149600" y="4433887"/>
            <a:ext cx="417513" cy="209550"/>
          </a:xfrm>
          <a:prstGeom prst="rightArrow">
            <a:avLst>
              <a:gd name="adj1" fmla="val 50000"/>
              <a:gd name="adj2" fmla="val 49811"/>
            </a:avLst>
          </a:prstGeom>
          <a:solidFill>
            <a:srgbClr val="FF3300"/>
          </a:solidFill>
          <a:ln w="9525" algn="ctr">
            <a:solidFill>
              <a:schemeClr val="tx1"/>
            </a:solidFill>
            <a:round/>
            <a:headEnd/>
            <a:tailEnd/>
          </a:ln>
        </p:spPr>
        <p:txBody>
          <a:bodyPr/>
          <a:lstStyle/>
          <a:p>
            <a:endParaRPr lang="en-US"/>
          </a:p>
        </p:txBody>
      </p:sp>
      <p:sp>
        <p:nvSpPr>
          <p:cNvPr id="50" name="Right Arrow 49"/>
          <p:cNvSpPr>
            <a:spLocks noChangeArrowheads="1"/>
          </p:cNvSpPr>
          <p:nvPr/>
        </p:nvSpPr>
        <p:spPr bwMode="auto">
          <a:xfrm rot="1700859" flipH="1">
            <a:off x="5349875" y="4437062"/>
            <a:ext cx="415925" cy="209550"/>
          </a:xfrm>
          <a:prstGeom prst="rightArrow">
            <a:avLst>
              <a:gd name="adj1" fmla="val 50000"/>
              <a:gd name="adj2" fmla="val 49621"/>
            </a:avLst>
          </a:prstGeom>
          <a:solidFill>
            <a:srgbClr val="FF3300"/>
          </a:solidFill>
          <a:ln w="9525" algn="ctr">
            <a:solidFill>
              <a:schemeClr val="tx1"/>
            </a:solidFill>
            <a:round/>
            <a:headEnd/>
            <a:tailEnd/>
          </a:ln>
        </p:spPr>
        <p:txBody>
          <a:bodyPr/>
          <a:lstStyle/>
          <a:p>
            <a:endParaRPr lang="en-US"/>
          </a:p>
        </p:txBody>
      </p:sp>
      <p:sp>
        <p:nvSpPr>
          <p:cNvPr id="51" name="Right Arrow 50"/>
          <p:cNvSpPr>
            <a:spLocks noChangeArrowheads="1"/>
          </p:cNvSpPr>
          <p:nvPr/>
        </p:nvSpPr>
        <p:spPr bwMode="auto">
          <a:xfrm rot="5400000" flipV="1">
            <a:off x="4239418" y="3248819"/>
            <a:ext cx="417513" cy="209550"/>
          </a:xfrm>
          <a:prstGeom prst="rightArrow">
            <a:avLst>
              <a:gd name="adj1" fmla="val 50000"/>
              <a:gd name="adj2" fmla="val 49811"/>
            </a:avLst>
          </a:prstGeom>
          <a:solidFill>
            <a:srgbClr val="FF3300"/>
          </a:solidFill>
          <a:ln w="9525" algn="ctr">
            <a:solidFill>
              <a:schemeClr val="tx1"/>
            </a:solidFill>
            <a:round/>
            <a:headEnd/>
            <a:tailEnd/>
          </a:ln>
        </p:spPr>
        <p:txBody>
          <a:bodyPr/>
          <a:lstStyle/>
          <a:p>
            <a:endParaRPr lang="en-US"/>
          </a:p>
        </p:txBody>
      </p:sp>
      <p:sp>
        <p:nvSpPr>
          <p:cNvPr id="52" name="Right Arrow 51"/>
          <p:cNvSpPr>
            <a:spLocks noChangeArrowheads="1"/>
          </p:cNvSpPr>
          <p:nvPr/>
        </p:nvSpPr>
        <p:spPr bwMode="auto">
          <a:xfrm rot="1700859" flipV="1">
            <a:off x="3149600" y="3395662"/>
            <a:ext cx="417513" cy="207963"/>
          </a:xfrm>
          <a:prstGeom prst="rightArrow">
            <a:avLst>
              <a:gd name="adj1" fmla="val 50000"/>
              <a:gd name="adj2" fmla="val 50191"/>
            </a:avLst>
          </a:prstGeom>
          <a:solidFill>
            <a:srgbClr val="FF3300"/>
          </a:solidFill>
          <a:ln w="9525" algn="ctr">
            <a:solidFill>
              <a:schemeClr val="tx1"/>
            </a:solidFill>
            <a:round/>
            <a:headEnd/>
            <a:tailEnd/>
          </a:ln>
        </p:spPr>
        <p:txBody>
          <a:bodyPr/>
          <a:lstStyle/>
          <a:p>
            <a:endParaRPr lang="en-US"/>
          </a:p>
        </p:txBody>
      </p:sp>
      <p:sp>
        <p:nvSpPr>
          <p:cNvPr id="53" name="Right Arrow 52"/>
          <p:cNvSpPr>
            <a:spLocks noChangeArrowheads="1"/>
          </p:cNvSpPr>
          <p:nvPr/>
        </p:nvSpPr>
        <p:spPr bwMode="auto">
          <a:xfrm rot="-1700859" flipH="1" flipV="1">
            <a:off x="5349875" y="3392487"/>
            <a:ext cx="415925" cy="207963"/>
          </a:xfrm>
          <a:prstGeom prst="rightArrow">
            <a:avLst>
              <a:gd name="adj1" fmla="val 50000"/>
              <a:gd name="adj2" fmla="val 50000"/>
            </a:avLst>
          </a:prstGeom>
          <a:solidFill>
            <a:srgbClr val="FF3300"/>
          </a:solidFill>
          <a:ln w="9525" algn="ctr">
            <a:solidFill>
              <a:schemeClr val="tx1"/>
            </a:solidFill>
            <a:round/>
            <a:headEnd/>
            <a:tailEnd/>
          </a:ln>
        </p:spPr>
        <p:txBody>
          <a:bodyPr/>
          <a:lstStyle/>
          <a:p>
            <a:endParaRPr lang="en-US"/>
          </a:p>
        </p:txBody>
      </p:sp>
      <p:sp>
        <p:nvSpPr>
          <p:cNvPr id="11" name="Rectangle 10"/>
          <p:cNvSpPr/>
          <p:nvPr/>
        </p:nvSpPr>
        <p:spPr>
          <a:xfrm>
            <a:off x="559276" y="1074221"/>
            <a:ext cx="2481898" cy="369332"/>
          </a:xfrm>
          <a:prstGeom prst="rect">
            <a:avLst/>
          </a:prstGeom>
          <a:ln w="25400">
            <a:solidFill>
              <a:srgbClr val="FF0000"/>
            </a:solidFill>
          </a:ln>
        </p:spPr>
        <p:txBody>
          <a:bodyPr wrap="none">
            <a:spAutoFit/>
          </a:bodyPr>
          <a:lstStyle/>
          <a:p>
            <a:r>
              <a:rPr lang="en-US" dirty="0"/>
              <a:t>Mechatronics Concept Map</a:t>
            </a:r>
          </a:p>
        </p:txBody>
      </p:sp>
      <p:sp>
        <p:nvSpPr>
          <p:cNvPr id="58" name="Rectangle 91"/>
          <p:cNvSpPr>
            <a:spLocks noChangeArrowheads="1"/>
          </p:cNvSpPr>
          <p:nvPr/>
        </p:nvSpPr>
        <p:spPr bwMode="auto">
          <a:xfrm>
            <a:off x="175943" y="3789264"/>
            <a:ext cx="10197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b="1" dirty="0" smtClean="0">
                <a:latin typeface="Arial" pitchFamily="34" charset="0"/>
                <a:cs typeface="Arial" pitchFamily="34" charset="0"/>
              </a:rPr>
              <a:t>‘Muscle’</a:t>
            </a:r>
            <a:endParaRPr lang="en-US" sz="1000" b="1" dirty="0">
              <a:latin typeface="Arial" pitchFamily="34" charset="0"/>
              <a:cs typeface="Arial" pitchFamily="34" charset="0"/>
            </a:endParaRPr>
          </a:p>
        </p:txBody>
      </p:sp>
      <p:sp>
        <p:nvSpPr>
          <p:cNvPr id="5" name="Date Placeholder 4"/>
          <p:cNvSpPr>
            <a:spLocks noGrp="1"/>
          </p:cNvSpPr>
          <p:nvPr>
            <p:ph type="dt" sz="half" idx="10"/>
          </p:nvPr>
        </p:nvSpPr>
        <p:spPr/>
        <p:txBody>
          <a:bodyPr/>
          <a:lstStyle/>
          <a:p>
            <a:fld id="{C368D575-E9FF-46F2-B588-91F2D7F528E1}" type="datetime1">
              <a:rPr lang="en-US" smtClean="0"/>
              <a:t>3/11/2014</a:t>
            </a:fld>
            <a:endParaRPr lang="en-US" dirty="0"/>
          </a:p>
        </p:txBody>
      </p:sp>
      <p:sp>
        <p:nvSpPr>
          <p:cNvPr id="12" name="Footer Placeholder 11"/>
          <p:cNvSpPr>
            <a:spLocks noGrp="1"/>
          </p:cNvSpPr>
          <p:nvPr>
            <p:ph type="ftr" sz="quarter" idx="11"/>
          </p:nvPr>
        </p:nvSpPr>
        <p:spPr/>
        <p:txBody>
          <a:bodyPr/>
          <a:lstStyle/>
          <a:p>
            <a:r>
              <a:rPr lang="en-US" smtClean="0"/>
              <a:t>BJ Furman SJSU Mechanical and Aerospace Engineering  ME 285</a:t>
            </a:r>
            <a:endParaRPr lang="en-US" dirty="0"/>
          </a:p>
        </p:txBody>
      </p:sp>
      <p:sp>
        <p:nvSpPr>
          <p:cNvPr id="13" name="Slide Number Placeholder 12"/>
          <p:cNvSpPr>
            <a:spLocks noGrp="1"/>
          </p:cNvSpPr>
          <p:nvPr>
            <p:ph type="sldNum" sz="quarter" idx="12"/>
          </p:nvPr>
        </p:nvSpPr>
        <p:spPr/>
        <p:txBody>
          <a:bodyPr/>
          <a:lstStyle/>
          <a:p>
            <a:fld id="{E38BA50E-BAE6-4426-82D3-815483C8565A}" type="slidenum">
              <a:rPr lang="en-US" smtClean="0"/>
              <a:pPr/>
              <a:t>4</a:t>
            </a:fld>
            <a:endParaRPr lang="en-US" dirty="0"/>
          </a:p>
        </p:txBody>
      </p:sp>
      <p:pic>
        <p:nvPicPr>
          <p:cNvPr id="10242" name="Picture 2" descr="C:\Users\bfurman\AppData\Local\Microsoft\Windows\Temporary Internet Files\Content.IE5\AG7DH418\MC90031172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103" y="3765586"/>
            <a:ext cx="724194" cy="59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1399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Bidirectional control of motors – LR current flow</a:t>
            </a:r>
            <a:endParaRPr lang="en-US" sz="28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dirty="0"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40</a:t>
            </a:fld>
            <a:endParaRPr lang="en-US" dirty="0"/>
          </a:p>
        </p:txBody>
      </p:sp>
      <p:sp>
        <p:nvSpPr>
          <p:cNvPr id="6" name="Content Placeholder 5"/>
          <p:cNvSpPr>
            <a:spLocks noGrp="1"/>
          </p:cNvSpPr>
          <p:nvPr>
            <p:ph sz="quarter" idx="1"/>
          </p:nvPr>
        </p:nvSpPr>
        <p:spPr>
          <a:xfrm>
            <a:off x="533400" y="990600"/>
            <a:ext cx="8153400" cy="1395984"/>
          </a:xfrm>
        </p:spPr>
        <p:txBody>
          <a:bodyPr>
            <a:normAutofit fontScale="85000" lnSpcReduction="10000"/>
          </a:bodyPr>
          <a:lstStyle/>
          <a:p>
            <a:r>
              <a:rPr lang="en-US" dirty="0" smtClean="0"/>
              <a:t>H-bridge</a:t>
            </a:r>
          </a:p>
          <a:p>
            <a:pPr lvl="1"/>
            <a:r>
              <a:rPr lang="en-US" dirty="0" smtClean="0"/>
              <a:t>What are the diodes used for?</a:t>
            </a:r>
          </a:p>
          <a:p>
            <a:pPr lvl="1"/>
            <a:r>
              <a:rPr lang="en-US" dirty="0" smtClean="0"/>
              <a:t>Why a combination of NPN and PNP transistors?</a:t>
            </a:r>
          </a:p>
          <a:p>
            <a:pPr lvl="1"/>
            <a:r>
              <a:rPr lang="en-US" dirty="0" smtClean="0"/>
              <a:t>Need to be careful of ‘shoot-through’ current when switching directions</a:t>
            </a:r>
            <a:endParaRPr lang="en-US" dirty="0"/>
          </a:p>
        </p:txBody>
      </p:sp>
      <p:grpSp>
        <p:nvGrpSpPr>
          <p:cNvPr id="7" name="Group 6"/>
          <p:cNvGrpSpPr/>
          <p:nvPr/>
        </p:nvGrpSpPr>
        <p:grpSpPr>
          <a:xfrm>
            <a:off x="565216" y="2430590"/>
            <a:ext cx="8215757" cy="3503866"/>
            <a:chOff x="565216" y="1945958"/>
            <a:chExt cx="8215757" cy="3503866"/>
          </a:xfrm>
        </p:grpSpPr>
        <p:sp>
          <p:nvSpPr>
            <p:cNvPr id="8" name="Rectangle 7"/>
            <p:cNvSpPr/>
            <p:nvPr/>
          </p:nvSpPr>
          <p:spPr>
            <a:xfrm>
              <a:off x="3202940" y="5234380"/>
              <a:ext cx="2765551" cy="215444"/>
            </a:xfrm>
            <a:prstGeom prst="rect">
              <a:avLst/>
            </a:prstGeom>
          </p:spPr>
          <p:txBody>
            <a:bodyPr wrap="square">
              <a:spAutoFit/>
            </a:bodyPr>
            <a:lstStyle/>
            <a:p>
              <a:pPr algn="ctr"/>
              <a:r>
                <a:rPr lang="en-US" sz="800" dirty="0">
                  <a:latin typeface="Arial" pitchFamily="34" charset="0"/>
                  <a:cs typeface="Arial" pitchFamily="34" charset="0"/>
                </a:rPr>
                <a:t>Introduction to Mechatronics, Figure </a:t>
              </a:r>
              <a:r>
                <a:rPr lang="en-US" sz="800" dirty="0" smtClean="0">
                  <a:latin typeface="Arial" pitchFamily="34" charset="0"/>
                  <a:cs typeface="Arial" pitchFamily="34" charset="0"/>
                </a:rPr>
                <a:t>23.12  </a:t>
              </a:r>
              <a:r>
                <a:rPr lang="en-US" sz="800" dirty="0">
                  <a:latin typeface="Arial" pitchFamily="34" charset="0"/>
                  <a:cs typeface="Arial" pitchFamily="34" charset="0"/>
                </a:rPr>
                <a:t>p. </a:t>
              </a:r>
              <a:r>
                <a:rPr lang="en-US" sz="800" dirty="0" smtClean="0">
                  <a:latin typeface="Arial" pitchFamily="34" charset="0"/>
                  <a:cs typeface="Arial" pitchFamily="34" charset="0"/>
                </a:rPr>
                <a:t>562.</a:t>
              </a:r>
              <a:endParaRPr lang="en-US" sz="800" dirty="0">
                <a:latin typeface="Arial" pitchFamily="34" charset="0"/>
                <a:cs typeface="Arial" pitchFamily="34" charset="0"/>
              </a:endParaRPr>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6" y="1945958"/>
              <a:ext cx="384088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6048" y="1945958"/>
              <a:ext cx="38449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9661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50"/>
                                        <p:tgtEl>
                                          <p:spTgt spid="6">
                                            <p:txEl>
                                              <p:pRg st="0" end="0"/>
                                            </p:txEl>
                                          </p:spTgt>
                                        </p:tgtEl>
                                      </p:cBhvr>
                                    </p:animEffect>
                                    <p:anim calcmode="lin" valueType="num">
                                      <p:cBhvr>
                                        <p:cTn id="8" dur="7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750"/>
                                        <p:tgtEl>
                                          <p:spTgt spid="6">
                                            <p:txEl>
                                              <p:pRg st="1" end="1"/>
                                            </p:txEl>
                                          </p:spTgt>
                                        </p:tgtEl>
                                      </p:cBhvr>
                                    </p:animEffect>
                                    <p:anim calcmode="lin" valueType="num">
                                      <p:cBhvr>
                                        <p:cTn id="19" dur="7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75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750"/>
                                        <p:tgtEl>
                                          <p:spTgt spid="6">
                                            <p:txEl>
                                              <p:pRg st="2" end="2"/>
                                            </p:txEl>
                                          </p:spTgt>
                                        </p:tgtEl>
                                      </p:cBhvr>
                                    </p:animEffect>
                                    <p:anim calcmode="lin" valueType="num">
                                      <p:cBhvr>
                                        <p:cTn id="26" dur="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75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750"/>
                                        <p:tgtEl>
                                          <p:spTgt spid="6">
                                            <p:txEl>
                                              <p:pRg st="3" end="3"/>
                                            </p:txEl>
                                          </p:spTgt>
                                        </p:tgtEl>
                                      </p:cBhvr>
                                    </p:animEffect>
                                    <p:anim calcmode="lin" valueType="num">
                                      <p:cBhvr>
                                        <p:cTn id="33" dur="75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Bidirectional control of motors – dynamic braking</a:t>
            </a:r>
            <a:endParaRPr lang="en-US" sz="28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dirty="0"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41</a:t>
            </a:fld>
            <a:endParaRPr lang="en-US" dirty="0"/>
          </a:p>
        </p:txBody>
      </p:sp>
      <p:sp>
        <p:nvSpPr>
          <p:cNvPr id="6" name="Content Placeholder 5"/>
          <p:cNvSpPr>
            <a:spLocks noGrp="1"/>
          </p:cNvSpPr>
          <p:nvPr>
            <p:ph sz="quarter" idx="1"/>
          </p:nvPr>
        </p:nvSpPr>
        <p:spPr>
          <a:xfrm>
            <a:off x="533400" y="990600"/>
            <a:ext cx="8153400" cy="1716024"/>
          </a:xfrm>
        </p:spPr>
        <p:txBody>
          <a:bodyPr>
            <a:normAutofit fontScale="92500"/>
          </a:bodyPr>
          <a:lstStyle/>
          <a:p>
            <a:r>
              <a:rPr lang="en-US" dirty="0" smtClean="0"/>
              <a:t>Turning on only the upper transistors (or only the lower transistors) effectively shorts the motor terminals</a:t>
            </a:r>
          </a:p>
          <a:p>
            <a:pPr lvl="1"/>
            <a:r>
              <a:rPr lang="en-US" dirty="0" smtClean="0"/>
              <a:t>Voltage drop across a diode and a transistor dissipates energy faster than simple coast down </a:t>
            </a:r>
            <a:endParaRPr lang="en-US" dirty="0"/>
          </a:p>
        </p:txBody>
      </p:sp>
      <p:grpSp>
        <p:nvGrpSpPr>
          <p:cNvPr id="7" name="Group 6"/>
          <p:cNvGrpSpPr/>
          <p:nvPr/>
        </p:nvGrpSpPr>
        <p:grpSpPr>
          <a:xfrm>
            <a:off x="2100231" y="2496313"/>
            <a:ext cx="5358732" cy="3725620"/>
            <a:chOff x="2100231" y="2496313"/>
            <a:chExt cx="5358732" cy="372562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0231" y="2496313"/>
              <a:ext cx="4600576" cy="372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693412" y="5856172"/>
              <a:ext cx="2765551" cy="215444"/>
            </a:xfrm>
            <a:prstGeom prst="rect">
              <a:avLst/>
            </a:prstGeom>
          </p:spPr>
          <p:txBody>
            <a:bodyPr wrap="square">
              <a:spAutoFit/>
            </a:bodyPr>
            <a:lstStyle/>
            <a:p>
              <a:pPr algn="ctr"/>
              <a:r>
                <a:rPr lang="en-US" sz="800" dirty="0">
                  <a:latin typeface="Arial" pitchFamily="34" charset="0"/>
                  <a:cs typeface="Arial" pitchFamily="34" charset="0"/>
                </a:rPr>
                <a:t>Introduction to Mechatronics, Figure </a:t>
              </a:r>
              <a:r>
                <a:rPr lang="en-US" sz="800" dirty="0" smtClean="0">
                  <a:latin typeface="Arial" pitchFamily="34" charset="0"/>
                  <a:cs typeface="Arial" pitchFamily="34" charset="0"/>
                </a:rPr>
                <a:t>23.14  </a:t>
              </a:r>
              <a:r>
                <a:rPr lang="en-US" sz="800" dirty="0">
                  <a:latin typeface="Arial" pitchFamily="34" charset="0"/>
                  <a:cs typeface="Arial" pitchFamily="34" charset="0"/>
                </a:rPr>
                <a:t>p. </a:t>
              </a:r>
              <a:r>
                <a:rPr lang="en-US" sz="800" dirty="0" smtClean="0">
                  <a:latin typeface="Arial" pitchFamily="34" charset="0"/>
                  <a:cs typeface="Arial" pitchFamily="34" charset="0"/>
                </a:rPr>
                <a:t>564.</a:t>
              </a:r>
              <a:endParaRPr lang="en-US" sz="800" dirty="0">
                <a:latin typeface="Arial" pitchFamily="34" charset="0"/>
                <a:cs typeface="Arial" pitchFamily="34" charset="0"/>
              </a:endParaRPr>
            </a:p>
          </p:txBody>
        </p:sp>
      </p:grpSp>
    </p:spTree>
    <p:extLst>
      <p:ext uri="{BB962C8B-B14F-4D97-AF65-F5344CB8AC3E}">
        <p14:creationId xmlns:p14="http://schemas.microsoft.com/office/powerpoint/2010/main" val="302955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6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326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5260"/>
                            </p:stCondLst>
                            <p:childTnLst>
                              <p:par>
                                <p:cTn id="13" presetID="10" presetClass="entr" presetSubtype="0" fill="hold" nodeType="afterEffect">
                                  <p:stCondLst>
                                    <p:cond delay="50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H-bridge chips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42</a:t>
            </a:fld>
            <a:endParaRPr lang="en-US" dirty="0"/>
          </a:p>
        </p:txBody>
      </p:sp>
      <p:sp>
        <p:nvSpPr>
          <p:cNvPr id="6" name="Content Placeholder 5"/>
          <p:cNvSpPr>
            <a:spLocks noGrp="1"/>
          </p:cNvSpPr>
          <p:nvPr>
            <p:ph sz="quarter" idx="1"/>
          </p:nvPr>
        </p:nvSpPr>
        <p:spPr>
          <a:xfrm>
            <a:off x="533400" y="990600"/>
            <a:ext cx="8153400" cy="5254752"/>
          </a:xfrm>
        </p:spPr>
        <p:txBody>
          <a:bodyPr>
            <a:normAutofit/>
          </a:bodyPr>
          <a:lstStyle/>
          <a:p>
            <a:r>
              <a:rPr lang="en-US" sz="2400" dirty="0" smtClean="0"/>
              <a:t>SN754410NE</a:t>
            </a:r>
          </a:p>
          <a:p>
            <a:r>
              <a:rPr lang="en-US" sz="2400" dirty="0" smtClean="0"/>
              <a:t>L293D</a:t>
            </a:r>
          </a:p>
          <a:p>
            <a:pPr lvl="1"/>
            <a:r>
              <a:rPr lang="en-US" sz="1800" dirty="0" smtClean="0">
                <a:latin typeface="Arial" pitchFamily="34" charset="0"/>
                <a:cs typeface="Arial" pitchFamily="34" charset="0"/>
              </a:rPr>
              <a:t>Quad half-H (2 full H-bridges)</a:t>
            </a:r>
          </a:p>
          <a:p>
            <a:pPr lvl="1"/>
            <a:r>
              <a:rPr lang="en-US" sz="2000" dirty="0" smtClean="0">
                <a:latin typeface="Arial" pitchFamily="34" charset="0"/>
                <a:cs typeface="Arial" pitchFamily="34" charset="0"/>
              </a:rPr>
              <a:t>V</a:t>
            </a:r>
            <a:r>
              <a:rPr lang="en-US" sz="2000" baseline="-25000" dirty="0" smtClean="0">
                <a:latin typeface="Arial" pitchFamily="34" charset="0"/>
                <a:cs typeface="Arial" pitchFamily="34" charset="0"/>
              </a:rPr>
              <a:t>cc2</a:t>
            </a:r>
            <a:r>
              <a:rPr lang="en-US" sz="1800" dirty="0" smtClean="0">
                <a:latin typeface="Arial" pitchFamily="34" charset="0"/>
                <a:cs typeface="Arial" pitchFamily="34" charset="0"/>
              </a:rPr>
              <a:t>  can be 4.5 </a:t>
            </a:r>
            <a:r>
              <a:rPr lang="en-US" sz="1800" dirty="0">
                <a:latin typeface="Arial" pitchFamily="34" charset="0"/>
                <a:cs typeface="Arial" pitchFamily="34" charset="0"/>
              </a:rPr>
              <a:t>V to 36 </a:t>
            </a:r>
            <a:r>
              <a:rPr lang="en-US" sz="1800" dirty="0" smtClean="0">
                <a:latin typeface="Arial" pitchFamily="34" charset="0"/>
                <a:cs typeface="Arial" pitchFamily="34" charset="0"/>
              </a:rPr>
              <a:t>V</a:t>
            </a:r>
          </a:p>
          <a:p>
            <a:pPr lvl="1"/>
            <a:r>
              <a:rPr lang="en-US" sz="1800" dirty="0" smtClean="0">
                <a:latin typeface="Arial" pitchFamily="34" charset="0"/>
                <a:cs typeface="Arial" pitchFamily="34" charset="0"/>
              </a:rPr>
              <a:t>1 A max continuous per half-H</a:t>
            </a:r>
          </a:p>
          <a:p>
            <a:pPr lvl="1"/>
            <a:r>
              <a:rPr lang="en-US" sz="1800" dirty="0" smtClean="0">
                <a:latin typeface="Arial" pitchFamily="34" charset="0"/>
                <a:cs typeface="Arial" pitchFamily="34" charset="0"/>
              </a:rPr>
              <a:t>Kickback diodes are built-in (but not L293B)</a:t>
            </a:r>
            <a:endParaRPr lang="en-US" sz="2000" dirty="0" smtClean="0">
              <a:latin typeface="Arial" pitchFamily="34" charset="0"/>
              <a:cs typeface="Arial" pitchFamily="34" charset="0"/>
            </a:endParaRPr>
          </a:p>
          <a:p>
            <a:r>
              <a:rPr lang="en-US" sz="2400" dirty="0" smtClean="0"/>
              <a:t>L298</a:t>
            </a:r>
          </a:p>
          <a:p>
            <a:pPr lvl="1"/>
            <a:r>
              <a:rPr lang="en-US" sz="1800" dirty="0" smtClean="0">
                <a:latin typeface="Arial" pitchFamily="34" charset="0"/>
                <a:cs typeface="Arial" pitchFamily="34" charset="0"/>
              </a:rPr>
              <a:t>Dual, full-H (no </a:t>
            </a:r>
            <a:r>
              <a:rPr lang="en-US" sz="1800" smtClean="0">
                <a:latin typeface="Arial" pitchFamily="34" charset="0"/>
                <a:cs typeface="Arial" pitchFamily="34" charset="0"/>
              </a:rPr>
              <a:t>diodes incl.)</a:t>
            </a:r>
            <a:endParaRPr lang="en-US" sz="1800" dirty="0" smtClean="0">
              <a:latin typeface="Arial" pitchFamily="34" charset="0"/>
              <a:cs typeface="Arial" pitchFamily="34" charset="0"/>
            </a:endParaRPr>
          </a:p>
          <a:p>
            <a:pPr lvl="1"/>
            <a:r>
              <a:rPr lang="en-US" sz="1800" dirty="0" err="1" smtClean="0">
                <a:latin typeface="Arial" pitchFamily="34" charset="0"/>
                <a:cs typeface="Arial" pitchFamily="34" charset="0"/>
              </a:rPr>
              <a:t>V</a:t>
            </a:r>
            <a:r>
              <a:rPr lang="en-US" sz="1800" baseline="-25000" dirty="0" err="1" smtClean="0">
                <a:latin typeface="Arial" pitchFamily="34" charset="0"/>
                <a:cs typeface="Arial" pitchFamily="34" charset="0"/>
              </a:rPr>
              <a:t>supply</a:t>
            </a:r>
            <a:r>
              <a:rPr lang="en-US" sz="1800" i="1" dirty="0" smtClean="0">
                <a:latin typeface="Arial" pitchFamily="34" charset="0"/>
                <a:cs typeface="Arial" pitchFamily="34" charset="0"/>
              </a:rPr>
              <a:t>  </a:t>
            </a:r>
            <a:r>
              <a:rPr lang="en-US" sz="1800" dirty="0">
                <a:latin typeface="Arial" pitchFamily="34" charset="0"/>
                <a:cs typeface="Arial" pitchFamily="34" charset="0"/>
              </a:rPr>
              <a:t>can be </a:t>
            </a:r>
            <a:r>
              <a:rPr lang="en-US" sz="1800" dirty="0" smtClean="0">
                <a:latin typeface="Arial" pitchFamily="34" charset="0"/>
                <a:cs typeface="Arial" pitchFamily="34" charset="0"/>
              </a:rPr>
              <a:t>2.5 </a:t>
            </a:r>
            <a:r>
              <a:rPr lang="en-US" sz="1800" dirty="0">
                <a:latin typeface="Arial" pitchFamily="34" charset="0"/>
                <a:cs typeface="Arial" pitchFamily="34" charset="0"/>
              </a:rPr>
              <a:t>V to </a:t>
            </a:r>
            <a:r>
              <a:rPr lang="en-US" sz="1800" dirty="0" smtClean="0">
                <a:latin typeface="Arial" pitchFamily="34" charset="0"/>
                <a:cs typeface="Arial" pitchFamily="34" charset="0"/>
              </a:rPr>
              <a:t>46 </a:t>
            </a:r>
            <a:r>
              <a:rPr lang="en-US" sz="1800" dirty="0">
                <a:latin typeface="Arial" pitchFamily="34" charset="0"/>
                <a:cs typeface="Arial" pitchFamily="34" charset="0"/>
              </a:rPr>
              <a:t>V</a:t>
            </a:r>
          </a:p>
          <a:p>
            <a:pPr lvl="1"/>
            <a:r>
              <a:rPr lang="en-US" sz="1800" dirty="0" smtClean="0">
                <a:latin typeface="Arial" pitchFamily="34" charset="0"/>
                <a:cs typeface="Arial" pitchFamily="34" charset="0"/>
              </a:rPr>
              <a:t>2 </a:t>
            </a:r>
            <a:r>
              <a:rPr lang="en-US" sz="1800" dirty="0">
                <a:latin typeface="Arial" pitchFamily="34" charset="0"/>
                <a:cs typeface="Arial" pitchFamily="34" charset="0"/>
              </a:rPr>
              <a:t>A max continuous </a:t>
            </a:r>
            <a:r>
              <a:rPr lang="en-US" sz="1800" dirty="0" smtClean="0">
                <a:latin typeface="Arial" pitchFamily="34" charset="0"/>
                <a:cs typeface="Arial" pitchFamily="34" charset="0"/>
              </a:rPr>
              <a:t>per H</a:t>
            </a:r>
          </a:p>
          <a:p>
            <a:r>
              <a:rPr lang="en-US" sz="2400" dirty="0" smtClean="0"/>
              <a:t>LMD18200</a:t>
            </a:r>
          </a:p>
          <a:p>
            <a:r>
              <a:rPr lang="en-US" sz="2400" dirty="0" smtClean="0"/>
              <a:t>For higher currents</a:t>
            </a:r>
          </a:p>
          <a:p>
            <a:pPr lvl="1"/>
            <a:r>
              <a:rPr lang="en-US" sz="1800" dirty="0" smtClean="0">
                <a:latin typeface="Arial" pitchFamily="34" charset="0"/>
                <a:cs typeface="Arial" pitchFamily="34" charset="0"/>
              </a:rPr>
              <a:t>TLE5206 (single H, 5 A continuous</a:t>
            </a:r>
            <a:r>
              <a:rPr lang="en-US" sz="1800" dirty="0">
                <a:latin typeface="Arial" pitchFamily="34" charset="0"/>
                <a:cs typeface="Arial" pitchFamily="34" charset="0"/>
              </a:rPr>
              <a:t>, </a:t>
            </a:r>
            <a:r>
              <a:rPr lang="en-US" sz="1800" dirty="0" err="1">
                <a:latin typeface="Arial" pitchFamily="34" charset="0"/>
                <a:cs typeface="Arial" pitchFamily="34" charset="0"/>
              </a:rPr>
              <a:t>V</a:t>
            </a:r>
            <a:r>
              <a:rPr lang="en-US" sz="1800" baseline="-25000" dirty="0" err="1">
                <a:latin typeface="Arial" pitchFamily="34" charset="0"/>
                <a:cs typeface="Arial" pitchFamily="34" charset="0"/>
              </a:rPr>
              <a:t>supply</a:t>
            </a:r>
            <a:r>
              <a:rPr lang="en-US" sz="1800" i="1" dirty="0">
                <a:latin typeface="Arial" pitchFamily="34" charset="0"/>
                <a:cs typeface="Arial" pitchFamily="34" charset="0"/>
              </a:rPr>
              <a:t>  </a:t>
            </a:r>
            <a:r>
              <a:rPr lang="en-US" sz="1800" dirty="0" smtClean="0">
                <a:latin typeface="Arial" pitchFamily="34" charset="0"/>
                <a:cs typeface="Arial" pitchFamily="34" charset="0"/>
              </a:rPr>
              <a:t>6 V </a:t>
            </a:r>
            <a:r>
              <a:rPr lang="en-US" sz="1800" dirty="0">
                <a:latin typeface="Arial" pitchFamily="34" charset="0"/>
                <a:cs typeface="Arial" pitchFamily="34" charset="0"/>
              </a:rPr>
              <a:t>to </a:t>
            </a:r>
            <a:r>
              <a:rPr lang="en-US" sz="1800" dirty="0" smtClean="0">
                <a:latin typeface="Arial" pitchFamily="34" charset="0"/>
                <a:cs typeface="Arial" pitchFamily="34" charset="0"/>
              </a:rPr>
              <a:t>40 V)</a:t>
            </a:r>
            <a:endParaRPr lang="en-US" sz="2000" dirty="0" smtClean="0">
              <a:latin typeface="Arial" pitchFamily="34" charset="0"/>
              <a:cs typeface="Arial" pitchFamily="34" charset="0"/>
            </a:endParaRPr>
          </a:p>
          <a:p>
            <a:pPr lvl="1"/>
            <a:r>
              <a:rPr lang="en-US" sz="1800" dirty="0">
                <a:latin typeface="Arial" pitchFamily="34" charset="0"/>
                <a:cs typeface="Arial" pitchFamily="34" charset="0"/>
              </a:rPr>
              <a:t>DVR8402 </a:t>
            </a:r>
            <a:r>
              <a:rPr lang="en-US" sz="1800" dirty="0" smtClean="0">
                <a:latin typeface="Arial" pitchFamily="34" charset="0"/>
                <a:cs typeface="Arial" pitchFamily="34" charset="0"/>
              </a:rPr>
              <a:t>(dual H, 5 A per H can be paralleled, </a:t>
            </a:r>
            <a:r>
              <a:rPr lang="en-US" sz="1800" dirty="0" err="1">
                <a:latin typeface="Arial" pitchFamily="34" charset="0"/>
                <a:cs typeface="Arial" pitchFamily="34" charset="0"/>
              </a:rPr>
              <a:t>V</a:t>
            </a:r>
            <a:r>
              <a:rPr lang="en-US" sz="1800" baseline="-25000" dirty="0" err="1">
                <a:latin typeface="Arial" pitchFamily="34" charset="0"/>
                <a:cs typeface="Arial" pitchFamily="34" charset="0"/>
              </a:rPr>
              <a:t>supply</a:t>
            </a:r>
            <a:r>
              <a:rPr lang="en-US" sz="1800" i="1" dirty="0">
                <a:latin typeface="Arial" pitchFamily="34" charset="0"/>
                <a:cs typeface="Arial" pitchFamily="34" charset="0"/>
              </a:rPr>
              <a:t>  </a:t>
            </a:r>
            <a:r>
              <a:rPr lang="en-US" sz="1800" dirty="0" smtClean="0">
                <a:latin typeface="Arial" pitchFamily="34" charset="0"/>
                <a:cs typeface="Arial" pitchFamily="34" charset="0"/>
              </a:rPr>
              <a:t>0 </a:t>
            </a:r>
            <a:r>
              <a:rPr lang="en-US" sz="1800" dirty="0">
                <a:latin typeface="Arial" pitchFamily="34" charset="0"/>
                <a:cs typeface="Arial" pitchFamily="34" charset="0"/>
              </a:rPr>
              <a:t>V to </a:t>
            </a:r>
            <a:r>
              <a:rPr lang="en-US" sz="1800" dirty="0" smtClean="0">
                <a:latin typeface="Arial" pitchFamily="34" charset="0"/>
                <a:cs typeface="Arial" pitchFamily="34" charset="0"/>
              </a:rPr>
              <a:t>50 </a:t>
            </a:r>
            <a:r>
              <a:rPr lang="en-US" sz="1800" dirty="0">
                <a:latin typeface="Arial" pitchFamily="34" charset="0"/>
                <a:cs typeface="Arial" pitchFamily="34" charset="0"/>
              </a:rPr>
              <a:t>V)</a:t>
            </a:r>
            <a:endParaRPr lang="en-US" sz="2000" dirty="0">
              <a:latin typeface="Arial" pitchFamily="34" charset="0"/>
              <a:cs typeface="Arial" pitchFamily="34" charset="0"/>
            </a:endParaRPr>
          </a:p>
        </p:txBody>
      </p:sp>
      <p:grpSp>
        <p:nvGrpSpPr>
          <p:cNvPr id="10" name="Group 9"/>
          <p:cNvGrpSpPr/>
          <p:nvPr/>
        </p:nvGrpSpPr>
        <p:grpSpPr>
          <a:xfrm>
            <a:off x="3017520" y="1069848"/>
            <a:ext cx="1371600" cy="749808"/>
            <a:chOff x="3017520" y="1097280"/>
            <a:chExt cx="1371600" cy="749808"/>
          </a:xfrm>
        </p:grpSpPr>
        <p:sp>
          <p:nvSpPr>
            <p:cNvPr id="7" name="Right Brace 6"/>
            <p:cNvSpPr/>
            <p:nvPr/>
          </p:nvSpPr>
          <p:spPr>
            <a:xfrm>
              <a:off x="3017520" y="1097280"/>
              <a:ext cx="329184" cy="749808"/>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3474720" y="1472184"/>
              <a:ext cx="9144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995166" y="3773424"/>
            <a:ext cx="1371600" cy="749808"/>
            <a:chOff x="3017520" y="1097280"/>
            <a:chExt cx="1371600" cy="749808"/>
          </a:xfrm>
        </p:grpSpPr>
        <p:sp>
          <p:nvSpPr>
            <p:cNvPr id="15" name="Right Brace 14"/>
            <p:cNvSpPr/>
            <p:nvPr/>
          </p:nvSpPr>
          <p:spPr>
            <a:xfrm>
              <a:off x="3017520" y="1097280"/>
              <a:ext cx="329184" cy="749808"/>
            </a:xfrm>
            <a:prstGeom prst="righ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3474720" y="1472184"/>
              <a:ext cx="9144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470273" y="684086"/>
            <a:ext cx="4171950" cy="2367713"/>
            <a:chOff x="4470273" y="684086"/>
            <a:chExt cx="4171950" cy="2367713"/>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273" y="684086"/>
              <a:ext cx="417195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870449" y="2836355"/>
              <a:ext cx="1435608" cy="215444"/>
            </a:xfrm>
            <a:prstGeom prst="rect">
              <a:avLst/>
            </a:prstGeom>
          </p:spPr>
          <p:txBody>
            <a:bodyPr wrap="square">
              <a:spAutoFit/>
            </a:bodyPr>
            <a:lstStyle/>
            <a:p>
              <a:pPr algn="ctr"/>
              <a:r>
                <a:rPr lang="en-US" sz="800" dirty="0" smtClean="0">
                  <a:latin typeface="Arial" pitchFamily="34" charset="0"/>
                  <a:cs typeface="Arial" pitchFamily="34" charset="0"/>
                </a:rPr>
                <a:t>SN754410NE data sheet</a:t>
              </a:r>
              <a:endParaRPr lang="en-US" sz="800" dirty="0">
                <a:latin typeface="Arial" pitchFamily="34" charset="0"/>
                <a:cs typeface="Arial" pitchFamily="34" charset="0"/>
              </a:endParaRPr>
            </a:p>
          </p:txBody>
        </p:sp>
      </p:grpSp>
      <p:grpSp>
        <p:nvGrpSpPr>
          <p:cNvPr id="13" name="Group 12"/>
          <p:cNvGrpSpPr/>
          <p:nvPr/>
        </p:nvGrpSpPr>
        <p:grpSpPr>
          <a:xfrm>
            <a:off x="5805678" y="3295460"/>
            <a:ext cx="2428839" cy="1419225"/>
            <a:chOff x="5805678" y="3295460"/>
            <a:chExt cx="2428839" cy="1419225"/>
          </a:xfrm>
        </p:grpSpPr>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678" y="3295460"/>
              <a:ext cx="18669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306058" y="4499241"/>
              <a:ext cx="928459" cy="215444"/>
            </a:xfrm>
            <a:prstGeom prst="rect">
              <a:avLst/>
            </a:prstGeom>
          </p:spPr>
          <p:txBody>
            <a:bodyPr wrap="none">
              <a:spAutoFit/>
            </a:bodyPr>
            <a:lstStyle/>
            <a:p>
              <a:r>
                <a:rPr lang="en-US" sz="800" dirty="0" smtClean="0">
                  <a:latin typeface="Arial" pitchFamily="34" charset="0"/>
                  <a:cs typeface="Arial" pitchFamily="34" charset="0"/>
                </a:rPr>
                <a:t>L298 data </a:t>
              </a:r>
              <a:r>
                <a:rPr lang="en-US" sz="800" dirty="0">
                  <a:latin typeface="Arial" pitchFamily="34" charset="0"/>
                  <a:cs typeface="Arial" pitchFamily="34" charset="0"/>
                </a:rPr>
                <a:t>sheet</a:t>
              </a:r>
            </a:p>
          </p:txBody>
        </p:sp>
      </p:grpSp>
    </p:spTree>
    <p:extLst>
      <p:ext uri="{BB962C8B-B14F-4D97-AF65-F5344CB8AC3E}">
        <p14:creationId xmlns:p14="http://schemas.microsoft.com/office/powerpoint/2010/main" val="76216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1000"/>
                                        <p:tgtEl>
                                          <p:spTgt spid="6">
                                            <p:txEl>
                                              <p:pRg st="3" end="3"/>
                                            </p:txEl>
                                          </p:spTgt>
                                        </p:tgtEl>
                                      </p:cBhvr>
                                    </p:animEffect>
                                    <p:anim calcmode="lin" valueType="num">
                                      <p:cBhvr>
                                        <p:cTn id="3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1000"/>
                                        <p:tgtEl>
                                          <p:spTgt spid="6">
                                            <p:txEl>
                                              <p:pRg st="4" end="4"/>
                                            </p:txEl>
                                          </p:spTgt>
                                        </p:tgtEl>
                                      </p:cBhvr>
                                    </p:animEffect>
                                    <p:anim calcmode="lin" valueType="num">
                                      <p:cBhvr>
                                        <p:cTn id="4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42" presetClass="entr" presetSubtype="0" fill="hold" nodeType="after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1000"/>
                                        <p:tgtEl>
                                          <p:spTgt spid="6">
                                            <p:txEl>
                                              <p:pRg st="5" end="5"/>
                                            </p:txEl>
                                          </p:spTgt>
                                        </p:tgtEl>
                                      </p:cBhvr>
                                    </p:animEffect>
                                    <p:anim calcmode="lin" valueType="num">
                                      <p:cBhvr>
                                        <p:cTn id="4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anim calcmode="lin" valueType="num">
                                      <p:cBhvr additive="base">
                                        <p:cTn id="5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42" presetClass="entr" presetSubtype="0" fill="hold" nodeType="afterEffect">
                                  <p:stCondLst>
                                    <p:cond delay="0"/>
                                  </p:stCondLst>
                                  <p:childTnLst>
                                    <p:set>
                                      <p:cBhvr>
                                        <p:cTn id="57" dur="1" fill="hold">
                                          <p:stCondLst>
                                            <p:cond delay="0"/>
                                          </p:stCondLst>
                                        </p:cTn>
                                        <p:tgtEl>
                                          <p:spTgt spid="6">
                                            <p:txEl>
                                              <p:pRg st="7" end="7"/>
                                            </p:txEl>
                                          </p:spTgt>
                                        </p:tgtEl>
                                        <p:attrNameLst>
                                          <p:attrName>style.visibility</p:attrName>
                                        </p:attrNameLst>
                                      </p:cBhvr>
                                      <p:to>
                                        <p:strVal val="visible"/>
                                      </p:to>
                                    </p:set>
                                    <p:animEffect transition="in" filter="fade">
                                      <p:cBhvr>
                                        <p:cTn id="58" dur="1000"/>
                                        <p:tgtEl>
                                          <p:spTgt spid="6">
                                            <p:txEl>
                                              <p:pRg st="7" end="7"/>
                                            </p:txEl>
                                          </p:spTgt>
                                        </p:tgtEl>
                                      </p:cBhvr>
                                    </p:animEffect>
                                    <p:anim calcmode="lin" valueType="num">
                                      <p:cBhvr>
                                        <p:cTn id="59"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61" fill="hold">
                            <p:stCondLst>
                              <p:cond delay="1500"/>
                            </p:stCondLst>
                            <p:childTnLst>
                              <p:par>
                                <p:cTn id="62" presetID="42" presetClass="entr" presetSubtype="0" fill="hold" nodeType="afterEffect">
                                  <p:stCondLst>
                                    <p:cond delay="0"/>
                                  </p:stCondLst>
                                  <p:childTnLst>
                                    <p:set>
                                      <p:cBhvr>
                                        <p:cTn id="63" dur="1" fill="hold">
                                          <p:stCondLst>
                                            <p:cond delay="0"/>
                                          </p:stCondLst>
                                        </p:cTn>
                                        <p:tgtEl>
                                          <p:spTgt spid="6">
                                            <p:txEl>
                                              <p:pRg st="8" end="8"/>
                                            </p:txEl>
                                          </p:spTgt>
                                        </p:tgtEl>
                                        <p:attrNameLst>
                                          <p:attrName>style.visibility</p:attrName>
                                        </p:attrNameLst>
                                      </p:cBhvr>
                                      <p:to>
                                        <p:strVal val="visible"/>
                                      </p:to>
                                    </p:set>
                                    <p:animEffect transition="in" filter="fade">
                                      <p:cBhvr>
                                        <p:cTn id="64" dur="1000"/>
                                        <p:tgtEl>
                                          <p:spTgt spid="6">
                                            <p:txEl>
                                              <p:pRg st="8" end="8"/>
                                            </p:txEl>
                                          </p:spTgt>
                                        </p:tgtEl>
                                      </p:cBhvr>
                                    </p:animEffect>
                                    <p:anim calcmode="lin" valueType="num">
                                      <p:cBhvr>
                                        <p:cTn id="6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42" presetClass="entr" presetSubtype="0" fill="hold" nodeType="afterEffect">
                                  <p:stCondLst>
                                    <p:cond delay="0"/>
                                  </p:stCondLst>
                                  <p:childTnLst>
                                    <p:set>
                                      <p:cBhvr>
                                        <p:cTn id="69" dur="1" fill="hold">
                                          <p:stCondLst>
                                            <p:cond delay="0"/>
                                          </p:stCondLst>
                                        </p:cTn>
                                        <p:tgtEl>
                                          <p:spTgt spid="6">
                                            <p:txEl>
                                              <p:pRg st="9" end="9"/>
                                            </p:txEl>
                                          </p:spTgt>
                                        </p:tgtEl>
                                        <p:attrNameLst>
                                          <p:attrName>style.visibility</p:attrName>
                                        </p:attrNameLst>
                                      </p:cBhvr>
                                      <p:to>
                                        <p:strVal val="visible"/>
                                      </p:to>
                                    </p:set>
                                    <p:animEffect transition="in" filter="fade">
                                      <p:cBhvr>
                                        <p:cTn id="70" dur="1000"/>
                                        <p:tgtEl>
                                          <p:spTgt spid="6">
                                            <p:txEl>
                                              <p:pRg st="9" end="9"/>
                                            </p:txEl>
                                          </p:spTgt>
                                        </p:tgtEl>
                                      </p:cBhvr>
                                    </p:animEffect>
                                    <p:anim calcmode="lin" valueType="num">
                                      <p:cBhvr>
                                        <p:cTn id="71"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73" fill="hold">
                            <p:stCondLst>
                              <p:cond delay="3500"/>
                            </p:stCondLst>
                            <p:childTnLst>
                              <p:par>
                                <p:cTn id="74" presetID="22" presetClass="entr" presetSubtype="8"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500"/>
                                        <p:tgtEl>
                                          <p:spTgt spid="14"/>
                                        </p:tgtEl>
                                      </p:cBhvr>
                                    </p:animEffect>
                                  </p:childTnLst>
                                </p:cTn>
                              </p:par>
                            </p:childTnLst>
                          </p:cTn>
                        </p:par>
                        <p:par>
                          <p:cTn id="77" fill="hold">
                            <p:stCondLst>
                              <p:cond delay="4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xEl>
                                              <p:pRg st="10" end="10"/>
                                            </p:txEl>
                                          </p:spTgt>
                                        </p:tgtEl>
                                        <p:attrNameLst>
                                          <p:attrName>style.visibility</p:attrName>
                                        </p:attrNameLst>
                                      </p:cBhvr>
                                      <p:to>
                                        <p:strVal val="visible"/>
                                      </p:to>
                                    </p:set>
                                    <p:animEffect transition="in" filter="fade">
                                      <p:cBhvr>
                                        <p:cTn id="85" dur="500"/>
                                        <p:tgtEl>
                                          <p:spTgt spid="6">
                                            <p:txEl>
                                              <p:pRg st="10" end="1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6">
                                            <p:txEl>
                                              <p:pRg st="11" end="11"/>
                                            </p:txEl>
                                          </p:spTgt>
                                        </p:tgtEl>
                                        <p:attrNameLst>
                                          <p:attrName>style.visibility</p:attrName>
                                        </p:attrNameLst>
                                      </p:cBhvr>
                                      <p:to>
                                        <p:strVal val="visible"/>
                                      </p:to>
                                    </p:set>
                                    <p:animEffect transition="in" filter="fade">
                                      <p:cBhvr>
                                        <p:cTn id="90" dur="1000"/>
                                        <p:tgtEl>
                                          <p:spTgt spid="6">
                                            <p:txEl>
                                              <p:pRg st="11" end="11"/>
                                            </p:txEl>
                                          </p:spTgt>
                                        </p:tgtEl>
                                      </p:cBhvr>
                                    </p:animEffect>
                                    <p:anim calcmode="lin" valueType="num">
                                      <p:cBhvr>
                                        <p:cTn id="91"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92"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par>
                          <p:cTn id="93" fill="hold">
                            <p:stCondLst>
                              <p:cond delay="1000"/>
                            </p:stCondLst>
                            <p:childTnLst>
                              <p:par>
                                <p:cTn id="94" presetID="42" presetClass="entr" presetSubtype="0" fill="hold" nodeType="afterEffect">
                                  <p:stCondLst>
                                    <p:cond delay="0"/>
                                  </p:stCondLst>
                                  <p:childTnLst>
                                    <p:set>
                                      <p:cBhvr>
                                        <p:cTn id="95" dur="1" fill="hold">
                                          <p:stCondLst>
                                            <p:cond delay="0"/>
                                          </p:stCondLst>
                                        </p:cTn>
                                        <p:tgtEl>
                                          <p:spTgt spid="6">
                                            <p:txEl>
                                              <p:pRg st="12" end="12"/>
                                            </p:txEl>
                                          </p:spTgt>
                                        </p:tgtEl>
                                        <p:attrNameLst>
                                          <p:attrName>style.visibility</p:attrName>
                                        </p:attrNameLst>
                                      </p:cBhvr>
                                      <p:to>
                                        <p:strVal val="visible"/>
                                      </p:to>
                                    </p:set>
                                    <p:animEffect transition="in" filter="fade">
                                      <p:cBhvr>
                                        <p:cTn id="96" dur="1000"/>
                                        <p:tgtEl>
                                          <p:spTgt spid="6">
                                            <p:txEl>
                                              <p:pRg st="12" end="12"/>
                                            </p:txEl>
                                          </p:spTgt>
                                        </p:tgtEl>
                                      </p:cBhvr>
                                    </p:animEffect>
                                    <p:anim calcmode="lin" valueType="num">
                                      <p:cBhvr>
                                        <p:cTn id="97" dur="1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98" dur="1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6">
                                            <p:txEl>
                                              <p:pRg st="13" end="13"/>
                                            </p:txEl>
                                          </p:spTgt>
                                        </p:tgtEl>
                                        <p:attrNameLst>
                                          <p:attrName>style.visibility</p:attrName>
                                        </p:attrNameLst>
                                      </p:cBhvr>
                                      <p:to>
                                        <p:strVal val="visible"/>
                                      </p:to>
                                    </p:set>
                                    <p:animEffect transition="in" filter="fade">
                                      <p:cBhvr>
                                        <p:cTn id="102" dur="1000"/>
                                        <p:tgtEl>
                                          <p:spTgt spid="6">
                                            <p:txEl>
                                              <p:pRg st="13" end="13"/>
                                            </p:txEl>
                                          </p:spTgt>
                                        </p:tgtEl>
                                      </p:cBhvr>
                                    </p:animEffect>
                                    <p:anim calcmode="lin" valueType="num">
                                      <p:cBhvr>
                                        <p:cTn id="103" dur="1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104" dur="1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H-bridge design example</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43</a:t>
            </a:fld>
            <a:endParaRPr lang="en-US" dirty="0"/>
          </a:p>
        </p:txBody>
      </p:sp>
      <p:sp>
        <p:nvSpPr>
          <p:cNvPr id="6" name="Content Placeholder 5"/>
          <p:cNvSpPr>
            <a:spLocks noGrp="1"/>
          </p:cNvSpPr>
          <p:nvPr>
            <p:ph sz="quarter" idx="1"/>
          </p:nvPr>
        </p:nvSpPr>
        <p:spPr/>
        <p:txBody>
          <a:bodyPr>
            <a:normAutofit/>
          </a:bodyPr>
          <a:lstStyle/>
          <a:p>
            <a:r>
              <a:rPr lang="en-US" sz="2400" dirty="0" smtClean="0"/>
              <a:t>Design a bidirectional control interface using L293B for:</a:t>
            </a:r>
          </a:p>
          <a:p>
            <a:pPr lvl="1"/>
            <a:r>
              <a:rPr lang="en-US" sz="2000" dirty="0" err="1" smtClean="0">
                <a:latin typeface="Arial" pitchFamily="34" charset="0"/>
                <a:cs typeface="Arial" pitchFamily="34" charset="0"/>
              </a:rPr>
              <a:t>Maxon</a:t>
            </a:r>
            <a:r>
              <a:rPr lang="en-US" sz="2000" dirty="0" smtClean="0">
                <a:latin typeface="Arial" pitchFamily="34" charset="0"/>
                <a:cs typeface="Arial" pitchFamily="34" charset="0"/>
              </a:rPr>
              <a:t> RE-13 motor using a 12 V power supply</a:t>
            </a:r>
          </a:p>
          <a:p>
            <a:pPr lvl="2"/>
            <a:r>
              <a:rPr lang="en-US" sz="1800" dirty="0" err="1" smtClean="0">
                <a:latin typeface="Arial" pitchFamily="34" charset="0"/>
                <a:cs typeface="Arial" pitchFamily="34" charset="0"/>
              </a:rPr>
              <a:t>R</a:t>
            </a:r>
            <a:r>
              <a:rPr lang="en-US" sz="1800" baseline="-25000" dirty="0" err="1" smtClean="0">
                <a:latin typeface="Arial" pitchFamily="34" charset="0"/>
                <a:cs typeface="Arial" pitchFamily="34" charset="0"/>
              </a:rPr>
              <a:t>terminal</a:t>
            </a:r>
            <a:r>
              <a:rPr lang="en-US" sz="1800" dirty="0" smtClean="0">
                <a:latin typeface="Arial" pitchFamily="34" charset="0"/>
                <a:cs typeface="Arial" pitchFamily="34" charset="0"/>
              </a:rPr>
              <a:t> = 14.1 ohm</a:t>
            </a:r>
          </a:p>
          <a:p>
            <a:pPr lvl="2"/>
            <a:r>
              <a:rPr lang="en-US" sz="1800" dirty="0" smtClean="0">
                <a:latin typeface="Arial" pitchFamily="34" charset="0"/>
                <a:cs typeface="Arial" pitchFamily="34" charset="0"/>
              </a:rPr>
              <a:t>L = 0.48 </a:t>
            </a:r>
            <a:r>
              <a:rPr lang="en-US" sz="1800" dirty="0" err="1" smtClean="0">
                <a:latin typeface="Arial" pitchFamily="34" charset="0"/>
                <a:cs typeface="Arial" pitchFamily="34" charset="0"/>
              </a:rPr>
              <a:t>mH</a:t>
            </a:r>
            <a:endParaRPr lang="en-US" sz="1800" dirty="0" smtClean="0">
              <a:latin typeface="Arial" pitchFamily="34" charset="0"/>
              <a:cs typeface="Arial" pitchFamily="34" charset="0"/>
            </a:endParaRPr>
          </a:p>
          <a:p>
            <a:pPr lvl="2"/>
            <a:r>
              <a:rPr lang="en-US" sz="1800" dirty="0" smtClean="0">
                <a:latin typeface="Arial" pitchFamily="34" charset="0"/>
                <a:cs typeface="Arial" pitchFamily="34" charset="0"/>
              </a:rPr>
              <a:t>PWM frequency = 1 kHz</a:t>
            </a:r>
          </a:p>
          <a:p>
            <a:pPr lvl="1"/>
            <a:r>
              <a:rPr lang="en-US" sz="2200" dirty="0" smtClean="0">
                <a:latin typeface="Arial" pitchFamily="34" charset="0"/>
                <a:cs typeface="Arial" pitchFamily="34" charset="0"/>
              </a:rPr>
              <a:t>Procedure:</a:t>
            </a:r>
          </a:p>
          <a:p>
            <a:pPr lvl="2"/>
            <a:r>
              <a:rPr lang="en-US" sz="1800" dirty="0" smtClean="0">
                <a:latin typeface="Arial" pitchFamily="34" charset="0"/>
                <a:cs typeface="Arial" pitchFamily="34" charset="0"/>
              </a:rPr>
              <a:t>Check that L293B can handle </a:t>
            </a:r>
            <a:r>
              <a:rPr lang="en-US" sz="1800" dirty="0" err="1" smtClean="0">
                <a:latin typeface="Arial" pitchFamily="34" charset="0"/>
                <a:cs typeface="Arial" pitchFamily="34" charset="0"/>
              </a:rPr>
              <a:t>I</a:t>
            </a:r>
            <a:r>
              <a:rPr lang="en-US" sz="1800" baseline="-25000" dirty="0" err="1" smtClean="0">
                <a:latin typeface="Arial" pitchFamily="34" charset="0"/>
                <a:cs typeface="Arial" pitchFamily="34" charset="0"/>
              </a:rPr>
              <a:t>stall</a:t>
            </a:r>
            <a:endParaRPr lang="en-US" sz="1800" baseline="-25000" dirty="0" smtClean="0">
              <a:latin typeface="Arial" pitchFamily="34" charset="0"/>
              <a:cs typeface="Arial" pitchFamily="34" charset="0"/>
            </a:endParaRPr>
          </a:p>
          <a:p>
            <a:pPr lvl="2"/>
            <a:r>
              <a:rPr lang="en-US" sz="1800" dirty="0" smtClean="0">
                <a:latin typeface="Arial" pitchFamily="34" charset="0"/>
                <a:cs typeface="Arial" pitchFamily="34" charset="0"/>
              </a:rPr>
              <a:t>Choose kickback diodes (need </a:t>
            </a:r>
            <a:r>
              <a:rPr lang="en-US" sz="1800" dirty="0" err="1" smtClean="0">
                <a:latin typeface="Arial" pitchFamily="34" charset="0"/>
                <a:cs typeface="Arial" pitchFamily="34" charset="0"/>
              </a:rPr>
              <a:t>t</a:t>
            </a:r>
            <a:r>
              <a:rPr lang="en-US" sz="1800" baseline="-25000" dirty="0" err="1" smtClean="0">
                <a:latin typeface="Arial" pitchFamily="34" charset="0"/>
                <a:cs typeface="Arial" pitchFamily="34" charset="0"/>
              </a:rPr>
              <a:t>rr</a:t>
            </a:r>
            <a:r>
              <a:rPr lang="en-US" sz="1800" dirty="0" smtClean="0">
                <a:latin typeface="Arial" pitchFamily="34" charset="0"/>
                <a:cs typeface="Arial" pitchFamily="34" charset="0"/>
              </a:rPr>
              <a:t> &lt; 200 ns and that can handle inductive transient current and power)</a:t>
            </a:r>
          </a:p>
          <a:p>
            <a:pPr lvl="3"/>
            <a:r>
              <a:rPr lang="en-US" sz="1800" dirty="0" smtClean="0">
                <a:latin typeface="Arial" pitchFamily="34" charset="0"/>
                <a:cs typeface="Arial" pitchFamily="34" charset="0"/>
              </a:rPr>
              <a:t>If L293D were chosen, kickback diodes are built-in</a:t>
            </a:r>
          </a:p>
          <a:p>
            <a:pPr lvl="3"/>
            <a:r>
              <a:rPr lang="en-US" sz="1800" dirty="0" smtClean="0">
                <a:latin typeface="Arial" pitchFamily="34" charset="0"/>
                <a:cs typeface="Arial" pitchFamily="34" charset="0"/>
              </a:rPr>
              <a:t>1N4935 has </a:t>
            </a:r>
            <a:r>
              <a:rPr lang="en-US" sz="1800" dirty="0" err="1">
                <a:latin typeface="Arial" pitchFamily="34" charset="0"/>
                <a:cs typeface="Arial" pitchFamily="34" charset="0"/>
              </a:rPr>
              <a:t>t</a:t>
            </a:r>
            <a:r>
              <a:rPr lang="en-US" sz="1800" baseline="-25000" dirty="0" err="1">
                <a:latin typeface="Arial" pitchFamily="34" charset="0"/>
                <a:cs typeface="Arial" pitchFamily="34" charset="0"/>
              </a:rPr>
              <a:t>rr</a:t>
            </a:r>
            <a:r>
              <a:rPr lang="en-US" sz="1800" dirty="0">
                <a:latin typeface="Arial" pitchFamily="34" charset="0"/>
                <a:cs typeface="Arial" pitchFamily="34" charset="0"/>
              </a:rPr>
              <a:t> &lt; 200 </a:t>
            </a:r>
            <a:r>
              <a:rPr lang="en-US" sz="1800" dirty="0" smtClean="0">
                <a:latin typeface="Arial" pitchFamily="34" charset="0"/>
                <a:cs typeface="Arial" pitchFamily="34" charset="0"/>
              </a:rPr>
              <a:t>ns, 10 A peak intermittent, and 1 A max continuous </a:t>
            </a:r>
            <a:r>
              <a:rPr lang="en-US" sz="1800" dirty="0" err="1" smtClean="0">
                <a:latin typeface="Arial" pitchFamily="34" charset="0"/>
                <a:cs typeface="Arial" pitchFamily="34" charset="0"/>
              </a:rPr>
              <a:t>I</a:t>
            </a:r>
            <a:r>
              <a:rPr lang="en-US" sz="1800" baseline="-25000" dirty="0" err="1" smtClean="0">
                <a:latin typeface="Arial" pitchFamily="34" charset="0"/>
                <a:cs typeface="Arial" pitchFamily="34" charset="0"/>
              </a:rPr>
              <a:t>forward</a:t>
            </a:r>
            <a:r>
              <a:rPr lang="en-US" sz="1800" dirty="0">
                <a:latin typeface="Arial" pitchFamily="34" charset="0"/>
                <a:cs typeface="Arial" pitchFamily="34" charset="0"/>
              </a:rPr>
              <a:t> </a:t>
            </a:r>
            <a:r>
              <a:rPr lang="en-US" sz="1800" dirty="0" smtClean="0">
                <a:latin typeface="Arial" pitchFamily="34" charset="0"/>
                <a:cs typeface="Arial" pitchFamily="34" charset="0"/>
              </a:rPr>
              <a:t>with 1.2 V forward voltage drop </a:t>
            </a:r>
            <a:r>
              <a:rPr lang="en-US" sz="1800" dirty="0" smtClean="0">
                <a:latin typeface="Arial" pitchFamily="34" charset="0"/>
                <a:cs typeface="Arial" pitchFamily="34" charset="0"/>
                <a:sym typeface="Wingdings" pitchFamily="2" charset="2"/>
              </a:rPr>
              <a:t> 1.2 W</a:t>
            </a:r>
            <a:endParaRPr lang="en-US" sz="1800" dirty="0" smtClean="0">
              <a:latin typeface="Arial" pitchFamily="34" charset="0"/>
              <a:cs typeface="Arial" pitchFamily="34" charset="0"/>
            </a:endParaRPr>
          </a:p>
          <a:p>
            <a:pPr lvl="4"/>
            <a:r>
              <a:rPr lang="en-US" sz="1600" dirty="0" smtClean="0">
                <a:latin typeface="Arial" pitchFamily="34" charset="0"/>
                <a:cs typeface="Arial" pitchFamily="34" charset="0"/>
              </a:rPr>
              <a:t>Assume diodes dissipate all transient energy (conservative)</a:t>
            </a:r>
          </a:p>
        </p:txBody>
      </p:sp>
      <p:graphicFrame>
        <p:nvGraphicFramePr>
          <p:cNvPr id="7" name="Object 6"/>
          <p:cNvGraphicFramePr>
            <a:graphicFrameLocks noChangeAspect="1"/>
          </p:cNvGraphicFramePr>
          <p:nvPr>
            <p:extLst>
              <p:ext uri="{D42A27DB-BD31-4B8C-83A1-F6EECF244321}">
                <p14:modId xmlns:p14="http://schemas.microsoft.com/office/powerpoint/2010/main" val="3454072464"/>
              </p:ext>
            </p:extLst>
          </p:nvPr>
        </p:nvGraphicFramePr>
        <p:xfrm>
          <a:off x="1556398" y="5350150"/>
          <a:ext cx="6589227" cy="526459"/>
        </p:xfrm>
        <a:graphic>
          <a:graphicData uri="http://schemas.openxmlformats.org/presentationml/2006/ole">
            <mc:AlternateContent xmlns:mc="http://schemas.openxmlformats.org/markup-compatibility/2006">
              <mc:Choice xmlns:v="urn:schemas-microsoft-com:vml" Requires="v">
                <p:oleObj spid="_x0000_s35958" name="Equation" r:id="rId3" imgW="5410080" imgH="431640" progId="Equation.3">
                  <p:embed/>
                </p:oleObj>
              </mc:Choice>
              <mc:Fallback>
                <p:oleObj name="Equation" r:id="rId3" imgW="5410080" imgH="431640" progId="Equation.3">
                  <p:embed/>
                  <p:pic>
                    <p:nvPicPr>
                      <p:cNvPr id="0" name="Object 7"/>
                      <p:cNvPicPr>
                        <a:picLocks noChangeAspect="1" noChangeArrowheads="1"/>
                      </p:cNvPicPr>
                      <p:nvPr/>
                    </p:nvPicPr>
                    <p:blipFill>
                      <a:blip r:embed="rId4"/>
                      <a:srcRect/>
                      <a:stretch>
                        <a:fillRect/>
                      </a:stretch>
                    </p:blipFill>
                    <p:spPr bwMode="auto">
                      <a:xfrm>
                        <a:off x="1556398" y="5350150"/>
                        <a:ext cx="6589227" cy="526459"/>
                      </a:xfrm>
                      <a:prstGeom prst="rect">
                        <a:avLst/>
                      </a:prstGeom>
                      <a:noFill/>
                      <a:ln w="34925">
                        <a:noFill/>
                        <a:miter lim="800000"/>
                        <a:headEnd/>
                        <a:tailEnd/>
                      </a:ln>
                    </p:spPr>
                  </p:pic>
                </p:oleObj>
              </mc:Fallback>
            </mc:AlternateContent>
          </a:graphicData>
        </a:graphic>
      </p:graphicFrame>
      <p:sp>
        <p:nvSpPr>
          <p:cNvPr id="8" name="Freeform 7"/>
          <p:cNvSpPr/>
          <p:nvPr/>
        </p:nvSpPr>
        <p:spPr>
          <a:xfrm>
            <a:off x="7717536" y="4864608"/>
            <a:ext cx="301752" cy="539496"/>
          </a:xfrm>
          <a:custGeom>
            <a:avLst/>
            <a:gdLst>
              <a:gd name="connsiteX0" fmla="*/ 0 w 301752"/>
              <a:gd name="connsiteY0" fmla="*/ 0 h 539496"/>
              <a:gd name="connsiteX1" fmla="*/ 109728 w 301752"/>
              <a:gd name="connsiteY1" fmla="*/ 18288 h 539496"/>
              <a:gd name="connsiteX2" fmla="*/ 265176 w 301752"/>
              <a:gd name="connsiteY2" fmla="*/ 137160 h 539496"/>
              <a:gd name="connsiteX3" fmla="*/ 283464 w 301752"/>
              <a:gd name="connsiteY3" fmla="*/ 228600 h 539496"/>
              <a:gd name="connsiteX4" fmla="*/ 301752 w 301752"/>
              <a:gd name="connsiteY4" fmla="*/ 374904 h 539496"/>
              <a:gd name="connsiteX5" fmla="*/ 292608 w 301752"/>
              <a:gd name="connsiteY5" fmla="*/ 539496 h 53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752" h="539496">
                <a:moveTo>
                  <a:pt x="0" y="0"/>
                </a:moveTo>
                <a:cubicBezTo>
                  <a:pt x="36576" y="6096"/>
                  <a:pt x="76792" y="1252"/>
                  <a:pt x="109728" y="18288"/>
                </a:cubicBezTo>
                <a:cubicBezTo>
                  <a:pt x="167666" y="48256"/>
                  <a:pt x="223632" y="86870"/>
                  <a:pt x="265176" y="137160"/>
                </a:cubicBezTo>
                <a:cubicBezTo>
                  <a:pt x="284973" y="161124"/>
                  <a:pt x="277736" y="198049"/>
                  <a:pt x="283464" y="228600"/>
                </a:cubicBezTo>
                <a:cubicBezTo>
                  <a:pt x="295618" y="293422"/>
                  <a:pt x="294110" y="298484"/>
                  <a:pt x="301752" y="374904"/>
                </a:cubicBezTo>
                <a:lnTo>
                  <a:pt x="292608" y="539496"/>
                </a:lnTo>
              </a:path>
            </a:pathLst>
          </a:cu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4841748" y="3206187"/>
            <a:ext cx="4572000" cy="307777"/>
          </a:xfrm>
          <a:prstGeom prst="rect">
            <a:avLst/>
          </a:prstGeom>
        </p:spPr>
        <p:txBody>
          <a:bodyPr>
            <a:spAutoFit/>
          </a:bodyPr>
          <a:lstStyle/>
          <a:p>
            <a:r>
              <a:rPr lang="en-US" sz="1400" dirty="0">
                <a:latin typeface="Arial" pitchFamily="34" charset="0"/>
                <a:cs typeface="Arial" pitchFamily="34" charset="0"/>
              </a:rPr>
              <a:t>(= </a:t>
            </a:r>
            <a:r>
              <a:rPr lang="en-US" sz="1400" dirty="0" err="1">
                <a:latin typeface="Arial" pitchFamily="34" charset="0"/>
                <a:cs typeface="Arial" pitchFamily="34" charset="0"/>
              </a:rPr>
              <a:t>V</a:t>
            </a:r>
            <a:r>
              <a:rPr lang="en-US" sz="1400" baseline="-25000" dirty="0" err="1">
                <a:latin typeface="Arial" pitchFamily="34" charset="0"/>
                <a:cs typeface="Arial" pitchFamily="34" charset="0"/>
              </a:rPr>
              <a:t>supply</a:t>
            </a:r>
            <a:r>
              <a:rPr lang="en-US" sz="1400" dirty="0">
                <a:latin typeface="Arial" pitchFamily="34" charset="0"/>
                <a:cs typeface="Arial" pitchFamily="34" charset="0"/>
              </a:rPr>
              <a:t>/</a:t>
            </a:r>
            <a:r>
              <a:rPr lang="en-US" sz="1400" dirty="0" err="1">
                <a:latin typeface="Arial" pitchFamily="34" charset="0"/>
                <a:cs typeface="Arial" pitchFamily="34" charset="0"/>
              </a:rPr>
              <a:t>R</a:t>
            </a:r>
            <a:r>
              <a:rPr lang="en-US" sz="1400" baseline="-25000" dirty="0" err="1">
                <a:latin typeface="Arial" pitchFamily="34" charset="0"/>
                <a:cs typeface="Arial" pitchFamily="34" charset="0"/>
              </a:rPr>
              <a:t>terminal</a:t>
            </a:r>
            <a:r>
              <a:rPr lang="en-US" sz="1400" dirty="0">
                <a:latin typeface="Arial" pitchFamily="34" charset="0"/>
                <a:cs typeface="Arial" pitchFamily="34" charset="0"/>
              </a:rPr>
              <a:t> = 12 V/14.1 ohm = 0.851 A, okay)</a:t>
            </a:r>
            <a:endParaRPr lang="en-US" sz="1400" dirty="0"/>
          </a:p>
        </p:txBody>
      </p:sp>
      <p:grpSp>
        <p:nvGrpSpPr>
          <p:cNvPr id="11" name="Group 10"/>
          <p:cNvGrpSpPr/>
          <p:nvPr/>
        </p:nvGrpSpPr>
        <p:grpSpPr>
          <a:xfrm>
            <a:off x="5815584" y="1488603"/>
            <a:ext cx="3364992" cy="1710991"/>
            <a:chOff x="5815584" y="1488603"/>
            <a:chExt cx="3364992" cy="1710991"/>
          </a:xfrm>
        </p:grpSpPr>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631" y="1488603"/>
              <a:ext cx="23812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815584" y="2968762"/>
              <a:ext cx="3364992" cy="230832"/>
            </a:xfrm>
            <a:prstGeom prst="rect">
              <a:avLst/>
            </a:prstGeom>
          </p:spPr>
          <p:txBody>
            <a:bodyPr wrap="square">
              <a:spAutoFit/>
            </a:bodyPr>
            <a:lstStyle/>
            <a:p>
              <a:pPr algn="ctr"/>
              <a:r>
                <a:rPr lang="en-US" sz="900" dirty="0"/>
                <a:t>http://www.electromate.com/db_support/webphoto/MaxonRE.jpg</a:t>
              </a:r>
            </a:p>
          </p:txBody>
        </p:sp>
      </p:grpSp>
    </p:spTree>
    <p:extLst>
      <p:ext uri="{BB962C8B-B14F-4D97-AF65-F5344CB8AC3E}">
        <p14:creationId xmlns:p14="http://schemas.microsoft.com/office/powerpoint/2010/main" val="123645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iterate type="lt">
                                    <p:tmPct val="5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235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0"/>
                                        <p:tgtEl>
                                          <p:spTgt spid="11"/>
                                        </p:tgtEl>
                                      </p:cBhvr>
                                    </p:animEffect>
                                  </p:childTnLst>
                                </p:cTn>
                              </p:par>
                            </p:childTnLst>
                          </p:cTn>
                        </p:par>
                        <p:par>
                          <p:cTn id="16" fill="hold">
                            <p:stCondLst>
                              <p:cond delay="3850"/>
                            </p:stCondLst>
                            <p:childTnLst>
                              <p:par>
                                <p:cTn id="17" presetID="10" presetClass="entr" presetSubtype="0" fill="hold" nodeType="afterEffect">
                                  <p:stCondLst>
                                    <p:cond delay="50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par>
                          <p:cTn id="20" fill="hold">
                            <p:stCondLst>
                              <p:cond delay="4850"/>
                            </p:stCondLst>
                            <p:childTnLst>
                              <p:par>
                                <p:cTn id="21" presetID="10" presetClass="entr" presetSubtype="0" fill="hold" nodeType="afterEffect">
                                  <p:stCondLst>
                                    <p:cond delay="50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par>
                          <p:cTn id="24" fill="hold">
                            <p:stCondLst>
                              <p:cond delay="5850"/>
                            </p:stCondLst>
                            <p:childTnLst>
                              <p:par>
                                <p:cTn id="25" presetID="10" presetClass="entr" presetSubtype="0" fill="hold" nodeType="afterEffect">
                                  <p:stCondLst>
                                    <p:cond delay="50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par>
                          <p:cTn id="38" fill="hold">
                            <p:stCondLst>
                              <p:cond delay="500"/>
                            </p:stCondLst>
                            <p:childTnLst>
                              <p:par>
                                <p:cTn id="39" presetID="10" presetClass="entr" presetSubtype="0" fill="hold" grpId="0" nodeType="afterEffect">
                                  <p:stCondLst>
                                    <p:cond delay="1000"/>
                                  </p:stCondLst>
                                  <p:iterate type="lt">
                                    <p:tmPct val="10000"/>
                                  </p:iterate>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500"/>
                                        <p:tgtEl>
                                          <p:spTgt spid="6">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500"/>
                                        <p:tgtEl>
                                          <p:spTgt spid="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fade">
                                      <p:cBhvr>
                                        <p:cTn id="56" dur="500"/>
                                        <p:tgtEl>
                                          <p:spTgt spid="6">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fade">
                                      <p:cBhvr>
                                        <p:cTn id="61" dur="500"/>
                                        <p:tgtEl>
                                          <p:spTgt spid="6">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22" presetClass="entr" presetSubtype="4" fill="hold" grpId="0" nodeType="afterEffect">
                                  <p:stCondLst>
                                    <p:cond delay="100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H-bridge design example schematic</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dirty="0"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44</a:t>
            </a:fld>
            <a:endParaRPr lang="en-US" dirty="0"/>
          </a:p>
        </p:txBody>
      </p:sp>
      <p:sp>
        <p:nvSpPr>
          <p:cNvPr id="6" name="Content Placeholder 5"/>
          <p:cNvSpPr>
            <a:spLocks noGrp="1"/>
          </p:cNvSpPr>
          <p:nvPr>
            <p:ph sz="quarter" idx="1"/>
          </p:nvPr>
        </p:nvSpPr>
        <p:spPr/>
        <p:txBody>
          <a:bodyPr/>
          <a:lstStyle/>
          <a:p>
            <a:r>
              <a:rPr lang="en-US" dirty="0" smtClean="0"/>
              <a:t>Bidirectional control for </a:t>
            </a:r>
            <a:r>
              <a:rPr lang="en-US" dirty="0" err="1" smtClean="0"/>
              <a:t>Maxon</a:t>
            </a:r>
            <a:r>
              <a:rPr lang="en-US" dirty="0" smtClean="0"/>
              <a:t> RE-13 motor using L293B</a:t>
            </a:r>
          </a:p>
          <a:p>
            <a:pPr lvl="1"/>
            <a:r>
              <a:rPr lang="en-US" dirty="0" smtClean="0"/>
              <a:t>Could avoid external diodes by using L293D</a:t>
            </a:r>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526" y="2394328"/>
            <a:ext cx="7737538" cy="331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246120" y="5697831"/>
            <a:ext cx="3529584" cy="261610"/>
          </a:xfrm>
          <a:prstGeom prst="rect">
            <a:avLst/>
          </a:prstGeom>
        </p:spPr>
        <p:txBody>
          <a:bodyPr wrap="square">
            <a:spAutoFit/>
          </a:bodyPr>
          <a:lstStyle/>
          <a:p>
            <a:pPr algn="ctr"/>
            <a:r>
              <a:rPr lang="en-US" sz="1100" dirty="0">
                <a:latin typeface="Arial" pitchFamily="34" charset="0"/>
                <a:cs typeface="Arial" pitchFamily="34" charset="0"/>
              </a:rPr>
              <a:t>Introduction to Mechatronics, Figure 23.12  p. 562</a:t>
            </a:r>
            <a:r>
              <a:rPr lang="en-US" sz="1100" dirty="0" smtClean="0">
                <a:latin typeface="Arial" pitchFamily="34" charset="0"/>
                <a:cs typeface="Arial" pitchFamily="34" charset="0"/>
              </a:rPr>
              <a:t>.</a:t>
            </a:r>
            <a:endParaRPr lang="en-US" sz="1100" dirty="0">
              <a:latin typeface="Arial" pitchFamily="34" charset="0"/>
              <a:cs typeface="Arial" pitchFamily="34" charset="0"/>
            </a:endParaRPr>
          </a:p>
        </p:txBody>
      </p:sp>
    </p:spTree>
    <p:extLst>
      <p:ext uri="{BB962C8B-B14F-4D97-AF65-F5344CB8AC3E}">
        <p14:creationId xmlns:p14="http://schemas.microsoft.com/office/powerpoint/2010/main" val="34961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Speed Control via PWM</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45</a:t>
            </a:fld>
            <a:endParaRPr lang="en-US" dirty="0"/>
          </a:p>
        </p:txBody>
      </p:sp>
      <p:sp>
        <p:nvSpPr>
          <p:cNvPr id="6" name="Content Placeholder 5"/>
          <p:cNvSpPr>
            <a:spLocks noGrp="1"/>
          </p:cNvSpPr>
          <p:nvPr>
            <p:ph sz="quarter" idx="1"/>
          </p:nvPr>
        </p:nvSpPr>
        <p:spPr/>
        <p:txBody>
          <a:bodyPr/>
          <a:lstStyle/>
          <a:p>
            <a:r>
              <a:rPr lang="en-US" dirty="0" smtClean="0"/>
              <a:t>Pulse-Width Modulation (PWM)</a:t>
            </a:r>
          </a:p>
          <a:p>
            <a:pPr lvl="1"/>
            <a:r>
              <a:rPr lang="en-US" dirty="0" smtClean="0"/>
              <a:t>Commonly used technique to control speed using digital output</a:t>
            </a:r>
          </a:p>
          <a:p>
            <a:pPr lvl="1"/>
            <a:r>
              <a:rPr lang="en-US" dirty="0" smtClean="0"/>
              <a:t>Basic idea:</a:t>
            </a:r>
          </a:p>
          <a:p>
            <a:pPr lvl="2"/>
            <a:r>
              <a:rPr lang="en-US" dirty="0" smtClean="0"/>
              <a:t>Switch power (applied voltage) to the motor on and off fast enough, so that the effect of switching is negligible </a:t>
            </a:r>
          </a:p>
          <a:p>
            <a:pPr lvl="2"/>
            <a:r>
              <a:rPr lang="en-US" dirty="0" smtClean="0"/>
              <a:t>The resulting average voltage == fraction of time the voltage is on</a:t>
            </a:r>
          </a:p>
          <a:p>
            <a:pPr lvl="3"/>
            <a:r>
              <a:rPr lang="en-US" dirty="0" smtClean="0"/>
              <a:t>Duty cycle (%) == “On time”/Period x 100%</a:t>
            </a:r>
          </a:p>
          <a:p>
            <a:pPr lvl="2"/>
            <a:r>
              <a:rPr lang="en-US" smtClean="0"/>
              <a:t>See PWM_demo.vi</a:t>
            </a:r>
            <a:endParaRPr lang="en-US" dirty="0"/>
          </a:p>
          <a:p>
            <a:pPr lvl="1"/>
            <a:r>
              <a:rPr lang="en-US" dirty="0" smtClean="0"/>
              <a:t>Choose period (1/</a:t>
            </a:r>
            <a:r>
              <a:rPr lang="en-US" dirty="0" err="1" smtClean="0"/>
              <a:t>freq</a:t>
            </a:r>
            <a:r>
              <a:rPr lang="en-US" dirty="0" smtClean="0"/>
              <a:t>) to be high enough that torque (and current) ripple can be tolerated </a:t>
            </a:r>
          </a:p>
          <a:p>
            <a:pPr lvl="2"/>
            <a:r>
              <a:rPr lang="en-US" dirty="0" smtClean="0"/>
              <a:t>10x shorter than the motor time constant, which is usually on the order of </a:t>
            </a:r>
            <a:r>
              <a:rPr lang="en-US" dirty="0" err="1" smtClean="0"/>
              <a:t>msec</a:t>
            </a:r>
            <a:r>
              <a:rPr lang="en-US" dirty="0" smtClean="0"/>
              <a:t>, so maybe 20 kHz</a:t>
            </a:r>
          </a:p>
        </p:txBody>
      </p:sp>
    </p:spTree>
    <p:extLst>
      <p:ext uri="{BB962C8B-B14F-4D97-AF65-F5344CB8AC3E}">
        <p14:creationId xmlns:p14="http://schemas.microsoft.com/office/powerpoint/2010/main" val="20130241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550932" y="978408"/>
            <a:ext cx="2356781" cy="2275526"/>
            <a:chOff x="6550932" y="978408"/>
            <a:chExt cx="2356781" cy="2275526"/>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416" y="978408"/>
              <a:ext cx="1524055" cy="1874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550932" y="2838436"/>
              <a:ext cx="2356781" cy="415498"/>
            </a:xfrm>
            <a:prstGeom prst="rect">
              <a:avLst/>
            </a:prstGeom>
          </p:spPr>
          <p:txBody>
            <a:bodyPr wrap="square">
              <a:spAutoFit/>
            </a:bodyPr>
            <a:lstStyle/>
            <a:p>
              <a:r>
                <a:rPr lang="en-US" sz="1050" dirty="0"/>
                <a:t>http://www.servocity.com/html/s3003_servo_standard.html</a:t>
              </a:r>
            </a:p>
          </p:txBody>
        </p:sp>
      </p:grpSp>
      <p:sp>
        <p:nvSpPr>
          <p:cNvPr id="2" name="Title 1"/>
          <p:cNvSpPr>
            <a:spLocks noGrp="1"/>
          </p:cNvSpPr>
          <p:nvPr>
            <p:ph type="title"/>
          </p:nvPr>
        </p:nvSpPr>
        <p:spPr/>
        <p:txBody>
          <a:bodyPr>
            <a:normAutofit fontScale="90000"/>
          </a:bodyPr>
          <a:lstStyle/>
          <a:p>
            <a:r>
              <a:rPr lang="en-US" dirty="0" smtClean="0"/>
              <a:t>RC (radio controlled) Servo</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46</a:t>
            </a:fld>
            <a:endParaRPr lang="en-US" dirty="0"/>
          </a:p>
        </p:txBody>
      </p:sp>
      <p:sp>
        <p:nvSpPr>
          <p:cNvPr id="6" name="Content Placeholder 5"/>
          <p:cNvSpPr>
            <a:spLocks noGrp="1"/>
          </p:cNvSpPr>
          <p:nvPr>
            <p:ph sz="quarter" idx="1"/>
          </p:nvPr>
        </p:nvSpPr>
        <p:spPr>
          <a:xfrm>
            <a:off x="533400" y="990600"/>
            <a:ext cx="6224016" cy="924979"/>
          </a:xfrm>
        </p:spPr>
        <p:txBody>
          <a:bodyPr>
            <a:normAutofit/>
          </a:bodyPr>
          <a:lstStyle/>
          <a:p>
            <a:r>
              <a:rPr lang="en-US" sz="2400" dirty="0" smtClean="0"/>
              <a:t>Incorporates a PMDC motor, gearing, and control electronics</a:t>
            </a:r>
            <a:endParaRPr lang="en-US" sz="2400" dirty="0"/>
          </a:p>
        </p:txBody>
      </p:sp>
      <p:grpSp>
        <p:nvGrpSpPr>
          <p:cNvPr id="12" name="Group 11"/>
          <p:cNvGrpSpPr/>
          <p:nvPr/>
        </p:nvGrpSpPr>
        <p:grpSpPr>
          <a:xfrm>
            <a:off x="3396158" y="1588746"/>
            <a:ext cx="2662579" cy="2882055"/>
            <a:chOff x="3396158" y="1588746"/>
            <a:chExt cx="2662579" cy="2882055"/>
          </a:xfrm>
        </p:grpSpPr>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158" y="1588746"/>
              <a:ext cx="2662579" cy="249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695319" y="4039914"/>
              <a:ext cx="2120265" cy="430887"/>
            </a:xfrm>
            <a:prstGeom prst="rect">
              <a:avLst/>
            </a:prstGeom>
          </p:spPr>
          <p:txBody>
            <a:bodyPr wrap="square">
              <a:spAutoFit/>
            </a:bodyPr>
            <a:lstStyle/>
            <a:p>
              <a:r>
                <a:rPr lang="en-US" sz="1050" dirty="0"/>
                <a:t>http://www.pyroelectro.com/tutorials/servo_motor/servomotor.html</a:t>
              </a:r>
            </a:p>
          </p:txBody>
        </p:sp>
      </p:grpSp>
      <p:sp>
        <p:nvSpPr>
          <p:cNvPr id="15" name="Content Placeholder 5"/>
          <p:cNvSpPr txBox="1">
            <a:spLocks/>
          </p:cNvSpPr>
          <p:nvPr/>
        </p:nvSpPr>
        <p:spPr>
          <a:xfrm>
            <a:off x="533400" y="1815598"/>
            <a:ext cx="3215640" cy="3332473"/>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Arial" pitchFamily="34" charset="0"/>
                <a:ea typeface="+mn-ea"/>
                <a:cs typeface="Arial" pitchFamily="34" charset="0"/>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iriam" pitchFamily="34" charset="-79"/>
                <a:ea typeface="+mn-ea"/>
                <a:cs typeface="Miriam" pitchFamily="34" charset="-79"/>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iriam" pitchFamily="34" charset="-79"/>
                <a:ea typeface="+mn-ea"/>
                <a:cs typeface="Miriam" pitchFamily="34" charset="-79"/>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iriam" pitchFamily="34" charset="-79"/>
                <a:ea typeface="+mn-ea"/>
                <a:cs typeface="Miriam" pitchFamily="34" charset="-79"/>
              </a:defRPr>
            </a:lvl4pPr>
            <a:lvl5pPr marL="1371600" indent="-228600" algn="l" rtl="0" eaLnBrk="1" latinLnBrk="0" hangingPunct="1">
              <a:spcBef>
                <a:spcPts val="370"/>
              </a:spcBef>
              <a:buClr>
                <a:schemeClr val="accent3"/>
              </a:buClr>
              <a:buFontTx/>
              <a:buChar char="o"/>
              <a:defRPr kumimoji="0" sz="2000" kern="1200">
                <a:solidFill>
                  <a:schemeClr val="tx1"/>
                </a:solidFill>
                <a:latin typeface="Miriam" pitchFamily="34" charset="-79"/>
                <a:ea typeface="+mn-ea"/>
                <a:cs typeface="Miriam" pitchFamily="34" charset="-79"/>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2400" dirty="0" smtClean="0"/>
              <a:t>Model airplanes, cars, toys, and more!</a:t>
            </a:r>
          </a:p>
          <a:p>
            <a:r>
              <a:rPr lang="en-US" sz="2400" dirty="0" smtClean="0"/>
              <a:t>Simple, low cost</a:t>
            </a:r>
          </a:p>
          <a:p>
            <a:r>
              <a:rPr lang="en-US" sz="2400" dirty="0" smtClean="0"/>
              <a:t>Controlled by PWM signal (0-5 V)</a:t>
            </a:r>
          </a:p>
          <a:p>
            <a:pPr lvl="1"/>
            <a:r>
              <a:rPr lang="en-US" sz="2200" dirty="0" smtClean="0"/>
              <a:t>Pulse duration determines shaft angle</a:t>
            </a:r>
          </a:p>
          <a:p>
            <a:pPr lvl="2"/>
            <a:r>
              <a:rPr lang="en-US" sz="1800" dirty="0" smtClean="0"/>
              <a:t>0.5&lt; t &lt;3 </a:t>
            </a:r>
            <a:r>
              <a:rPr lang="en-US" sz="1800" dirty="0" err="1" smtClean="0"/>
              <a:t>ms</a:t>
            </a:r>
            <a:r>
              <a:rPr lang="en-US" sz="1800" dirty="0" smtClean="0"/>
              <a:t> pulse</a:t>
            </a:r>
          </a:p>
          <a:p>
            <a:pPr lvl="2"/>
            <a:r>
              <a:rPr lang="en-US" sz="1800" dirty="0" smtClean="0"/>
              <a:t>20 – 30 </a:t>
            </a:r>
            <a:r>
              <a:rPr lang="en-US" sz="1800" dirty="0" err="1" smtClean="0"/>
              <a:t>ms</a:t>
            </a:r>
            <a:r>
              <a:rPr lang="en-US" sz="1800" dirty="0" smtClean="0"/>
              <a:t> period</a:t>
            </a:r>
            <a:endParaRPr lang="en-US" sz="1800" dirty="0"/>
          </a:p>
        </p:txBody>
      </p:sp>
      <p:grpSp>
        <p:nvGrpSpPr>
          <p:cNvPr id="11" name="Group 10"/>
          <p:cNvGrpSpPr/>
          <p:nvPr/>
        </p:nvGrpSpPr>
        <p:grpSpPr>
          <a:xfrm>
            <a:off x="775526" y="5054213"/>
            <a:ext cx="5040058" cy="1303732"/>
            <a:chOff x="775526" y="5054213"/>
            <a:chExt cx="5040058" cy="1303732"/>
          </a:xfrm>
        </p:grpSpPr>
        <p:pic>
          <p:nvPicPr>
            <p:cNvPr id="368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526" y="5054213"/>
              <a:ext cx="3979354" cy="117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474288" y="6096335"/>
              <a:ext cx="3341296" cy="261610"/>
            </a:xfrm>
            <a:prstGeom prst="rect">
              <a:avLst/>
            </a:prstGeom>
          </p:spPr>
          <p:txBody>
            <a:bodyPr wrap="square">
              <a:spAutoFit/>
            </a:bodyPr>
            <a:lstStyle/>
            <a:p>
              <a:pPr algn="ctr"/>
              <a:r>
                <a:rPr lang="en-US" sz="1050" dirty="0">
                  <a:latin typeface="Arial" pitchFamily="34" charset="0"/>
                  <a:cs typeface="Arial" pitchFamily="34" charset="0"/>
                </a:rPr>
                <a:t>Introduction to Mechatronics, Figure </a:t>
              </a:r>
              <a:r>
                <a:rPr lang="en-US" sz="1050" dirty="0" smtClean="0">
                  <a:latin typeface="Arial" pitchFamily="34" charset="0"/>
                  <a:cs typeface="Arial" pitchFamily="34" charset="0"/>
                </a:rPr>
                <a:t>27.19  </a:t>
              </a:r>
              <a:r>
                <a:rPr lang="en-US" sz="1050" dirty="0">
                  <a:latin typeface="Arial" pitchFamily="34" charset="0"/>
                  <a:cs typeface="Arial" pitchFamily="34" charset="0"/>
                </a:rPr>
                <a:t>p. </a:t>
              </a:r>
              <a:r>
                <a:rPr lang="en-US" sz="1050" dirty="0" smtClean="0">
                  <a:latin typeface="Arial" pitchFamily="34" charset="0"/>
                  <a:cs typeface="Arial" pitchFamily="34" charset="0"/>
                </a:rPr>
                <a:t>637.</a:t>
              </a:r>
              <a:endParaRPr lang="en-US" sz="1050" dirty="0">
                <a:latin typeface="Arial" pitchFamily="34" charset="0"/>
                <a:cs typeface="Arial" pitchFamily="34" charset="0"/>
              </a:endParaRPr>
            </a:p>
          </p:txBody>
        </p:sp>
      </p:grpSp>
      <p:pic>
        <p:nvPicPr>
          <p:cNvPr id="368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292" y="4464339"/>
            <a:ext cx="1840039" cy="11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831336" y="5078520"/>
            <a:ext cx="825171" cy="230832"/>
          </a:xfrm>
          <a:prstGeom prst="rect">
            <a:avLst/>
          </a:prstGeom>
        </p:spPr>
        <p:txBody>
          <a:bodyPr wrap="square">
            <a:spAutoFit/>
          </a:bodyPr>
          <a:lstStyle/>
          <a:p>
            <a:r>
              <a:rPr lang="en-US" sz="900" b="1" dirty="0" smtClean="0">
                <a:latin typeface="Arial" pitchFamily="34" charset="0"/>
                <a:cs typeface="Arial" pitchFamily="34" charset="0"/>
              </a:rPr>
              <a:t>(or white)</a:t>
            </a:r>
            <a:endParaRPr lang="en-US" sz="900" b="1" dirty="0">
              <a:latin typeface="Arial" pitchFamily="34" charset="0"/>
              <a:cs typeface="Arial" pitchFamily="34" charset="0"/>
            </a:endParaRPr>
          </a:p>
        </p:txBody>
      </p:sp>
      <p:sp>
        <p:nvSpPr>
          <p:cNvPr id="22" name="Rectangle 21"/>
          <p:cNvSpPr/>
          <p:nvPr/>
        </p:nvSpPr>
        <p:spPr>
          <a:xfrm>
            <a:off x="1668510" y="5017637"/>
            <a:ext cx="1334456" cy="230832"/>
          </a:xfrm>
          <a:prstGeom prst="rect">
            <a:avLst/>
          </a:prstGeom>
        </p:spPr>
        <p:txBody>
          <a:bodyPr wrap="square">
            <a:spAutoFit/>
          </a:bodyPr>
          <a:lstStyle/>
          <a:p>
            <a:r>
              <a:rPr lang="en-US" sz="900" b="1" dirty="0" smtClean="0">
                <a:latin typeface="Arial" pitchFamily="34" charset="0"/>
                <a:cs typeface="Arial" pitchFamily="34" charset="0"/>
              </a:rPr>
              <a:t>~1.5 </a:t>
            </a:r>
            <a:r>
              <a:rPr lang="en-US" sz="900" b="1" dirty="0" err="1" smtClean="0">
                <a:latin typeface="Arial" pitchFamily="34" charset="0"/>
                <a:cs typeface="Arial" pitchFamily="34" charset="0"/>
              </a:rPr>
              <a:t>ms</a:t>
            </a:r>
            <a:r>
              <a:rPr lang="en-US" sz="900" b="1" dirty="0" smtClean="0">
                <a:latin typeface="Arial" pitchFamily="34" charset="0"/>
                <a:cs typeface="Arial" pitchFamily="34" charset="0"/>
              </a:rPr>
              <a:t> is ‘centered’</a:t>
            </a:r>
            <a:endParaRPr lang="en-US" sz="900" b="1" dirty="0">
              <a:latin typeface="Arial" pitchFamily="34" charset="0"/>
              <a:cs typeface="Arial" pitchFamily="34" charset="0"/>
            </a:endParaRPr>
          </a:p>
        </p:txBody>
      </p:sp>
      <p:grpSp>
        <p:nvGrpSpPr>
          <p:cNvPr id="16" name="Group 15"/>
          <p:cNvGrpSpPr/>
          <p:nvPr/>
        </p:nvGrpSpPr>
        <p:grpSpPr>
          <a:xfrm>
            <a:off x="5869837" y="3247767"/>
            <a:ext cx="2996418" cy="2860501"/>
            <a:chOff x="5869837" y="3247767"/>
            <a:chExt cx="2996418" cy="2860501"/>
          </a:xfrm>
        </p:grpSpPr>
        <p:pic>
          <p:nvPicPr>
            <p:cNvPr id="3686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659" t="23912" r="52615" b="49926"/>
            <a:stretch/>
          </p:blipFill>
          <p:spPr bwMode="auto">
            <a:xfrm>
              <a:off x="5869837" y="3491678"/>
              <a:ext cx="2996418" cy="261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6345936" y="3247767"/>
              <a:ext cx="2313432" cy="261610"/>
            </a:xfrm>
            <a:prstGeom prst="rect">
              <a:avLst/>
            </a:prstGeom>
          </p:spPr>
          <p:txBody>
            <a:bodyPr wrap="square">
              <a:spAutoFit/>
            </a:bodyPr>
            <a:lstStyle/>
            <a:p>
              <a:r>
                <a:rPr lang="en-US" sz="1100" b="1" dirty="0" smtClean="0">
                  <a:latin typeface="Arial" pitchFamily="34" charset="0"/>
                  <a:cs typeface="Arial" pitchFamily="34" charset="0"/>
                </a:rPr>
                <a:t>Futaba S3003 standard servo</a:t>
              </a:r>
              <a:endParaRPr lang="en-US" sz="1100" b="1" dirty="0">
                <a:latin typeface="Arial" pitchFamily="34" charset="0"/>
                <a:cs typeface="Arial" pitchFamily="34" charset="0"/>
              </a:endParaRPr>
            </a:p>
          </p:txBody>
        </p:sp>
      </p:grpSp>
    </p:spTree>
    <p:extLst>
      <p:ext uri="{BB962C8B-B14F-4D97-AF65-F5344CB8AC3E}">
        <p14:creationId xmlns:p14="http://schemas.microsoft.com/office/powerpoint/2010/main" val="134441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500"/>
                            </p:stCondLst>
                            <p:childTnLst>
                              <p:par>
                                <p:cTn id="9" presetID="31"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 calcmode="lin" valueType="num">
                                      <p:cBhvr>
                                        <p:cTn id="13" dur="1000" fill="hold"/>
                                        <p:tgtEl>
                                          <p:spTgt spid="16"/>
                                        </p:tgtEl>
                                        <p:attrNameLst>
                                          <p:attrName>style.rotation</p:attrName>
                                        </p:attrNameLst>
                                      </p:cBhvr>
                                      <p:tavLst>
                                        <p:tav tm="0">
                                          <p:val>
                                            <p:fltVal val="90"/>
                                          </p:val>
                                        </p:tav>
                                        <p:tav tm="100000">
                                          <p:val>
                                            <p:fltVal val="0"/>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7000"/>
                                  </p:iterate>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par>
                          <p:cTn id="20" fill="hold">
                            <p:stCondLst>
                              <p:cond delay="2285"/>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iterate type="lt">
                                    <p:tmPct val="5000"/>
                                  </p:iterate>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iterate type="lt">
                                    <p:tmPct val="5000"/>
                                  </p:iterate>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fade">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iterate type="lt">
                                    <p:tmPct val="5000"/>
                                  </p:iterate>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fade">
                                      <p:cBhvr>
                                        <p:cTn id="38" dur="500"/>
                                        <p:tgtEl>
                                          <p:spTgt spid="15">
                                            <p:txEl>
                                              <p:pRg st="2" end="2"/>
                                            </p:txEl>
                                          </p:spTgt>
                                        </p:tgtEl>
                                      </p:cBhvr>
                                    </p:animEffect>
                                  </p:childTnLst>
                                </p:cTn>
                              </p:par>
                            </p:childTnLst>
                          </p:cTn>
                        </p:par>
                        <p:par>
                          <p:cTn id="39" fill="hold">
                            <p:stCondLst>
                              <p:cond delay="1150"/>
                            </p:stCondLst>
                            <p:childTnLst>
                              <p:par>
                                <p:cTn id="40" presetID="42"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2150"/>
                            </p:stCondLst>
                            <p:childTnLst>
                              <p:par>
                                <p:cTn id="46" presetID="10" presetClass="entr" presetSubtype="0" fill="hold" nodeType="afterEffect">
                                  <p:stCondLst>
                                    <p:cond delay="500"/>
                                  </p:stCondLst>
                                  <p:iterate type="lt">
                                    <p:tmPct val="5000"/>
                                  </p:iterate>
                                  <p:childTnLst>
                                    <p:set>
                                      <p:cBhvr>
                                        <p:cTn id="47" dur="1" fill="hold">
                                          <p:stCondLst>
                                            <p:cond delay="0"/>
                                          </p:stCondLst>
                                        </p:cTn>
                                        <p:tgtEl>
                                          <p:spTgt spid="15">
                                            <p:txEl>
                                              <p:pRg st="3" end="3"/>
                                            </p:txEl>
                                          </p:spTgt>
                                        </p:tgtEl>
                                        <p:attrNameLst>
                                          <p:attrName>style.visibility</p:attrName>
                                        </p:attrNameLst>
                                      </p:cBhvr>
                                      <p:to>
                                        <p:strVal val="visible"/>
                                      </p:to>
                                    </p:set>
                                    <p:animEffect transition="in" filter="fade">
                                      <p:cBhvr>
                                        <p:cTn id="48" dur="500"/>
                                        <p:tgtEl>
                                          <p:spTgt spid="15">
                                            <p:txEl>
                                              <p:pRg st="3" end="3"/>
                                            </p:txEl>
                                          </p:spTgt>
                                        </p:tgtEl>
                                      </p:cBhvr>
                                    </p:animEffect>
                                  </p:childTnLst>
                                </p:cTn>
                              </p:par>
                            </p:childTnLst>
                          </p:cTn>
                        </p:par>
                        <p:par>
                          <p:cTn id="49" fill="hold">
                            <p:stCondLst>
                              <p:cond delay="3950"/>
                            </p:stCondLst>
                            <p:childTnLst>
                              <p:par>
                                <p:cTn id="50" presetID="10" presetClass="entr" presetSubtype="0" fill="hold" nodeType="afterEffect">
                                  <p:stCondLst>
                                    <p:cond delay="500"/>
                                  </p:stCondLst>
                                  <p:iterate type="lt">
                                    <p:tmPct val="5000"/>
                                  </p:iterate>
                                  <p:childTnLst>
                                    <p:set>
                                      <p:cBhvr>
                                        <p:cTn id="51" dur="1" fill="hold">
                                          <p:stCondLst>
                                            <p:cond delay="0"/>
                                          </p:stCondLst>
                                        </p:cTn>
                                        <p:tgtEl>
                                          <p:spTgt spid="15">
                                            <p:txEl>
                                              <p:pRg st="4" end="4"/>
                                            </p:txEl>
                                          </p:spTgt>
                                        </p:tgtEl>
                                        <p:attrNameLst>
                                          <p:attrName>style.visibility</p:attrName>
                                        </p:attrNameLst>
                                      </p:cBhvr>
                                      <p:to>
                                        <p:strVal val="visible"/>
                                      </p:to>
                                    </p:set>
                                    <p:animEffect transition="in" filter="fade">
                                      <p:cBhvr>
                                        <p:cTn id="52" dur="500"/>
                                        <p:tgtEl>
                                          <p:spTgt spid="15">
                                            <p:txEl>
                                              <p:pRg st="4" end="4"/>
                                            </p:txEl>
                                          </p:spTgt>
                                        </p:tgtEl>
                                      </p:cBhvr>
                                    </p:animEffect>
                                  </p:childTnLst>
                                </p:cTn>
                              </p:par>
                            </p:childTnLst>
                          </p:cTn>
                        </p:par>
                        <p:par>
                          <p:cTn id="53" fill="hold">
                            <p:stCondLst>
                              <p:cond delay="5275"/>
                            </p:stCondLst>
                            <p:childTnLst>
                              <p:par>
                                <p:cTn id="54" presetID="10" presetClass="entr" presetSubtype="0" fill="hold" nodeType="afterEffect">
                                  <p:stCondLst>
                                    <p:cond delay="0"/>
                                  </p:stCondLst>
                                  <p:iterate type="lt">
                                    <p:tmPct val="5000"/>
                                  </p:iterate>
                                  <p:childTnLst>
                                    <p:set>
                                      <p:cBhvr>
                                        <p:cTn id="55" dur="1" fill="hold">
                                          <p:stCondLst>
                                            <p:cond delay="0"/>
                                          </p:stCondLst>
                                        </p:cTn>
                                        <p:tgtEl>
                                          <p:spTgt spid="15">
                                            <p:txEl>
                                              <p:pRg st="5" end="5"/>
                                            </p:txEl>
                                          </p:spTgt>
                                        </p:tgtEl>
                                        <p:attrNameLst>
                                          <p:attrName>style.visibility</p:attrName>
                                        </p:attrNameLst>
                                      </p:cBhvr>
                                      <p:to>
                                        <p:strVal val="visible"/>
                                      </p:to>
                                    </p:set>
                                    <p:animEffect transition="in" filter="fade">
                                      <p:cBhvr>
                                        <p:cTn id="56" dur="500"/>
                                        <p:tgtEl>
                                          <p:spTgt spid="15">
                                            <p:txEl>
                                              <p:pRg st="5" end="5"/>
                                            </p:txEl>
                                          </p:spTgt>
                                        </p:tgtEl>
                                      </p:cBhvr>
                                    </p:animEffect>
                                  </p:childTnLst>
                                </p:cTn>
                              </p:par>
                            </p:childTnLst>
                          </p:cTn>
                        </p:par>
                        <p:par>
                          <p:cTn id="57" fill="hold">
                            <p:stCondLst>
                              <p:cond delay="6075"/>
                            </p:stCondLst>
                            <p:childTnLst>
                              <p:par>
                                <p:cTn id="58" presetID="42"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6871"/>
                                        </p:tgtEl>
                                        <p:attrNameLst>
                                          <p:attrName>style.visibility</p:attrName>
                                        </p:attrNameLst>
                                      </p:cBhvr>
                                      <p:to>
                                        <p:strVal val="visible"/>
                                      </p:to>
                                    </p:set>
                                    <p:animEffect transition="in" filter="circle(in)">
                                      <p:cBhvr>
                                        <p:cTn id="67" dur="2000"/>
                                        <p:tgtEl>
                                          <p:spTgt spid="36871"/>
                                        </p:tgtEl>
                                      </p:cBhvr>
                                    </p:animEffect>
                                  </p:childTnLst>
                                </p:cTn>
                              </p:par>
                            </p:childTnLst>
                          </p:cTn>
                        </p:par>
                        <p:par>
                          <p:cTn id="68" fill="hold">
                            <p:stCondLst>
                              <p:cond delay="2000"/>
                            </p:stCondLst>
                            <p:childTnLst>
                              <p:par>
                                <p:cTn id="69" presetID="42" presetClass="entr" presetSubtype="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4" grpId="0"/>
      <p:bldP spid="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RC servo control system</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47</a:t>
            </a:fld>
            <a:endParaRPr lang="en-US" dirty="0"/>
          </a:p>
        </p:txBody>
      </p:sp>
      <p:sp>
        <p:nvSpPr>
          <p:cNvPr id="6" name="Content Placeholder 5"/>
          <p:cNvSpPr>
            <a:spLocks noGrp="1"/>
          </p:cNvSpPr>
          <p:nvPr>
            <p:ph sz="quarter" idx="1"/>
          </p:nvPr>
        </p:nvSpPr>
        <p:spPr>
          <a:xfrm>
            <a:off x="533400" y="1063752"/>
            <a:ext cx="4495800" cy="3394520"/>
          </a:xfrm>
        </p:spPr>
        <p:txBody>
          <a:bodyPr>
            <a:normAutofit fontScale="92500"/>
          </a:bodyPr>
          <a:lstStyle/>
          <a:p>
            <a:r>
              <a:rPr lang="en-US" dirty="0" smtClean="0"/>
              <a:t>Averaged PWM signal is compared to pot voltage</a:t>
            </a:r>
          </a:p>
          <a:p>
            <a:pPr lvl="1"/>
            <a:r>
              <a:rPr lang="en-US" dirty="0" smtClean="0"/>
              <a:t>Controller moves the motor to eliminate the error</a:t>
            </a:r>
          </a:p>
          <a:p>
            <a:pPr lvl="1"/>
            <a:r>
              <a:rPr lang="en-US" dirty="0" smtClean="0"/>
              <a:t>Can ‘hack’ for continuous rotation (PWM for speed control)</a:t>
            </a:r>
          </a:p>
          <a:p>
            <a:pPr lvl="2"/>
            <a:r>
              <a:rPr lang="en-US" dirty="0" smtClean="0"/>
              <a:t>See </a:t>
            </a:r>
            <a:r>
              <a:rPr lang="en-US" sz="1800" dirty="0" smtClean="0">
                <a:hlinkClick r:id="rId2"/>
              </a:rPr>
              <a:t>http</a:t>
            </a:r>
            <a:r>
              <a:rPr lang="en-US" sz="1800" dirty="0">
                <a:hlinkClick r:id="rId2"/>
              </a:rPr>
              <a:t>://www.seattlerobotics.org/guide/servohack.htm</a:t>
            </a:r>
            <a:r>
              <a:rPr lang="en-US" dirty="0">
                <a:hlinkClick r:id="rId2"/>
              </a:rPr>
              <a:t>l</a:t>
            </a:r>
            <a:endParaRPr lang="en-US" dirty="0"/>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089" y="2236598"/>
            <a:ext cx="3009519" cy="223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502" y="621792"/>
            <a:ext cx="2914097" cy="182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457" y="4385120"/>
            <a:ext cx="5972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7375208" y="2568379"/>
            <a:ext cx="918400" cy="513149"/>
            <a:chOff x="7375208" y="2568379"/>
            <a:chExt cx="918400" cy="513149"/>
          </a:xfrm>
        </p:grpSpPr>
        <p:sp>
          <p:nvSpPr>
            <p:cNvPr id="11" name="Rectangle 10"/>
            <p:cNvSpPr/>
            <p:nvPr/>
          </p:nvSpPr>
          <p:spPr>
            <a:xfrm>
              <a:off x="7686104" y="2568379"/>
              <a:ext cx="607504" cy="338554"/>
            </a:xfrm>
            <a:prstGeom prst="rect">
              <a:avLst/>
            </a:prstGeom>
          </p:spPr>
          <p:txBody>
            <a:bodyPr wrap="square">
              <a:spAutoFit/>
            </a:bodyPr>
            <a:lstStyle/>
            <a:p>
              <a:r>
                <a:rPr lang="en-US" sz="1600" b="1" dirty="0" smtClean="0">
                  <a:latin typeface="Arial" pitchFamily="34" charset="0"/>
                  <a:cs typeface="Arial" pitchFamily="34" charset="0"/>
                </a:rPr>
                <a:t>Pot</a:t>
              </a:r>
              <a:endParaRPr lang="en-US" sz="1100" b="1" dirty="0">
                <a:latin typeface="Arial" pitchFamily="34" charset="0"/>
                <a:cs typeface="Arial" pitchFamily="34" charset="0"/>
              </a:endParaRPr>
            </a:p>
          </p:txBody>
        </p:sp>
        <p:cxnSp>
          <p:nvCxnSpPr>
            <p:cNvPr id="8" name="Straight Arrow Connector 7"/>
            <p:cNvCxnSpPr/>
            <p:nvPr/>
          </p:nvCxnSpPr>
          <p:spPr>
            <a:xfrm flipH="1">
              <a:off x="7375208" y="2801664"/>
              <a:ext cx="347472" cy="27986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4535108" y="2429879"/>
            <a:ext cx="2172261" cy="276999"/>
          </a:xfrm>
          <a:prstGeom prst="rect">
            <a:avLst/>
          </a:prstGeom>
        </p:spPr>
        <p:txBody>
          <a:bodyPr wrap="none">
            <a:spAutoFit/>
          </a:bodyPr>
          <a:lstStyle/>
          <a:p>
            <a:r>
              <a:rPr lang="en-US" sz="1200" dirty="0"/>
              <a:t>http://mbed.org/cookbook/Servo</a:t>
            </a:r>
          </a:p>
        </p:txBody>
      </p:sp>
      <p:sp>
        <p:nvSpPr>
          <p:cNvPr id="10" name="Rectangle 9"/>
          <p:cNvSpPr/>
          <p:nvPr/>
        </p:nvSpPr>
        <p:spPr>
          <a:xfrm>
            <a:off x="4432882" y="6176201"/>
            <a:ext cx="2669320" cy="261610"/>
          </a:xfrm>
          <a:prstGeom prst="rect">
            <a:avLst/>
          </a:prstGeom>
        </p:spPr>
        <p:txBody>
          <a:bodyPr wrap="none">
            <a:spAutoFit/>
          </a:bodyPr>
          <a:lstStyle/>
          <a:p>
            <a:r>
              <a:rPr lang="en-US" sz="1100" dirty="0"/>
              <a:t>http://www-cdr.stanford.edu/dynamic/servo/</a:t>
            </a:r>
          </a:p>
        </p:txBody>
      </p:sp>
      <p:pic>
        <p:nvPicPr>
          <p:cNvPr id="378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6109" y="363144"/>
            <a:ext cx="2501837" cy="206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rot="16200000">
            <a:off x="6204612" y="2304151"/>
            <a:ext cx="4347422" cy="277001"/>
          </a:xfrm>
          <a:prstGeom prst="rect">
            <a:avLst/>
          </a:prstGeom>
        </p:spPr>
        <p:txBody>
          <a:bodyPr wrap="square">
            <a:spAutoFit/>
          </a:bodyPr>
          <a:lstStyle/>
          <a:p>
            <a:r>
              <a:rPr lang="en-US" sz="1200" dirty="0"/>
              <a:t>http://www.princeton.edu/~mae412/TEXT/NTRAK2002/292-302.pdf</a:t>
            </a:r>
          </a:p>
        </p:txBody>
      </p:sp>
    </p:spTree>
    <p:extLst>
      <p:ext uri="{BB962C8B-B14F-4D97-AF65-F5344CB8AC3E}">
        <p14:creationId xmlns:p14="http://schemas.microsoft.com/office/powerpoint/2010/main" val="93504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38915"/>
                                        </p:tgtEl>
                                        <p:attrNameLst>
                                          <p:attrName>style.visibility</p:attrName>
                                        </p:attrNameLst>
                                      </p:cBhvr>
                                      <p:to>
                                        <p:strVal val="visible"/>
                                      </p:to>
                                    </p:set>
                                    <p:animEffect transition="in" filter="circle(out)">
                                      <p:cBhvr>
                                        <p:cTn id="7" dur="1000"/>
                                        <p:tgtEl>
                                          <p:spTgt spid="38915"/>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38917"/>
                                        </p:tgtEl>
                                        <p:attrNameLst>
                                          <p:attrName>style.visibility</p:attrName>
                                        </p:attrNameLst>
                                      </p:cBhvr>
                                      <p:to>
                                        <p:strVal val="visible"/>
                                      </p:to>
                                    </p:set>
                                    <p:animEffect transition="in" filter="circle(out)">
                                      <p:cBhvr>
                                        <p:cTn id="11" dur="1000"/>
                                        <p:tgtEl>
                                          <p:spTgt spid="38917"/>
                                        </p:tgtEl>
                                      </p:cBhvr>
                                    </p:animEffect>
                                  </p:childTnLst>
                                </p:cTn>
                              </p:par>
                            </p:childTnLst>
                          </p:cTn>
                        </p:par>
                        <p:par>
                          <p:cTn id="12" fill="hold">
                            <p:stCondLst>
                              <p:cond delay="3000"/>
                            </p:stCondLst>
                            <p:childTnLst>
                              <p:par>
                                <p:cTn id="13" presetID="6" presetClass="entr" presetSubtype="32" fill="hold" nodeType="afterEffect">
                                  <p:stCondLst>
                                    <p:cond delay="0"/>
                                  </p:stCondLst>
                                  <p:childTnLst>
                                    <p:set>
                                      <p:cBhvr>
                                        <p:cTn id="14" dur="1" fill="hold">
                                          <p:stCondLst>
                                            <p:cond delay="0"/>
                                          </p:stCondLst>
                                        </p:cTn>
                                        <p:tgtEl>
                                          <p:spTgt spid="38916"/>
                                        </p:tgtEl>
                                        <p:attrNameLst>
                                          <p:attrName>style.visibility</p:attrName>
                                        </p:attrNameLst>
                                      </p:cBhvr>
                                      <p:to>
                                        <p:strVal val="visible"/>
                                      </p:to>
                                    </p:set>
                                    <p:animEffect transition="in" filter="circle(out)">
                                      <p:cBhvr>
                                        <p:cTn id="15" dur="1000"/>
                                        <p:tgtEl>
                                          <p:spTgt spid="38916"/>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2000"/>
                                        <p:tgtEl>
                                          <p:spTgt spid="9"/>
                                        </p:tgtEl>
                                      </p:cBhvr>
                                    </p:animEffect>
                                  </p:childTnLst>
                                </p:cTn>
                              </p:par>
                            </p:childTnLst>
                          </p:cTn>
                        </p:par>
                        <p:par>
                          <p:cTn id="19" fill="hold">
                            <p:stCondLst>
                              <p:cond delay="5000"/>
                            </p:stCondLst>
                            <p:childTnLst>
                              <p:par>
                                <p:cTn id="20" presetID="10" presetClass="entr" presetSubtype="0" fill="hold" nodeType="afterEffect">
                                  <p:stCondLst>
                                    <p:cond delay="1000"/>
                                  </p:stCondLst>
                                  <p:childTnLst>
                                    <p:set>
                                      <p:cBhvr>
                                        <p:cTn id="21" dur="1" fill="hold">
                                          <p:stCondLst>
                                            <p:cond delay="0"/>
                                          </p:stCondLst>
                                        </p:cTn>
                                        <p:tgtEl>
                                          <p:spTgt spid="37890"/>
                                        </p:tgtEl>
                                        <p:attrNameLst>
                                          <p:attrName>style.visibility</p:attrName>
                                        </p:attrNameLst>
                                      </p:cBhvr>
                                      <p:to>
                                        <p:strVal val="visible"/>
                                      </p:to>
                                    </p:set>
                                    <p:animEffect transition="in" filter="fade">
                                      <p:cBhvr>
                                        <p:cTn id="22" dur="500"/>
                                        <p:tgtEl>
                                          <p:spTgt spid="37890"/>
                                        </p:tgtEl>
                                      </p:cBhvr>
                                    </p:animEffect>
                                  </p:childTnLst>
                                </p:cTn>
                              </p:par>
                            </p:childTnLst>
                          </p:cTn>
                        </p:par>
                        <p:par>
                          <p:cTn id="23" fill="hold">
                            <p:stCondLst>
                              <p:cond delay="6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iterate type="lt">
                                    <p:tmPct val="5000"/>
                                  </p:iterate>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par>
                          <p:cTn id="32" fill="hold">
                            <p:stCondLst>
                              <p:cond delay="1450"/>
                            </p:stCondLst>
                            <p:childTnLst>
                              <p:par>
                                <p:cTn id="33" presetID="22" presetClass="entr" presetSubtype="2" fill="hold" nodeType="afterEffect">
                                  <p:stCondLst>
                                    <p:cond delay="50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p:stCondLst>
                              <p:cond delay="2450"/>
                            </p:stCondLst>
                            <p:childTnLst>
                              <p:par>
                                <p:cTn id="37" presetID="10" presetClass="entr" presetSubtype="0" fill="hold" nodeType="afterEffect">
                                  <p:stCondLst>
                                    <p:cond delay="0"/>
                                  </p:stCondLst>
                                  <p:iterate type="lt">
                                    <p:tmPct val="5000"/>
                                  </p:iterate>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500"/>
                                        <p:tgtEl>
                                          <p:spTgt spid="6">
                                            <p:txEl>
                                              <p:pRg st="1" end="1"/>
                                            </p:txEl>
                                          </p:spTgt>
                                        </p:tgtEl>
                                      </p:cBhvr>
                                    </p:animEffect>
                                  </p:childTnLst>
                                </p:cTn>
                              </p:par>
                            </p:childTnLst>
                          </p:cTn>
                        </p:par>
                        <p:par>
                          <p:cTn id="40" fill="hold">
                            <p:stCondLst>
                              <p:cond delay="3975"/>
                            </p:stCondLst>
                            <p:childTnLst>
                              <p:par>
                                <p:cTn id="41" presetID="10" presetClass="entr" presetSubtype="0" fill="hold" nodeType="afterEffect">
                                  <p:stCondLst>
                                    <p:cond delay="0"/>
                                  </p:stCondLst>
                                  <p:iterate type="lt">
                                    <p:tmPct val="5000"/>
                                  </p:iterate>
                                  <p:childTnLst>
                                    <p:set>
                                      <p:cBhvr>
                                        <p:cTn id="42" dur="1" fill="hold">
                                          <p:stCondLst>
                                            <p:cond delay="0"/>
                                          </p:stCondLst>
                                        </p:cTn>
                                        <p:tgtEl>
                                          <p:spTgt spid="6">
                                            <p:txEl>
                                              <p:pRg st="2" end="2"/>
                                            </p:txEl>
                                          </p:spTgt>
                                        </p:tgtEl>
                                        <p:attrNameLst>
                                          <p:attrName>style.visibility</p:attrName>
                                        </p:attrNameLst>
                                      </p:cBhvr>
                                      <p:to>
                                        <p:strVal val="visible"/>
                                      </p:to>
                                    </p:set>
                                    <p:animEffect transition="in" filter="fade">
                                      <p:cBhvr>
                                        <p:cTn id="43" dur="500"/>
                                        <p:tgtEl>
                                          <p:spTgt spid="6">
                                            <p:txEl>
                                              <p:pRg st="2" end="2"/>
                                            </p:txEl>
                                          </p:spTgt>
                                        </p:tgtEl>
                                      </p:cBhvr>
                                    </p:animEffect>
                                  </p:childTnLst>
                                </p:cTn>
                              </p:par>
                            </p:childTnLst>
                          </p:cTn>
                        </p:par>
                        <p:par>
                          <p:cTn id="44" fill="hold">
                            <p:stCondLst>
                              <p:cond delay="5700"/>
                            </p:stCondLst>
                            <p:childTnLst>
                              <p:par>
                                <p:cTn id="45" presetID="10" presetClass="entr" presetSubtype="0" fill="hold" nodeType="afterEffect">
                                  <p:stCondLst>
                                    <p:cond delay="0"/>
                                  </p:stCondLst>
                                  <p:iterate type="lt">
                                    <p:tmPct val="5000"/>
                                  </p:iterate>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RC Servo resources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48</a:t>
            </a:fld>
            <a:endParaRPr lang="en-US" dirty="0"/>
          </a:p>
        </p:txBody>
      </p:sp>
      <p:sp>
        <p:nvSpPr>
          <p:cNvPr id="6" name="Content Placeholder 5"/>
          <p:cNvSpPr>
            <a:spLocks noGrp="1"/>
          </p:cNvSpPr>
          <p:nvPr>
            <p:ph sz="quarter" idx="1"/>
          </p:nvPr>
        </p:nvSpPr>
        <p:spPr/>
        <p:txBody>
          <a:bodyPr>
            <a:normAutofit/>
          </a:bodyPr>
          <a:lstStyle/>
          <a:p>
            <a:pPr marL="274320" lvl="1" indent="-274320">
              <a:spcBef>
                <a:spcPts val="580"/>
              </a:spcBef>
              <a:buClr>
                <a:schemeClr val="accent1"/>
              </a:buClr>
            </a:pPr>
            <a:r>
              <a:rPr lang="en-US" sz="2300" dirty="0">
                <a:latin typeface="Arial" pitchFamily="34" charset="0"/>
                <a:cs typeface="Arial" pitchFamily="34" charset="0"/>
                <a:hlinkClick r:id="rId2"/>
              </a:rPr>
              <a:t>http://</a:t>
            </a:r>
            <a:r>
              <a:rPr lang="en-US" sz="2300" dirty="0" smtClean="0">
                <a:latin typeface="Arial" pitchFamily="34" charset="0"/>
                <a:cs typeface="Arial" pitchFamily="34" charset="0"/>
                <a:hlinkClick r:id="rId2"/>
              </a:rPr>
              <a:t>mbed.org/cookbook/Servo</a:t>
            </a:r>
            <a:r>
              <a:rPr lang="en-US" sz="2300" dirty="0" smtClean="0">
                <a:latin typeface="Arial" pitchFamily="34" charset="0"/>
                <a:cs typeface="Arial" pitchFamily="34" charset="0"/>
              </a:rPr>
              <a:t> </a:t>
            </a:r>
            <a:endParaRPr lang="en-US" sz="2300" dirty="0" smtClean="0">
              <a:latin typeface="Arial" pitchFamily="34" charset="0"/>
              <a:cs typeface="Arial" pitchFamily="34" charset="0"/>
              <a:hlinkClick r:id="rId3"/>
            </a:endParaRPr>
          </a:p>
          <a:p>
            <a:r>
              <a:rPr lang="en-US" sz="2300" dirty="0" smtClean="0">
                <a:hlinkClick r:id="rId3"/>
              </a:rPr>
              <a:t>www.servocity.com</a:t>
            </a:r>
            <a:endParaRPr lang="en-US" sz="2300" dirty="0" smtClean="0"/>
          </a:p>
          <a:p>
            <a:r>
              <a:rPr lang="en-US" sz="2000" dirty="0">
                <a:hlinkClick r:id="rId4"/>
              </a:rPr>
              <a:t>http://www.princeton.edu/~</a:t>
            </a:r>
            <a:r>
              <a:rPr lang="en-US" sz="2000" dirty="0" smtClean="0">
                <a:hlinkClick r:id="rId4"/>
              </a:rPr>
              <a:t>mae412/TEXT/NTRAK2002/292-302.pdf</a:t>
            </a:r>
            <a:endParaRPr lang="en-US" sz="2000" dirty="0"/>
          </a:p>
          <a:p>
            <a:r>
              <a:rPr lang="en-US" sz="2300" dirty="0">
                <a:hlinkClick r:id="rId5"/>
              </a:rPr>
              <a:t>http://</a:t>
            </a:r>
            <a:r>
              <a:rPr lang="en-US" sz="2300" dirty="0" smtClean="0">
                <a:hlinkClick r:id="rId5"/>
              </a:rPr>
              <a:t>pcbheaven.com/wikipages/How_RC_Servos_Works/</a:t>
            </a:r>
            <a:endParaRPr lang="en-US" sz="2300" dirty="0" smtClean="0"/>
          </a:p>
          <a:p>
            <a:r>
              <a:rPr lang="en-US" sz="2300" dirty="0">
                <a:hlinkClick r:id="rId6"/>
              </a:rPr>
              <a:t>http://</a:t>
            </a:r>
            <a:r>
              <a:rPr lang="en-US" sz="2300" dirty="0" smtClean="0">
                <a:hlinkClick r:id="rId6"/>
              </a:rPr>
              <a:t>www.seattlerobotics.org/guide/servohack.html</a:t>
            </a:r>
            <a:r>
              <a:rPr lang="en-US" sz="2300" dirty="0" smtClean="0"/>
              <a:t> (modification for continuous rotation) </a:t>
            </a:r>
          </a:p>
          <a:p>
            <a:endParaRPr lang="en-US" sz="2300" dirty="0" smtClean="0"/>
          </a:p>
        </p:txBody>
      </p:sp>
    </p:spTree>
    <p:extLst>
      <p:ext uri="{BB962C8B-B14F-4D97-AF65-F5344CB8AC3E}">
        <p14:creationId xmlns:p14="http://schemas.microsoft.com/office/powerpoint/2010/main" val="14926779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Sizing a motor – guiding ideas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49</a:t>
            </a:fld>
            <a:endParaRPr lang="en-US" dirty="0"/>
          </a:p>
        </p:txBody>
      </p:sp>
      <p:sp>
        <p:nvSpPr>
          <p:cNvPr id="6" name="Content Placeholder 5"/>
          <p:cNvSpPr>
            <a:spLocks noGrp="1"/>
          </p:cNvSpPr>
          <p:nvPr>
            <p:ph sz="quarter" idx="1"/>
          </p:nvPr>
        </p:nvSpPr>
        <p:spPr/>
        <p:txBody>
          <a:bodyPr/>
          <a:lstStyle/>
          <a:p>
            <a:pPr lvl="0"/>
            <a:r>
              <a:rPr lang="en-US" dirty="0"/>
              <a:t>Peak Torque, </a:t>
            </a:r>
            <a:r>
              <a:rPr lang="en-US" dirty="0" err="1"/>
              <a:t>T</a:t>
            </a:r>
            <a:r>
              <a:rPr lang="en-US" baseline="-25000" dirty="0" err="1"/>
              <a:t>peak</a:t>
            </a:r>
            <a:endParaRPr lang="en-US" dirty="0"/>
          </a:p>
          <a:p>
            <a:pPr lvl="0"/>
            <a:r>
              <a:rPr lang="en-US" dirty="0"/>
              <a:t>Effective Continuous Torque (RMS Torque), T</a:t>
            </a:r>
            <a:r>
              <a:rPr lang="en-US" baseline="-25000" dirty="0"/>
              <a:t>RMS</a:t>
            </a:r>
            <a:endParaRPr lang="en-US" dirty="0"/>
          </a:p>
          <a:p>
            <a:pPr lvl="0"/>
            <a:r>
              <a:rPr lang="en-US" dirty="0"/>
              <a:t>Maximum Speed, </a:t>
            </a:r>
            <a:r>
              <a:rPr lang="en-US" dirty="0">
                <a:sym typeface="Symbol"/>
              </a:rPr>
              <a:t></a:t>
            </a:r>
            <a:r>
              <a:rPr lang="en-US" baseline="-25000" dirty="0"/>
              <a:t>max</a:t>
            </a:r>
            <a:endParaRPr lang="en-US" dirty="0"/>
          </a:p>
          <a:p>
            <a:r>
              <a:rPr lang="en-US" dirty="0"/>
              <a:t>Other Factors, e.g., size, weight, cost, etc.</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880408117"/>
              </p:ext>
            </p:extLst>
          </p:nvPr>
        </p:nvGraphicFramePr>
        <p:xfrm>
          <a:off x="905256" y="3209544"/>
          <a:ext cx="3739896" cy="471092"/>
        </p:xfrm>
        <a:graphic>
          <a:graphicData uri="http://schemas.openxmlformats.org/presentationml/2006/ole">
            <mc:AlternateContent xmlns:mc="http://schemas.openxmlformats.org/markup-compatibility/2006">
              <mc:Choice xmlns:v="urn:schemas-microsoft-com:vml" Requires="v">
                <p:oleObj spid="_x0000_s37177" r:id="rId3" imgW="1892300" imgH="241300" progId="Equation.DSMT4">
                  <p:embed/>
                </p:oleObj>
              </mc:Choice>
              <mc:Fallback>
                <p:oleObj r:id="rId3" imgW="1892300" imgH="2413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56" y="3209544"/>
                        <a:ext cx="3739896" cy="471092"/>
                      </a:xfrm>
                      <a:prstGeom prst="rect">
                        <a:avLst/>
                      </a:prstGeom>
                      <a:noFill/>
                    </p:spPr>
                  </p:pic>
                </p:oleObj>
              </mc:Fallback>
            </mc:AlternateContent>
          </a:graphicData>
        </a:graphic>
      </p:graphicFrame>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564290103"/>
              </p:ext>
            </p:extLst>
          </p:nvPr>
        </p:nvGraphicFramePr>
        <p:xfrm>
          <a:off x="960120" y="3941064"/>
          <a:ext cx="7408410" cy="1920240"/>
        </p:xfrm>
        <a:graphic>
          <a:graphicData uri="http://schemas.openxmlformats.org/presentationml/2006/ole">
            <mc:AlternateContent xmlns:mc="http://schemas.openxmlformats.org/markup-compatibility/2006">
              <mc:Choice xmlns:v="urn:schemas-microsoft-com:vml" Requires="v">
                <p:oleObj spid="_x0000_s37178" r:id="rId5" imgW="5549900" imgH="1447800" progId="Equation.DSMT4">
                  <p:embed/>
                </p:oleObj>
              </mc:Choice>
              <mc:Fallback>
                <p:oleObj r:id="rId5" imgW="5549900" imgH="14478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120" y="3941064"/>
                        <a:ext cx="7408410" cy="1920240"/>
                      </a:xfrm>
                      <a:prstGeom prst="rect">
                        <a:avLst/>
                      </a:prstGeom>
                      <a:noFill/>
                    </p:spPr>
                  </p:pic>
                </p:oleObj>
              </mc:Fallback>
            </mc:AlternateContent>
          </a:graphicData>
        </a:graphic>
      </p:graphicFrame>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754327739"/>
              </p:ext>
            </p:extLst>
          </p:nvPr>
        </p:nvGraphicFramePr>
        <p:xfrm>
          <a:off x="5230368" y="3053867"/>
          <a:ext cx="2587752" cy="776326"/>
        </p:xfrm>
        <a:graphic>
          <a:graphicData uri="http://schemas.openxmlformats.org/presentationml/2006/ole">
            <mc:AlternateContent xmlns:mc="http://schemas.openxmlformats.org/markup-compatibility/2006">
              <mc:Choice xmlns:v="urn:schemas-microsoft-com:vml" Requires="v">
                <p:oleObj spid="_x0000_s37179" r:id="rId7" imgW="1714500" imgH="520700" progId="Equation.DSMT4">
                  <p:embed/>
                </p:oleObj>
              </mc:Choice>
              <mc:Fallback>
                <p:oleObj r:id="rId7" imgW="1714500" imgH="5207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0368" y="3053867"/>
                        <a:ext cx="2587752" cy="776326"/>
                      </a:xfrm>
                      <a:prstGeom prst="rect">
                        <a:avLst/>
                      </a:prstGeom>
                      <a:noFill/>
                    </p:spPr>
                  </p:pic>
                </p:oleObj>
              </mc:Fallback>
            </mc:AlternateContent>
          </a:graphicData>
        </a:graphic>
      </p:graphicFrame>
    </p:spTree>
    <p:extLst>
      <p:ext uri="{BB962C8B-B14F-4D97-AF65-F5344CB8AC3E}">
        <p14:creationId xmlns:p14="http://schemas.microsoft.com/office/powerpoint/2010/main" val="197625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6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iterate type="lt">
                                    <p:tmPct val="6000"/>
                                  </p:iterate>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iterate type="lt">
                                    <p:tmPct val="6000"/>
                                  </p:iterate>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iterate type="lt">
                                    <p:tmPct val="6000"/>
                                  </p:iterate>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5866811" y="810663"/>
            <a:ext cx="3108870" cy="4114800"/>
            <a:chOff x="5944012" y="1449961"/>
            <a:chExt cx="3108870" cy="4114800"/>
          </a:xfrm>
        </p:grpSpPr>
        <p:pic>
          <p:nvPicPr>
            <p:cNvPr id="4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51" t="20506" r="50604" b="44620"/>
            <a:stretch/>
          </p:blipFill>
          <p:spPr bwMode="auto">
            <a:xfrm>
              <a:off x="6061488" y="1449961"/>
              <a:ext cx="2991394"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 name="Group 49"/>
            <p:cNvGrpSpPr/>
            <p:nvPr/>
          </p:nvGrpSpPr>
          <p:grpSpPr>
            <a:xfrm>
              <a:off x="6491256" y="2661541"/>
              <a:ext cx="954024" cy="1813560"/>
              <a:chOff x="1709928" y="3040380"/>
              <a:chExt cx="954024" cy="1813560"/>
            </a:xfrm>
          </p:grpSpPr>
          <p:cxnSp>
            <p:nvCxnSpPr>
              <p:cNvPr id="51" name="Straight Arrow Connector 50"/>
              <p:cNvCxnSpPr/>
              <p:nvPr/>
            </p:nvCxnSpPr>
            <p:spPr>
              <a:xfrm flipV="1">
                <a:off x="1709928" y="3063240"/>
                <a:ext cx="0" cy="16916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200656" y="3063240"/>
                <a:ext cx="0" cy="17907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663952" y="3040380"/>
                <a:ext cx="0" cy="16916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8130864" y="1864333"/>
              <a:ext cx="812510" cy="369332"/>
            </a:xfrm>
            <a:prstGeom prst="rect">
              <a:avLst/>
            </a:prstGeom>
          </p:spPr>
          <p:txBody>
            <a:bodyPr wrap="square">
              <a:spAutoFit/>
            </a:bodyPr>
            <a:lstStyle/>
            <a:p>
              <a:r>
                <a:rPr lang="en-US" dirty="0" smtClean="0">
                  <a:latin typeface="Arial" pitchFamily="34" charset="0"/>
                  <a:cs typeface="Arial" pitchFamily="34" charset="0"/>
                </a:rPr>
                <a:t>Brush</a:t>
              </a:r>
              <a:endParaRPr lang="en-US" sz="1200" dirty="0">
                <a:latin typeface="Arial" pitchFamily="34" charset="0"/>
                <a:cs typeface="Arial" pitchFamily="34" charset="0"/>
              </a:endParaRPr>
            </a:p>
          </p:txBody>
        </p:sp>
        <p:cxnSp>
          <p:nvCxnSpPr>
            <p:cNvPr id="56" name="Straight Arrow Connector 55"/>
            <p:cNvCxnSpPr/>
            <p:nvPr/>
          </p:nvCxnSpPr>
          <p:spPr>
            <a:xfrm flipH="1">
              <a:off x="8045736" y="2233665"/>
              <a:ext cx="438912" cy="81649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7929477" y="3579751"/>
              <a:ext cx="555172" cy="89535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7409543" y="4476633"/>
              <a:ext cx="1631634" cy="646331"/>
            </a:xfrm>
            <a:prstGeom prst="rect">
              <a:avLst/>
            </a:prstGeom>
            <a:solidFill>
              <a:schemeClr val="bg1"/>
            </a:solidFill>
          </p:spPr>
          <p:txBody>
            <a:bodyPr wrap="square">
              <a:spAutoFit/>
            </a:bodyPr>
            <a:lstStyle/>
            <a:p>
              <a:r>
                <a:rPr lang="en-US" dirty="0" smtClean="0">
                  <a:latin typeface="Arial" pitchFamily="34" charset="0"/>
                  <a:cs typeface="Arial" pitchFamily="34" charset="0"/>
                </a:rPr>
                <a:t>Commutation ring</a:t>
              </a:r>
              <a:endParaRPr lang="en-US" sz="1200" dirty="0">
                <a:latin typeface="Arial" pitchFamily="34" charset="0"/>
                <a:cs typeface="Arial" pitchFamily="34" charset="0"/>
              </a:endParaRPr>
            </a:p>
          </p:txBody>
        </p:sp>
        <p:grpSp>
          <p:nvGrpSpPr>
            <p:cNvPr id="60" name="Group 59"/>
            <p:cNvGrpSpPr/>
            <p:nvPr/>
          </p:nvGrpSpPr>
          <p:grpSpPr>
            <a:xfrm>
              <a:off x="6650486" y="2935028"/>
              <a:ext cx="489994" cy="572333"/>
              <a:chOff x="1869158" y="3313867"/>
              <a:chExt cx="489994" cy="572333"/>
            </a:xfrm>
          </p:grpSpPr>
          <p:cxnSp>
            <p:nvCxnSpPr>
              <p:cNvPr id="61" name="Straight Arrow Connector 60"/>
              <p:cNvCxnSpPr/>
              <p:nvPr/>
            </p:nvCxnSpPr>
            <p:spPr>
              <a:xfrm flipH="1" flipV="1">
                <a:off x="1901952" y="3639312"/>
                <a:ext cx="457200" cy="2468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2" name="Object 61"/>
              <p:cNvGraphicFramePr>
                <a:graphicFrameLocks noChangeAspect="1"/>
              </p:cNvGraphicFramePr>
              <p:nvPr>
                <p:extLst>
                  <p:ext uri="{D42A27DB-BD31-4B8C-83A1-F6EECF244321}">
                    <p14:modId xmlns:p14="http://schemas.microsoft.com/office/powerpoint/2010/main" val="2450835007"/>
                  </p:ext>
                </p:extLst>
              </p:nvPr>
            </p:nvGraphicFramePr>
            <p:xfrm>
              <a:off x="1869158" y="3313867"/>
              <a:ext cx="232791" cy="325445"/>
            </p:xfrm>
            <a:graphic>
              <a:graphicData uri="http://schemas.openxmlformats.org/presentationml/2006/ole">
                <mc:AlternateContent xmlns:mc="http://schemas.openxmlformats.org/markup-compatibility/2006">
                  <mc:Choice xmlns:v="urn:schemas-microsoft-com:vml" Requires="v">
                    <p:oleObj spid="_x0000_s30009" name="Equation" r:id="rId4" imgW="126720" imgH="177480" progId="Equation.3">
                      <p:embed/>
                    </p:oleObj>
                  </mc:Choice>
                  <mc:Fallback>
                    <p:oleObj name="Equation" r:id="rId4" imgW="126720" imgH="177480" progId="Equation.3">
                      <p:embed/>
                      <p:pic>
                        <p:nvPicPr>
                          <p:cNvPr id="0" name=""/>
                          <p:cNvPicPr>
                            <a:picLocks noChangeAspect="1" noChangeArrowheads="1"/>
                          </p:cNvPicPr>
                          <p:nvPr/>
                        </p:nvPicPr>
                        <p:blipFill>
                          <a:blip r:embed="rId5"/>
                          <a:srcRect/>
                          <a:stretch>
                            <a:fillRect/>
                          </a:stretch>
                        </p:blipFill>
                        <p:spPr bwMode="auto">
                          <a:xfrm>
                            <a:off x="1869158" y="3313867"/>
                            <a:ext cx="232791" cy="325445"/>
                          </a:xfrm>
                          <a:prstGeom prst="rect">
                            <a:avLst/>
                          </a:prstGeom>
                          <a:noFill/>
                          <a:ln>
                            <a:noFill/>
                          </a:ln>
                        </p:spPr>
                      </p:pic>
                    </p:oleObj>
                  </mc:Fallback>
                </mc:AlternateContent>
              </a:graphicData>
            </a:graphic>
          </p:graphicFrame>
        </p:grpSp>
        <p:grpSp>
          <p:nvGrpSpPr>
            <p:cNvPr id="63" name="Group 62"/>
            <p:cNvGrpSpPr/>
            <p:nvPr/>
          </p:nvGrpSpPr>
          <p:grpSpPr>
            <a:xfrm>
              <a:off x="7103904" y="3813685"/>
              <a:ext cx="341376" cy="330067"/>
              <a:chOff x="2322576" y="4192524"/>
              <a:chExt cx="341376" cy="330067"/>
            </a:xfrm>
          </p:grpSpPr>
          <p:graphicFrame>
            <p:nvGraphicFramePr>
              <p:cNvPr id="64" name="Object 63"/>
              <p:cNvGraphicFramePr>
                <a:graphicFrameLocks noChangeAspect="1"/>
              </p:cNvGraphicFramePr>
              <p:nvPr>
                <p:extLst>
                  <p:ext uri="{D42A27DB-BD31-4B8C-83A1-F6EECF244321}">
                    <p14:modId xmlns:p14="http://schemas.microsoft.com/office/powerpoint/2010/main" val="3885021491"/>
                  </p:ext>
                </p:extLst>
              </p:nvPr>
            </p:nvGraphicFramePr>
            <p:xfrm>
              <a:off x="2409889" y="4192524"/>
              <a:ext cx="254063" cy="288036"/>
            </p:xfrm>
            <a:graphic>
              <a:graphicData uri="http://schemas.openxmlformats.org/presentationml/2006/ole">
                <mc:AlternateContent xmlns:mc="http://schemas.openxmlformats.org/markup-compatibility/2006">
                  <mc:Choice xmlns:v="urn:schemas-microsoft-com:vml" Requires="v">
                    <p:oleObj spid="_x0000_s30010" name="Equation" r:id="rId6" imgW="126720" imgH="177480" progId="Equation.3">
                      <p:embed/>
                    </p:oleObj>
                  </mc:Choice>
                  <mc:Fallback>
                    <p:oleObj name="Equation" r:id="rId6" imgW="126720" imgH="177480" progId="Equation.3">
                      <p:embed/>
                      <p:pic>
                        <p:nvPicPr>
                          <p:cNvPr id="0" name=""/>
                          <p:cNvPicPr>
                            <a:picLocks noChangeAspect="1" noChangeArrowheads="1"/>
                          </p:cNvPicPr>
                          <p:nvPr/>
                        </p:nvPicPr>
                        <p:blipFill>
                          <a:blip r:embed="rId7"/>
                          <a:srcRect/>
                          <a:stretch>
                            <a:fillRect/>
                          </a:stretch>
                        </p:blipFill>
                        <p:spPr bwMode="auto">
                          <a:xfrm>
                            <a:off x="2409889" y="4192524"/>
                            <a:ext cx="254063" cy="288036"/>
                          </a:xfrm>
                          <a:prstGeom prst="rect">
                            <a:avLst/>
                          </a:prstGeom>
                          <a:noFill/>
                          <a:ln>
                            <a:noFill/>
                          </a:ln>
                        </p:spPr>
                      </p:pic>
                    </p:oleObj>
                  </mc:Fallback>
                </mc:AlternateContent>
              </a:graphicData>
            </a:graphic>
          </p:graphicFrame>
          <p:sp>
            <p:nvSpPr>
              <p:cNvPr id="65" name="Freeform 64"/>
              <p:cNvSpPr/>
              <p:nvPr/>
            </p:nvSpPr>
            <p:spPr>
              <a:xfrm>
                <a:off x="2322576" y="4407409"/>
                <a:ext cx="338328" cy="115182"/>
              </a:xfrm>
              <a:custGeom>
                <a:avLst/>
                <a:gdLst>
                  <a:gd name="connsiteX0" fmla="*/ 0 w 338328"/>
                  <a:gd name="connsiteY0" fmla="*/ 0 h 92319"/>
                  <a:gd name="connsiteX1" fmla="*/ 91440 w 338328"/>
                  <a:gd name="connsiteY1" fmla="*/ 82296 h 92319"/>
                  <a:gd name="connsiteX2" fmla="*/ 219456 w 338328"/>
                  <a:gd name="connsiteY2" fmla="*/ 91440 h 92319"/>
                  <a:gd name="connsiteX3" fmla="*/ 338328 w 338328"/>
                  <a:gd name="connsiteY3" fmla="*/ 91440 h 92319"/>
                  <a:gd name="connsiteX0" fmla="*/ 0 w 338328"/>
                  <a:gd name="connsiteY0" fmla="*/ 0 h 115182"/>
                  <a:gd name="connsiteX1" fmla="*/ 91440 w 338328"/>
                  <a:gd name="connsiteY1" fmla="*/ 82296 h 115182"/>
                  <a:gd name="connsiteX2" fmla="*/ 216497 w 338328"/>
                  <a:gd name="connsiteY2" fmla="*/ 115114 h 115182"/>
                  <a:gd name="connsiteX3" fmla="*/ 338328 w 338328"/>
                  <a:gd name="connsiteY3" fmla="*/ 91440 h 115182"/>
                </a:gdLst>
                <a:ahLst/>
                <a:cxnLst>
                  <a:cxn ang="0">
                    <a:pos x="connsiteX0" y="connsiteY0"/>
                  </a:cxn>
                  <a:cxn ang="0">
                    <a:pos x="connsiteX1" y="connsiteY1"/>
                  </a:cxn>
                  <a:cxn ang="0">
                    <a:pos x="connsiteX2" y="connsiteY2"/>
                  </a:cxn>
                  <a:cxn ang="0">
                    <a:pos x="connsiteX3" y="connsiteY3"/>
                  </a:cxn>
                </a:cxnLst>
                <a:rect l="l" t="t" r="r" b="b"/>
                <a:pathLst>
                  <a:path w="338328" h="115182">
                    <a:moveTo>
                      <a:pt x="0" y="0"/>
                    </a:moveTo>
                    <a:cubicBezTo>
                      <a:pt x="27432" y="33528"/>
                      <a:pt x="55357" y="63110"/>
                      <a:pt x="91440" y="82296"/>
                    </a:cubicBezTo>
                    <a:cubicBezTo>
                      <a:pt x="127523" y="101482"/>
                      <a:pt x="175349" y="113590"/>
                      <a:pt x="216497" y="115114"/>
                    </a:cubicBezTo>
                    <a:cubicBezTo>
                      <a:pt x="257645" y="116638"/>
                      <a:pt x="299466" y="92202"/>
                      <a:pt x="338328" y="9144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aphicFrame>
          <p:nvGraphicFramePr>
            <p:cNvPr id="66" name="Object 65"/>
            <p:cNvGraphicFramePr>
              <a:graphicFrameLocks noChangeAspect="1"/>
            </p:cNvGraphicFramePr>
            <p:nvPr>
              <p:extLst>
                <p:ext uri="{D42A27DB-BD31-4B8C-83A1-F6EECF244321}">
                  <p14:modId xmlns:p14="http://schemas.microsoft.com/office/powerpoint/2010/main" val="2091945915"/>
                </p:ext>
              </p:extLst>
            </p:nvPr>
          </p:nvGraphicFramePr>
          <p:xfrm>
            <a:off x="5944012" y="2817623"/>
            <a:ext cx="382652" cy="509341"/>
          </p:xfrm>
          <a:graphic>
            <a:graphicData uri="http://schemas.openxmlformats.org/presentationml/2006/ole">
              <mc:AlternateContent xmlns:mc="http://schemas.openxmlformats.org/markup-compatibility/2006">
                <mc:Choice xmlns:v="urn:schemas-microsoft-com:vml" Requires="v">
                  <p:oleObj spid="_x0000_s30011" name="Equation" r:id="rId8" imgW="152280" imgH="203040" progId="Equation.3">
                    <p:embed/>
                  </p:oleObj>
                </mc:Choice>
                <mc:Fallback>
                  <p:oleObj name="Equation" r:id="rId8" imgW="152280" imgH="203040" progId="Equation.3">
                    <p:embed/>
                    <p:pic>
                      <p:nvPicPr>
                        <p:cNvPr id="0" name=""/>
                        <p:cNvPicPr>
                          <a:picLocks noChangeAspect="1" noChangeArrowheads="1"/>
                        </p:cNvPicPr>
                        <p:nvPr/>
                      </p:nvPicPr>
                      <p:blipFill>
                        <a:blip r:embed="rId9"/>
                        <a:srcRect/>
                        <a:stretch>
                          <a:fillRect/>
                        </a:stretch>
                      </p:blipFill>
                      <p:spPr bwMode="auto">
                        <a:xfrm>
                          <a:off x="5944012" y="2817623"/>
                          <a:ext cx="382652" cy="509341"/>
                        </a:xfrm>
                        <a:prstGeom prst="rect">
                          <a:avLst/>
                        </a:prstGeom>
                        <a:noFill/>
                        <a:ln>
                          <a:noFill/>
                        </a:ln>
                      </p:spPr>
                    </p:pic>
                  </p:oleObj>
                </mc:Fallback>
              </mc:AlternateContent>
            </a:graphicData>
          </a:graphic>
        </p:graphicFrame>
        <mc:AlternateContent xmlns:mc="http://schemas.openxmlformats.org/markup-compatibility/2006" xmlns:p14="http://schemas.microsoft.com/office/powerpoint/2010/main">
          <mc:Choice Requires="p14">
            <p:contentPart p14:bwMode="auto" r:id="rId10">
              <p14:nvContentPartPr>
                <p14:cNvPr id="67" name="Ink 66"/>
                <p14:cNvContentPartPr/>
                <p14:nvPr/>
              </p14:nvContentPartPr>
              <p14:xfrm>
                <a:off x="7138968" y="2903821"/>
                <a:ext cx="713160" cy="298800"/>
              </p14:xfrm>
            </p:contentPart>
          </mc:Choice>
          <mc:Fallback xmlns="">
            <p:pic>
              <p:nvPicPr>
                <p:cNvPr id="67" name="Ink 66"/>
                <p:cNvPicPr/>
                <p:nvPr/>
              </p:nvPicPr>
              <p:blipFill>
                <a:blip r:embed="rId11"/>
                <a:stretch>
                  <a:fillRect/>
                </a:stretch>
              </p:blipFill>
              <p:spPr>
                <a:xfrm>
                  <a:off x="7127808" y="2888341"/>
                  <a:ext cx="7398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8" name="Ink 67"/>
                <p14:cNvContentPartPr/>
                <p14:nvPr/>
              </p14:nvContentPartPr>
              <p14:xfrm>
                <a:off x="6429048" y="2972581"/>
                <a:ext cx="731520" cy="1025280"/>
              </p14:xfrm>
            </p:contentPart>
          </mc:Choice>
          <mc:Fallback xmlns="">
            <p:pic>
              <p:nvPicPr>
                <p:cNvPr id="68" name="Ink 67"/>
                <p:cNvPicPr/>
                <p:nvPr/>
              </p:nvPicPr>
              <p:blipFill>
                <a:blip r:embed="rId13"/>
                <a:stretch>
                  <a:fillRect/>
                </a:stretch>
              </p:blipFill>
              <p:spPr>
                <a:xfrm>
                  <a:off x="6415728" y="2961781"/>
                  <a:ext cx="748800" cy="1043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9" name="Ink 68"/>
                <p14:cNvContentPartPr/>
                <p14:nvPr/>
              </p14:nvContentPartPr>
              <p14:xfrm>
                <a:off x="6428328" y="3292621"/>
                <a:ext cx="1329840" cy="843480"/>
              </p14:xfrm>
            </p:contentPart>
          </mc:Choice>
          <mc:Fallback xmlns="">
            <p:pic>
              <p:nvPicPr>
                <p:cNvPr id="69" name="Ink 68"/>
                <p:cNvPicPr/>
                <p:nvPr/>
              </p:nvPicPr>
              <p:blipFill>
                <a:blip r:embed="rId15"/>
                <a:stretch>
                  <a:fillRect/>
                </a:stretch>
              </p:blipFill>
              <p:spPr>
                <a:xfrm>
                  <a:off x="6420768" y="3285421"/>
                  <a:ext cx="1342080" cy="866520"/>
                </a:xfrm>
                <a:prstGeom prst="rect">
                  <a:avLst/>
                </a:prstGeom>
              </p:spPr>
            </p:pic>
          </mc:Fallback>
        </mc:AlternateContent>
      </p:grpSp>
      <p:sp>
        <p:nvSpPr>
          <p:cNvPr id="2" name="Title 1"/>
          <p:cNvSpPr>
            <a:spLocks noGrp="1"/>
          </p:cNvSpPr>
          <p:nvPr>
            <p:ph type="title"/>
          </p:nvPr>
        </p:nvSpPr>
        <p:spPr/>
        <p:txBody>
          <a:bodyPr>
            <a:normAutofit fontScale="90000"/>
          </a:bodyPr>
          <a:lstStyle/>
          <a:p>
            <a:r>
              <a:rPr lang="en-US" dirty="0" smtClean="0"/>
              <a:t>PMDC theory</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a:t>
            </a:fld>
            <a:endParaRPr lang="en-US" dirty="0"/>
          </a:p>
        </p:txBody>
      </p:sp>
      <p:sp>
        <p:nvSpPr>
          <p:cNvPr id="6" name="Content Placeholder 5"/>
          <p:cNvSpPr>
            <a:spLocks noGrp="1"/>
          </p:cNvSpPr>
          <p:nvPr>
            <p:ph sz="quarter" idx="1"/>
          </p:nvPr>
        </p:nvSpPr>
        <p:spPr>
          <a:xfrm>
            <a:off x="423039" y="990600"/>
            <a:ext cx="5252548" cy="5029200"/>
          </a:xfrm>
        </p:spPr>
        <p:txBody>
          <a:bodyPr>
            <a:normAutofit/>
          </a:bodyPr>
          <a:lstStyle/>
          <a:p>
            <a:r>
              <a:rPr lang="en-US" dirty="0" smtClean="0"/>
              <a:t>Two fundamental phenomena occur</a:t>
            </a:r>
          </a:p>
          <a:p>
            <a:pPr lvl="1"/>
            <a:r>
              <a:rPr lang="en-US" dirty="0" smtClean="0"/>
              <a:t>Generation of torque (Lorentz force law)</a:t>
            </a:r>
          </a:p>
          <a:p>
            <a:pPr lvl="2"/>
            <a:r>
              <a:rPr lang="en-US" dirty="0" smtClean="0"/>
              <a:t>An electric charge moving in a magnetic field experiences a force</a:t>
            </a:r>
          </a:p>
          <a:p>
            <a:pPr lvl="1">
              <a:spcBef>
                <a:spcPts val="1800"/>
              </a:spcBef>
            </a:pPr>
            <a:r>
              <a:rPr lang="en-US" dirty="0" smtClean="0"/>
              <a:t>Generation of back EMF (Farad</a:t>
            </a:r>
            <a:r>
              <a:rPr lang="en-US" dirty="0"/>
              <a:t>ay’s law of induction</a:t>
            </a:r>
            <a:r>
              <a:rPr lang="en-US" dirty="0" smtClean="0"/>
              <a:t>)</a:t>
            </a:r>
          </a:p>
          <a:p>
            <a:pPr lvl="2">
              <a:spcBef>
                <a:spcPts val="0"/>
              </a:spcBef>
            </a:pPr>
            <a:r>
              <a:rPr lang="en-US" dirty="0" smtClean="0"/>
              <a:t>A conductor moving in a magnetic field generates a voltage </a:t>
            </a:r>
          </a:p>
        </p:txBody>
      </p:sp>
      <p:sp>
        <p:nvSpPr>
          <p:cNvPr id="48" name="Rectangle 47"/>
          <p:cNvSpPr/>
          <p:nvPr/>
        </p:nvSpPr>
        <p:spPr>
          <a:xfrm>
            <a:off x="4391976" y="4940844"/>
            <a:ext cx="4572000" cy="276999"/>
          </a:xfrm>
          <a:prstGeom prst="rect">
            <a:avLst/>
          </a:prstGeom>
        </p:spPr>
        <p:txBody>
          <a:bodyPr>
            <a:spAutoFit/>
          </a:bodyPr>
          <a:lstStyle/>
          <a:p>
            <a:r>
              <a:rPr lang="en-US" sz="1200" dirty="0"/>
              <a:t>http://www.animations.physics.unsw.edu.au/jw/electricmotors.html</a:t>
            </a:r>
          </a:p>
        </p:txBody>
      </p:sp>
      <p:sp>
        <p:nvSpPr>
          <p:cNvPr id="49" name="Footer Placeholder 2"/>
          <p:cNvSpPr txBox="1">
            <a:spLocks/>
          </p:cNvSpPr>
          <p:nvPr/>
        </p:nvSpPr>
        <p:spPr>
          <a:xfrm>
            <a:off x="533400" y="6324600"/>
            <a:ext cx="4495800" cy="304800"/>
          </a:xfrm>
          <a:prstGeom prst="rect">
            <a:avLst/>
          </a:prstGeom>
        </p:spPr>
        <p:txBody>
          <a:bodyPr anchor="ctr" anchorCtr="0"/>
          <a:lstStyle>
            <a:defPPr>
              <a:defRPr lang="en-US"/>
            </a:defPPr>
            <a:lvl1pPr marL="0" algn="l" defTabSz="914400" rtl="0" eaLnBrk="1" latinLnBrk="0" hangingPunct="1">
              <a:defRPr kumimoji="0" sz="100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BJ Furman SJSU Mechanical and Aerospace Engineering  ME 285</a:t>
            </a:r>
            <a:endParaRPr lang="en-US"/>
          </a:p>
        </p:txBody>
      </p:sp>
      <p:sp>
        <p:nvSpPr>
          <p:cNvPr id="7" name="Rectangle 6"/>
          <p:cNvSpPr/>
          <p:nvPr/>
        </p:nvSpPr>
        <p:spPr>
          <a:xfrm>
            <a:off x="8664852" y="2813453"/>
            <a:ext cx="364202" cy="461665"/>
          </a:xfrm>
          <a:prstGeom prst="rect">
            <a:avLst/>
          </a:prstGeom>
        </p:spPr>
        <p:txBody>
          <a:bodyPr wrap="none">
            <a:spAutoFit/>
          </a:bodyPr>
          <a:lstStyle/>
          <a:p>
            <a:r>
              <a:rPr lang="en-US" sz="2400" b="1" dirty="0" smtClean="0">
                <a:latin typeface="Arial" pitchFamily="34" charset="0"/>
                <a:cs typeface="Arial" pitchFamily="34" charset="0"/>
              </a:rPr>
              <a:t>+</a:t>
            </a:r>
            <a:endParaRPr lang="en-US" sz="2400" b="1" dirty="0"/>
          </a:p>
        </p:txBody>
      </p:sp>
    </p:spTree>
    <p:extLst>
      <p:ext uri="{BB962C8B-B14F-4D97-AF65-F5344CB8AC3E}">
        <p14:creationId xmlns:p14="http://schemas.microsoft.com/office/powerpoint/2010/main" val="420076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Sizing a motor - procedure</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50</a:t>
            </a:fld>
            <a:endParaRPr lang="en-US" dirty="0"/>
          </a:p>
        </p:txBody>
      </p:sp>
      <p:sp>
        <p:nvSpPr>
          <p:cNvPr id="6" name="Content Placeholder 5"/>
          <p:cNvSpPr>
            <a:spLocks noGrp="1"/>
          </p:cNvSpPr>
          <p:nvPr>
            <p:ph sz="quarter" idx="1"/>
          </p:nvPr>
        </p:nvSpPr>
        <p:spPr/>
        <p:txBody>
          <a:bodyPr>
            <a:normAutofit fontScale="77500" lnSpcReduction="20000"/>
          </a:bodyPr>
          <a:lstStyle/>
          <a:p>
            <a:pPr lvl="0"/>
            <a:r>
              <a:rPr lang="en-US" dirty="0"/>
              <a:t>Make a ‘ballpark’ estimate of the power required using rough calculations, estimation, or </a:t>
            </a:r>
            <a:r>
              <a:rPr lang="en-US" dirty="0" smtClean="0"/>
              <a:t>measurements</a:t>
            </a:r>
          </a:p>
          <a:p>
            <a:pPr lvl="1"/>
            <a:r>
              <a:rPr lang="en-US" dirty="0" smtClean="0"/>
              <a:t>P = Torque x angular speed (rad/s) or F x velocity</a:t>
            </a:r>
          </a:p>
          <a:p>
            <a:pPr lvl="2"/>
            <a:r>
              <a:rPr lang="en-US" dirty="0" smtClean="0"/>
              <a:t>Torque = radius x F</a:t>
            </a:r>
            <a:endParaRPr lang="en-US" dirty="0"/>
          </a:p>
          <a:p>
            <a:pPr lvl="0"/>
            <a:r>
              <a:rPr lang="en-US" dirty="0"/>
              <a:t>Calculate, estimate, or measure T</a:t>
            </a:r>
            <a:r>
              <a:rPr lang="en-US" baseline="-25000" dirty="0"/>
              <a:t>ext</a:t>
            </a:r>
            <a:r>
              <a:rPr lang="en-US" dirty="0"/>
              <a:t>, </a:t>
            </a:r>
            <a:r>
              <a:rPr lang="en-US" dirty="0" err="1"/>
              <a:t>T</a:t>
            </a:r>
            <a:r>
              <a:rPr lang="en-US" baseline="-25000" dirty="0" err="1"/>
              <a:t>fric</a:t>
            </a:r>
            <a:r>
              <a:rPr lang="en-US" dirty="0"/>
              <a:t> (Note: may need to make an estimated guess about any gearing that might be needed)</a:t>
            </a:r>
          </a:p>
          <a:p>
            <a:pPr lvl="0"/>
            <a:r>
              <a:rPr lang="en-US" dirty="0"/>
              <a:t>Calculate motion </a:t>
            </a:r>
            <a:r>
              <a:rPr lang="en-US" dirty="0" smtClean="0"/>
              <a:t>parameters (angular speed and acceleration)</a:t>
            </a:r>
            <a:endParaRPr lang="en-US" dirty="0"/>
          </a:p>
          <a:p>
            <a:pPr lvl="0"/>
            <a:r>
              <a:rPr lang="en-US" dirty="0"/>
              <a:t>Calculate inertia </a:t>
            </a:r>
            <a:r>
              <a:rPr lang="en-US" dirty="0" smtClean="0"/>
              <a:t>parameters ‘reflected’ to the motor shaft</a:t>
            </a:r>
            <a:endParaRPr lang="en-US" dirty="0"/>
          </a:p>
          <a:p>
            <a:pPr lvl="0"/>
            <a:r>
              <a:rPr lang="en-US" dirty="0"/>
              <a:t>Calculate </a:t>
            </a:r>
            <a:r>
              <a:rPr lang="en-US" dirty="0" err="1"/>
              <a:t>T</a:t>
            </a:r>
            <a:r>
              <a:rPr lang="en-US" baseline="-25000" dirty="0" err="1"/>
              <a:t>peak</a:t>
            </a:r>
            <a:endParaRPr lang="en-US" dirty="0"/>
          </a:p>
          <a:p>
            <a:pPr lvl="0"/>
            <a:r>
              <a:rPr lang="en-US" dirty="0"/>
              <a:t>Compare to your ‘ballpark’ estimate for a sanity check</a:t>
            </a:r>
          </a:p>
          <a:p>
            <a:pPr lvl="0"/>
            <a:r>
              <a:rPr lang="en-US" dirty="0"/>
              <a:t>Look for a motor with 1.5T</a:t>
            </a:r>
            <a:r>
              <a:rPr lang="en-US" baseline="-25000" dirty="0"/>
              <a:t>peak</a:t>
            </a:r>
            <a:r>
              <a:rPr lang="en-US" dirty="0"/>
              <a:t> capability</a:t>
            </a:r>
          </a:p>
          <a:p>
            <a:pPr lvl="0"/>
            <a:r>
              <a:rPr lang="en-US" dirty="0"/>
              <a:t>Check </a:t>
            </a:r>
            <a:r>
              <a:rPr lang="en-US" dirty="0">
                <a:sym typeface="Symbol"/>
              </a:rPr>
              <a:t></a:t>
            </a:r>
            <a:r>
              <a:rPr lang="en-US" baseline="-25000" dirty="0"/>
              <a:t>max</a:t>
            </a:r>
            <a:endParaRPr lang="en-US" dirty="0"/>
          </a:p>
          <a:p>
            <a:pPr lvl="0"/>
            <a:r>
              <a:rPr lang="en-US" dirty="0"/>
              <a:t>Iterate based on choices</a:t>
            </a:r>
          </a:p>
          <a:p>
            <a:pPr lvl="0"/>
            <a:r>
              <a:rPr lang="en-US" dirty="0"/>
              <a:t>Check T</a:t>
            </a:r>
            <a:r>
              <a:rPr lang="en-US" baseline="-25000" dirty="0"/>
              <a:t>RMS</a:t>
            </a:r>
            <a:endParaRPr lang="en-US" dirty="0"/>
          </a:p>
          <a:p>
            <a:r>
              <a:rPr lang="en-US" dirty="0"/>
              <a:t>Make sure that the motor can also deliver a continuous torque of T</a:t>
            </a:r>
            <a:r>
              <a:rPr lang="en-US" baseline="-25000" dirty="0"/>
              <a:t>RMS</a:t>
            </a:r>
            <a:r>
              <a:rPr lang="en-US" dirty="0"/>
              <a:t> or higher</a:t>
            </a:r>
          </a:p>
        </p:txBody>
      </p:sp>
    </p:spTree>
    <p:extLst>
      <p:ext uri="{BB962C8B-B14F-4D97-AF65-F5344CB8AC3E}">
        <p14:creationId xmlns:p14="http://schemas.microsoft.com/office/powerpoint/2010/main" val="30516824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071" y="2407020"/>
            <a:ext cx="4444750" cy="226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Sizing a motor - example</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51</a:t>
            </a:fld>
            <a:endParaRPr lang="en-US" dirty="0"/>
          </a:p>
        </p:txBody>
      </p:sp>
      <p:sp>
        <p:nvSpPr>
          <p:cNvPr id="6" name="Content Placeholder 5"/>
          <p:cNvSpPr>
            <a:spLocks noGrp="1"/>
          </p:cNvSpPr>
          <p:nvPr>
            <p:ph sz="quarter" idx="1"/>
          </p:nvPr>
        </p:nvSpPr>
        <p:spPr/>
        <p:txBody>
          <a:bodyPr/>
          <a:lstStyle/>
          <a:p>
            <a:r>
              <a:rPr lang="en-US" dirty="0" smtClean="0"/>
              <a:t>Refer to handouts</a:t>
            </a:r>
          </a:p>
          <a:p>
            <a:pPr lvl="1"/>
            <a:r>
              <a:rPr lang="en-US" dirty="0" smtClean="0"/>
              <a:t>Motor sizing example (hand written)</a:t>
            </a:r>
          </a:p>
          <a:p>
            <a:pPr lvl="1"/>
            <a:r>
              <a:rPr lang="en-US" dirty="0" smtClean="0"/>
              <a:t>Motor sizing example (Mathcad)</a:t>
            </a:r>
          </a:p>
          <a:p>
            <a:pPr lvl="1"/>
            <a:r>
              <a:rPr lang="en-US" dirty="0" smtClean="0"/>
              <a:t>Motion Control Mechanics</a:t>
            </a:r>
          </a:p>
          <a:p>
            <a:r>
              <a:rPr lang="en-US" dirty="0" smtClean="0"/>
              <a:t>Outline of the example</a:t>
            </a:r>
          </a:p>
          <a:p>
            <a:pPr lvl="1"/>
            <a:r>
              <a:rPr lang="en-US" dirty="0" smtClean="0"/>
              <a:t>Given information:</a:t>
            </a:r>
          </a:p>
          <a:p>
            <a:pPr lvl="2"/>
            <a:r>
              <a:rPr lang="en-US" dirty="0" smtClean="0"/>
              <a:t>Polar moment of inertia of load</a:t>
            </a:r>
          </a:p>
          <a:p>
            <a:pPr lvl="2"/>
            <a:r>
              <a:rPr lang="en-US" dirty="0" smtClean="0"/>
              <a:t>Friction torque</a:t>
            </a:r>
          </a:p>
          <a:p>
            <a:pPr lvl="2"/>
            <a:r>
              <a:rPr lang="en-US" dirty="0" smtClean="0"/>
              <a:t>Motion profile</a:t>
            </a:r>
          </a:p>
          <a:p>
            <a:pPr lvl="2"/>
            <a:r>
              <a:rPr lang="en-US" dirty="0" smtClean="0"/>
              <a:t>Supply voltage and current (5 A max at 24 V)</a:t>
            </a:r>
          </a:p>
          <a:p>
            <a:pPr lvl="1"/>
            <a:r>
              <a:rPr lang="en-US" dirty="0" smtClean="0"/>
              <a:t>Select a motor that will meet the requirements</a:t>
            </a:r>
            <a:endParaRPr lang="en-US" dirty="0"/>
          </a:p>
        </p:txBody>
      </p:sp>
    </p:spTree>
    <p:extLst>
      <p:ext uri="{BB962C8B-B14F-4D97-AF65-F5344CB8AC3E}">
        <p14:creationId xmlns:p14="http://schemas.microsoft.com/office/powerpoint/2010/main" val="2482647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More Information</a:t>
            </a:r>
            <a:endParaRPr lang="en-US" dirty="0"/>
          </a:p>
        </p:txBody>
      </p:sp>
      <p:sp>
        <p:nvSpPr>
          <p:cNvPr id="6" name="Date Placeholder 5"/>
          <p:cNvSpPr>
            <a:spLocks noGrp="1"/>
          </p:cNvSpPr>
          <p:nvPr>
            <p:ph type="dt" sz="half" idx="10"/>
          </p:nvPr>
        </p:nvSpPr>
        <p:spPr/>
        <p:txBody>
          <a:bodyPr/>
          <a:lstStyle/>
          <a:p>
            <a:fld id="{7AEE6FFD-B029-434E-BF3A-1F8C7F93535A}" type="datetime1">
              <a:rPr lang="en-US" smtClean="0"/>
              <a:t>3/11/2014</a:t>
            </a:fld>
            <a:endParaRPr lang="en-US"/>
          </a:p>
        </p:txBody>
      </p:sp>
      <p:sp>
        <p:nvSpPr>
          <p:cNvPr id="7" name="Footer Placeholder 6"/>
          <p:cNvSpPr>
            <a:spLocks noGrp="1"/>
          </p:cNvSpPr>
          <p:nvPr>
            <p:ph type="ftr" sz="quarter" idx="11"/>
          </p:nvPr>
        </p:nvSpPr>
        <p:spPr/>
        <p:txBody>
          <a:bodyPr/>
          <a:lstStyle/>
          <a:p>
            <a:r>
              <a:rPr lang="en-US" smtClean="0"/>
              <a:t>BJ Furman SJSU Mechanical and Aerospace Engineering  ME 285</a:t>
            </a:r>
            <a:endParaRPr lang="en-US"/>
          </a:p>
        </p:txBody>
      </p:sp>
      <p:sp>
        <p:nvSpPr>
          <p:cNvPr id="5" name="Slide Number Placeholder 4"/>
          <p:cNvSpPr>
            <a:spLocks noGrp="1"/>
          </p:cNvSpPr>
          <p:nvPr>
            <p:ph type="sldNum" sz="quarter" idx="12"/>
          </p:nvPr>
        </p:nvSpPr>
        <p:spPr/>
        <p:txBody>
          <a:bodyPr/>
          <a:lstStyle/>
          <a:p>
            <a:fld id="{E38BA50E-BAE6-4426-82D3-815483C8565A}" type="slidenum">
              <a:rPr lang="en-US" smtClean="0"/>
              <a:t>52</a:t>
            </a:fld>
            <a:endParaRPr lang="en-US"/>
          </a:p>
        </p:txBody>
      </p:sp>
      <p:sp>
        <p:nvSpPr>
          <p:cNvPr id="3" name="Content Placeholder 2"/>
          <p:cNvSpPr>
            <a:spLocks noGrp="1"/>
          </p:cNvSpPr>
          <p:nvPr>
            <p:ph sz="quarter" idx="1"/>
          </p:nvPr>
        </p:nvSpPr>
        <p:spPr>
          <a:xfrm>
            <a:off x="533400" y="990600"/>
            <a:ext cx="8153400" cy="5273040"/>
          </a:xfrm>
        </p:spPr>
        <p:txBody>
          <a:bodyPr>
            <a:normAutofit/>
          </a:bodyPr>
          <a:lstStyle/>
          <a:p>
            <a:r>
              <a:rPr lang="en-US" i="1" dirty="0" smtClean="0"/>
              <a:t>Mabuchi Motor Technical Reference</a:t>
            </a:r>
          </a:p>
          <a:p>
            <a:pPr marL="548640" lvl="3" indent="0">
              <a:spcBef>
                <a:spcPts val="0"/>
              </a:spcBef>
              <a:buClr>
                <a:schemeClr val="accent1"/>
              </a:buClr>
              <a:buNone/>
            </a:pPr>
            <a:r>
              <a:rPr lang="en-US" dirty="0">
                <a:hlinkClick r:id="rId2"/>
              </a:rPr>
              <a:t>http://</a:t>
            </a:r>
            <a:r>
              <a:rPr lang="en-US" dirty="0" smtClean="0">
                <a:hlinkClick r:id="rId2"/>
              </a:rPr>
              <a:t>www.mabuchi-motor.co.jp/en_US/technic/index.html</a:t>
            </a:r>
            <a:endParaRPr lang="en-US" dirty="0" smtClean="0"/>
          </a:p>
          <a:p>
            <a:r>
              <a:rPr lang="en-US" i="1" dirty="0" smtClean="0"/>
              <a:t>DC Motor Tutorials from </a:t>
            </a:r>
            <a:r>
              <a:rPr lang="en-US" i="1" dirty="0" err="1" smtClean="0"/>
              <a:t>MicroMo</a:t>
            </a:r>
            <a:endParaRPr lang="en-US" i="1" dirty="0"/>
          </a:p>
          <a:p>
            <a:pPr marL="548640" lvl="3" indent="0">
              <a:spcBef>
                <a:spcPts val="0"/>
              </a:spcBef>
              <a:buClr>
                <a:schemeClr val="accent1"/>
              </a:buClr>
              <a:buNone/>
            </a:pPr>
            <a:r>
              <a:rPr lang="en-US" dirty="0">
                <a:hlinkClick r:id="rId3"/>
              </a:rPr>
              <a:t>http://</a:t>
            </a:r>
            <a:r>
              <a:rPr lang="en-US" dirty="0" smtClean="0">
                <a:hlinkClick r:id="rId3"/>
              </a:rPr>
              <a:t>www.micromo.com/dc-motor-tutorials.aspx</a:t>
            </a:r>
            <a:r>
              <a:rPr lang="en-US" dirty="0" smtClean="0"/>
              <a:t> </a:t>
            </a:r>
          </a:p>
          <a:p>
            <a:r>
              <a:rPr lang="en-US" i="1" dirty="0" err="1" smtClean="0"/>
              <a:t>Maxon</a:t>
            </a:r>
            <a:r>
              <a:rPr lang="en-US" i="1" dirty="0" smtClean="0"/>
              <a:t> Motor Academy</a:t>
            </a:r>
            <a:endParaRPr lang="en-US" i="1" dirty="0"/>
          </a:p>
          <a:p>
            <a:pPr marL="548640" lvl="3" indent="0">
              <a:spcBef>
                <a:spcPts val="0"/>
              </a:spcBef>
              <a:buClr>
                <a:schemeClr val="accent1"/>
              </a:buClr>
              <a:buNone/>
            </a:pPr>
            <a:r>
              <a:rPr lang="en-US" dirty="0" smtClean="0">
                <a:hlinkClick r:id="rId4"/>
              </a:rPr>
              <a:t>http</a:t>
            </a:r>
            <a:r>
              <a:rPr lang="en-US" dirty="0">
                <a:hlinkClick r:id="rId4"/>
              </a:rPr>
              <a:t>://</a:t>
            </a:r>
            <a:r>
              <a:rPr lang="en-US" dirty="0" smtClean="0">
                <a:hlinkClick r:id="rId4"/>
              </a:rPr>
              <a:t>www.maxonmotor.com/maxon-academy.html</a:t>
            </a:r>
            <a:endParaRPr lang="en-US" dirty="0" smtClean="0"/>
          </a:p>
          <a:p>
            <a:r>
              <a:rPr lang="en-US" i="1" dirty="0" err="1"/>
              <a:t>Maxon</a:t>
            </a:r>
            <a:r>
              <a:rPr lang="en-US" i="1" dirty="0"/>
              <a:t> Motor </a:t>
            </a:r>
            <a:r>
              <a:rPr lang="en-US" i="1" dirty="0" smtClean="0"/>
              <a:t>e-Catalog</a:t>
            </a:r>
            <a:endParaRPr lang="en-US" i="1" dirty="0"/>
          </a:p>
          <a:p>
            <a:pPr marL="548640" lvl="3" indent="0">
              <a:spcBef>
                <a:spcPts val="0"/>
              </a:spcBef>
              <a:buClr>
                <a:schemeClr val="accent1"/>
              </a:buClr>
              <a:buNone/>
            </a:pPr>
            <a:r>
              <a:rPr lang="en-US" dirty="0" smtClean="0">
                <a:hlinkClick r:id="rId5"/>
              </a:rPr>
              <a:t>http://www.maxonmotor.ch/e-paper/</a:t>
            </a:r>
            <a:endParaRPr lang="en-US" dirty="0" smtClean="0"/>
          </a:p>
          <a:p>
            <a:r>
              <a:rPr lang="en-US" i="1" dirty="0" smtClean="0"/>
              <a:t>RC Servo tutorial</a:t>
            </a:r>
            <a:endParaRPr lang="en-US" i="1" dirty="0"/>
          </a:p>
          <a:p>
            <a:pPr marL="548640" lvl="3" indent="0">
              <a:spcBef>
                <a:spcPts val="0"/>
              </a:spcBef>
              <a:buClr>
                <a:schemeClr val="accent1"/>
              </a:buClr>
              <a:buNone/>
            </a:pPr>
            <a:r>
              <a:rPr lang="en-US" dirty="0" smtClean="0"/>
              <a:t>http</a:t>
            </a:r>
            <a:r>
              <a:rPr lang="en-US" dirty="0"/>
              <a:t>://www.pyroelectro.com/category/tutorials/</a:t>
            </a:r>
            <a:endParaRPr lang="en-US" dirty="0" smtClean="0"/>
          </a:p>
          <a:p>
            <a:pPr marL="548640" lvl="3" indent="0">
              <a:spcBef>
                <a:spcPts val="0"/>
              </a:spcBef>
              <a:buClr>
                <a:schemeClr val="accent1"/>
              </a:buClr>
              <a:buNone/>
            </a:pPr>
            <a:endParaRPr lang="en-US" dirty="0" smtClean="0"/>
          </a:p>
        </p:txBody>
      </p:sp>
    </p:spTree>
    <p:extLst>
      <p:ext uri="{BB962C8B-B14F-4D97-AF65-F5344CB8AC3E}">
        <p14:creationId xmlns:p14="http://schemas.microsoft.com/office/powerpoint/2010/main" val="1839627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Stepping motors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53</a:t>
            </a:fld>
            <a:endParaRPr lang="en-US" dirty="0"/>
          </a:p>
        </p:txBody>
      </p:sp>
      <p:sp>
        <p:nvSpPr>
          <p:cNvPr id="6" name="Content Placeholder 5"/>
          <p:cNvSpPr>
            <a:spLocks noGrp="1"/>
          </p:cNvSpPr>
          <p:nvPr>
            <p:ph sz="quarter" idx="1"/>
          </p:nvPr>
        </p:nvSpPr>
        <p:spPr/>
        <p:txBody>
          <a:bodyPr/>
          <a:lstStyle/>
          <a:p>
            <a:r>
              <a:rPr lang="en-US" dirty="0" smtClean="0"/>
              <a:t>Operating principle</a:t>
            </a:r>
          </a:p>
          <a:p>
            <a:r>
              <a:rPr lang="en-US" dirty="0" smtClean="0"/>
              <a:t>Construction</a:t>
            </a:r>
          </a:p>
          <a:p>
            <a:r>
              <a:rPr lang="en-US" dirty="0" smtClean="0"/>
              <a:t>Inherent characteristics</a:t>
            </a:r>
          </a:p>
          <a:p>
            <a:r>
              <a:rPr lang="en-US" dirty="0" smtClean="0"/>
              <a:t>Features</a:t>
            </a:r>
          </a:p>
          <a:p>
            <a:r>
              <a:rPr lang="en-US" dirty="0" smtClean="0"/>
              <a:t>Advantages/Disadvantages </a:t>
            </a:r>
            <a:endParaRPr lang="en-US" dirty="0"/>
          </a:p>
        </p:txBody>
      </p:sp>
    </p:spTree>
    <p:extLst>
      <p:ext uri="{BB962C8B-B14F-4D97-AF65-F5344CB8AC3E}">
        <p14:creationId xmlns:p14="http://schemas.microsoft.com/office/powerpoint/2010/main" val="40697086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PM Stepper motor – simplified model</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54</a:t>
            </a:fld>
            <a:endParaRPr lang="en-US" dirty="0"/>
          </a:p>
        </p:txBody>
      </p:sp>
      <p:sp>
        <p:nvSpPr>
          <p:cNvPr id="6" name="Content Placeholder 5"/>
          <p:cNvSpPr>
            <a:spLocks noGrp="1"/>
          </p:cNvSpPr>
          <p:nvPr>
            <p:ph sz="quarter" idx="1"/>
          </p:nvPr>
        </p:nvSpPr>
        <p:spPr/>
        <p:txBody>
          <a:bodyPr/>
          <a:lstStyle/>
          <a:p>
            <a:r>
              <a:rPr lang="en-US" sz="2400" dirty="0" smtClean="0"/>
              <a:t>Rotor</a:t>
            </a:r>
          </a:p>
          <a:p>
            <a:pPr lvl="1"/>
            <a:r>
              <a:rPr lang="en-US" dirty="0" smtClean="0"/>
              <a:t>Rotatable magnetized disk</a:t>
            </a:r>
          </a:p>
          <a:p>
            <a:r>
              <a:rPr lang="en-US" dirty="0" smtClean="0"/>
              <a:t>Stator</a:t>
            </a:r>
          </a:p>
          <a:p>
            <a:pPr lvl="1"/>
            <a:r>
              <a:rPr lang="en-US" dirty="0" smtClean="0"/>
              <a:t>Two windings (phases)</a:t>
            </a:r>
          </a:p>
          <a:p>
            <a:pPr lvl="2"/>
            <a:endParaRPr lang="en-US" dirty="0"/>
          </a:p>
        </p:txBody>
      </p:sp>
      <p:grpSp>
        <p:nvGrpSpPr>
          <p:cNvPr id="67" name="Group 66"/>
          <p:cNvGrpSpPr/>
          <p:nvPr/>
        </p:nvGrpSpPr>
        <p:grpSpPr>
          <a:xfrm>
            <a:off x="4649995" y="1463040"/>
            <a:ext cx="3376613" cy="3333750"/>
            <a:chOff x="5203786" y="1435100"/>
            <a:chExt cx="3376613" cy="3333750"/>
          </a:xfrm>
        </p:grpSpPr>
        <p:grpSp>
          <p:nvGrpSpPr>
            <p:cNvPr id="7" name="Group 76"/>
            <p:cNvGrpSpPr>
              <a:grpSpLocks/>
            </p:cNvGrpSpPr>
            <p:nvPr/>
          </p:nvGrpSpPr>
          <p:grpSpPr bwMode="auto">
            <a:xfrm>
              <a:off x="5203786" y="1435100"/>
              <a:ext cx="3376613" cy="3333750"/>
              <a:chOff x="1356" y="1038"/>
              <a:chExt cx="2127" cy="2100"/>
            </a:xfrm>
          </p:grpSpPr>
          <p:sp>
            <p:nvSpPr>
              <p:cNvPr id="8" name="Oval 5"/>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9" name="Group 6"/>
              <p:cNvGrpSpPr>
                <a:grpSpLocks/>
              </p:cNvGrpSpPr>
              <p:nvPr/>
            </p:nvGrpSpPr>
            <p:grpSpPr bwMode="auto">
              <a:xfrm>
                <a:off x="2262" y="1446"/>
                <a:ext cx="246" cy="282"/>
                <a:chOff x="4050" y="2685"/>
                <a:chExt cx="615" cy="705"/>
              </a:xfrm>
            </p:grpSpPr>
            <p:sp>
              <p:nvSpPr>
                <p:cNvPr id="58" name="Line 7"/>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8"/>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Freeform 9"/>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 name="Group 10"/>
              <p:cNvGrpSpPr>
                <a:grpSpLocks/>
              </p:cNvGrpSpPr>
              <p:nvPr/>
            </p:nvGrpSpPr>
            <p:grpSpPr bwMode="auto">
              <a:xfrm rot="5400000">
                <a:off x="2754" y="1944"/>
                <a:ext cx="246" cy="282"/>
                <a:chOff x="4050" y="2685"/>
                <a:chExt cx="615" cy="705"/>
              </a:xfrm>
            </p:grpSpPr>
            <p:sp>
              <p:nvSpPr>
                <p:cNvPr id="55" name="Line 11"/>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2"/>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Freeform 13"/>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 name="Freeform 14"/>
              <p:cNvSpPr>
                <a:spLocks/>
              </p:cNvSpPr>
              <p:nvPr/>
            </p:nvSpPr>
            <p:spPr bwMode="auto">
              <a:xfrm>
                <a:off x="2508" y="1446"/>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2" name="Group 15"/>
              <p:cNvGrpSpPr>
                <a:grpSpLocks/>
              </p:cNvGrpSpPr>
              <p:nvPr/>
            </p:nvGrpSpPr>
            <p:grpSpPr bwMode="auto">
              <a:xfrm flipV="1">
                <a:off x="2256" y="2436"/>
                <a:ext cx="246" cy="282"/>
                <a:chOff x="4050" y="2685"/>
                <a:chExt cx="615" cy="705"/>
              </a:xfrm>
            </p:grpSpPr>
            <p:sp>
              <p:nvSpPr>
                <p:cNvPr id="52" name="Line 16"/>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7"/>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Freeform 18"/>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 name="Group 19"/>
              <p:cNvGrpSpPr>
                <a:grpSpLocks/>
              </p:cNvGrpSpPr>
              <p:nvPr/>
            </p:nvGrpSpPr>
            <p:grpSpPr bwMode="auto">
              <a:xfrm rot="16200000" flipH="1">
                <a:off x="1767" y="1944"/>
                <a:ext cx="246" cy="282"/>
                <a:chOff x="4050" y="2685"/>
                <a:chExt cx="615" cy="705"/>
              </a:xfrm>
            </p:grpSpPr>
            <p:sp>
              <p:nvSpPr>
                <p:cNvPr id="49" name="Line 20"/>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21"/>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Freeform 22"/>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 name="Freeform 23"/>
              <p:cNvSpPr>
                <a:spLocks/>
              </p:cNvSpPr>
              <p:nvPr/>
            </p:nvSpPr>
            <p:spPr bwMode="auto">
              <a:xfrm rot="5400000">
                <a:off x="2505" y="2205"/>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24"/>
              <p:cNvSpPr>
                <a:spLocks/>
              </p:cNvSpPr>
              <p:nvPr/>
            </p:nvSpPr>
            <p:spPr bwMode="auto">
              <a:xfrm rot="10800000">
                <a:off x="1752" y="2202"/>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25"/>
              <p:cNvSpPr>
                <a:spLocks/>
              </p:cNvSpPr>
              <p:nvPr/>
            </p:nvSpPr>
            <p:spPr bwMode="auto">
              <a:xfrm rot="-5400000">
                <a:off x="1749" y="1449"/>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7" name="Group 26"/>
              <p:cNvGrpSpPr>
                <a:grpSpLocks/>
              </p:cNvGrpSpPr>
              <p:nvPr/>
            </p:nvGrpSpPr>
            <p:grpSpPr bwMode="auto">
              <a:xfrm>
                <a:off x="2754" y="1926"/>
                <a:ext cx="570" cy="336"/>
                <a:chOff x="5280" y="3930"/>
                <a:chExt cx="1425" cy="841"/>
              </a:xfrm>
            </p:grpSpPr>
            <p:sp>
              <p:nvSpPr>
                <p:cNvPr id="45" name="Freeform 27"/>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28"/>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29"/>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30"/>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 name="Group 31"/>
              <p:cNvGrpSpPr>
                <a:grpSpLocks/>
              </p:cNvGrpSpPr>
              <p:nvPr/>
            </p:nvGrpSpPr>
            <p:grpSpPr bwMode="auto">
              <a:xfrm>
                <a:off x="2234" y="2456"/>
                <a:ext cx="341" cy="610"/>
                <a:chOff x="3981" y="5256"/>
                <a:chExt cx="852" cy="1524"/>
              </a:xfrm>
            </p:grpSpPr>
            <p:sp>
              <p:nvSpPr>
                <p:cNvPr id="42" name="Freeform 32"/>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33"/>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34"/>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 name="Group 35"/>
              <p:cNvGrpSpPr>
                <a:grpSpLocks/>
              </p:cNvGrpSpPr>
              <p:nvPr/>
            </p:nvGrpSpPr>
            <p:grpSpPr bwMode="auto">
              <a:xfrm>
                <a:off x="2229" y="1206"/>
                <a:ext cx="334" cy="500"/>
                <a:chOff x="3968" y="2130"/>
                <a:chExt cx="834" cy="1250"/>
              </a:xfrm>
            </p:grpSpPr>
            <p:sp>
              <p:nvSpPr>
                <p:cNvPr id="38" name="Freeform 36"/>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37"/>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38"/>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39"/>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0" name="Group 40"/>
              <p:cNvGrpSpPr>
                <a:grpSpLocks/>
              </p:cNvGrpSpPr>
              <p:nvPr/>
            </p:nvGrpSpPr>
            <p:grpSpPr bwMode="auto">
              <a:xfrm>
                <a:off x="1506" y="1944"/>
                <a:ext cx="522" cy="336"/>
                <a:chOff x="2160" y="3975"/>
                <a:chExt cx="1305" cy="840"/>
              </a:xfrm>
            </p:grpSpPr>
            <p:sp>
              <p:nvSpPr>
                <p:cNvPr id="35" name="Freeform 41"/>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42"/>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43"/>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1" name="Line 44"/>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45"/>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46"/>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47"/>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48"/>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49"/>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Oval 50"/>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28" name="Oval 51"/>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29" name="Oval 52"/>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30" name="Oval 53"/>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31" name="Text Box 54"/>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32" name="Text Box 55"/>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33" name="Text Box 56"/>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34" name="Text Box 57"/>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grpSp>
          <p:nvGrpSpPr>
            <p:cNvPr id="62" name="Group 61"/>
            <p:cNvGrpSpPr/>
            <p:nvPr/>
          </p:nvGrpSpPr>
          <p:grpSpPr>
            <a:xfrm>
              <a:off x="6257764" y="2516598"/>
              <a:ext cx="1152525" cy="1152525"/>
              <a:chOff x="3201988" y="2727325"/>
              <a:chExt cx="1152525" cy="1152525"/>
            </a:xfrm>
          </p:grpSpPr>
          <p:sp>
            <p:nvSpPr>
              <p:cNvPr id="63" name="Oval 65"/>
              <p:cNvSpPr>
                <a:spLocks noChangeArrowheads="1"/>
              </p:cNvSpPr>
              <p:nvPr/>
            </p:nvSpPr>
            <p:spPr bwMode="auto">
              <a:xfrm>
                <a:off x="3760788" y="3281363"/>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64" name="Oval 66"/>
              <p:cNvSpPr>
                <a:spLocks noChangeArrowheads="1"/>
              </p:cNvSpPr>
              <p:nvPr/>
            </p:nvSpPr>
            <p:spPr bwMode="auto">
              <a:xfrm>
                <a:off x="3201988" y="2727325"/>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Text Box 81"/>
              <p:cNvSpPr txBox="1">
                <a:spLocks noChangeArrowheads="1"/>
              </p:cNvSpPr>
              <p:nvPr/>
            </p:nvSpPr>
            <p:spPr bwMode="auto">
              <a:xfrm flipH="1">
                <a:off x="3597275" y="341630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dirty="0">
                    <a:solidFill>
                      <a:srgbClr val="FF3300"/>
                    </a:solidFill>
                  </a:rPr>
                  <a:t>N</a:t>
                </a:r>
              </a:p>
            </p:txBody>
          </p:sp>
          <p:sp>
            <p:nvSpPr>
              <p:cNvPr id="66" name="Text Box 82"/>
              <p:cNvSpPr txBox="1">
                <a:spLocks noChangeArrowheads="1"/>
              </p:cNvSpPr>
              <p:nvPr/>
            </p:nvSpPr>
            <p:spPr bwMode="auto">
              <a:xfrm flipH="1">
                <a:off x="3605213" y="2767013"/>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grpSp>
    </p:spTree>
    <p:extLst>
      <p:ext uri="{BB962C8B-B14F-4D97-AF65-F5344CB8AC3E}">
        <p14:creationId xmlns:p14="http://schemas.microsoft.com/office/powerpoint/2010/main" val="3199360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 Full Step </a:t>
            </a:r>
            <a:r>
              <a:rPr lang="en-US" sz="3200" dirty="0" smtClean="0"/>
              <a:t>Mode 1a</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55</a:t>
            </a:fld>
            <a:endParaRPr lang="en-US" dirty="0"/>
          </a:p>
        </p:txBody>
      </p:sp>
      <p:sp>
        <p:nvSpPr>
          <p:cNvPr id="6" name="Content Placeholder 5"/>
          <p:cNvSpPr>
            <a:spLocks noGrp="1"/>
          </p:cNvSpPr>
          <p:nvPr>
            <p:ph sz="quarter" idx="1"/>
          </p:nvPr>
        </p:nvSpPr>
        <p:spPr/>
        <p:txBody>
          <a:bodyPr/>
          <a:lstStyle/>
          <a:p>
            <a:r>
              <a:rPr lang="en-US" dirty="0" smtClean="0"/>
              <a:t>Step 1a</a:t>
            </a:r>
          </a:p>
          <a:p>
            <a:pPr lvl="1"/>
            <a:r>
              <a:rPr lang="en-US" sz="2800" dirty="0" smtClean="0"/>
              <a:t>Energize windings</a:t>
            </a:r>
          </a:p>
          <a:p>
            <a:pPr lvl="2"/>
            <a:r>
              <a:rPr lang="en-US" sz="2400" dirty="0"/>
              <a:t>A</a:t>
            </a:r>
            <a:r>
              <a:rPr lang="en-US" sz="2400" baseline="-25000" dirty="0"/>
              <a:t>1</a:t>
            </a:r>
            <a:r>
              <a:rPr lang="en-US" sz="2400" dirty="0"/>
              <a:t> and B</a:t>
            </a:r>
            <a:r>
              <a:rPr lang="en-US" sz="2400" baseline="-25000" dirty="0"/>
              <a:t>1</a:t>
            </a:r>
            <a:r>
              <a:rPr lang="en-US" sz="2400" dirty="0"/>
              <a:t> </a:t>
            </a:r>
            <a:r>
              <a:rPr lang="en-US" sz="2400" dirty="0" smtClean="0"/>
              <a:t>high</a:t>
            </a:r>
          </a:p>
          <a:p>
            <a:pPr lvl="2"/>
            <a:r>
              <a:rPr lang="en-US" sz="2400" dirty="0"/>
              <a:t>A</a:t>
            </a:r>
            <a:r>
              <a:rPr lang="en-US" sz="2400" baseline="-25000" dirty="0"/>
              <a:t>2</a:t>
            </a:r>
            <a:r>
              <a:rPr lang="en-US" sz="2400" dirty="0"/>
              <a:t> and B</a:t>
            </a:r>
            <a:r>
              <a:rPr lang="en-US" sz="2400" baseline="-25000" dirty="0"/>
              <a:t>2</a:t>
            </a:r>
            <a:r>
              <a:rPr lang="en-US" sz="2400" dirty="0"/>
              <a:t> </a:t>
            </a:r>
            <a:r>
              <a:rPr lang="en-US" sz="2400" dirty="0" smtClean="0"/>
              <a:t>low</a:t>
            </a:r>
          </a:p>
          <a:p>
            <a:pPr lvl="1"/>
            <a:r>
              <a:rPr lang="en-US" sz="2800" dirty="0" smtClean="0"/>
              <a:t>What happens to the</a:t>
            </a:r>
            <a:br>
              <a:rPr lang="en-US" sz="2800" dirty="0" smtClean="0"/>
            </a:br>
            <a:r>
              <a:rPr lang="en-US" sz="2800" dirty="0" smtClean="0"/>
              <a:t>rotor?</a:t>
            </a:r>
            <a:endParaRPr lang="en-US" sz="2800" dirty="0"/>
          </a:p>
        </p:txBody>
      </p:sp>
      <p:grpSp>
        <p:nvGrpSpPr>
          <p:cNvPr id="7" name="Group 6"/>
          <p:cNvGrpSpPr/>
          <p:nvPr/>
        </p:nvGrpSpPr>
        <p:grpSpPr>
          <a:xfrm>
            <a:off x="4572000" y="1465263"/>
            <a:ext cx="4262438" cy="3711575"/>
            <a:chOff x="3784600" y="1465263"/>
            <a:chExt cx="4262438" cy="3711575"/>
          </a:xfrm>
        </p:grpSpPr>
        <p:grpSp>
          <p:nvGrpSpPr>
            <p:cNvPr id="8" name="Group 2"/>
            <p:cNvGrpSpPr>
              <a:grpSpLocks/>
            </p:cNvGrpSpPr>
            <p:nvPr/>
          </p:nvGrpSpPr>
          <p:grpSpPr bwMode="auto">
            <a:xfrm>
              <a:off x="4152900" y="1647825"/>
              <a:ext cx="3376613" cy="3333750"/>
              <a:chOff x="1356" y="1038"/>
              <a:chExt cx="2127" cy="2100"/>
            </a:xfrm>
          </p:grpSpPr>
          <p:sp>
            <p:nvSpPr>
              <p:cNvPr id="30"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31" name="Group 4"/>
              <p:cNvGrpSpPr>
                <a:grpSpLocks/>
              </p:cNvGrpSpPr>
              <p:nvPr/>
            </p:nvGrpSpPr>
            <p:grpSpPr bwMode="auto">
              <a:xfrm>
                <a:off x="2262" y="1446"/>
                <a:ext cx="246" cy="282"/>
                <a:chOff x="4050" y="2685"/>
                <a:chExt cx="615" cy="705"/>
              </a:xfrm>
            </p:grpSpPr>
            <p:sp>
              <p:nvSpPr>
                <p:cNvPr id="80"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2" name="Group 8"/>
              <p:cNvGrpSpPr>
                <a:grpSpLocks/>
              </p:cNvGrpSpPr>
              <p:nvPr/>
            </p:nvGrpSpPr>
            <p:grpSpPr bwMode="auto">
              <a:xfrm rot="5400000">
                <a:off x="2754" y="1944"/>
                <a:ext cx="246" cy="282"/>
                <a:chOff x="4050" y="2685"/>
                <a:chExt cx="615" cy="705"/>
              </a:xfrm>
            </p:grpSpPr>
            <p:sp>
              <p:nvSpPr>
                <p:cNvPr id="77"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3" name="Freeform 12"/>
              <p:cNvSpPr>
                <a:spLocks/>
              </p:cNvSpPr>
              <p:nvPr/>
            </p:nvSpPr>
            <p:spPr bwMode="auto">
              <a:xfrm>
                <a:off x="2508" y="1446"/>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4" name="Group 13"/>
              <p:cNvGrpSpPr>
                <a:grpSpLocks/>
              </p:cNvGrpSpPr>
              <p:nvPr/>
            </p:nvGrpSpPr>
            <p:grpSpPr bwMode="auto">
              <a:xfrm flipV="1">
                <a:off x="2256" y="2436"/>
                <a:ext cx="246" cy="282"/>
                <a:chOff x="4050" y="2685"/>
                <a:chExt cx="615" cy="705"/>
              </a:xfrm>
            </p:grpSpPr>
            <p:sp>
              <p:nvSpPr>
                <p:cNvPr id="74"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5" name="Group 17"/>
              <p:cNvGrpSpPr>
                <a:grpSpLocks/>
              </p:cNvGrpSpPr>
              <p:nvPr/>
            </p:nvGrpSpPr>
            <p:grpSpPr bwMode="auto">
              <a:xfrm rot="16200000" flipH="1">
                <a:off x="1767" y="1944"/>
                <a:ext cx="246" cy="282"/>
                <a:chOff x="4050" y="2685"/>
                <a:chExt cx="615" cy="705"/>
              </a:xfrm>
            </p:grpSpPr>
            <p:sp>
              <p:nvSpPr>
                <p:cNvPr id="71"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6" name="Freeform 21"/>
              <p:cNvSpPr>
                <a:spLocks/>
              </p:cNvSpPr>
              <p:nvPr/>
            </p:nvSpPr>
            <p:spPr bwMode="auto">
              <a:xfrm rot="5400000">
                <a:off x="2505" y="2205"/>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22"/>
              <p:cNvSpPr>
                <a:spLocks/>
              </p:cNvSpPr>
              <p:nvPr/>
            </p:nvSpPr>
            <p:spPr bwMode="auto">
              <a:xfrm rot="10800000">
                <a:off x="1752" y="2202"/>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23"/>
              <p:cNvSpPr>
                <a:spLocks/>
              </p:cNvSpPr>
              <p:nvPr/>
            </p:nvSpPr>
            <p:spPr bwMode="auto">
              <a:xfrm rot="-5400000">
                <a:off x="1749" y="1449"/>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9" name="Group 24"/>
              <p:cNvGrpSpPr>
                <a:grpSpLocks/>
              </p:cNvGrpSpPr>
              <p:nvPr/>
            </p:nvGrpSpPr>
            <p:grpSpPr bwMode="auto">
              <a:xfrm>
                <a:off x="2754" y="1926"/>
                <a:ext cx="570" cy="336"/>
                <a:chOff x="5280" y="3930"/>
                <a:chExt cx="1425" cy="841"/>
              </a:xfrm>
            </p:grpSpPr>
            <p:sp>
              <p:nvSpPr>
                <p:cNvPr id="67"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 name="Group 29"/>
              <p:cNvGrpSpPr>
                <a:grpSpLocks/>
              </p:cNvGrpSpPr>
              <p:nvPr/>
            </p:nvGrpSpPr>
            <p:grpSpPr bwMode="auto">
              <a:xfrm>
                <a:off x="2234" y="2456"/>
                <a:ext cx="341" cy="610"/>
                <a:chOff x="3981" y="5256"/>
                <a:chExt cx="852" cy="1524"/>
              </a:xfrm>
            </p:grpSpPr>
            <p:sp>
              <p:nvSpPr>
                <p:cNvPr id="64"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1" name="Group 33"/>
              <p:cNvGrpSpPr>
                <a:grpSpLocks/>
              </p:cNvGrpSpPr>
              <p:nvPr/>
            </p:nvGrpSpPr>
            <p:grpSpPr bwMode="auto">
              <a:xfrm>
                <a:off x="2229" y="1206"/>
                <a:ext cx="334" cy="500"/>
                <a:chOff x="3968" y="2130"/>
                <a:chExt cx="834" cy="1250"/>
              </a:xfrm>
            </p:grpSpPr>
            <p:sp>
              <p:nvSpPr>
                <p:cNvPr id="60"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2" name="Group 38"/>
              <p:cNvGrpSpPr>
                <a:grpSpLocks/>
              </p:cNvGrpSpPr>
              <p:nvPr/>
            </p:nvGrpSpPr>
            <p:grpSpPr bwMode="auto">
              <a:xfrm>
                <a:off x="1506" y="1944"/>
                <a:ext cx="522" cy="336"/>
                <a:chOff x="2160" y="3975"/>
                <a:chExt cx="1305" cy="840"/>
              </a:xfrm>
            </p:grpSpPr>
            <p:sp>
              <p:nvSpPr>
                <p:cNvPr id="57"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3"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50"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51"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52"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53"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54"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55"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56"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grpSp>
          <p:nvGrpSpPr>
            <p:cNvPr id="9" name="Group 56"/>
            <p:cNvGrpSpPr>
              <a:grpSpLocks/>
            </p:cNvGrpSpPr>
            <p:nvPr/>
          </p:nvGrpSpPr>
          <p:grpSpPr bwMode="auto">
            <a:xfrm>
              <a:off x="4357688" y="1885950"/>
              <a:ext cx="2843212" cy="2838450"/>
              <a:chOff x="6604" y="896"/>
              <a:chExt cx="4479" cy="4469"/>
            </a:xfrm>
          </p:grpSpPr>
          <p:sp>
            <p:nvSpPr>
              <p:cNvPr id="22" name="Text Box 57"/>
              <p:cNvSpPr txBox="1">
                <a:spLocks noChangeArrowheads="1"/>
              </p:cNvSpPr>
              <p:nvPr/>
            </p:nvSpPr>
            <p:spPr bwMode="auto">
              <a:xfrm>
                <a:off x="8559" y="1573"/>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23" name="Text Box 58"/>
              <p:cNvSpPr txBox="1">
                <a:spLocks noChangeArrowheads="1"/>
              </p:cNvSpPr>
              <p:nvPr/>
            </p:nvSpPr>
            <p:spPr bwMode="auto">
              <a:xfrm>
                <a:off x="8591" y="4108"/>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24" name="Text Box 59"/>
              <p:cNvSpPr txBox="1">
                <a:spLocks noChangeArrowheads="1"/>
              </p:cNvSpPr>
              <p:nvPr/>
            </p:nvSpPr>
            <p:spPr bwMode="auto">
              <a:xfrm>
                <a:off x="9864" y="2848"/>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25" name="Text Box 60"/>
              <p:cNvSpPr txBox="1">
                <a:spLocks noChangeArrowheads="1"/>
              </p:cNvSpPr>
              <p:nvPr/>
            </p:nvSpPr>
            <p:spPr bwMode="auto">
              <a:xfrm>
                <a:off x="7389" y="2863"/>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26" name="Line 61"/>
              <p:cNvSpPr>
                <a:spLocks noChangeShapeType="1"/>
              </p:cNvSpPr>
              <p:nvPr/>
            </p:nvSpPr>
            <p:spPr bwMode="auto">
              <a:xfrm flipV="1">
                <a:off x="10211" y="896"/>
                <a:ext cx="872" cy="872"/>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27" name="Line 62"/>
              <p:cNvSpPr>
                <a:spLocks noChangeShapeType="1"/>
              </p:cNvSpPr>
              <p:nvPr/>
            </p:nvSpPr>
            <p:spPr bwMode="auto">
              <a:xfrm flipV="1">
                <a:off x="6604" y="4493"/>
                <a:ext cx="872" cy="87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Oval 63"/>
              <p:cNvSpPr>
                <a:spLocks noChangeArrowheads="1"/>
              </p:cNvSpPr>
              <p:nvPr/>
            </p:nvSpPr>
            <p:spPr bwMode="auto">
              <a:xfrm>
                <a:off x="8814" y="3093"/>
                <a:ext cx="45" cy="45"/>
              </a:xfrm>
              <a:prstGeom prst="ellipse">
                <a:avLst/>
              </a:prstGeom>
              <a:solidFill>
                <a:srgbClr val="000000"/>
              </a:solidFill>
              <a:ln w="9525">
                <a:solidFill>
                  <a:srgbClr val="000000"/>
                </a:solidFill>
                <a:round/>
                <a:headEnd/>
                <a:tailEnd/>
              </a:ln>
            </p:spPr>
            <p:txBody>
              <a:bodyPr/>
              <a:lstStyle/>
              <a:p>
                <a:endParaRPr lang="en-US"/>
              </a:p>
            </p:txBody>
          </p:sp>
          <p:sp>
            <p:nvSpPr>
              <p:cNvPr id="29" name="Oval 64"/>
              <p:cNvSpPr>
                <a:spLocks noChangeArrowheads="1"/>
              </p:cNvSpPr>
              <p:nvPr/>
            </p:nvSpPr>
            <p:spPr bwMode="auto">
              <a:xfrm>
                <a:off x="7935" y="2220"/>
                <a:ext cx="1815" cy="181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 name="Text Box 66"/>
            <p:cNvSpPr txBox="1">
              <a:spLocks noChangeArrowheads="1"/>
            </p:cNvSpPr>
            <p:nvPr/>
          </p:nvSpPr>
          <p:spPr bwMode="auto">
            <a:xfrm>
              <a:off x="6122988" y="47434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1" name="Text Box 67"/>
            <p:cNvSpPr txBox="1">
              <a:spLocks noChangeArrowheads="1"/>
            </p:cNvSpPr>
            <p:nvPr/>
          </p:nvSpPr>
          <p:spPr bwMode="auto">
            <a:xfrm>
              <a:off x="5889625" y="16383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2" name="Text Box 68"/>
            <p:cNvSpPr txBox="1">
              <a:spLocks noChangeArrowheads="1"/>
            </p:cNvSpPr>
            <p:nvPr/>
          </p:nvSpPr>
          <p:spPr bwMode="auto">
            <a:xfrm>
              <a:off x="3784600" y="33591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3" name="Text Box 69"/>
            <p:cNvSpPr txBox="1">
              <a:spLocks noChangeArrowheads="1"/>
            </p:cNvSpPr>
            <p:nvPr/>
          </p:nvSpPr>
          <p:spPr bwMode="auto">
            <a:xfrm flipH="1">
              <a:off x="7431088" y="27432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4" name="AutoShape 70"/>
            <p:cNvSpPr>
              <a:spLocks noChangeArrowheads="1"/>
            </p:cNvSpPr>
            <p:nvPr/>
          </p:nvSpPr>
          <p:spPr bwMode="auto">
            <a:xfrm>
              <a:off x="5445125" y="20494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5" name="AutoShape 71"/>
            <p:cNvSpPr>
              <a:spLocks noChangeArrowheads="1"/>
            </p:cNvSpPr>
            <p:nvPr/>
          </p:nvSpPr>
          <p:spPr bwMode="auto">
            <a:xfrm>
              <a:off x="6073775" y="437038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6" name="AutoShape 72"/>
            <p:cNvSpPr>
              <a:spLocks noChangeArrowheads="1"/>
            </p:cNvSpPr>
            <p:nvPr/>
          </p:nvSpPr>
          <p:spPr bwMode="auto">
            <a:xfrm rot="5400000">
              <a:off x="6968332" y="29503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7" name="AutoShape 73"/>
            <p:cNvSpPr>
              <a:spLocks noChangeArrowheads="1"/>
            </p:cNvSpPr>
            <p:nvPr/>
          </p:nvSpPr>
          <p:spPr bwMode="auto">
            <a:xfrm rot="5400000">
              <a:off x="4577557" y="34520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8" name="Text Box 74"/>
            <p:cNvSpPr txBox="1">
              <a:spLocks noChangeArrowheads="1"/>
            </p:cNvSpPr>
            <p:nvPr/>
          </p:nvSpPr>
          <p:spPr bwMode="auto">
            <a:xfrm flipH="1">
              <a:off x="7175500" y="1465263"/>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9" name="Text Box 75"/>
            <p:cNvSpPr txBox="1">
              <a:spLocks noChangeArrowheads="1"/>
            </p:cNvSpPr>
            <p:nvPr/>
          </p:nvSpPr>
          <p:spPr bwMode="auto">
            <a:xfrm flipH="1">
              <a:off x="3871913" y="4535488"/>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20" name="Text Box 77"/>
            <p:cNvSpPr txBox="1">
              <a:spLocks noChangeArrowheads="1"/>
            </p:cNvSpPr>
            <p:nvPr/>
          </p:nvSpPr>
          <p:spPr bwMode="auto">
            <a:xfrm flipH="1">
              <a:off x="5597525" y="341630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21" name="Text Box 78"/>
            <p:cNvSpPr txBox="1">
              <a:spLocks noChangeArrowheads="1"/>
            </p:cNvSpPr>
            <p:nvPr/>
          </p:nvSpPr>
          <p:spPr bwMode="auto">
            <a:xfrm flipH="1">
              <a:off x="5605463" y="2767013"/>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7326018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 Full Step </a:t>
            </a:r>
            <a:r>
              <a:rPr lang="en-US" sz="3200" dirty="0" smtClean="0"/>
              <a:t>Mode 1b</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56</a:t>
            </a:fld>
            <a:endParaRPr lang="en-US" dirty="0"/>
          </a:p>
        </p:txBody>
      </p:sp>
      <p:sp>
        <p:nvSpPr>
          <p:cNvPr id="6" name="Content Placeholder 5"/>
          <p:cNvSpPr>
            <a:spLocks noGrp="1"/>
          </p:cNvSpPr>
          <p:nvPr>
            <p:ph sz="quarter" idx="1"/>
          </p:nvPr>
        </p:nvSpPr>
        <p:spPr/>
        <p:txBody>
          <a:bodyPr/>
          <a:lstStyle/>
          <a:p>
            <a:r>
              <a:rPr lang="en-US" dirty="0" smtClean="0"/>
              <a:t>Step 1b</a:t>
            </a:r>
          </a:p>
          <a:p>
            <a:pPr lvl="1"/>
            <a:r>
              <a:rPr lang="en-US" sz="2800" dirty="0" smtClean="0"/>
              <a:t>Magnetic forces cause a torque</a:t>
            </a:r>
          </a:p>
          <a:p>
            <a:pPr lvl="1"/>
            <a:r>
              <a:rPr lang="en-US" sz="2800" dirty="0" smtClean="0"/>
              <a:t>Rotor aligns with stator field</a:t>
            </a:r>
            <a:endParaRPr lang="en-US" sz="2800" dirty="0"/>
          </a:p>
        </p:txBody>
      </p:sp>
      <p:grpSp>
        <p:nvGrpSpPr>
          <p:cNvPr id="83" name="Group 82"/>
          <p:cNvGrpSpPr/>
          <p:nvPr/>
        </p:nvGrpSpPr>
        <p:grpSpPr>
          <a:xfrm>
            <a:off x="4572000" y="1465263"/>
            <a:ext cx="4262438" cy="3711575"/>
            <a:chOff x="3784600" y="1465263"/>
            <a:chExt cx="4262438" cy="3711575"/>
          </a:xfrm>
        </p:grpSpPr>
        <p:grpSp>
          <p:nvGrpSpPr>
            <p:cNvPr id="84" name="Group 2"/>
            <p:cNvGrpSpPr>
              <a:grpSpLocks/>
            </p:cNvGrpSpPr>
            <p:nvPr/>
          </p:nvGrpSpPr>
          <p:grpSpPr bwMode="auto">
            <a:xfrm>
              <a:off x="4152900" y="1647825"/>
              <a:ext cx="3376613" cy="3333750"/>
              <a:chOff x="1356" y="1038"/>
              <a:chExt cx="2127" cy="2100"/>
            </a:xfrm>
          </p:grpSpPr>
          <p:sp>
            <p:nvSpPr>
              <p:cNvPr id="106"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07" name="Group 4"/>
              <p:cNvGrpSpPr>
                <a:grpSpLocks/>
              </p:cNvGrpSpPr>
              <p:nvPr/>
            </p:nvGrpSpPr>
            <p:grpSpPr bwMode="auto">
              <a:xfrm>
                <a:off x="2262" y="1446"/>
                <a:ext cx="246" cy="282"/>
                <a:chOff x="4050" y="2685"/>
                <a:chExt cx="615" cy="705"/>
              </a:xfrm>
            </p:grpSpPr>
            <p:sp>
              <p:nvSpPr>
                <p:cNvPr id="156"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8" name="Group 8"/>
              <p:cNvGrpSpPr>
                <a:grpSpLocks/>
              </p:cNvGrpSpPr>
              <p:nvPr/>
            </p:nvGrpSpPr>
            <p:grpSpPr bwMode="auto">
              <a:xfrm rot="5400000">
                <a:off x="2754" y="1944"/>
                <a:ext cx="246" cy="282"/>
                <a:chOff x="4050" y="2685"/>
                <a:chExt cx="615" cy="705"/>
              </a:xfrm>
            </p:grpSpPr>
            <p:sp>
              <p:nvSpPr>
                <p:cNvPr id="153"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9" name="Freeform 12"/>
              <p:cNvSpPr>
                <a:spLocks/>
              </p:cNvSpPr>
              <p:nvPr/>
            </p:nvSpPr>
            <p:spPr bwMode="auto">
              <a:xfrm>
                <a:off x="2508" y="1446"/>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0" name="Group 13"/>
              <p:cNvGrpSpPr>
                <a:grpSpLocks/>
              </p:cNvGrpSpPr>
              <p:nvPr/>
            </p:nvGrpSpPr>
            <p:grpSpPr bwMode="auto">
              <a:xfrm flipV="1">
                <a:off x="2256" y="2436"/>
                <a:ext cx="246" cy="282"/>
                <a:chOff x="4050" y="2685"/>
                <a:chExt cx="615" cy="705"/>
              </a:xfrm>
            </p:grpSpPr>
            <p:sp>
              <p:nvSpPr>
                <p:cNvPr id="150"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1" name="Group 17"/>
              <p:cNvGrpSpPr>
                <a:grpSpLocks/>
              </p:cNvGrpSpPr>
              <p:nvPr/>
            </p:nvGrpSpPr>
            <p:grpSpPr bwMode="auto">
              <a:xfrm rot="16200000" flipH="1">
                <a:off x="1767" y="1944"/>
                <a:ext cx="246" cy="282"/>
                <a:chOff x="4050" y="2685"/>
                <a:chExt cx="615" cy="705"/>
              </a:xfrm>
            </p:grpSpPr>
            <p:sp>
              <p:nvSpPr>
                <p:cNvPr id="147"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2" name="Freeform 21"/>
              <p:cNvSpPr>
                <a:spLocks/>
              </p:cNvSpPr>
              <p:nvPr/>
            </p:nvSpPr>
            <p:spPr bwMode="auto">
              <a:xfrm rot="5400000">
                <a:off x="2505" y="2205"/>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22"/>
              <p:cNvSpPr>
                <a:spLocks/>
              </p:cNvSpPr>
              <p:nvPr/>
            </p:nvSpPr>
            <p:spPr bwMode="auto">
              <a:xfrm rot="10800000">
                <a:off x="1752" y="2202"/>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23"/>
              <p:cNvSpPr>
                <a:spLocks/>
              </p:cNvSpPr>
              <p:nvPr/>
            </p:nvSpPr>
            <p:spPr bwMode="auto">
              <a:xfrm rot="-5400000">
                <a:off x="1749" y="1449"/>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5" name="Group 24"/>
              <p:cNvGrpSpPr>
                <a:grpSpLocks/>
              </p:cNvGrpSpPr>
              <p:nvPr/>
            </p:nvGrpSpPr>
            <p:grpSpPr bwMode="auto">
              <a:xfrm>
                <a:off x="2754" y="1926"/>
                <a:ext cx="570" cy="336"/>
                <a:chOff x="5280" y="3930"/>
                <a:chExt cx="1425" cy="841"/>
              </a:xfrm>
            </p:grpSpPr>
            <p:sp>
              <p:nvSpPr>
                <p:cNvPr id="143"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6" name="Group 29"/>
              <p:cNvGrpSpPr>
                <a:grpSpLocks/>
              </p:cNvGrpSpPr>
              <p:nvPr/>
            </p:nvGrpSpPr>
            <p:grpSpPr bwMode="auto">
              <a:xfrm>
                <a:off x="2234" y="2456"/>
                <a:ext cx="341" cy="610"/>
                <a:chOff x="3981" y="5256"/>
                <a:chExt cx="852" cy="1524"/>
              </a:xfrm>
            </p:grpSpPr>
            <p:sp>
              <p:nvSpPr>
                <p:cNvPr id="140"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7" name="Group 33"/>
              <p:cNvGrpSpPr>
                <a:grpSpLocks/>
              </p:cNvGrpSpPr>
              <p:nvPr/>
            </p:nvGrpSpPr>
            <p:grpSpPr bwMode="auto">
              <a:xfrm>
                <a:off x="2229" y="1206"/>
                <a:ext cx="334" cy="500"/>
                <a:chOff x="3968" y="2130"/>
                <a:chExt cx="834" cy="1250"/>
              </a:xfrm>
            </p:grpSpPr>
            <p:sp>
              <p:nvSpPr>
                <p:cNvPr id="136"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8" name="Group 38"/>
              <p:cNvGrpSpPr>
                <a:grpSpLocks/>
              </p:cNvGrpSpPr>
              <p:nvPr/>
            </p:nvGrpSpPr>
            <p:grpSpPr bwMode="auto">
              <a:xfrm>
                <a:off x="1506" y="1944"/>
                <a:ext cx="522" cy="336"/>
                <a:chOff x="2160" y="3975"/>
                <a:chExt cx="1305" cy="840"/>
              </a:xfrm>
            </p:grpSpPr>
            <p:sp>
              <p:nvSpPr>
                <p:cNvPr id="133"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126"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127"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128"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129"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130"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131"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132"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grpSp>
          <p:nvGrpSpPr>
            <p:cNvPr id="85" name="Group 56"/>
            <p:cNvGrpSpPr>
              <a:grpSpLocks/>
            </p:cNvGrpSpPr>
            <p:nvPr/>
          </p:nvGrpSpPr>
          <p:grpSpPr bwMode="auto">
            <a:xfrm>
              <a:off x="4357688" y="1885950"/>
              <a:ext cx="2843212" cy="2838450"/>
              <a:chOff x="6604" y="896"/>
              <a:chExt cx="4479" cy="4469"/>
            </a:xfrm>
          </p:grpSpPr>
          <p:sp>
            <p:nvSpPr>
              <p:cNvPr id="98" name="Text Box 57"/>
              <p:cNvSpPr txBox="1">
                <a:spLocks noChangeArrowheads="1"/>
              </p:cNvSpPr>
              <p:nvPr/>
            </p:nvSpPr>
            <p:spPr bwMode="auto">
              <a:xfrm>
                <a:off x="8559" y="1573"/>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99" name="Text Box 58"/>
              <p:cNvSpPr txBox="1">
                <a:spLocks noChangeArrowheads="1"/>
              </p:cNvSpPr>
              <p:nvPr/>
            </p:nvSpPr>
            <p:spPr bwMode="auto">
              <a:xfrm>
                <a:off x="8591" y="4108"/>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00" name="Text Box 59"/>
              <p:cNvSpPr txBox="1">
                <a:spLocks noChangeArrowheads="1"/>
              </p:cNvSpPr>
              <p:nvPr/>
            </p:nvSpPr>
            <p:spPr bwMode="auto">
              <a:xfrm>
                <a:off x="9864" y="2848"/>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01" name="Text Box 60"/>
              <p:cNvSpPr txBox="1">
                <a:spLocks noChangeArrowheads="1"/>
              </p:cNvSpPr>
              <p:nvPr/>
            </p:nvSpPr>
            <p:spPr bwMode="auto">
              <a:xfrm>
                <a:off x="7389" y="2863"/>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02" name="Line 61"/>
              <p:cNvSpPr>
                <a:spLocks noChangeShapeType="1"/>
              </p:cNvSpPr>
              <p:nvPr/>
            </p:nvSpPr>
            <p:spPr bwMode="auto">
              <a:xfrm flipV="1">
                <a:off x="10211" y="896"/>
                <a:ext cx="872" cy="872"/>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03" name="Line 62"/>
              <p:cNvSpPr>
                <a:spLocks noChangeShapeType="1"/>
              </p:cNvSpPr>
              <p:nvPr/>
            </p:nvSpPr>
            <p:spPr bwMode="auto">
              <a:xfrm flipV="1">
                <a:off x="6604" y="4493"/>
                <a:ext cx="872" cy="87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Oval 63"/>
              <p:cNvSpPr>
                <a:spLocks noChangeArrowheads="1"/>
              </p:cNvSpPr>
              <p:nvPr/>
            </p:nvSpPr>
            <p:spPr bwMode="auto">
              <a:xfrm>
                <a:off x="8814" y="3093"/>
                <a:ext cx="45" cy="45"/>
              </a:xfrm>
              <a:prstGeom prst="ellipse">
                <a:avLst/>
              </a:prstGeom>
              <a:solidFill>
                <a:srgbClr val="000000"/>
              </a:solidFill>
              <a:ln w="9525">
                <a:solidFill>
                  <a:srgbClr val="000000"/>
                </a:solidFill>
                <a:round/>
                <a:headEnd/>
                <a:tailEnd/>
              </a:ln>
            </p:spPr>
            <p:txBody>
              <a:bodyPr/>
              <a:lstStyle/>
              <a:p>
                <a:endParaRPr lang="en-US"/>
              </a:p>
            </p:txBody>
          </p:sp>
          <p:sp>
            <p:nvSpPr>
              <p:cNvPr id="105" name="Oval 64"/>
              <p:cNvSpPr>
                <a:spLocks noChangeArrowheads="1"/>
              </p:cNvSpPr>
              <p:nvPr/>
            </p:nvSpPr>
            <p:spPr bwMode="auto">
              <a:xfrm>
                <a:off x="7935" y="2220"/>
                <a:ext cx="1815" cy="181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6" name="Text Box 66"/>
            <p:cNvSpPr txBox="1">
              <a:spLocks noChangeArrowheads="1"/>
            </p:cNvSpPr>
            <p:nvPr/>
          </p:nvSpPr>
          <p:spPr bwMode="auto">
            <a:xfrm>
              <a:off x="6122988" y="47434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87" name="Text Box 67"/>
            <p:cNvSpPr txBox="1">
              <a:spLocks noChangeArrowheads="1"/>
            </p:cNvSpPr>
            <p:nvPr/>
          </p:nvSpPr>
          <p:spPr bwMode="auto">
            <a:xfrm>
              <a:off x="5889625" y="16383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88" name="Text Box 68"/>
            <p:cNvSpPr txBox="1">
              <a:spLocks noChangeArrowheads="1"/>
            </p:cNvSpPr>
            <p:nvPr/>
          </p:nvSpPr>
          <p:spPr bwMode="auto">
            <a:xfrm>
              <a:off x="3784600" y="33591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89" name="Text Box 69"/>
            <p:cNvSpPr txBox="1">
              <a:spLocks noChangeArrowheads="1"/>
            </p:cNvSpPr>
            <p:nvPr/>
          </p:nvSpPr>
          <p:spPr bwMode="auto">
            <a:xfrm flipH="1">
              <a:off x="7431088" y="27432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90" name="AutoShape 70"/>
            <p:cNvSpPr>
              <a:spLocks noChangeArrowheads="1"/>
            </p:cNvSpPr>
            <p:nvPr/>
          </p:nvSpPr>
          <p:spPr bwMode="auto">
            <a:xfrm>
              <a:off x="5445125" y="20494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91" name="AutoShape 71"/>
            <p:cNvSpPr>
              <a:spLocks noChangeArrowheads="1"/>
            </p:cNvSpPr>
            <p:nvPr/>
          </p:nvSpPr>
          <p:spPr bwMode="auto">
            <a:xfrm>
              <a:off x="6073775" y="437038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92" name="AutoShape 72"/>
            <p:cNvSpPr>
              <a:spLocks noChangeArrowheads="1"/>
            </p:cNvSpPr>
            <p:nvPr/>
          </p:nvSpPr>
          <p:spPr bwMode="auto">
            <a:xfrm rot="5400000">
              <a:off x="6968332" y="29503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93" name="AutoShape 73"/>
            <p:cNvSpPr>
              <a:spLocks noChangeArrowheads="1"/>
            </p:cNvSpPr>
            <p:nvPr/>
          </p:nvSpPr>
          <p:spPr bwMode="auto">
            <a:xfrm rot="5400000">
              <a:off x="4577557" y="34520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94" name="Text Box 74"/>
            <p:cNvSpPr txBox="1">
              <a:spLocks noChangeArrowheads="1"/>
            </p:cNvSpPr>
            <p:nvPr/>
          </p:nvSpPr>
          <p:spPr bwMode="auto">
            <a:xfrm flipH="1">
              <a:off x="7175500" y="1465263"/>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95" name="Text Box 75"/>
            <p:cNvSpPr txBox="1">
              <a:spLocks noChangeArrowheads="1"/>
            </p:cNvSpPr>
            <p:nvPr/>
          </p:nvSpPr>
          <p:spPr bwMode="auto">
            <a:xfrm flipH="1">
              <a:off x="3871913" y="4535488"/>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96" name="Text Box 77"/>
            <p:cNvSpPr txBox="1">
              <a:spLocks noChangeArrowheads="1"/>
            </p:cNvSpPr>
            <p:nvPr/>
          </p:nvSpPr>
          <p:spPr bwMode="auto">
            <a:xfrm flipH="1">
              <a:off x="5316538" y="334486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97" name="Text Box 78"/>
            <p:cNvSpPr txBox="1">
              <a:spLocks noChangeArrowheads="1"/>
            </p:cNvSpPr>
            <p:nvPr/>
          </p:nvSpPr>
          <p:spPr bwMode="auto">
            <a:xfrm flipH="1">
              <a:off x="5872163" y="2833688"/>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3113555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 Full Step </a:t>
            </a:r>
            <a:r>
              <a:rPr lang="en-US" sz="3200" dirty="0" smtClean="0"/>
              <a:t>Mode 2a</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57</a:t>
            </a:fld>
            <a:endParaRPr lang="en-US" dirty="0"/>
          </a:p>
        </p:txBody>
      </p:sp>
      <p:sp>
        <p:nvSpPr>
          <p:cNvPr id="6" name="Content Placeholder 5"/>
          <p:cNvSpPr>
            <a:spLocks noGrp="1"/>
          </p:cNvSpPr>
          <p:nvPr>
            <p:ph sz="quarter" idx="1"/>
          </p:nvPr>
        </p:nvSpPr>
        <p:spPr/>
        <p:txBody>
          <a:bodyPr/>
          <a:lstStyle/>
          <a:p>
            <a:r>
              <a:rPr lang="en-US" dirty="0" smtClean="0"/>
              <a:t>Step 2a</a:t>
            </a:r>
          </a:p>
          <a:p>
            <a:pPr lvl="1"/>
            <a:r>
              <a:rPr lang="en-US" sz="2800" dirty="0" smtClean="0"/>
              <a:t>Energize windings</a:t>
            </a:r>
          </a:p>
          <a:p>
            <a:pPr lvl="2"/>
            <a:r>
              <a:rPr lang="en-US" sz="2400" dirty="0" smtClean="0"/>
              <a:t>A</a:t>
            </a:r>
            <a:r>
              <a:rPr lang="en-US" sz="2400" baseline="-25000" dirty="0" smtClean="0"/>
              <a:t>2</a:t>
            </a:r>
            <a:r>
              <a:rPr lang="en-US" sz="2400" dirty="0" smtClean="0"/>
              <a:t> </a:t>
            </a:r>
            <a:r>
              <a:rPr lang="en-US" sz="2400" dirty="0"/>
              <a:t>and B</a:t>
            </a:r>
            <a:r>
              <a:rPr lang="en-US" sz="2400" baseline="-25000" dirty="0"/>
              <a:t>1</a:t>
            </a:r>
            <a:r>
              <a:rPr lang="en-US" sz="2400" dirty="0"/>
              <a:t> </a:t>
            </a:r>
            <a:r>
              <a:rPr lang="en-US" sz="2400" dirty="0" smtClean="0"/>
              <a:t>high</a:t>
            </a:r>
          </a:p>
          <a:p>
            <a:pPr lvl="2"/>
            <a:r>
              <a:rPr lang="en-US" sz="2400" dirty="0" smtClean="0"/>
              <a:t>A</a:t>
            </a:r>
            <a:r>
              <a:rPr lang="en-US" sz="2400" baseline="-25000" dirty="0" smtClean="0"/>
              <a:t>1</a:t>
            </a:r>
            <a:r>
              <a:rPr lang="en-US" sz="2400" dirty="0" smtClean="0"/>
              <a:t> </a:t>
            </a:r>
            <a:r>
              <a:rPr lang="en-US" sz="2400" dirty="0"/>
              <a:t>and B</a:t>
            </a:r>
            <a:r>
              <a:rPr lang="en-US" sz="2400" baseline="-25000" dirty="0"/>
              <a:t>2</a:t>
            </a:r>
            <a:r>
              <a:rPr lang="en-US" sz="2400" dirty="0"/>
              <a:t> </a:t>
            </a:r>
            <a:r>
              <a:rPr lang="en-US" sz="2400" dirty="0" smtClean="0"/>
              <a:t>low</a:t>
            </a:r>
          </a:p>
          <a:p>
            <a:pPr lvl="1"/>
            <a:r>
              <a:rPr lang="en-US" sz="2800" dirty="0" smtClean="0"/>
              <a:t>What happens to the</a:t>
            </a:r>
            <a:br>
              <a:rPr lang="en-US" sz="2800" dirty="0" smtClean="0"/>
            </a:br>
            <a:r>
              <a:rPr lang="en-US" sz="2800" dirty="0" smtClean="0"/>
              <a:t>rotor?</a:t>
            </a:r>
            <a:endParaRPr lang="en-US" sz="2800" dirty="0"/>
          </a:p>
        </p:txBody>
      </p:sp>
      <p:grpSp>
        <p:nvGrpSpPr>
          <p:cNvPr id="83" name="Group 82"/>
          <p:cNvGrpSpPr/>
          <p:nvPr/>
        </p:nvGrpSpPr>
        <p:grpSpPr>
          <a:xfrm>
            <a:off x="4572000" y="1342017"/>
            <a:ext cx="4262438" cy="3957637"/>
            <a:chOff x="3784600" y="1335088"/>
            <a:chExt cx="4262438" cy="3957637"/>
          </a:xfrm>
        </p:grpSpPr>
        <p:grpSp>
          <p:nvGrpSpPr>
            <p:cNvPr id="84" name="Group 2"/>
            <p:cNvGrpSpPr>
              <a:grpSpLocks/>
            </p:cNvGrpSpPr>
            <p:nvPr/>
          </p:nvGrpSpPr>
          <p:grpSpPr bwMode="auto">
            <a:xfrm>
              <a:off x="4152900" y="1647825"/>
              <a:ext cx="3376613" cy="3333750"/>
              <a:chOff x="1356" y="1038"/>
              <a:chExt cx="2127" cy="2100"/>
            </a:xfrm>
          </p:grpSpPr>
          <p:sp>
            <p:nvSpPr>
              <p:cNvPr id="105"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06" name="Group 4"/>
              <p:cNvGrpSpPr>
                <a:grpSpLocks/>
              </p:cNvGrpSpPr>
              <p:nvPr/>
            </p:nvGrpSpPr>
            <p:grpSpPr bwMode="auto">
              <a:xfrm>
                <a:off x="2262" y="1446"/>
                <a:ext cx="246" cy="282"/>
                <a:chOff x="4050" y="2685"/>
                <a:chExt cx="615" cy="705"/>
              </a:xfrm>
            </p:grpSpPr>
            <p:sp>
              <p:nvSpPr>
                <p:cNvPr id="155"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7" name="Group 8"/>
              <p:cNvGrpSpPr>
                <a:grpSpLocks/>
              </p:cNvGrpSpPr>
              <p:nvPr/>
            </p:nvGrpSpPr>
            <p:grpSpPr bwMode="auto">
              <a:xfrm rot="5400000">
                <a:off x="2754" y="1944"/>
                <a:ext cx="246" cy="282"/>
                <a:chOff x="4050" y="2685"/>
                <a:chExt cx="615" cy="705"/>
              </a:xfrm>
            </p:grpSpPr>
            <p:sp>
              <p:nvSpPr>
                <p:cNvPr id="152"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8" name="Freeform 12"/>
              <p:cNvSpPr>
                <a:spLocks/>
              </p:cNvSpPr>
              <p:nvPr/>
            </p:nvSpPr>
            <p:spPr bwMode="auto">
              <a:xfrm>
                <a:off x="2508" y="1446"/>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9" name="Group 13"/>
              <p:cNvGrpSpPr>
                <a:grpSpLocks/>
              </p:cNvGrpSpPr>
              <p:nvPr/>
            </p:nvGrpSpPr>
            <p:grpSpPr bwMode="auto">
              <a:xfrm flipV="1">
                <a:off x="2256" y="2436"/>
                <a:ext cx="246" cy="282"/>
                <a:chOff x="4050" y="2685"/>
                <a:chExt cx="615" cy="705"/>
              </a:xfrm>
            </p:grpSpPr>
            <p:sp>
              <p:nvSpPr>
                <p:cNvPr id="149"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 name="Group 17"/>
              <p:cNvGrpSpPr>
                <a:grpSpLocks/>
              </p:cNvGrpSpPr>
              <p:nvPr/>
            </p:nvGrpSpPr>
            <p:grpSpPr bwMode="auto">
              <a:xfrm rot="16200000" flipH="1">
                <a:off x="1767" y="1944"/>
                <a:ext cx="246" cy="282"/>
                <a:chOff x="4050" y="2685"/>
                <a:chExt cx="615" cy="705"/>
              </a:xfrm>
            </p:grpSpPr>
            <p:sp>
              <p:nvSpPr>
                <p:cNvPr id="146"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1" name="Freeform 21"/>
              <p:cNvSpPr>
                <a:spLocks/>
              </p:cNvSpPr>
              <p:nvPr/>
            </p:nvSpPr>
            <p:spPr bwMode="auto">
              <a:xfrm rot="5400000">
                <a:off x="2505" y="2205"/>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22"/>
              <p:cNvSpPr>
                <a:spLocks/>
              </p:cNvSpPr>
              <p:nvPr/>
            </p:nvSpPr>
            <p:spPr bwMode="auto">
              <a:xfrm rot="10800000">
                <a:off x="1752" y="2202"/>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23"/>
              <p:cNvSpPr>
                <a:spLocks/>
              </p:cNvSpPr>
              <p:nvPr/>
            </p:nvSpPr>
            <p:spPr bwMode="auto">
              <a:xfrm rot="-5400000">
                <a:off x="1749" y="1449"/>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4" name="Group 24"/>
              <p:cNvGrpSpPr>
                <a:grpSpLocks/>
              </p:cNvGrpSpPr>
              <p:nvPr/>
            </p:nvGrpSpPr>
            <p:grpSpPr bwMode="auto">
              <a:xfrm>
                <a:off x="2754" y="1926"/>
                <a:ext cx="570" cy="336"/>
                <a:chOff x="5280" y="3930"/>
                <a:chExt cx="1425" cy="841"/>
              </a:xfrm>
            </p:grpSpPr>
            <p:sp>
              <p:nvSpPr>
                <p:cNvPr id="142"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5" name="Group 29"/>
              <p:cNvGrpSpPr>
                <a:grpSpLocks/>
              </p:cNvGrpSpPr>
              <p:nvPr/>
            </p:nvGrpSpPr>
            <p:grpSpPr bwMode="auto">
              <a:xfrm>
                <a:off x="2234" y="2456"/>
                <a:ext cx="341" cy="610"/>
                <a:chOff x="3981" y="5256"/>
                <a:chExt cx="852" cy="1524"/>
              </a:xfrm>
            </p:grpSpPr>
            <p:sp>
              <p:nvSpPr>
                <p:cNvPr id="139"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6" name="Group 33"/>
              <p:cNvGrpSpPr>
                <a:grpSpLocks/>
              </p:cNvGrpSpPr>
              <p:nvPr/>
            </p:nvGrpSpPr>
            <p:grpSpPr bwMode="auto">
              <a:xfrm>
                <a:off x="2229" y="1206"/>
                <a:ext cx="334" cy="500"/>
                <a:chOff x="3968" y="2130"/>
                <a:chExt cx="834" cy="1250"/>
              </a:xfrm>
            </p:grpSpPr>
            <p:sp>
              <p:nvSpPr>
                <p:cNvPr id="135"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7" name="Group 38"/>
              <p:cNvGrpSpPr>
                <a:grpSpLocks/>
              </p:cNvGrpSpPr>
              <p:nvPr/>
            </p:nvGrpSpPr>
            <p:grpSpPr bwMode="auto">
              <a:xfrm>
                <a:off x="1506" y="1944"/>
                <a:ext cx="522" cy="336"/>
                <a:chOff x="2160" y="3975"/>
                <a:chExt cx="1305" cy="840"/>
              </a:xfrm>
            </p:grpSpPr>
            <p:sp>
              <p:nvSpPr>
                <p:cNvPr id="132"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8"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125"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126"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127"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128"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129"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130"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131"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sp>
          <p:nvSpPr>
            <p:cNvPr id="85" name="Text Box 57"/>
            <p:cNvSpPr txBox="1">
              <a:spLocks noChangeArrowheads="1"/>
            </p:cNvSpPr>
            <p:nvPr/>
          </p:nvSpPr>
          <p:spPr bwMode="auto">
            <a:xfrm>
              <a:off x="5595938" y="39116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86" name="Text Box 58"/>
            <p:cNvSpPr txBox="1">
              <a:spLocks noChangeArrowheads="1"/>
            </p:cNvSpPr>
            <p:nvPr/>
          </p:nvSpPr>
          <p:spPr bwMode="auto">
            <a:xfrm>
              <a:off x="5614988" y="2292350"/>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87" name="Text Box 59"/>
            <p:cNvSpPr txBox="1">
              <a:spLocks noChangeArrowheads="1"/>
            </p:cNvSpPr>
            <p:nvPr/>
          </p:nvSpPr>
          <p:spPr bwMode="auto">
            <a:xfrm>
              <a:off x="6427788" y="3125788"/>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88" name="Text Box 60"/>
            <p:cNvSpPr txBox="1">
              <a:spLocks noChangeArrowheads="1"/>
            </p:cNvSpPr>
            <p:nvPr/>
          </p:nvSpPr>
          <p:spPr bwMode="auto">
            <a:xfrm>
              <a:off x="4856163" y="3135313"/>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89" name="Oval 63"/>
            <p:cNvSpPr>
              <a:spLocks noChangeArrowheads="1"/>
            </p:cNvSpPr>
            <p:nvPr/>
          </p:nvSpPr>
          <p:spPr bwMode="auto">
            <a:xfrm>
              <a:off x="5761038" y="3281363"/>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90" name="Oval 64"/>
            <p:cNvSpPr>
              <a:spLocks noChangeArrowheads="1"/>
            </p:cNvSpPr>
            <p:nvPr/>
          </p:nvSpPr>
          <p:spPr bwMode="auto">
            <a:xfrm>
              <a:off x="5202238" y="2727325"/>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Text Box 66"/>
            <p:cNvSpPr txBox="1">
              <a:spLocks noChangeArrowheads="1"/>
            </p:cNvSpPr>
            <p:nvPr/>
          </p:nvSpPr>
          <p:spPr bwMode="auto">
            <a:xfrm>
              <a:off x="6122988" y="474345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92" name="Text Box 67"/>
            <p:cNvSpPr txBox="1">
              <a:spLocks noChangeArrowheads="1"/>
            </p:cNvSpPr>
            <p:nvPr/>
          </p:nvSpPr>
          <p:spPr bwMode="auto">
            <a:xfrm>
              <a:off x="5889625" y="1638300"/>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93" name="Text Box 68"/>
            <p:cNvSpPr txBox="1">
              <a:spLocks noChangeArrowheads="1"/>
            </p:cNvSpPr>
            <p:nvPr/>
          </p:nvSpPr>
          <p:spPr bwMode="auto">
            <a:xfrm>
              <a:off x="3784600" y="33591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94" name="Text Box 69"/>
            <p:cNvSpPr txBox="1">
              <a:spLocks noChangeArrowheads="1"/>
            </p:cNvSpPr>
            <p:nvPr/>
          </p:nvSpPr>
          <p:spPr bwMode="auto">
            <a:xfrm flipH="1">
              <a:off x="7431088" y="27432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95" name="AutoShape 70"/>
            <p:cNvSpPr>
              <a:spLocks noChangeArrowheads="1"/>
            </p:cNvSpPr>
            <p:nvPr/>
          </p:nvSpPr>
          <p:spPr bwMode="auto">
            <a:xfrm flipV="1">
              <a:off x="5445125" y="20494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96" name="AutoShape 71"/>
            <p:cNvSpPr>
              <a:spLocks noChangeArrowheads="1"/>
            </p:cNvSpPr>
            <p:nvPr/>
          </p:nvSpPr>
          <p:spPr bwMode="auto">
            <a:xfrm flipV="1">
              <a:off x="6073775" y="437038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97" name="AutoShape 72"/>
            <p:cNvSpPr>
              <a:spLocks noChangeArrowheads="1"/>
            </p:cNvSpPr>
            <p:nvPr/>
          </p:nvSpPr>
          <p:spPr bwMode="auto">
            <a:xfrm rot="5400000">
              <a:off x="6968332" y="29503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98" name="AutoShape 73"/>
            <p:cNvSpPr>
              <a:spLocks noChangeArrowheads="1"/>
            </p:cNvSpPr>
            <p:nvPr/>
          </p:nvSpPr>
          <p:spPr bwMode="auto">
            <a:xfrm rot="5400000">
              <a:off x="4577557" y="34520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99" name="Line 61"/>
            <p:cNvSpPr>
              <a:spLocks noChangeShapeType="1"/>
            </p:cNvSpPr>
            <p:nvPr/>
          </p:nvSpPr>
          <p:spPr bwMode="auto">
            <a:xfrm rot="5400000" flipV="1">
              <a:off x="6661150" y="4186238"/>
              <a:ext cx="554037" cy="554038"/>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00" name="Line 62"/>
            <p:cNvSpPr>
              <a:spLocks noChangeShapeType="1"/>
            </p:cNvSpPr>
            <p:nvPr/>
          </p:nvSpPr>
          <p:spPr bwMode="auto">
            <a:xfrm rot="5400000" flipV="1">
              <a:off x="4376738" y="1897063"/>
              <a:ext cx="554037" cy="5540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Text Box 74"/>
            <p:cNvSpPr txBox="1">
              <a:spLocks noChangeArrowheads="1"/>
            </p:cNvSpPr>
            <p:nvPr/>
          </p:nvSpPr>
          <p:spPr bwMode="auto">
            <a:xfrm flipH="1">
              <a:off x="7173913" y="4651375"/>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02" name="Text Box 75"/>
            <p:cNvSpPr txBox="1">
              <a:spLocks noChangeArrowheads="1"/>
            </p:cNvSpPr>
            <p:nvPr/>
          </p:nvSpPr>
          <p:spPr bwMode="auto">
            <a:xfrm flipH="1">
              <a:off x="3973513" y="1335088"/>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03" name="Text Box 77"/>
            <p:cNvSpPr txBox="1">
              <a:spLocks noChangeArrowheads="1"/>
            </p:cNvSpPr>
            <p:nvPr/>
          </p:nvSpPr>
          <p:spPr bwMode="auto">
            <a:xfrm flipH="1">
              <a:off x="5316538" y="334486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104" name="Text Box 78"/>
            <p:cNvSpPr txBox="1">
              <a:spLocks noChangeArrowheads="1"/>
            </p:cNvSpPr>
            <p:nvPr/>
          </p:nvSpPr>
          <p:spPr bwMode="auto">
            <a:xfrm flipH="1">
              <a:off x="5872163" y="2833688"/>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19341227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 Full Step </a:t>
            </a:r>
            <a:r>
              <a:rPr lang="en-US" sz="3200" dirty="0" smtClean="0"/>
              <a:t>Mode 2b</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58</a:t>
            </a:fld>
            <a:endParaRPr lang="en-US" dirty="0"/>
          </a:p>
        </p:txBody>
      </p:sp>
      <p:sp>
        <p:nvSpPr>
          <p:cNvPr id="6" name="Content Placeholder 5"/>
          <p:cNvSpPr>
            <a:spLocks noGrp="1"/>
          </p:cNvSpPr>
          <p:nvPr>
            <p:ph sz="quarter" idx="1"/>
          </p:nvPr>
        </p:nvSpPr>
        <p:spPr/>
        <p:txBody>
          <a:bodyPr/>
          <a:lstStyle/>
          <a:p>
            <a:r>
              <a:rPr lang="en-US" dirty="0" smtClean="0"/>
              <a:t>Step 2b</a:t>
            </a:r>
          </a:p>
          <a:p>
            <a:pPr lvl="1"/>
            <a:r>
              <a:rPr lang="en-US" sz="2800" dirty="0"/>
              <a:t>Magnetic forces </a:t>
            </a:r>
            <a:r>
              <a:rPr lang="en-US" sz="2800" dirty="0" smtClean="0"/>
              <a:t>cause</a:t>
            </a:r>
            <a:br>
              <a:rPr lang="en-US" sz="2800" dirty="0" smtClean="0"/>
            </a:br>
            <a:r>
              <a:rPr lang="en-US" sz="2800" dirty="0" smtClean="0"/>
              <a:t>a </a:t>
            </a:r>
            <a:r>
              <a:rPr lang="en-US" sz="2800" dirty="0"/>
              <a:t>torque</a:t>
            </a:r>
          </a:p>
          <a:p>
            <a:pPr lvl="1"/>
            <a:r>
              <a:rPr lang="en-US" sz="2800" dirty="0"/>
              <a:t>Rotor aligns with stator </a:t>
            </a:r>
            <a:r>
              <a:rPr lang="en-US" sz="2800" dirty="0" smtClean="0"/>
              <a:t/>
            </a:r>
            <a:br>
              <a:rPr lang="en-US" sz="2800" dirty="0" smtClean="0"/>
            </a:br>
            <a:r>
              <a:rPr lang="en-US" sz="2800" dirty="0" smtClean="0"/>
              <a:t>field</a:t>
            </a:r>
            <a:endParaRPr lang="en-US" sz="2800" dirty="0"/>
          </a:p>
          <a:p>
            <a:endParaRPr lang="en-US" dirty="0" smtClean="0"/>
          </a:p>
        </p:txBody>
      </p:sp>
      <p:grpSp>
        <p:nvGrpSpPr>
          <p:cNvPr id="82" name="Group 81"/>
          <p:cNvGrpSpPr/>
          <p:nvPr/>
        </p:nvGrpSpPr>
        <p:grpSpPr>
          <a:xfrm>
            <a:off x="4572000" y="1344168"/>
            <a:ext cx="4262438" cy="3957637"/>
            <a:chOff x="3784600" y="1335088"/>
            <a:chExt cx="4262438" cy="3957637"/>
          </a:xfrm>
        </p:grpSpPr>
        <p:grpSp>
          <p:nvGrpSpPr>
            <p:cNvPr id="158" name="Group 2"/>
            <p:cNvGrpSpPr>
              <a:grpSpLocks/>
            </p:cNvGrpSpPr>
            <p:nvPr/>
          </p:nvGrpSpPr>
          <p:grpSpPr bwMode="auto">
            <a:xfrm>
              <a:off x="4152900" y="1647825"/>
              <a:ext cx="3376613" cy="3333750"/>
              <a:chOff x="1356" y="1038"/>
              <a:chExt cx="2127" cy="2100"/>
            </a:xfrm>
          </p:grpSpPr>
          <p:sp>
            <p:nvSpPr>
              <p:cNvPr id="179"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80" name="Group 4"/>
              <p:cNvGrpSpPr>
                <a:grpSpLocks/>
              </p:cNvGrpSpPr>
              <p:nvPr/>
            </p:nvGrpSpPr>
            <p:grpSpPr bwMode="auto">
              <a:xfrm>
                <a:off x="2262" y="1446"/>
                <a:ext cx="246" cy="282"/>
                <a:chOff x="4050" y="2685"/>
                <a:chExt cx="615" cy="705"/>
              </a:xfrm>
            </p:grpSpPr>
            <p:sp>
              <p:nvSpPr>
                <p:cNvPr id="229"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1" name="Group 8"/>
              <p:cNvGrpSpPr>
                <a:grpSpLocks/>
              </p:cNvGrpSpPr>
              <p:nvPr/>
            </p:nvGrpSpPr>
            <p:grpSpPr bwMode="auto">
              <a:xfrm rot="5400000">
                <a:off x="2754" y="1944"/>
                <a:ext cx="246" cy="282"/>
                <a:chOff x="4050" y="2685"/>
                <a:chExt cx="615" cy="705"/>
              </a:xfrm>
            </p:grpSpPr>
            <p:sp>
              <p:nvSpPr>
                <p:cNvPr id="226"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2" name="Freeform 12"/>
              <p:cNvSpPr>
                <a:spLocks/>
              </p:cNvSpPr>
              <p:nvPr/>
            </p:nvSpPr>
            <p:spPr bwMode="auto">
              <a:xfrm>
                <a:off x="2508" y="1446"/>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3" name="Group 13"/>
              <p:cNvGrpSpPr>
                <a:grpSpLocks/>
              </p:cNvGrpSpPr>
              <p:nvPr/>
            </p:nvGrpSpPr>
            <p:grpSpPr bwMode="auto">
              <a:xfrm flipV="1">
                <a:off x="2256" y="2436"/>
                <a:ext cx="246" cy="282"/>
                <a:chOff x="4050" y="2685"/>
                <a:chExt cx="615" cy="705"/>
              </a:xfrm>
            </p:grpSpPr>
            <p:sp>
              <p:nvSpPr>
                <p:cNvPr id="223"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4" name="Group 17"/>
              <p:cNvGrpSpPr>
                <a:grpSpLocks/>
              </p:cNvGrpSpPr>
              <p:nvPr/>
            </p:nvGrpSpPr>
            <p:grpSpPr bwMode="auto">
              <a:xfrm rot="16200000" flipH="1">
                <a:off x="1767" y="1944"/>
                <a:ext cx="246" cy="282"/>
                <a:chOff x="4050" y="2685"/>
                <a:chExt cx="615" cy="705"/>
              </a:xfrm>
            </p:grpSpPr>
            <p:sp>
              <p:nvSpPr>
                <p:cNvPr id="220"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5" name="Freeform 21"/>
              <p:cNvSpPr>
                <a:spLocks/>
              </p:cNvSpPr>
              <p:nvPr/>
            </p:nvSpPr>
            <p:spPr bwMode="auto">
              <a:xfrm rot="5400000">
                <a:off x="2505" y="2205"/>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 name="Freeform 22"/>
              <p:cNvSpPr>
                <a:spLocks/>
              </p:cNvSpPr>
              <p:nvPr/>
            </p:nvSpPr>
            <p:spPr bwMode="auto">
              <a:xfrm rot="10800000">
                <a:off x="1752" y="2202"/>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 name="Freeform 23"/>
              <p:cNvSpPr>
                <a:spLocks/>
              </p:cNvSpPr>
              <p:nvPr/>
            </p:nvSpPr>
            <p:spPr bwMode="auto">
              <a:xfrm rot="-5400000">
                <a:off x="1749" y="1449"/>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8" name="Group 24"/>
              <p:cNvGrpSpPr>
                <a:grpSpLocks/>
              </p:cNvGrpSpPr>
              <p:nvPr/>
            </p:nvGrpSpPr>
            <p:grpSpPr bwMode="auto">
              <a:xfrm>
                <a:off x="2754" y="1926"/>
                <a:ext cx="570" cy="336"/>
                <a:chOff x="5280" y="3930"/>
                <a:chExt cx="1425" cy="841"/>
              </a:xfrm>
            </p:grpSpPr>
            <p:sp>
              <p:nvSpPr>
                <p:cNvPr id="216"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9" name="Group 29"/>
              <p:cNvGrpSpPr>
                <a:grpSpLocks/>
              </p:cNvGrpSpPr>
              <p:nvPr/>
            </p:nvGrpSpPr>
            <p:grpSpPr bwMode="auto">
              <a:xfrm>
                <a:off x="2234" y="2456"/>
                <a:ext cx="341" cy="610"/>
                <a:chOff x="3981" y="5256"/>
                <a:chExt cx="852" cy="1524"/>
              </a:xfrm>
            </p:grpSpPr>
            <p:sp>
              <p:nvSpPr>
                <p:cNvPr id="213"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0" name="Group 33"/>
              <p:cNvGrpSpPr>
                <a:grpSpLocks/>
              </p:cNvGrpSpPr>
              <p:nvPr/>
            </p:nvGrpSpPr>
            <p:grpSpPr bwMode="auto">
              <a:xfrm>
                <a:off x="2229" y="1206"/>
                <a:ext cx="334" cy="500"/>
                <a:chOff x="3968" y="2130"/>
                <a:chExt cx="834" cy="1250"/>
              </a:xfrm>
            </p:grpSpPr>
            <p:sp>
              <p:nvSpPr>
                <p:cNvPr id="209"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1" name="Group 38"/>
              <p:cNvGrpSpPr>
                <a:grpSpLocks/>
              </p:cNvGrpSpPr>
              <p:nvPr/>
            </p:nvGrpSpPr>
            <p:grpSpPr bwMode="auto">
              <a:xfrm>
                <a:off x="1506" y="1944"/>
                <a:ext cx="522" cy="336"/>
                <a:chOff x="2160" y="3975"/>
                <a:chExt cx="1305" cy="840"/>
              </a:xfrm>
            </p:grpSpPr>
            <p:sp>
              <p:nvSpPr>
                <p:cNvPr id="206"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2"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199"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200"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201"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202"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203"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204"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205"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sp>
          <p:nvSpPr>
            <p:cNvPr id="159" name="Text Box 56"/>
            <p:cNvSpPr txBox="1">
              <a:spLocks noChangeArrowheads="1"/>
            </p:cNvSpPr>
            <p:nvPr/>
          </p:nvSpPr>
          <p:spPr bwMode="auto">
            <a:xfrm>
              <a:off x="5595938" y="39116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60" name="Text Box 57"/>
            <p:cNvSpPr txBox="1">
              <a:spLocks noChangeArrowheads="1"/>
            </p:cNvSpPr>
            <p:nvPr/>
          </p:nvSpPr>
          <p:spPr bwMode="auto">
            <a:xfrm>
              <a:off x="5614988" y="2292350"/>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61" name="Text Box 58"/>
            <p:cNvSpPr txBox="1">
              <a:spLocks noChangeArrowheads="1"/>
            </p:cNvSpPr>
            <p:nvPr/>
          </p:nvSpPr>
          <p:spPr bwMode="auto">
            <a:xfrm>
              <a:off x="6427788" y="3125788"/>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62" name="Text Box 59"/>
            <p:cNvSpPr txBox="1">
              <a:spLocks noChangeArrowheads="1"/>
            </p:cNvSpPr>
            <p:nvPr/>
          </p:nvSpPr>
          <p:spPr bwMode="auto">
            <a:xfrm>
              <a:off x="4856163" y="3135313"/>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63" name="Oval 60"/>
            <p:cNvSpPr>
              <a:spLocks noChangeArrowheads="1"/>
            </p:cNvSpPr>
            <p:nvPr/>
          </p:nvSpPr>
          <p:spPr bwMode="auto">
            <a:xfrm>
              <a:off x="5761038" y="3281363"/>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164" name="Oval 61"/>
            <p:cNvSpPr>
              <a:spLocks noChangeArrowheads="1"/>
            </p:cNvSpPr>
            <p:nvPr/>
          </p:nvSpPr>
          <p:spPr bwMode="auto">
            <a:xfrm>
              <a:off x="5202238" y="2727325"/>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Text Box 63"/>
            <p:cNvSpPr txBox="1">
              <a:spLocks noChangeArrowheads="1"/>
            </p:cNvSpPr>
            <p:nvPr/>
          </p:nvSpPr>
          <p:spPr bwMode="auto">
            <a:xfrm>
              <a:off x="6122988" y="474345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6" name="Text Box 64"/>
            <p:cNvSpPr txBox="1">
              <a:spLocks noChangeArrowheads="1"/>
            </p:cNvSpPr>
            <p:nvPr/>
          </p:nvSpPr>
          <p:spPr bwMode="auto">
            <a:xfrm>
              <a:off x="5889625" y="1638300"/>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7" name="Text Box 65"/>
            <p:cNvSpPr txBox="1">
              <a:spLocks noChangeArrowheads="1"/>
            </p:cNvSpPr>
            <p:nvPr/>
          </p:nvSpPr>
          <p:spPr bwMode="auto">
            <a:xfrm>
              <a:off x="3784600" y="33591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8" name="Text Box 66"/>
            <p:cNvSpPr txBox="1">
              <a:spLocks noChangeArrowheads="1"/>
            </p:cNvSpPr>
            <p:nvPr/>
          </p:nvSpPr>
          <p:spPr bwMode="auto">
            <a:xfrm flipH="1">
              <a:off x="7431088" y="27432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9" name="AutoShape 67"/>
            <p:cNvSpPr>
              <a:spLocks noChangeArrowheads="1"/>
            </p:cNvSpPr>
            <p:nvPr/>
          </p:nvSpPr>
          <p:spPr bwMode="auto">
            <a:xfrm flipV="1">
              <a:off x="5445125" y="20494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70" name="AutoShape 68"/>
            <p:cNvSpPr>
              <a:spLocks noChangeArrowheads="1"/>
            </p:cNvSpPr>
            <p:nvPr/>
          </p:nvSpPr>
          <p:spPr bwMode="auto">
            <a:xfrm flipV="1">
              <a:off x="6073775" y="437038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71" name="AutoShape 69"/>
            <p:cNvSpPr>
              <a:spLocks noChangeArrowheads="1"/>
            </p:cNvSpPr>
            <p:nvPr/>
          </p:nvSpPr>
          <p:spPr bwMode="auto">
            <a:xfrm rot="5400000">
              <a:off x="6968332" y="29503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72" name="AutoShape 70"/>
            <p:cNvSpPr>
              <a:spLocks noChangeArrowheads="1"/>
            </p:cNvSpPr>
            <p:nvPr/>
          </p:nvSpPr>
          <p:spPr bwMode="auto">
            <a:xfrm rot="5400000">
              <a:off x="4577557" y="34520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73" name="Line 71"/>
            <p:cNvSpPr>
              <a:spLocks noChangeShapeType="1"/>
            </p:cNvSpPr>
            <p:nvPr/>
          </p:nvSpPr>
          <p:spPr bwMode="auto">
            <a:xfrm rot="5400000" flipV="1">
              <a:off x="6661150" y="4186238"/>
              <a:ext cx="554037" cy="554038"/>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74" name="Line 72"/>
            <p:cNvSpPr>
              <a:spLocks noChangeShapeType="1"/>
            </p:cNvSpPr>
            <p:nvPr/>
          </p:nvSpPr>
          <p:spPr bwMode="auto">
            <a:xfrm rot="5400000" flipV="1">
              <a:off x="4376738" y="1897063"/>
              <a:ext cx="554037" cy="5540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Text Box 73"/>
            <p:cNvSpPr txBox="1">
              <a:spLocks noChangeArrowheads="1"/>
            </p:cNvSpPr>
            <p:nvPr/>
          </p:nvSpPr>
          <p:spPr bwMode="auto">
            <a:xfrm flipH="1">
              <a:off x="7173913" y="4651375"/>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76" name="Text Box 74"/>
            <p:cNvSpPr txBox="1">
              <a:spLocks noChangeArrowheads="1"/>
            </p:cNvSpPr>
            <p:nvPr/>
          </p:nvSpPr>
          <p:spPr bwMode="auto">
            <a:xfrm flipH="1">
              <a:off x="3973513" y="1335088"/>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77" name="Text Box 76"/>
            <p:cNvSpPr txBox="1">
              <a:spLocks noChangeArrowheads="1"/>
            </p:cNvSpPr>
            <p:nvPr/>
          </p:nvSpPr>
          <p:spPr bwMode="auto">
            <a:xfrm flipH="1">
              <a:off x="5378450" y="28273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178" name="Text Box 77"/>
            <p:cNvSpPr txBox="1">
              <a:spLocks noChangeArrowheads="1"/>
            </p:cNvSpPr>
            <p:nvPr/>
          </p:nvSpPr>
          <p:spPr bwMode="auto">
            <a:xfrm flipH="1">
              <a:off x="5903913" y="3360738"/>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14437476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 Full Step </a:t>
            </a:r>
            <a:r>
              <a:rPr lang="en-US" sz="3200" dirty="0" smtClean="0"/>
              <a:t>Mode 3a</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59</a:t>
            </a:fld>
            <a:endParaRPr lang="en-US" dirty="0"/>
          </a:p>
        </p:txBody>
      </p:sp>
      <p:sp>
        <p:nvSpPr>
          <p:cNvPr id="6" name="Content Placeholder 5"/>
          <p:cNvSpPr>
            <a:spLocks noGrp="1"/>
          </p:cNvSpPr>
          <p:nvPr>
            <p:ph sz="quarter" idx="1"/>
          </p:nvPr>
        </p:nvSpPr>
        <p:spPr/>
        <p:txBody>
          <a:bodyPr/>
          <a:lstStyle/>
          <a:p>
            <a:r>
              <a:rPr lang="en-US" dirty="0" smtClean="0"/>
              <a:t>Step 3a</a:t>
            </a:r>
          </a:p>
          <a:p>
            <a:pPr lvl="1"/>
            <a:r>
              <a:rPr lang="en-US" sz="2800" dirty="0"/>
              <a:t>Energize windings</a:t>
            </a:r>
          </a:p>
          <a:p>
            <a:pPr lvl="2"/>
            <a:r>
              <a:rPr lang="en-US" sz="2400" dirty="0"/>
              <a:t>A</a:t>
            </a:r>
            <a:r>
              <a:rPr lang="en-US" sz="2400" baseline="-25000" dirty="0"/>
              <a:t>2</a:t>
            </a:r>
            <a:r>
              <a:rPr lang="en-US" sz="2400" dirty="0"/>
              <a:t> and </a:t>
            </a:r>
            <a:r>
              <a:rPr lang="en-US" sz="2400" dirty="0" smtClean="0"/>
              <a:t>B</a:t>
            </a:r>
            <a:r>
              <a:rPr lang="en-US" sz="2400" baseline="-25000" dirty="0" smtClean="0"/>
              <a:t>2</a:t>
            </a:r>
            <a:r>
              <a:rPr lang="en-US" sz="2400" dirty="0" smtClean="0"/>
              <a:t> </a:t>
            </a:r>
            <a:r>
              <a:rPr lang="en-US" sz="2400" dirty="0"/>
              <a:t>high</a:t>
            </a:r>
          </a:p>
          <a:p>
            <a:pPr lvl="2"/>
            <a:r>
              <a:rPr lang="en-US" sz="2400" dirty="0"/>
              <a:t>A</a:t>
            </a:r>
            <a:r>
              <a:rPr lang="en-US" sz="2400" baseline="-25000" dirty="0"/>
              <a:t>1</a:t>
            </a:r>
            <a:r>
              <a:rPr lang="en-US" sz="2400" dirty="0"/>
              <a:t> and </a:t>
            </a:r>
            <a:r>
              <a:rPr lang="en-US" sz="2400" dirty="0" smtClean="0"/>
              <a:t>B</a:t>
            </a:r>
            <a:r>
              <a:rPr lang="en-US" sz="2400" baseline="-25000" dirty="0" smtClean="0"/>
              <a:t>1</a:t>
            </a:r>
            <a:r>
              <a:rPr lang="en-US" sz="2400" dirty="0" smtClean="0"/>
              <a:t> </a:t>
            </a:r>
            <a:r>
              <a:rPr lang="en-US" sz="2400" dirty="0"/>
              <a:t>low</a:t>
            </a:r>
          </a:p>
          <a:p>
            <a:pPr lvl="1"/>
            <a:r>
              <a:rPr lang="en-US" sz="2800" dirty="0"/>
              <a:t>What happens to the</a:t>
            </a:r>
            <a:br>
              <a:rPr lang="en-US" sz="2800" dirty="0"/>
            </a:br>
            <a:r>
              <a:rPr lang="en-US" sz="2800" dirty="0"/>
              <a:t>rotor</a:t>
            </a:r>
            <a:r>
              <a:rPr lang="en-US" sz="2800" dirty="0" smtClean="0"/>
              <a:t>?</a:t>
            </a:r>
            <a:endParaRPr lang="en-US" sz="2800" dirty="0"/>
          </a:p>
        </p:txBody>
      </p:sp>
      <p:grpSp>
        <p:nvGrpSpPr>
          <p:cNvPr id="83" name="Group 82"/>
          <p:cNvGrpSpPr/>
          <p:nvPr/>
        </p:nvGrpSpPr>
        <p:grpSpPr>
          <a:xfrm>
            <a:off x="4572000" y="1344168"/>
            <a:ext cx="4135437" cy="3878262"/>
            <a:chOff x="3792538" y="1357313"/>
            <a:chExt cx="4135437" cy="3878262"/>
          </a:xfrm>
        </p:grpSpPr>
        <p:grpSp>
          <p:nvGrpSpPr>
            <p:cNvPr id="84" name="Group 2"/>
            <p:cNvGrpSpPr>
              <a:grpSpLocks/>
            </p:cNvGrpSpPr>
            <p:nvPr/>
          </p:nvGrpSpPr>
          <p:grpSpPr bwMode="auto">
            <a:xfrm>
              <a:off x="4152900" y="1647825"/>
              <a:ext cx="3376613" cy="3333750"/>
              <a:chOff x="1356" y="1038"/>
              <a:chExt cx="2127" cy="2100"/>
            </a:xfrm>
          </p:grpSpPr>
          <p:sp>
            <p:nvSpPr>
              <p:cNvPr id="106"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07" name="Group 4"/>
              <p:cNvGrpSpPr>
                <a:grpSpLocks/>
              </p:cNvGrpSpPr>
              <p:nvPr/>
            </p:nvGrpSpPr>
            <p:grpSpPr bwMode="auto">
              <a:xfrm>
                <a:off x="2262" y="1446"/>
                <a:ext cx="246" cy="282"/>
                <a:chOff x="4050" y="2685"/>
                <a:chExt cx="615" cy="705"/>
              </a:xfrm>
            </p:grpSpPr>
            <p:sp>
              <p:nvSpPr>
                <p:cNvPr id="156"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2"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8" name="Group 8"/>
              <p:cNvGrpSpPr>
                <a:grpSpLocks/>
              </p:cNvGrpSpPr>
              <p:nvPr/>
            </p:nvGrpSpPr>
            <p:grpSpPr bwMode="auto">
              <a:xfrm rot="5400000">
                <a:off x="2754" y="1944"/>
                <a:ext cx="246" cy="282"/>
                <a:chOff x="4050" y="2685"/>
                <a:chExt cx="615" cy="705"/>
              </a:xfrm>
            </p:grpSpPr>
            <p:sp>
              <p:nvSpPr>
                <p:cNvPr id="153"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9" name="Freeform 12"/>
              <p:cNvSpPr>
                <a:spLocks/>
              </p:cNvSpPr>
              <p:nvPr/>
            </p:nvSpPr>
            <p:spPr bwMode="auto">
              <a:xfrm>
                <a:off x="2508" y="1446"/>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0" name="Group 13"/>
              <p:cNvGrpSpPr>
                <a:grpSpLocks/>
              </p:cNvGrpSpPr>
              <p:nvPr/>
            </p:nvGrpSpPr>
            <p:grpSpPr bwMode="auto">
              <a:xfrm flipV="1">
                <a:off x="2256" y="2436"/>
                <a:ext cx="246" cy="282"/>
                <a:chOff x="4050" y="2685"/>
                <a:chExt cx="615" cy="705"/>
              </a:xfrm>
            </p:grpSpPr>
            <p:sp>
              <p:nvSpPr>
                <p:cNvPr id="150"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1" name="Group 17"/>
              <p:cNvGrpSpPr>
                <a:grpSpLocks/>
              </p:cNvGrpSpPr>
              <p:nvPr/>
            </p:nvGrpSpPr>
            <p:grpSpPr bwMode="auto">
              <a:xfrm rot="16200000" flipH="1">
                <a:off x="1767" y="1944"/>
                <a:ext cx="246" cy="282"/>
                <a:chOff x="4050" y="2685"/>
                <a:chExt cx="615" cy="705"/>
              </a:xfrm>
            </p:grpSpPr>
            <p:sp>
              <p:nvSpPr>
                <p:cNvPr id="147"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2" name="Freeform 21"/>
              <p:cNvSpPr>
                <a:spLocks/>
              </p:cNvSpPr>
              <p:nvPr/>
            </p:nvSpPr>
            <p:spPr bwMode="auto">
              <a:xfrm rot="5400000">
                <a:off x="2505" y="2205"/>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22"/>
              <p:cNvSpPr>
                <a:spLocks/>
              </p:cNvSpPr>
              <p:nvPr/>
            </p:nvSpPr>
            <p:spPr bwMode="auto">
              <a:xfrm rot="10800000">
                <a:off x="1752" y="2202"/>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23"/>
              <p:cNvSpPr>
                <a:spLocks/>
              </p:cNvSpPr>
              <p:nvPr/>
            </p:nvSpPr>
            <p:spPr bwMode="auto">
              <a:xfrm rot="-5400000">
                <a:off x="1749" y="1449"/>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5" name="Group 24"/>
              <p:cNvGrpSpPr>
                <a:grpSpLocks/>
              </p:cNvGrpSpPr>
              <p:nvPr/>
            </p:nvGrpSpPr>
            <p:grpSpPr bwMode="auto">
              <a:xfrm>
                <a:off x="2754" y="1926"/>
                <a:ext cx="570" cy="336"/>
                <a:chOff x="5280" y="3930"/>
                <a:chExt cx="1425" cy="841"/>
              </a:xfrm>
            </p:grpSpPr>
            <p:sp>
              <p:nvSpPr>
                <p:cNvPr id="143"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6" name="Group 29"/>
              <p:cNvGrpSpPr>
                <a:grpSpLocks/>
              </p:cNvGrpSpPr>
              <p:nvPr/>
            </p:nvGrpSpPr>
            <p:grpSpPr bwMode="auto">
              <a:xfrm>
                <a:off x="2234" y="2456"/>
                <a:ext cx="341" cy="610"/>
                <a:chOff x="3981" y="5256"/>
                <a:chExt cx="852" cy="1524"/>
              </a:xfrm>
            </p:grpSpPr>
            <p:sp>
              <p:nvSpPr>
                <p:cNvPr id="140"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7" name="Group 33"/>
              <p:cNvGrpSpPr>
                <a:grpSpLocks/>
              </p:cNvGrpSpPr>
              <p:nvPr/>
            </p:nvGrpSpPr>
            <p:grpSpPr bwMode="auto">
              <a:xfrm>
                <a:off x="2229" y="1206"/>
                <a:ext cx="334" cy="500"/>
                <a:chOff x="3968" y="2130"/>
                <a:chExt cx="834" cy="1250"/>
              </a:xfrm>
            </p:grpSpPr>
            <p:sp>
              <p:nvSpPr>
                <p:cNvPr id="136"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8" name="Group 38"/>
              <p:cNvGrpSpPr>
                <a:grpSpLocks/>
              </p:cNvGrpSpPr>
              <p:nvPr/>
            </p:nvGrpSpPr>
            <p:grpSpPr bwMode="auto">
              <a:xfrm>
                <a:off x="1506" y="1944"/>
                <a:ext cx="522" cy="336"/>
                <a:chOff x="2160" y="3975"/>
                <a:chExt cx="1305" cy="840"/>
              </a:xfrm>
            </p:grpSpPr>
            <p:sp>
              <p:nvSpPr>
                <p:cNvPr id="133"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126"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127"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128"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129"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130"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131"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132"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sp>
          <p:nvSpPr>
            <p:cNvPr id="85" name="Text Box 56"/>
            <p:cNvSpPr txBox="1">
              <a:spLocks noChangeArrowheads="1"/>
            </p:cNvSpPr>
            <p:nvPr/>
          </p:nvSpPr>
          <p:spPr bwMode="auto">
            <a:xfrm>
              <a:off x="5595938" y="39116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86" name="Text Box 57"/>
            <p:cNvSpPr txBox="1">
              <a:spLocks noChangeArrowheads="1"/>
            </p:cNvSpPr>
            <p:nvPr/>
          </p:nvSpPr>
          <p:spPr bwMode="auto">
            <a:xfrm>
              <a:off x="5614988" y="2292350"/>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87" name="Text Box 58"/>
            <p:cNvSpPr txBox="1">
              <a:spLocks noChangeArrowheads="1"/>
            </p:cNvSpPr>
            <p:nvPr/>
          </p:nvSpPr>
          <p:spPr bwMode="auto">
            <a:xfrm>
              <a:off x="4841875" y="3125788"/>
              <a:ext cx="5318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88" name="Text Box 59"/>
            <p:cNvSpPr txBox="1">
              <a:spLocks noChangeArrowheads="1"/>
            </p:cNvSpPr>
            <p:nvPr/>
          </p:nvSpPr>
          <p:spPr bwMode="auto">
            <a:xfrm>
              <a:off x="6430963" y="31242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89" name="Oval 60"/>
            <p:cNvSpPr>
              <a:spLocks noChangeArrowheads="1"/>
            </p:cNvSpPr>
            <p:nvPr/>
          </p:nvSpPr>
          <p:spPr bwMode="auto">
            <a:xfrm>
              <a:off x="5761038" y="3281363"/>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90" name="Oval 61"/>
            <p:cNvSpPr>
              <a:spLocks noChangeArrowheads="1"/>
            </p:cNvSpPr>
            <p:nvPr/>
          </p:nvSpPr>
          <p:spPr bwMode="auto">
            <a:xfrm>
              <a:off x="5202238" y="2727325"/>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Text Box 63"/>
            <p:cNvSpPr txBox="1">
              <a:spLocks noChangeArrowheads="1"/>
            </p:cNvSpPr>
            <p:nvPr/>
          </p:nvSpPr>
          <p:spPr bwMode="auto">
            <a:xfrm>
              <a:off x="6122988" y="474345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92" name="Text Box 64"/>
            <p:cNvSpPr txBox="1">
              <a:spLocks noChangeArrowheads="1"/>
            </p:cNvSpPr>
            <p:nvPr/>
          </p:nvSpPr>
          <p:spPr bwMode="auto">
            <a:xfrm>
              <a:off x="5889625" y="1638300"/>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93" name="Text Box 65"/>
            <p:cNvSpPr txBox="1">
              <a:spLocks noChangeArrowheads="1"/>
            </p:cNvSpPr>
            <p:nvPr/>
          </p:nvSpPr>
          <p:spPr bwMode="auto">
            <a:xfrm>
              <a:off x="7400925" y="2709863"/>
              <a:ext cx="52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94" name="Text Box 66"/>
            <p:cNvSpPr txBox="1">
              <a:spLocks noChangeArrowheads="1"/>
            </p:cNvSpPr>
            <p:nvPr/>
          </p:nvSpPr>
          <p:spPr bwMode="auto">
            <a:xfrm flipH="1">
              <a:off x="3792538" y="3535363"/>
              <a:ext cx="61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95" name="AutoShape 67"/>
            <p:cNvSpPr>
              <a:spLocks noChangeArrowheads="1"/>
            </p:cNvSpPr>
            <p:nvPr/>
          </p:nvSpPr>
          <p:spPr bwMode="auto">
            <a:xfrm flipV="1">
              <a:off x="5445125" y="20494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96" name="AutoShape 68"/>
            <p:cNvSpPr>
              <a:spLocks noChangeArrowheads="1"/>
            </p:cNvSpPr>
            <p:nvPr/>
          </p:nvSpPr>
          <p:spPr bwMode="auto">
            <a:xfrm flipV="1">
              <a:off x="6073775" y="437038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97" name="AutoShape 69"/>
            <p:cNvSpPr>
              <a:spLocks noChangeArrowheads="1"/>
            </p:cNvSpPr>
            <p:nvPr/>
          </p:nvSpPr>
          <p:spPr bwMode="auto">
            <a:xfrm rot="16200000" flipH="1">
              <a:off x="6968332" y="29503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98" name="AutoShape 70"/>
            <p:cNvSpPr>
              <a:spLocks noChangeArrowheads="1"/>
            </p:cNvSpPr>
            <p:nvPr/>
          </p:nvSpPr>
          <p:spPr bwMode="auto">
            <a:xfrm rot="16200000" flipH="1">
              <a:off x="4577557" y="34520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grpSp>
          <p:nvGrpSpPr>
            <p:cNvPr id="99" name="Group 79"/>
            <p:cNvGrpSpPr>
              <a:grpSpLocks/>
            </p:cNvGrpSpPr>
            <p:nvPr/>
          </p:nvGrpSpPr>
          <p:grpSpPr bwMode="auto">
            <a:xfrm rot="5400000">
              <a:off x="4375944" y="1897857"/>
              <a:ext cx="2838450" cy="2843212"/>
              <a:chOff x="2757" y="1195"/>
              <a:chExt cx="1788" cy="1791"/>
            </a:xfrm>
          </p:grpSpPr>
          <p:sp>
            <p:nvSpPr>
              <p:cNvPr id="104" name="Line 71"/>
              <p:cNvSpPr>
                <a:spLocks noChangeShapeType="1"/>
              </p:cNvSpPr>
              <p:nvPr/>
            </p:nvSpPr>
            <p:spPr bwMode="auto">
              <a:xfrm rot="5400000" flipV="1">
                <a:off x="4196" y="2637"/>
                <a:ext cx="349" cy="349"/>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05" name="Line 72"/>
              <p:cNvSpPr>
                <a:spLocks noChangeShapeType="1"/>
              </p:cNvSpPr>
              <p:nvPr/>
            </p:nvSpPr>
            <p:spPr bwMode="auto">
              <a:xfrm rot="5400000" flipV="1">
                <a:off x="2757" y="1195"/>
                <a:ext cx="349" cy="34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0" name="Text Box 73"/>
            <p:cNvSpPr txBox="1">
              <a:spLocks noChangeArrowheads="1"/>
            </p:cNvSpPr>
            <p:nvPr/>
          </p:nvSpPr>
          <p:spPr bwMode="auto">
            <a:xfrm flipH="1">
              <a:off x="3922713" y="4594225"/>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01" name="Text Box 74"/>
            <p:cNvSpPr txBox="1">
              <a:spLocks noChangeArrowheads="1"/>
            </p:cNvSpPr>
            <p:nvPr/>
          </p:nvSpPr>
          <p:spPr bwMode="auto">
            <a:xfrm flipH="1">
              <a:off x="7151688" y="1357313"/>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02" name="Text Box 76"/>
            <p:cNvSpPr txBox="1">
              <a:spLocks noChangeArrowheads="1"/>
            </p:cNvSpPr>
            <p:nvPr/>
          </p:nvSpPr>
          <p:spPr bwMode="auto">
            <a:xfrm flipH="1">
              <a:off x="5378450" y="28273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103" name="Text Box 77"/>
            <p:cNvSpPr txBox="1">
              <a:spLocks noChangeArrowheads="1"/>
            </p:cNvSpPr>
            <p:nvPr/>
          </p:nvSpPr>
          <p:spPr bwMode="auto">
            <a:xfrm flipH="1">
              <a:off x="5903913" y="3360738"/>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4040760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PMDC theory - Torque</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a:t>
            </a:fld>
            <a:endParaRPr lang="en-US" dirty="0"/>
          </a:p>
        </p:txBody>
      </p:sp>
      <p:sp>
        <p:nvSpPr>
          <p:cNvPr id="6" name="Content Placeholder 5"/>
          <p:cNvSpPr>
            <a:spLocks noGrp="1"/>
          </p:cNvSpPr>
          <p:nvPr>
            <p:ph sz="quarter" idx="1"/>
          </p:nvPr>
        </p:nvSpPr>
        <p:spPr>
          <a:xfrm>
            <a:off x="533400" y="990600"/>
            <a:ext cx="5450887" cy="5029200"/>
          </a:xfrm>
        </p:spPr>
        <p:txBody>
          <a:bodyPr>
            <a:normAutofit/>
          </a:bodyPr>
          <a:lstStyle/>
          <a:p>
            <a:r>
              <a:rPr lang="en-US" dirty="0" smtClean="0"/>
              <a:t>Torque </a:t>
            </a:r>
            <a:r>
              <a:rPr lang="en-US" dirty="0"/>
              <a:t>(Lorentz force law)</a:t>
            </a:r>
            <a:endParaRPr lang="en-US" dirty="0" smtClean="0"/>
          </a:p>
          <a:p>
            <a:pPr lvl="2"/>
            <a:r>
              <a:rPr lang="en-US" dirty="0" smtClean="0"/>
              <a:t>An electric charge moving in a magnetic field experiences a force</a:t>
            </a:r>
          </a:p>
        </p:txBody>
      </p:sp>
      <p:graphicFrame>
        <p:nvGraphicFramePr>
          <p:cNvPr id="7" name="Object 6"/>
          <p:cNvGraphicFramePr>
            <a:graphicFrameLocks noChangeAspect="1"/>
          </p:cNvGraphicFramePr>
          <p:nvPr>
            <p:extLst>
              <p:ext uri="{D42A27DB-BD31-4B8C-83A1-F6EECF244321}">
                <p14:modId xmlns:p14="http://schemas.microsoft.com/office/powerpoint/2010/main" val="1615700613"/>
              </p:ext>
            </p:extLst>
          </p:nvPr>
        </p:nvGraphicFramePr>
        <p:xfrm>
          <a:off x="593344" y="2334267"/>
          <a:ext cx="5390943" cy="2931488"/>
        </p:xfrm>
        <a:graphic>
          <a:graphicData uri="http://schemas.openxmlformats.org/presentationml/2006/ole">
            <mc:AlternateContent xmlns:mc="http://schemas.openxmlformats.org/markup-compatibility/2006">
              <mc:Choice xmlns:v="urn:schemas-microsoft-com:vml" Requires="v">
                <p:oleObj spid="_x0000_s37928" name="Equation" r:id="rId3" imgW="3644640" imgH="1981080" progId="Equation.3">
                  <p:embed/>
                </p:oleObj>
              </mc:Choice>
              <mc:Fallback>
                <p:oleObj name="Equation" r:id="rId3" imgW="3644640" imgH="1981080" progId="Equation.3">
                  <p:embed/>
                  <p:pic>
                    <p:nvPicPr>
                      <p:cNvPr id="0" name=""/>
                      <p:cNvPicPr>
                        <a:picLocks noChangeAspect="1" noChangeArrowheads="1"/>
                      </p:cNvPicPr>
                      <p:nvPr/>
                    </p:nvPicPr>
                    <p:blipFill>
                      <a:blip r:embed="rId4"/>
                      <a:srcRect/>
                      <a:stretch>
                        <a:fillRect/>
                      </a:stretch>
                    </p:blipFill>
                    <p:spPr bwMode="auto">
                      <a:xfrm>
                        <a:off x="593344" y="2334267"/>
                        <a:ext cx="5390943" cy="2931488"/>
                      </a:xfrm>
                      <a:prstGeom prst="rect">
                        <a:avLst/>
                      </a:prstGeom>
                      <a:noFill/>
                      <a:ln>
                        <a:noFill/>
                      </a:ln>
                    </p:spPr>
                  </p:pic>
                </p:oleObj>
              </mc:Fallback>
            </mc:AlternateContent>
          </a:graphicData>
        </a:graphic>
      </p:graphicFrame>
      <p:grpSp>
        <p:nvGrpSpPr>
          <p:cNvPr id="16" name="Group 15"/>
          <p:cNvGrpSpPr/>
          <p:nvPr/>
        </p:nvGrpSpPr>
        <p:grpSpPr>
          <a:xfrm>
            <a:off x="5866811" y="1252111"/>
            <a:ext cx="3108870" cy="4114800"/>
            <a:chOff x="5944012" y="1449961"/>
            <a:chExt cx="3108870" cy="4114800"/>
          </a:xfrm>
        </p:grpSpPr>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551" t="20506" r="50604" b="44620"/>
            <a:stretch/>
          </p:blipFill>
          <p:spPr bwMode="auto">
            <a:xfrm>
              <a:off x="6061488" y="1449961"/>
              <a:ext cx="2991394"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6491256" y="2661541"/>
              <a:ext cx="954024" cy="1813560"/>
              <a:chOff x="1709928" y="3040380"/>
              <a:chExt cx="954024" cy="1813560"/>
            </a:xfrm>
          </p:grpSpPr>
          <p:cxnSp>
            <p:nvCxnSpPr>
              <p:cNvPr id="36" name="Straight Arrow Connector 35"/>
              <p:cNvCxnSpPr/>
              <p:nvPr/>
            </p:nvCxnSpPr>
            <p:spPr>
              <a:xfrm flipV="1">
                <a:off x="1709928" y="3063240"/>
                <a:ext cx="0" cy="16916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2200656" y="3063240"/>
                <a:ext cx="0" cy="17907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2663952" y="3040380"/>
                <a:ext cx="0" cy="16916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8130864" y="1864333"/>
              <a:ext cx="812510" cy="369332"/>
            </a:xfrm>
            <a:prstGeom prst="rect">
              <a:avLst/>
            </a:prstGeom>
          </p:spPr>
          <p:txBody>
            <a:bodyPr wrap="square">
              <a:spAutoFit/>
            </a:bodyPr>
            <a:lstStyle/>
            <a:p>
              <a:r>
                <a:rPr lang="en-US" dirty="0" smtClean="0">
                  <a:latin typeface="Arial" pitchFamily="34" charset="0"/>
                  <a:cs typeface="Arial" pitchFamily="34" charset="0"/>
                </a:rPr>
                <a:t>Brush</a:t>
              </a:r>
              <a:endParaRPr lang="en-US" sz="1200" dirty="0">
                <a:latin typeface="Arial" pitchFamily="34" charset="0"/>
                <a:cs typeface="Arial" pitchFamily="34" charset="0"/>
              </a:endParaRPr>
            </a:p>
          </p:txBody>
        </p:sp>
        <p:cxnSp>
          <p:nvCxnSpPr>
            <p:cNvPr id="20" name="Straight Arrow Connector 19"/>
            <p:cNvCxnSpPr/>
            <p:nvPr/>
          </p:nvCxnSpPr>
          <p:spPr>
            <a:xfrm flipH="1">
              <a:off x="8045736" y="2233665"/>
              <a:ext cx="438912" cy="81649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7929477" y="3579751"/>
              <a:ext cx="555172" cy="89535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409543" y="4476633"/>
              <a:ext cx="1631634" cy="646331"/>
            </a:xfrm>
            <a:prstGeom prst="rect">
              <a:avLst/>
            </a:prstGeom>
            <a:solidFill>
              <a:schemeClr val="bg1"/>
            </a:solidFill>
          </p:spPr>
          <p:txBody>
            <a:bodyPr wrap="square">
              <a:spAutoFit/>
            </a:bodyPr>
            <a:lstStyle/>
            <a:p>
              <a:r>
                <a:rPr lang="en-US" dirty="0" smtClean="0">
                  <a:latin typeface="Arial" pitchFamily="34" charset="0"/>
                  <a:cs typeface="Arial" pitchFamily="34" charset="0"/>
                </a:rPr>
                <a:t>Commutation ring</a:t>
              </a:r>
              <a:endParaRPr lang="en-US" sz="1200" dirty="0">
                <a:latin typeface="Arial" pitchFamily="34" charset="0"/>
                <a:cs typeface="Arial" pitchFamily="34" charset="0"/>
              </a:endParaRPr>
            </a:p>
          </p:txBody>
        </p:sp>
        <p:grpSp>
          <p:nvGrpSpPr>
            <p:cNvPr id="23" name="Group 22"/>
            <p:cNvGrpSpPr/>
            <p:nvPr/>
          </p:nvGrpSpPr>
          <p:grpSpPr>
            <a:xfrm>
              <a:off x="6650486" y="2935028"/>
              <a:ext cx="489994" cy="572333"/>
              <a:chOff x="1869158" y="3313867"/>
              <a:chExt cx="489994" cy="572333"/>
            </a:xfrm>
          </p:grpSpPr>
          <p:cxnSp>
            <p:nvCxnSpPr>
              <p:cNvPr id="34" name="Straight Arrow Connector 33"/>
              <p:cNvCxnSpPr/>
              <p:nvPr/>
            </p:nvCxnSpPr>
            <p:spPr>
              <a:xfrm flipH="1" flipV="1">
                <a:off x="1901952" y="3639312"/>
                <a:ext cx="457200" cy="2468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5" name="Object 34"/>
              <p:cNvGraphicFramePr>
                <a:graphicFrameLocks noChangeAspect="1"/>
              </p:cNvGraphicFramePr>
              <p:nvPr>
                <p:extLst>
                  <p:ext uri="{D42A27DB-BD31-4B8C-83A1-F6EECF244321}">
                    <p14:modId xmlns:p14="http://schemas.microsoft.com/office/powerpoint/2010/main" val="1074681717"/>
                  </p:ext>
                </p:extLst>
              </p:nvPr>
            </p:nvGraphicFramePr>
            <p:xfrm>
              <a:off x="1869158" y="3313867"/>
              <a:ext cx="232791" cy="325445"/>
            </p:xfrm>
            <a:graphic>
              <a:graphicData uri="http://schemas.openxmlformats.org/presentationml/2006/ole">
                <mc:AlternateContent xmlns:mc="http://schemas.openxmlformats.org/markup-compatibility/2006">
                  <mc:Choice xmlns:v="urn:schemas-microsoft-com:vml" Requires="v">
                    <p:oleObj spid="_x0000_s37929" name="Equation" r:id="rId6" imgW="126720" imgH="177480" progId="Equation.3">
                      <p:embed/>
                    </p:oleObj>
                  </mc:Choice>
                  <mc:Fallback>
                    <p:oleObj name="Equation" r:id="rId6" imgW="126720" imgH="177480" progId="Equation.3">
                      <p:embed/>
                      <p:pic>
                        <p:nvPicPr>
                          <p:cNvPr id="0" name=""/>
                          <p:cNvPicPr>
                            <a:picLocks noChangeAspect="1" noChangeArrowheads="1"/>
                          </p:cNvPicPr>
                          <p:nvPr/>
                        </p:nvPicPr>
                        <p:blipFill>
                          <a:blip r:embed="rId7"/>
                          <a:srcRect/>
                          <a:stretch>
                            <a:fillRect/>
                          </a:stretch>
                        </p:blipFill>
                        <p:spPr bwMode="auto">
                          <a:xfrm>
                            <a:off x="1869158" y="3313867"/>
                            <a:ext cx="232791" cy="325445"/>
                          </a:xfrm>
                          <a:prstGeom prst="rect">
                            <a:avLst/>
                          </a:prstGeom>
                          <a:noFill/>
                          <a:ln>
                            <a:noFill/>
                          </a:ln>
                        </p:spPr>
                      </p:pic>
                    </p:oleObj>
                  </mc:Fallback>
                </mc:AlternateContent>
              </a:graphicData>
            </a:graphic>
          </p:graphicFrame>
        </p:grpSp>
        <p:grpSp>
          <p:nvGrpSpPr>
            <p:cNvPr id="24" name="Group 23"/>
            <p:cNvGrpSpPr/>
            <p:nvPr/>
          </p:nvGrpSpPr>
          <p:grpSpPr>
            <a:xfrm>
              <a:off x="7103904" y="3813685"/>
              <a:ext cx="341376" cy="330067"/>
              <a:chOff x="2322576" y="4192524"/>
              <a:chExt cx="341376" cy="330067"/>
            </a:xfrm>
          </p:grpSpPr>
          <p:graphicFrame>
            <p:nvGraphicFramePr>
              <p:cNvPr id="32" name="Object 31"/>
              <p:cNvGraphicFramePr>
                <a:graphicFrameLocks noChangeAspect="1"/>
              </p:cNvGraphicFramePr>
              <p:nvPr>
                <p:extLst>
                  <p:ext uri="{D42A27DB-BD31-4B8C-83A1-F6EECF244321}">
                    <p14:modId xmlns:p14="http://schemas.microsoft.com/office/powerpoint/2010/main" val="2702371151"/>
                  </p:ext>
                </p:extLst>
              </p:nvPr>
            </p:nvGraphicFramePr>
            <p:xfrm>
              <a:off x="2409889" y="4192524"/>
              <a:ext cx="254063" cy="288036"/>
            </p:xfrm>
            <a:graphic>
              <a:graphicData uri="http://schemas.openxmlformats.org/presentationml/2006/ole">
                <mc:AlternateContent xmlns:mc="http://schemas.openxmlformats.org/markup-compatibility/2006">
                  <mc:Choice xmlns:v="urn:schemas-microsoft-com:vml" Requires="v">
                    <p:oleObj spid="_x0000_s37930" name="Equation" r:id="rId8" imgW="126720" imgH="177480" progId="Equation.3">
                      <p:embed/>
                    </p:oleObj>
                  </mc:Choice>
                  <mc:Fallback>
                    <p:oleObj name="Equation" r:id="rId8" imgW="126720" imgH="177480" progId="Equation.3">
                      <p:embed/>
                      <p:pic>
                        <p:nvPicPr>
                          <p:cNvPr id="0" name=""/>
                          <p:cNvPicPr>
                            <a:picLocks noChangeAspect="1" noChangeArrowheads="1"/>
                          </p:cNvPicPr>
                          <p:nvPr/>
                        </p:nvPicPr>
                        <p:blipFill>
                          <a:blip r:embed="rId9"/>
                          <a:srcRect/>
                          <a:stretch>
                            <a:fillRect/>
                          </a:stretch>
                        </p:blipFill>
                        <p:spPr bwMode="auto">
                          <a:xfrm>
                            <a:off x="2409889" y="4192524"/>
                            <a:ext cx="254063" cy="288036"/>
                          </a:xfrm>
                          <a:prstGeom prst="rect">
                            <a:avLst/>
                          </a:prstGeom>
                          <a:noFill/>
                          <a:ln>
                            <a:noFill/>
                          </a:ln>
                        </p:spPr>
                      </p:pic>
                    </p:oleObj>
                  </mc:Fallback>
                </mc:AlternateContent>
              </a:graphicData>
            </a:graphic>
          </p:graphicFrame>
          <p:sp>
            <p:nvSpPr>
              <p:cNvPr id="33" name="Freeform 32"/>
              <p:cNvSpPr/>
              <p:nvPr/>
            </p:nvSpPr>
            <p:spPr>
              <a:xfrm>
                <a:off x="2322576" y="4407409"/>
                <a:ext cx="338328" cy="115182"/>
              </a:xfrm>
              <a:custGeom>
                <a:avLst/>
                <a:gdLst>
                  <a:gd name="connsiteX0" fmla="*/ 0 w 338328"/>
                  <a:gd name="connsiteY0" fmla="*/ 0 h 92319"/>
                  <a:gd name="connsiteX1" fmla="*/ 91440 w 338328"/>
                  <a:gd name="connsiteY1" fmla="*/ 82296 h 92319"/>
                  <a:gd name="connsiteX2" fmla="*/ 219456 w 338328"/>
                  <a:gd name="connsiteY2" fmla="*/ 91440 h 92319"/>
                  <a:gd name="connsiteX3" fmla="*/ 338328 w 338328"/>
                  <a:gd name="connsiteY3" fmla="*/ 91440 h 92319"/>
                  <a:gd name="connsiteX0" fmla="*/ 0 w 338328"/>
                  <a:gd name="connsiteY0" fmla="*/ 0 h 115182"/>
                  <a:gd name="connsiteX1" fmla="*/ 91440 w 338328"/>
                  <a:gd name="connsiteY1" fmla="*/ 82296 h 115182"/>
                  <a:gd name="connsiteX2" fmla="*/ 216497 w 338328"/>
                  <a:gd name="connsiteY2" fmla="*/ 115114 h 115182"/>
                  <a:gd name="connsiteX3" fmla="*/ 338328 w 338328"/>
                  <a:gd name="connsiteY3" fmla="*/ 91440 h 115182"/>
                </a:gdLst>
                <a:ahLst/>
                <a:cxnLst>
                  <a:cxn ang="0">
                    <a:pos x="connsiteX0" y="connsiteY0"/>
                  </a:cxn>
                  <a:cxn ang="0">
                    <a:pos x="connsiteX1" y="connsiteY1"/>
                  </a:cxn>
                  <a:cxn ang="0">
                    <a:pos x="connsiteX2" y="connsiteY2"/>
                  </a:cxn>
                  <a:cxn ang="0">
                    <a:pos x="connsiteX3" y="connsiteY3"/>
                  </a:cxn>
                </a:cxnLst>
                <a:rect l="l" t="t" r="r" b="b"/>
                <a:pathLst>
                  <a:path w="338328" h="115182">
                    <a:moveTo>
                      <a:pt x="0" y="0"/>
                    </a:moveTo>
                    <a:cubicBezTo>
                      <a:pt x="27432" y="33528"/>
                      <a:pt x="55357" y="63110"/>
                      <a:pt x="91440" y="82296"/>
                    </a:cubicBezTo>
                    <a:cubicBezTo>
                      <a:pt x="127523" y="101482"/>
                      <a:pt x="175349" y="113590"/>
                      <a:pt x="216497" y="115114"/>
                    </a:cubicBezTo>
                    <a:cubicBezTo>
                      <a:pt x="257645" y="116638"/>
                      <a:pt x="299466" y="92202"/>
                      <a:pt x="338328" y="9144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aphicFrame>
          <p:nvGraphicFramePr>
            <p:cNvPr id="27" name="Object 26"/>
            <p:cNvGraphicFramePr>
              <a:graphicFrameLocks noChangeAspect="1"/>
            </p:cNvGraphicFramePr>
            <p:nvPr>
              <p:extLst>
                <p:ext uri="{D42A27DB-BD31-4B8C-83A1-F6EECF244321}">
                  <p14:modId xmlns:p14="http://schemas.microsoft.com/office/powerpoint/2010/main" val="3228940192"/>
                </p:ext>
              </p:extLst>
            </p:nvPr>
          </p:nvGraphicFramePr>
          <p:xfrm>
            <a:off x="5944012" y="2817623"/>
            <a:ext cx="382652" cy="509341"/>
          </p:xfrm>
          <a:graphic>
            <a:graphicData uri="http://schemas.openxmlformats.org/presentationml/2006/ole">
              <mc:AlternateContent xmlns:mc="http://schemas.openxmlformats.org/markup-compatibility/2006">
                <mc:Choice xmlns:v="urn:schemas-microsoft-com:vml" Requires="v">
                  <p:oleObj spid="_x0000_s37931" name="Equation" r:id="rId10" imgW="152280" imgH="203040" progId="Equation.3">
                    <p:embed/>
                  </p:oleObj>
                </mc:Choice>
                <mc:Fallback>
                  <p:oleObj name="Equation" r:id="rId10" imgW="152280" imgH="203040" progId="Equation.3">
                    <p:embed/>
                    <p:pic>
                      <p:nvPicPr>
                        <p:cNvPr id="0" name=""/>
                        <p:cNvPicPr>
                          <a:picLocks noChangeAspect="1" noChangeArrowheads="1"/>
                        </p:cNvPicPr>
                        <p:nvPr/>
                      </p:nvPicPr>
                      <p:blipFill>
                        <a:blip r:embed="rId11"/>
                        <a:srcRect/>
                        <a:stretch>
                          <a:fillRect/>
                        </a:stretch>
                      </p:blipFill>
                      <p:spPr bwMode="auto">
                        <a:xfrm>
                          <a:off x="5944012" y="2817623"/>
                          <a:ext cx="382652" cy="509341"/>
                        </a:xfrm>
                        <a:prstGeom prst="rect">
                          <a:avLst/>
                        </a:prstGeom>
                        <a:noFill/>
                        <a:ln>
                          <a:noFill/>
                        </a:ln>
                      </p:spPr>
                    </p:pic>
                  </p:oleObj>
                </mc:Fallback>
              </mc:AlternateContent>
            </a:graphicData>
          </a:graphic>
        </p:graphicFrame>
        <mc:AlternateContent xmlns:mc="http://schemas.openxmlformats.org/markup-compatibility/2006" xmlns:p14="http://schemas.microsoft.com/office/powerpoint/2010/main">
          <mc:Choice Requires="p14">
            <p:contentPart p14:bwMode="auto" r:id="rId12">
              <p14:nvContentPartPr>
                <p14:cNvPr id="29" name="Ink 28"/>
                <p14:cNvContentPartPr/>
                <p14:nvPr/>
              </p14:nvContentPartPr>
              <p14:xfrm>
                <a:off x="7138968" y="2903821"/>
                <a:ext cx="713160" cy="298800"/>
              </p14:xfrm>
            </p:contentPart>
          </mc:Choice>
          <mc:Fallback xmlns="">
            <p:pic>
              <p:nvPicPr>
                <p:cNvPr id="29" name="Ink 28"/>
                <p:cNvPicPr/>
                <p:nvPr/>
              </p:nvPicPr>
              <p:blipFill>
                <a:blip r:embed="rId13"/>
                <a:stretch>
                  <a:fillRect/>
                </a:stretch>
              </p:blipFill>
              <p:spPr>
                <a:xfrm>
                  <a:off x="7127808" y="2888341"/>
                  <a:ext cx="7398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p14:cNvContentPartPr/>
                <p14:nvPr/>
              </p14:nvContentPartPr>
              <p14:xfrm>
                <a:off x="6429048" y="2972581"/>
                <a:ext cx="731520" cy="1025280"/>
              </p14:xfrm>
            </p:contentPart>
          </mc:Choice>
          <mc:Fallback xmlns="">
            <p:pic>
              <p:nvPicPr>
                <p:cNvPr id="30" name="Ink 29"/>
                <p:cNvPicPr/>
                <p:nvPr/>
              </p:nvPicPr>
              <p:blipFill>
                <a:blip r:embed="rId15"/>
                <a:stretch>
                  <a:fillRect/>
                </a:stretch>
              </p:blipFill>
              <p:spPr>
                <a:xfrm>
                  <a:off x="6415728" y="2961781"/>
                  <a:ext cx="748800" cy="1043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p14:cNvContentPartPr/>
                <p14:nvPr/>
              </p14:nvContentPartPr>
              <p14:xfrm>
                <a:off x="6428328" y="3292621"/>
                <a:ext cx="1329840" cy="843480"/>
              </p14:xfrm>
            </p:contentPart>
          </mc:Choice>
          <mc:Fallback xmlns="">
            <p:pic>
              <p:nvPicPr>
                <p:cNvPr id="31" name="Ink 30"/>
                <p:cNvPicPr/>
                <p:nvPr/>
              </p:nvPicPr>
              <p:blipFill>
                <a:blip r:embed="rId17"/>
                <a:stretch>
                  <a:fillRect/>
                </a:stretch>
              </p:blipFill>
              <p:spPr>
                <a:xfrm>
                  <a:off x="6420768" y="3285421"/>
                  <a:ext cx="1342080" cy="866520"/>
                </a:xfrm>
                <a:prstGeom prst="rect">
                  <a:avLst/>
                </a:prstGeom>
              </p:spPr>
            </p:pic>
          </mc:Fallback>
        </mc:AlternateContent>
      </p:grpSp>
      <p:sp>
        <p:nvSpPr>
          <p:cNvPr id="39" name="Rectangle 38"/>
          <p:cNvSpPr/>
          <p:nvPr/>
        </p:nvSpPr>
        <p:spPr>
          <a:xfrm>
            <a:off x="6082695" y="5315375"/>
            <a:ext cx="2671303" cy="461665"/>
          </a:xfrm>
          <a:prstGeom prst="rect">
            <a:avLst/>
          </a:prstGeom>
        </p:spPr>
        <p:txBody>
          <a:bodyPr wrap="square">
            <a:spAutoFit/>
          </a:bodyPr>
          <a:lstStyle/>
          <a:p>
            <a:r>
              <a:rPr lang="en-US" sz="1200" dirty="0"/>
              <a:t>http://www.animations.physics.unsw.edu.au/jw/electricmotors.html</a:t>
            </a:r>
          </a:p>
        </p:txBody>
      </p:sp>
    </p:spTree>
    <p:extLst>
      <p:ext uri="{BB962C8B-B14F-4D97-AF65-F5344CB8AC3E}">
        <p14:creationId xmlns:p14="http://schemas.microsoft.com/office/powerpoint/2010/main" val="326485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 Full Step </a:t>
            </a:r>
            <a:r>
              <a:rPr lang="en-US" sz="3200" dirty="0" smtClean="0"/>
              <a:t>Mode 3b</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60</a:t>
            </a:fld>
            <a:endParaRPr lang="en-US" dirty="0"/>
          </a:p>
        </p:txBody>
      </p:sp>
      <p:sp>
        <p:nvSpPr>
          <p:cNvPr id="6" name="Content Placeholder 5"/>
          <p:cNvSpPr>
            <a:spLocks noGrp="1"/>
          </p:cNvSpPr>
          <p:nvPr>
            <p:ph sz="quarter" idx="1"/>
          </p:nvPr>
        </p:nvSpPr>
        <p:spPr/>
        <p:txBody>
          <a:bodyPr/>
          <a:lstStyle/>
          <a:p>
            <a:r>
              <a:rPr lang="en-US" dirty="0" smtClean="0"/>
              <a:t>Step 3b</a:t>
            </a:r>
          </a:p>
          <a:p>
            <a:pPr lvl="1"/>
            <a:r>
              <a:rPr lang="en-US" sz="2800" dirty="0"/>
              <a:t>Magnetic forces cause</a:t>
            </a:r>
            <a:br>
              <a:rPr lang="en-US" sz="2800" dirty="0"/>
            </a:br>
            <a:r>
              <a:rPr lang="en-US" sz="2800" dirty="0"/>
              <a:t>a torque</a:t>
            </a:r>
          </a:p>
          <a:p>
            <a:pPr lvl="1"/>
            <a:r>
              <a:rPr lang="en-US" sz="2800" dirty="0"/>
              <a:t>Rotor aligns with stator </a:t>
            </a:r>
            <a:br>
              <a:rPr lang="en-US" sz="2800" dirty="0"/>
            </a:br>
            <a:r>
              <a:rPr lang="en-US" sz="2800" dirty="0"/>
              <a:t>field</a:t>
            </a:r>
          </a:p>
        </p:txBody>
      </p:sp>
      <p:grpSp>
        <p:nvGrpSpPr>
          <p:cNvPr id="158" name="Group 157"/>
          <p:cNvGrpSpPr/>
          <p:nvPr/>
        </p:nvGrpSpPr>
        <p:grpSpPr>
          <a:xfrm>
            <a:off x="4572000" y="1344168"/>
            <a:ext cx="4135437" cy="3878262"/>
            <a:chOff x="3792538" y="1357313"/>
            <a:chExt cx="4135437" cy="3878262"/>
          </a:xfrm>
        </p:grpSpPr>
        <p:grpSp>
          <p:nvGrpSpPr>
            <p:cNvPr id="159" name="Group 2"/>
            <p:cNvGrpSpPr>
              <a:grpSpLocks/>
            </p:cNvGrpSpPr>
            <p:nvPr/>
          </p:nvGrpSpPr>
          <p:grpSpPr bwMode="auto">
            <a:xfrm>
              <a:off x="4152900" y="1647825"/>
              <a:ext cx="3376613" cy="3333750"/>
              <a:chOff x="1356" y="1038"/>
              <a:chExt cx="2127" cy="2100"/>
            </a:xfrm>
          </p:grpSpPr>
          <p:sp>
            <p:nvSpPr>
              <p:cNvPr id="181"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82" name="Group 4"/>
              <p:cNvGrpSpPr>
                <a:grpSpLocks/>
              </p:cNvGrpSpPr>
              <p:nvPr/>
            </p:nvGrpSpPr>
            <p:grpSpPr bwMode="auto">
              <a:xfrm>
                <a:off x="2262" y="1446"/>
                <a:ext cx="246" cy="282"/>
                <a:chOff x="4050" y="2685"/>
                <a:chExt cx="615" cy="705"/>
              </a:xfrm>
            </p:grpSpPr>
            <p:sp>
              <p:nvSpPr>
                <p:cNvPr id="231"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3"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4"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3" name="Group 8"/>
              <p:cNvGrpSpPr>
                <a:grpSpLocks/>
              </p:cNvGrpSpPr>
              <p:nvPr/>
            </p:nvGrpSpPr>
            <p:grpSpPr bwMode="auto">
              <a:xfrm rot="5400000">
                <a:off x="2754" y="1944"/>
                <a:ext cx="246" cy="282"/>
                <a:chOff x="4050" y="2685"/>
                <a:chExt cx="615" cy="705"/>
              </a:xfrm>
            </p:grpSpPr>
            <p:sp>
              <p:nvSpPr>
                <p:cNvPr id="228"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9"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4" name="Freeform 12"/>
              <p:cNvSpPr>
                <a:spLocks/>
              </p:cNvSpPr>
              <p:nvPr/>
            </p:nvSpPr>
            <p:spPr bwMode="auto">
              <a:xfrm>
                <a:off x="2508" y="1446"/>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5" name="Group 13"/>
              <p:cNvGrpSpPr>
                <a:grpSpLocks/>
              </p:cNvGrpSpPr>
              <p:nvPr/>
            </p:nvGrpSpPr>
            <p:grpSpPr bwMode="auto">
              <a:xfrm flipV="1">
                <a:off x="2256" y="2436"/>
                <a:ext cx="246" cy="282"/>
                <a:chOff x="4050" y="2685"/>
                <a:chExt cx="615" cy="705"/>
              </a:xfrm>
            </p:grpSpPr>
            <p:sp>
              <p:nvSpPr>
                <p:cNvPr id="225"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6" name="Group 17"/>
              <p:cNvGrpSpPr>
                <a:grpSpLocks/>
              </p:cNvGrpSpPr>
              <p:nvPr/>
            </p:nvGrpSpPr>
            <p:grpSpPr bwMode="auto">
              <a:xfrm rot="16200000" flipH="1">
                <a:off x="1767" y="1944"/>
                <a:ext cx="246" cy="282"/>
                <a:chOff x="4050" y="2685"/>
                <a:chExt cx="615" cy="705"/>
              </a:xfrm>
            </p:grpSpPr>
            <p:sp>
              <p:nvSpPr>
                <p:cNvPr id="222"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7" name="Freeform 21"/>
              <p:cNvSpPr>
                <a:spLocks/>
              </p:cNvSpPr>
              <p:nvPr/>
            </p:nvSpPr>
            <p:spPr bwMode="auto">
              <a:xfrm rot="5400000">
                <a:off x="2505" y="2205"/>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 name="Freeform 22"/>
              <p:cNvSpPr>
                <a:spLocks/>
              </p:cNvSpPr>
              <p:nvPr/>
            </p:nvSpPr>
            <p:spPr bwMode="auto">
              <a:xfrm rot="10800000">
                <a:off x="1752" y="2202"/>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 name="Freeform 23"/>
              <p:cNvSpPr>
                <a:spLocks/>
              </p:cNvSpPr>
              <p:nvPr/>
            </p:nvSpPr>
            <p:spPr bwMode="auto">
              <a:xfrm rot="-5400000">
                <a:off x="1749" y="1449"/>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90" name="Group 24"/>
              <p:cNvGrpSpPr>
                <a:grpSpLocks/>
              </p:cNvGrpSpPr>
              <p:nvPr/>
            </p:nvGrpSpPr>
            <p:grpSpPr bwMode="auto">
              <a:xfrm>
                <a:off x="2754" y="1926"/>
                <a:ext cx="570" cy="336"/>
                <a:chOff x="5280" y="3930"/>
                <a:chExt cx="1425" cy="841"/>
              </a:xfrm>
            </p:grpSpPr>
            <p:sp>
              <p:nvSpPr>
                <p:cNvPr id="218"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1" name="Group 29"/>
              <p:cNvGrpSpPr>
                <a:grpSpLocks/>
              </p:cNvGrpSpPr>
              <p:nvPr/>
            </p:nvGrpSpPr>
            <p:grpSpPr bwMode="auto">
              <a:xfrm>
                <a:off x="2234" y="2456"/>
                <a:ext cx="341" cy="610"/>
                <a:chOff x="3981" y="5256"/>
                <a:chExt cx="852" cy="1524"/>
              </a:xfrm>
            </p:grpSpPr>
            <p:sp>
              <p:nvSpPr>
                <p:cNvPr id="215"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2" name="Group 33"/>
              <p:cNvGrpSpPr>
                <a:grpSpLocks/>
              </p:cNvGrpSpPr>
              <p:nvPr/>
            </p:nvGrpSpPr>
            <p:grpSpPr bwMode="auto">
              <a:xfrm>
                <a:off x="2229" y="1206"/>
                <a:ext cx="334" cy="500"/>
                <a:chOff x="3968" y="2130"/>
                <a:chExt cx="834" cy="1250"/>
              </a:xfrm>
            </p:grpSpPr>
            <p:sp>
              <p:nvSpPr>
                <p:cNvPr id="211"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3" name="Group 38"/>
              <p:cNvGrpSpPr>
                <a:grpSpLocks/>
              </p:cNvGrpSpPr>
              <p:nvPr/>
            </p:nvGrpSpPr>
            <p:grpSpPr bwMode="auto">
              <a:xfrm>
                <a:off x="1506" y="1944"/>
                <a:ext cx="522" cy="336"/>
                <a:chOff x="2160" y="3975"/>
                <a:chExt cx="1305" cy="840"/>
              </a:xfrm>
            </p:grpSpPr>
            <p:sp>
              <p:nvSpPr>
                <p:cNvPr id="208"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4"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201"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202"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203"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204"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205"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206"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207"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sp>
          <p:nvSpPr>
            <p:cNvPr id="160" name="Text Box 56"/>
            <p:cNvSpPr txBox="1">
              <a:spLocks noChangeArrowheads="1"/>
            </p:cNvSpPr>
            <p:nvPr/>
          </p:nvSpPr>
          <p:spPr bwMode="auto">
            <a:xfrm>
              <a:off x="5595938" y="39116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61" name="Text Box 57"/>
            <p:cNvSpPr txBox="1">
              <a:spLocks noChangeArrowheads="1"/>
            </p:cNvSpPr>
            <p:nvPr/>
          </p:nvSpPr>
          <p:spPr bwMode="auto">
            <a:xfrm>
              <a:off x="5614988" y="2292350"/>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62" name="Text Box 58"/>
            <p:cNvSpPr txBox="1">
              <a:spLocks noChangeArrowheads="1"/>
            </p:cNvSpPr>
            <p:nvPr/>
          </p:nvSpPr>
          <p:spPr bwMode="auto">
            <a:xfrm>
              <a:off x="4841875" y="3125788"/>
              <a:ext cx="5318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63" name="Text Box 59"/>
            <p:cNvSpPr txBox="1">
              <a:spLocks noChangeArrowheads="1"/>
            </p:cNvSpPr>
            <p:nvPr/>
          </p:nvSpPr>
          <p:spPr bwMode="auto">
            <a:xfrm>
              <a:off x="6430963" y="31242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64" name="Oval 60"/>
            <p:cNvSpPr>
              <a:spLocks noChangeArrowheads="1"/>
            </p:cNvSpPr>
            <p:nvPr/>
          </p:nvSpPr>
          <p:spPr bwMode="auto">
            <a:xfrm>
              <a:off x="5761038" y="3281363"/>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165" name="Oval 61"/>
            <p:cNvSpPr>
              <a:spLocks noChangeArrowheads="1"/>
            </p:cNvSpPr>
            <p:nvPr/>
          </p:nvSpPr>
          <p:spPr bwMode="auto">
            <a:xfrm>
              <a:off x="5202238" y="2727325"/>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 name="Text Box 63"/>
            <p:cNvSpPr txBox="1">
              <a:spLocks noChangeArrowheads="1"/>
            </p:cNvSpPr>
            <p:nvPr/>
          </p:nvSpPr>
          <p:spPr bwMode="auto">
            <a:xfrm>
              <a:off x="6122988" y="474345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7" name="Text Box 64"/>
            <p:cNvSpPr txBox="1">
              <a:spLocks noChangeArrowheads="1"/>
            </p:cNvSpPr>
            <p:nvPr/>
          </p:nvSpPr>
          <p:spPr bwMode="auto">
            <a:xfrm>
              <a:off x="5889625" y="1638300"/>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8" name="Text Box 65"/>
            <p:cNvSpPr txBox="1">
              <a:spLocks noChangeArrowheads="1"/>
            </p:cNvSpPr>
            <p:nvPr/>
          </p:nvSpPr>
          <p:spPr bwMode="auto">
            <a:xfrm>
              <a:off x="7400925" y="2709863"/>
              <a:ext cx="52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9" name="Text Box 66"/>
            <p:cNvSpPr txBox="1">
              <a:spLocks noChangeArrowheads="1"/>
            </p:cNvSpPr>
            <p:nvPr/>
          </p:nvSpPr>
          <p:spPr bwMode="auto">
            <a:xfrm flipH="1">
              <a:off x="3792538" y="3535363"/>
              <a:ext cx="61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70" name="AutoShape 67"/>
            <p:cNvSpPr>
              <a:spLocks noChangeArrowheads="1"/>
            </p:cNvSpPr>
            <p:nvPr/>
          </p:nvSpPr>
          <p:spPr bwMode="auto">
            <a:xfrm flipV="1">
              <a:off x="5445125" y="20494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71" name="AutoShape 68"/>
            <p:cNvSpPr>
              <a:spLocks noChangeArrowheads="1"/>
            </p:cNvSpPr>
            <p:nvPr/>
          </p:nvSpPr>
          <p:spPr bwMode="auto">
            <a:xfrm flipV="1">
              <a:off x="6073775" y="437038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72" name="AutoShape 69"/>
            <p:cNvSpPr>
              <a:spLocks noChangeArrowheads="1"/>
            </p:cNvSpPr>
            <p:nvPr/>
          </p:nvSpPr>
          <p:spPr bwMode="auto">
            <a:xfrm rot="16200000" flipH="1">
              <a:off x="6968332" y="29503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73" name="AutoShape 70"/>
            <p:cNvSpPr>
              <a:spLocks noChangeArrowheads="1"/>
            </p:cNvSpPr>
            <p:nvPr/>
          </p:nvSpPr>
          <p:spPr bwMode="auto">
            <a:xfrm rot="16200000" flipH="1">
              <a:off x="4577557" y="34520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grpSp>
          <p:nvGrpSpPr>
            <p:cNvPr id="174" name="Group 71"/>
            <p:cNvGrpSpPr>
              <a:grpSpLocks/>
            </p:cNvGrpSpPr>
            <p:nvPr/>
          </p:nvGrpSpPr>
          <p:grpSpPr bwMode="auto">
            <a:xfrm rot="5400000">
              <a:off x="4375944" y="1897857"/>
              <a:ext cx="2838450" cy="2843212"/>
              <a:chOff x="2757" y="1195"/>
              <a:chExt cx="1788" cy="1791"/>
            </a:xfrm>
          </p:grpSpPr>
          <p:sp>
            <p:nvSpPr>
              <p:cNvPr id="179" name="Line 72"/>
              <p:cNvSpPr>
                <a:spLocks noChangeShapeType="1"/>
              </p:cNvSpPr>
              <p:nvPr/>
            </p:nvSpPr>
            <p:spPr bwMode="auto">
              <a:xfrm rot="5400000" flipV="1">
                <a:off x="4196" y="2637"/>
                <a:ext cx="349" cy="349"/>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80" name="Line 73"/>
              <p:cNvSpPr>
                <a:spLocks noChangeShapeType="1"/>
              </p:cNvSpPr>
              <p:nvPr/>
            </p:nvSpPr>
            <p:spPr bwMode="auto">
              <a:xfrm rot="5400000" flipV="1">
                <a:off x="2757" y="1195"/>
                <a:ext cx="349" cy="34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5" name="Text Box 74"/>
            <p:cNvSpPr txBox="1">
              <a:spLocks noChangeArrowheads="1"/>
            </p:cNvSpPr>
            <p:nvPr/>
          </p:nvSpPr>
          <p:spPr bwMode="auto">
            <a:xfrm flipH="1">
              <a:off x="3922713" y="4594225"/>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76" name="Text Box 75"/>
            <p:cNvSpPr txBox="1">
              <a:spLocks noChangeArrowheads="1"/>
            </p:cNvSpPr>
            <p:nvPr/>
          </p:nvSpPr>
          <p:spPr bwMode="auto">
            <a:xfrm flipH="1">
              <a:off x="7151688" y="1357313"/>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77" name="Text Box 77"/>
            <p:cNvSpPr txBox="1">
              <a:spLocks noChangeArrowheads="1"/>
            </p:cNvSpPr>
            <p:nvPr/>
          </p:nvSpPr>
          <p:spPr bwMode="auto">
            <a:xfrm flipH="1">
              <a:off x="5865813" y="28781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178" name="Text Box 78"/>
            <p:cNvSpPr txBox="1">
              <a:spLocks noChangeArrowheads="1"/>
            </p:cNvSpPr>
            <p:nvPr/>
          </p:nvSpPr>
          <p:spPr bwMode="auto">
            <a:xfrm flipH="1">
              <a:off x="5307013" y="3379788"/>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46212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 Full Step </a:t>
            </a:r>
            <a:r>
              <a:rPr lang="en-US" sz="3200" dirty="0" smtClean="0"/>
              <a:t>Mode 4a</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61</a:t>
            </a:fld>
            <a:endParaRPr lang="en-US" dirty="0"/>
          </a:p>
        </p:txBody>
      </p:sp>
      <p:sp>
        <p:nvSpPr>
          <p:cNvPr id="6" name="Content Placeholder 5"/>
          <p:cNvSpPr>
            <a:spLocks noGrp="1"/>
          </p:cNvSpPr>
          <p:nvPr>
            <p:ph sz="quarter" idx="1"/>
          </p:nvPr>
        </p:nvSpPr>
        <p:spPr/>
        <p:txBody>
          <a:bodyPr/>
          <a:lstStyle/>
          <a:p>
            <a:r>
              <a:rPr lang="en-US" dirty="0" smtClean="0"/>
              <a:t>Step 4a</a:t>
            </a:r>
          </a:p>
          <a:p>
            <a:pPr lvl="1"/>
            <a:r>
              <a:rPr lang="en-US" sz="2800" dirty="0"/>
              <a:t>Energize windings</a:t>
            </a:r>
          </a:p>
          <a:p>
            <a:pPr lvl="2"/>
            <a:r>
              <a:rPr lang="en-US" sz="2400" dirty="0" smtClean="0"/>
              <a:t>A</a:t>
            </a:r>
            <a:r>
              <a:rPr lang="en-US" sz="2400" baseline="-25000" dirty="0" smtClean="0"/>
              <a:t>1</a:t>
            </a:r>
            <a:r>
              <a:rPr lang="en-US" sz="2400" dirty="0" smtClean="0"/>
              <a:t> </a:t>
            </a:r>
            <a:r>
              <a:rPr lang="en-US" sz="2400" dirty="0"/>
              <a:t>and </a:t>
            </a:r>
            <a:r>
              <a:rPr lang="en-US" sz="2400" dirty="0" smtClean="0"/>
              <a:t>B</a:t>
            </a:r>
            <a:r>
              <a:rPr lang="en-US" sz="2400" baseline="-25000" dirty="0" smtClean="0"/>
              <a:t>2</a:t>
            </a:r>
            <a:r>
              <a:rPr lang="en-US" sz="2400" dirty="0" smtClean="0"/>
              <a:t> </a:t>
            </a:r>
            <a:r>
              <a:rPr lang="en-US" sz="2400" dirty="0"/>
              <a:t>high</a:t>
            </a:r>
          </a:p>
          <a:p>
            <a:pPr lvl="2"/>
            <a:r>
              <a:rPr lang="en-US" sz="2400" dirty="0" smtClean="0"/>
              <a:t>A</a:t>
            </a:r>
            <a:r>
              <a:rPr lang="en-US" sz="2400" baseline="-25000" dirty="0" smtClean="0"/>
              <a:t>2</a:t>
            </a:r>
            <a:r>
              <a:rPr lang="en-US" sz="2400" dirty="0" smtClean="0"/>
              <a:t> </a:t>
            </a:r>
            <a:r>
              <a:rPr lang="en-US" sz="2400" dirty="0"/>
              <a:t>and </a:t>
            </a:r>
            <a:r>
              <a:rPr lang="en-US" sz="2400" dirty="0" smtClean="0"/>
              <a:t>B</a:t>
            </a:r>
            <a:r>
              <a:rPr lang="en-US" sz="2400" baseline="-25000" dirty="0" smtClean="0"/>
              <a:t>1</a:t>
            </a:r>
            <a:r>
              <a:rPr lang="en-US" sz="2400" dirty="0" smtClean="0"/>
              <a:t> </a:t>
            </a:r>
            <a:r>
              <a:rPr lang="en-US" sz="2400" dirty="0"/>
              <a:t>low</a:t>
            </a:r>
          </a:p>
          <a:p>
            <a:pPr lvl="1"/>
            <a:r>
              <a:rPr lang="en-US" sz="2800" dirty="0"/>
              <a:t>What happens to the</a:t>
            </a:r>
            <a:br>
              <a:rPr lang="en-US" sz="2800" dirty="0"/>
            </a:br>
            <a:r>
              <a:rPr lang="en-US" sz="2800" dirty="0"/>
              <a:t>rotor</a:t>
            </a:r>
            <a:r>
              <a:rPr lang="en-US" sz="2800" dirty="0" smtClean="0"/>
              <a:t>?</a:t>
            </a:r>
            <a:endParaRPr lang="en-US" sz="2800" dirty="0"/>
          </a:p>
        </p:txBody>
      </p:sp>
      <p:grpSp>
        <p:nvGrpSpPr>
          <p:cNvPr id="158" name="Group 157"/>
          <p:cNvGrpSpPr/>
          <p:nvPr/>
        </p:nvGrpSpPr>
        <p:grpSpPr>
          <a:xfrm>
            <a:off x="4572000" y="1280160"/>
            <a:ext cx="4135437" cy="3835400"/>
            <a:chOff x="3792538" y="1355725"/>
            <a:chExt cx="4135437" cy="3835400"/>
          </a:xfrm>
        </p:grpSpPr>
        <p:grpSp>
          <p:nvGrpSpPr>
            <p:cNvPr id="159" name="Group 2"/>
            <p:cNvGrpSpPr>
              <a:grpSpLocks/>
            </p:cNvGrpSpPr>
            <p:nvPr/>
          </p:nvGrpSpPr>
          <p:grpSpPr bwMode="auto">
            <a:xfrm>
              <a:off x="4152900" y="1647825"/>
              <a:ext cx="3376613" cy="3333750"/>
              <a:chOff x="1356" y="1038"/>
              <a:chExt cx="2127" cy="2100"/>
            </a:xfrm>
          </p:grpSpPr>
          <p:sp>
            <p:nvSpPr>
              <p:cNvPr id="181"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82" name="Group 4"/>
              <p:cNvGrpSpPr>
                <a:grpSpLocks/>
              </p:cNvGrpSpPr>
              <p:nvPr/>
            </p:nvGrpSpPr>
            <p:grpSpPr bwMode="auto">
              <a:xfrm>
                <a:off x="2262" y="1446"/>
                <a:ext cx="246" cy="282"/>
                <a:chOff x="4050" y="2685"/>
                <a:chExt cx="615" cy="705"/>
              </a:xfrm>
            </p:grpSpPr>
            <p:sp>
              <p:nvSpPr>
                <p:cNvPr id="231"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3"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4"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3" name="Group 8"/>
              <p:cNvGrpSpPr>
                <a:grpSpLocks/>
              </p:cNvGrpSpPr>
              <p:nvPr/>
            </p:nvGrpSpPr>
            <p:grpSpPr bwMode="auto">
              <a:xfrm rot="5400000">
                <a:off x="2754" y="1944"/>
                <a:ext cx="246" cy="282"/>
                <a:chOff x="4050" y="2685"/>
                <a:chExt cx="615" cy="705"/>
              </a:xfrm>
            </p:grpSpPr>
            <p:sp>
              <p:nvSpPr>
                <p:cNvPr id="228"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9"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4" name="Freeform 12"/>
              <p:cNvSpPr>
                <a:spLocks/>
              </p:cNvSpPr>
              <p:nvPr/>
            </p:nvSpPr>
            <p:spPr bwMode="auto">
              <a:xfrm>
                <a:off x="2508" y="1446"/>
                <a:ext cx="510" cy="516"/>
              </a:xfrm>
              <a:custGeom>
                <a:avLst/>
                <a:gdLst>
                  <a:gd name="T0" fmla="*/ 0 w 1275"/>
                  <a:gd name="T1" fmla="*/ 0 h 1289"/>
                  <a:gd name="T2" fmla="*/ 58 w 1275"/>
                  <a:gd name="T3" fmla="*/ 19 h 1289"/>
                  <a:gd name="T4" fmla="*/ 91 w 1275"/>
                  <a:gd name="T5" fmla="*/ 36 h 1289"/>
                  <a:gd name="T6" fmla="*/ 113 w 1275"/>
                  <a:gd name="T7" fmla="*/ 53 h 1289"/>
                  <a:gd name="T8" fmla="*/ 134 w 1275"/>
                  <a:gd name="T9" fmla="*/ 67 h 1289"/>
                  <a:gd name="T10" fmla="*/ 161 w 1275"/>
                  <a:gd name="T11" fmla="*/ 103 h 1289"/>
                  <a:gd name="T12" fmla="*/ 180 w 1275"/>
                  <a:gd name="T13" fmla="*/ 131 h 1289"/>
                  <a:gd name="T14" fmla="*/ 194 w 1275"/>
                  <a:gd name="T15" fmla="*/ 163 h 1289"/>
                  <a:gd name="T16" fmla="*/ 204 w 1275"/>
                  <a:gd name="T17" fmla="*/ 207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5" name="Group 13"/>
              <p:cNvGrpSpPr>
                <a:grpSpLocks/>
              </p:cNvGrpSpPr>
              <p:nvPr/>
            </p:nvGrpSpPr>
            <p:grpSpPr bwMode="auto">
              <a:xfrm flipV="1">
                <a:off x="2256" y="2436"/>
                <a:ext cx="246" cy="282"/>
                <a:chOff x="4050" y="2685"/>
                <a:chExt cx="615" cy="705"/>
              </a:xfrm>
            </p:grpSpPr>
            <p:sp>
              <p:nvSpPr>
                <p:cNvPr id="225"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6" name="Group 17"/>
              <p:cNvGrpSpPr>
                <a:grpSpLocks/>
              </p:cNvGrpSpPr>
              <p:nvPr/>
            </p:nvGrpSpPr>
            <p:grpSpPr bwMode="auto">
              <a:xfrm rot="16200000" flipH="1">
                <a:off x="1767" y="1944"/>
                <a:ext cx="246" cy="282"/>
                <a:chOff x="4050" y="2685"/>
                <a:chExt cx="615" cy="705"/>
              </a:xfrm>
            </p:grpSpPr>
            <p:sp>
              <p:nvSpPr>
                <p:cNvPr id="222"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7" name="Freeform 21"/>
              <p:cNvSpPr>
                <a:spLocks/>
              </p:cNvSpPr>
              <p:nvPr/>
            </p:nvSpPr>
            <p:spPr bwMode="auto">
              <a:xfrm rot="5400000">
                <a:off x="2505" y="2205"/>
                <a:ext cx="510" cy="516"/>
              </a:xfrm>
              <a:custGeom>
                <a:avLst/>
                <a:gdLst>
                  <a:gd name="T0" fmla="*/ 0 w 1275"/>
                  <a:gd name="T1" fmla="*/ 0 h 1289"/>
                  <a:gd name="T2" fmla="*/ 58 w 1275"/>
                  <a:gd name="T3" fmla="*/ 19 h 1289"/>
                  <a:gd name="T4" fmla="*/ 91 w 1275"/>
                  <a:gd name="T5" fmla="*/ 36 h 1289"/>
                  <a:gd name="T6" fmla="*/ 113 w 1275"/>
                  <a:gd name="T7" fmla="*/ 53 h 1289"/>
                  <a:gd name="T8" fmla="*/ 134 w 1275"/>
                  <a:gd name="T9" fmla="*/ 67 h 1289"/>
                  <a:gd name="T10" fmla="*/ 161 w 1275"/>
                  <a:gd name="T11" fmla="*/ 103 h 1289"/>
                  <a:gd name="T12" fmla="*/ 180 w 1275"/>
                  <a:gd name="T13" fmla="*/ 131 h 1289"/>
                  <a:gd name="T14" fmla="*/ 194 w 1275"/>
                  <a:gd name="T15" fmla="*/ 163 h 1289"/>
                  <a:gd name="T16" fmla="*/ 204 w 1275"/>
                  <a:gd name="T17" fmla="*/ 207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 name="Freeform 22"/>
              <p:cNvSpPr>
                <a:spLocks/>
              </p:cNvSpPr>
              <p:nvPr/>
            </p:nvSpPr>
            <p:spPr bwMode="auto">
              <a:xfrm rot="10800000">
                <a:off x="1752" y="2202"/>
                <a:ext cx="510" cy="516"/>
              </a:xfrm>
              <a:custGeom>
                <a:avLst/>
                <a:gdLst>
                  <a:gd name="T0" fmla="*/ 0 w 1275"/>
                  <a:gd name="T1" fmla="*/ 0 h 1289"/>
                  <a:gd name="T2" fmla="*/ 58 w 1275"/>
                  <a:gd name="T3" fmla="*/ 19 h 1289"/>
                  <a:gd name="T4" fmla="*/ 91 w 1275"/>
                  <a:gd name="T5" fmla="*/ 36 h 1289"/>
                  <a:gd name="T6" fmla="*/ 113 w 1275"/>
                  <a:gd name="T7" fmla="*/ 53 h 1289"/>
                  <a:gd name="T8" fmla="*/ 134 w 1275"/>
                  <a:gd name="T9" fmla="*/ 67 h 1289"/>
                  <a:gd name="T10" fmla="*/ 161 w 1275"/>
                  <a:gd name="T11" fmla="*/ 103 h 1289"/>
                  <a:gd name="T12" fmla="*/ 180 w 1275"/>
                  <a:gd name="T13" fmla="*/ 131 h 1289"/>
                  <a:gd name="T14" fmla="*/ 194 w 1275"/>
                  <a:gd name="T15" fmla="*/ 163 h 1289"/>
                  <a:gd name="T16" fmla="*/ 204 w 1275"/>
                  <a:gd name="T17" fmla="*/ 207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 name="Freeform 23"/>
              <p:cNvSpPr>
                <a:spLocks/>
              </p:cNvSpPr>
              <p:nvPr/>
            </p:nvSpPr>
            <p:spPr bwMode="auto">
              <a:xfrm rot="-5400000">
                <a:off x="1749" y="1449"/>
                <a:ext cx="510" cy="516"/>
              </a:xfrm>
              <a:custGeom>
                <a:avLst/>
                <a:gdLst>
                  <a:gd name="T0" fmla="*/ 0 w 1275"/>
                  <a:gd name="T1" fmla="*/ 0 h 1289"/>
                  <a:gd name="T2" fmla="*/ 58 w 1275"/>
                  <a:gd name="T3" fmla="*/ 19 h 1289"/>
                  <a:gd name="T4" fmla="*/ 91 w 1275"/>
                  <a:gd name="T5" fmla="*/ 36 h 1289"/>
                  <a:gd name="T6" fmla="*/ 113 w 1275"/>
                  <a:gd name="T7" fmla="*/ 53 h 1289"/>
                  <a:gd name="T8" fmla="*/ 134 w 1275"/>
                  <a:gd name="T9" fmla="*/ 67 h 1289"/>
                  <a:gd name="T10" fmla="*/ 161 w 1275"/>
                  <a:gd name="T11" fmla="*/ 103 h 1289"/>
                  <a:gd name="T12" fmla="*/ 180 w 1275"/>
                  <a:gd name="T13" fmla="*/ 131 h 1289"/>
                  <a:gd name="T14" fmla="*/ 194 w 1275"/>
                  <a:gd name="T15" fmla="*/ 163 h 1289"/>
                  <a:gd name="T16" fmla="*/ 204 w 1275"/>
                  <a:gd name="T17" fmla="*/ 207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90" name="Group 24"/>
              <p:cNvGrpSpPr>
                <a:grpSpLocks/>
              </p:cNvGrpSpPr>
              <p:nvPr/>
            </p:nvGrpSpPr>
            <p:grpSpPr bwMode="auto">
              <a:xfrm>
                <a:off x="2754" y="1926"/>
                <a:ext cx="570" cy="336"/>
                <a:chOff x="5280" y="3930"/>
                <a:chExt cx="1425" cy="841"/>
              </a:xfrm>
            </p:grpSpPr>
            <p:sp>
              <p:nvSpPr>
                <p:cNvPr id="218"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1" name="Group 29"/>
              <p:cNvGrpSpPr>
                <a:grpSpLocks/>
              </p:cNvGrpSpPr>
              <p:nvPr/>
            </p:nvGrpSpPr>
            <p:grpSpPr bwMode="auto">
              <a:xfrm>
                <a:off x="2234" y="2456"/>
                <a:ext cx="341" cy="610"/>
                <a:chOff x="3981" y="5256"/>
                <a:chExt cx="852" cy="1524"/>
              </a:xfrm>
            </p:grpSpPr>
            <p:sp>
              <p:nvSpPr>
                <p:cNvPr id="215"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2" name="Group 33"/>
              <p:cNvGrpSpPr>
                <a:grpSpLocks/>
              </p:cNvGrpSpPr>
              <p:nvPr/>
            </p:nvGrpSpPr>
            <p:grpSpPr bwMode="auto">
              <a:xfrm>
                <a:off x="2229" y="1206"/>
                <a:ext cx="334" cy="500"/>
                <a:chOff x="3968" y="2130"/>
                <a:chExt cx="834" cy="1250"/>
              </a:xfrm>
            </p:grpSpPr>
            <p:sp>
              <p:nvSpPr>
                <p:cNvPr id="211"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3" name="Group 38"/>
              <p:cNvGrpSpPr>
                <a:grpSpLocks/>
              </p:cNvGrpSpPr>
              <p:nvPr/>
            </p:nvGrpSpPr>
            <p:grpSpPr bwMode="auto">
              <a:xfrm>
                <a:off x="1506" y="1944"/>
                <a:ext cx="522" cy="336"/>
                <a:chOff x="2160" y="3975"/>
                <a:chExt cx="1305" cy="840"/>
              </a:xfrm>
            </p:grpSpPr>
            <p:sp>
              <p:nvSpPr>
                <p:cNvPr id="208"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4"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201"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202"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203"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204"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205"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206"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207"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sp>
          <p:nvSpPr>
            <p:cNvPr id="160" name="Text Box 56"/>
            <p:cNvSpPr txBox="1">
              <a:spLocks noChangeArrowheads="1"/>
            </p:cNvSpPr>
            <p:nvPr/>
          </p:nvSpPr>
          <p:spPr bwMode="auto">
            <a:xfrm>
              <a:off x="5602288" y="2289175"/>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61" name="Text Box 57"/>
            <p:cNvSpPr txBox="1">
              <a:spLocks noChangeArrowheads="1"/>
            </p:cNvSpPr>
            <p:nvPr/>
          </p:nvSpPr>
          <p:spPr bwMode="auto">
            <a:xfrm>
              <a:off x="5603875" y="3898900"/>
              <a:ext cx="5318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62" name="Text Box 58"/>
            <p:cNvSpPr txBox="1">
              <a:spLocks noChangeArrowheads="1"/>
            </p:cNvSpPr>
            <p:nvPr/>
          </p:nvSpPr>
          <p:spPr bwMode="auto">
            <a:xfrm>
              <a:off x="4841875" y="3125788"/>
              <a:ext cx="5318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63" name="Text Box 59"/>
            <p:cNvSpPr txBox="1">
              <a:spLocks noChangeArrowheads="1"/>
            </p:cNvSpPr>
            <p:nvPr/>
          </p:nvSpPr>
          <p:spPr bwMode="auto">
            <a:xfrm>
              <a:off x="6430963" y="31242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64" name="Oval 60"/>
            <p:cNvSpPr>
              <a:spLocks noChangeArrowheads="1"/>
            </p:cNvSpPr>
            <p:nvPr/>
          </p:nvSpPr>
          <p:spPr bwMode="auto">
            <a:xfrm>
              <a:off x="5761038" y="3281363"/>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165" name="Oval 61"/>
            <p:cNvSpPr>
              <a:spLocks noChangeArrowheads="1"/>
            </p:cNvSpPr>
            <p:nvPr/>
          </p:nvSpPr>
          <p:spPr bwMode="auto">
            <a:xfrm>
              <a:off x="5202238" y="2727325"/>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 name="Text Box 63"/>
            <p:cNvSpPr txBox="1">
              <a:spLocks noChangeArrowheads="1"/>
            </p:cNvSpPr>
            <p:nvPr/>
          </p:nvSpPr>
          <p:spPr bwMode="auto">
            <a:xfrm>
              <a:off x="6122988" y="47434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7" name="Text Box 64"/>
            <p:cNvSpPr txBox="1">
              <a:spLocks noChangeArrowheads="1"/>
            </p:cNvSpPr>
            <p:nvPr/>
          </p:nvSpPr>
          <p:spPr bwMode="auto">
            <a:xfrm>
              <a:off x="5889625" y="16383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8" name="Text Box 65"/>
            <p:cNvSpPr txBox="1">
              <a:spLocks noChangeArrowheads="1"/>
            </p:cNvSpPr>
            <p:nvPr/>
          </p:nvSpPr>
          <p:spPr bwMode="auto">
            <a:xfrm>
              <a:off x="7400925" y="2709863"/>
              <a:ext cx="52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9" name="Text Box 66"/>
            <p:cNvSpPr txBox="1">
              <a:spLocks noChangeArrowheads="1"/>
            </p:cNvSpPr>
            <p:nvPr/>
          </p:nvSpPr>
          <p:spPr bwMode="auto">
            <a:xfrm flipH="1">
              <a:off x="3792538" y="3535363"/>
              <a:ext cx="61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70" name="AutoShape 67"/>
            <p:cNvSpPr>
              <a:spLocks noChangeArrowheads="1"/>
            </p:cNvSpPr>
            <p:nvPr/>
          </p:nvSpPr>
          <p:spPr bwMode="auto">
            <a:xfrm>
              <a:off x="5445125" y="20494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71" name="AutoShape 68"/>
            <p:cNvSpPr>
              <a:spLocks noChangeArrowheads="1"/>
            </p:cNvSpPr>
            <p:nvPr/>
          </p:nvSpPr>
          <p:spPr bwMode="auto">
            <a:xfrm>
              <a:off x="6073775" y="437038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72" name="AutoShape 69"/>
            <p:cNvSpPr>
              <a:spLocks noChangeArrowheads="1"/>
            </p:cNvSpPr>
            <p:nvPr/>
          </p:nvSpPr>
          <p:spPr bwMode="auto">
            <a:xfrm rot="16200000" flipH="1">
              <a:off x="6968332" y="29503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73" name="AutoShape 70"/>
            <p:cNvSpPr>
              <a:spLocks noChangeArrowheads="1"/>
            </p:cNvSpPr>
            <p:nvPr/>
          </p:nvSpPr>
          <p:spPr bwMode="auto">
            <a:xfrm rot="16200000" flipH="1">
              <a:off x="4577557" y="34520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grpSp>
          <p:nvGrpSpPr>
            <p:cNvPr id="174" name="Group 71"/>
            <p:cNvGrpSpPr>
              <a:grpSpLocks/>
            </p:cNvGrpSpPr>
            <p:nvPr/>
          </p:nvGrpSpPr>
          <p:grpSpPr bwMode="auto">
            <a:xfrm rot="10800000">
              <a:off x="4376738" y="1897063"/>
              <a:ext cx="2838450" cy="2843212"/>
              <a:chOff x="2757" y="1195"/>
              <a:chExt cx="1788" cy="1791"/>
            </a:xfrm>
          </p:grpSpPr>
          <p:sp>
            <p:nvSpPr>
              <p:cNvPr id="179" name="Line 72"/>
              <p:cNvSpPr>
                <a:spLocks noChangeShapeType="1"/>
              </p:cNvSpPr>
              <p:nvPr/>
            </p:nvSpPr>
            <p:spPr bwMode="auto">
              <a:xfrm rot="5400000" flipV="1">
                <a:off x="4196" y="2637"/>
                <a:ext cx="349" cy="349"/>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80" name="Line 73"/>
              <p:cNvSpPr>
                <a:spLocks noChangeShapeType="1"/>
              </p:cNvSpPr>
              <p:nvPr/>
            </p:nvSpPr>
            <p:spPr bwMode="auto">
              <a:xfrm rot="5400000" flipV="1">
                <a:off x="2757" y="1195"/>
                <a:ext cx="349" cy="34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5" name="Text Box 74"/>
            <p:cNvSpPr txBox="1">
              <a:spLocks noChangeArrowheads="1"/>
            </p:cNvSpPr>
            <p:nvPr/>
          </p:nvSpPr>
          <p:spPr bwMode="auto">
            <a:xfrm flipH="1">
              <a:off x="3937000" y="1355725"/>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76" name="Text Box 75"/>
            <p:cNvSpPr txBox="1">
              <a:spLocks noChangeArrowheads="1"/>
            </p:cNvSpPr>
            <p:nvPr/>
          </p:nvSpPr>
          <p:spPr bwMode="auto">
            <a:xfrm flipH="1">
              <a:off x="7183438" y="4549775"/>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77" name="Text Box 77"/>
            <p:cNvSpPr txBox="1">
              <a:spLocks noChangeArrowheads="1"/>
            </p:cNvSpPr>
            <p:nvPr/>
          </p:nvSpPr>
          <p:spPr bwMode="auto">
            <a:xfrm flipH="1">
              <a:off x="5865813" y="28781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178" name="Text Box 78"/>
            <p:cNvSpPr txBox="1">
              <a:spLocks noChangeArrowheads="1"/>
            </p:cNvSpPr>
            <p:nvPr/>
          </p:nvSpPr>
          <p:spPr bwMode="auto">
            <a:xfrm flipH="1">
              <a:off x="5307013" y="3379788"/>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32680495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 Full Step </a:t>
            </a:r>
            <a:r>
              <a:rPr lang="en-US" sz="3200" dirty="0" smtClean="0"/>
              <a:t>Mode 4b</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62</a:t>
            </a:fld>
            <a:endParaRPr lang="en-US" dirty="0"/>
          </a:p>
        </p:txBody>
      </p:sp>
      <p:sp>
        <p:nvSpPr>
          <p:cNvPr id="6" name="Content Placeholder 5"/>
          <p:cNvSpPr>
            <a:spLocks noGrp="1"/>
          </p:cNvSpPr>
          <p:nvPr>
            <p:ph sz="quarter" idx="1"/>
          </p:nvPr>
        </p:nvSpPr>
        <p:spPr/>
        <p:txBody>
          <a:bodyPr/>
          <a:lstStyle/>
          <a:p>
            <a:r>
              <a:rPr lang="en-US" dirty="0" smtClean="0"/>
              <a:t>Step 4b</a:t>
            </a:r>
          </a:p>
          <a:p>
            <a:pPr lvl="1"/>
            <a:r>
              <a:rPr lang="en-US" sz="2800" dirty="0"/>
              <a:t>Magnetic forces cause</a:t>
            </a:r>
            <a:br>
              <a:rPr lang="en-US" sz="2800" dirty="0"/>
            </a:br>
            <a:r>
              <a:rPr lang="en-US" sz="2800" dirty="0"/>
              <a:t>a torque</a:t>
            </a:r>
          </a:p>
          <a:p>
            <a:pPr lvl="1"/>
            <a:r>
              <a:rPr lang="en-US" sz="2800" dirty="0"/>
              <a:t>Rotor aligns with stator </a:t>
            </a:r>
            <a:br>
              <a:rPr lang="en-US" sz="2800" dirty="0"/>
            </a:br>
            <a:r>
              <a:rPr lang="en-US" sz="2800" dirty="0" smtClean="0"/>
              <a:t>field</a:t>
            </a:r>
          </a:p>
          <a:p>
            <a:pPr lvl="1"/>
            <a:endParaRPr lang="en-US" dirty="0" smtClean="0"/>
          </a:p>
          <a:p>
            <a:r>
              <a:rPr lang="en-US" dirty="0" smtClean="0"/>
              <a:t>The process repeats…</a:t>
            </a:r>
          </a:p>
          <a:p>
            <a:pPr lvl="1"/>
            <a:r>
              <a:rPr lang="en-US" dirty="0" smtClean="0"/>
              <a:t>Back to energizing:</a:t>
            </a:r>
          </a:p>
          <a:p>
            <a:pPr lvl="2"/>
            <a:r>
              <a:rPr lang="en-US" dirty="0"/>
              <a:t>A</a:t>
            </a:r>
            <a:r>
              <a:rPr lang="en-US" baseline="-25000" dirty="0"/>
              <a:t>1</a:t>
            </a:r>
            <a:r>
              <a:rPr lang="en-US" dirty="0"/>
              <a:t> and B</a:t>
            </a:r>
            <a:r>
              <a:rPr lang="en-US" baseline="-25000" dirty="0"/>
              <a:t>1</a:t>
            </a:r>
            <a:r>
              <a:rPr lang="en-US" dirty="0"/>
              <a:t> high</a:t>
            </a:r>
          </a:p>
          <a:p>
            <a:pPr lvl="2"/>
            <a:r>
              <a:rPr lang="en-US" dirty="0"/>
              <a:t>A</a:t>
            </a:r>
            <a:r>
              <a:rPr lang="en-US" baseline="-25000" dirty="0"/>
              <a:t>2</a:t>
            </a:r>
            <a:r>
              <a:rPr lang="en-US" dirty="0"/>
              <a:t> and B</a:t>
            </a:r>
            <a:r>
              <a:rPr lang="en-US" baseline="-25000" dirty="0"/>
              <a:t>2</a:t>
            </a:r>
            <a:r>
              <a:rPr lang="en-US" dirty="0"/>
              <a:t> </a:t>
            </a:r>
            <a:r>
              <a:rPr lang="en-US" dirty="0" smtClean="0"/>
              <a:t>low</a:t>
            </a:r>
            <a:endParaRPr lang="en-US" dirty="0"/>
          </a:p>
          <a:p>
            <a:pPr lvl="1"/>
            <a:r>
              <a:rPr lang="en-US" dirty="0" smtClean="0"/>
              <a:t>And the rotor rotates to position 1b</a:t>
            </a:r>
          </a:p>
        </p:txBody>
      </p:sp>
      <p:grpSp>
        <p:nvGrpSpPr>
          <p:cNvPr id="83" name="Group 82"/>
          <p:cNvGrpSpPr/>
          <p:nvPr/>
        </p:nvGrpSpPr>
        <p:grpSpPr>
          <a:xfrm>
            <a:off x="4572000" y="1282624"/>
            <a:ext cx="4135437" cy="3835400"/>
            <a:chOff x="3792538" y="1355725"/>
            <a:chExt cx="4135437" cy="3835400"/>
          </a:xfrm>
        </p:grpSpPr>
        <p:grpSp>
          <p:nvGrpSpPr>
            <p:cNvPr id="84" name="Group 2"/>
            <p:cNvGrpSpPr>
              <a:grpSpLocks/>
            </p:cNvGrpSpPr>
            <p:nvPr/>
          </p:nvGrpSpPr>
          <p:grpSpPr bwMode="auto">
            <a:xfrm>
              <a:off x="4152900" y="1647825"/>
              <a:ext cx="3376613" cy="3333750"/>
              <a:chOff x="1356" y="1038"/>
              <a:chExt cx="2127" cy="2100"/>
            </a:xfrm>
          </p:grpSpPr>
          <p:sp>
            <p:nvSpPr>
              <p:cNvPr id="106"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07" name="Group 4"/>
              <p:cNvGrpSpPr>
                <a:grpSpLocks/>
              </p:cNvGrpSpPr>
              <p:nvPr/>
            </p:nvGrpSpPr>
            <p:grpSpPr bwMode="auto">
              <a:xfrm>
                <a:off x="2262" y="1446"/>
                <a:ext cx="246" cy="282"/>
                <a:chOff x="4050" y="2685"/>
                <a:chExt cx="615" cy="705"/>
              </a:xfrm>
            </p:grpSpPr>
            <p:sp>
              <p:nvSpPr>
                <p:cNvPr id="156"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2"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8" name="Group 8"/>
              <p:cNvGrpSpPr>
                <a:grpSpLocks/>
              </p:cNvGrpSpPr>
              <p:nvPr/>
            </p:nvGrpSpPr>
            <p:grpSpPr bwMode="auto">
              <a:xfrm rot="5400000">
                <a:off x="2754" y="1944"/>
                <a:ext cx="246" cy="282"/>
                <a:chOff x="4050" y="2685"/>
                <a:chExt cx="615" cy="705"/>
              </a:xfrm>
            </p:grpSpPr>
            <p:sp>
              <p:nvSpPr>
                <p:cNvPr id="153"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9" name="Freeform 12"/>
              <p:cNvSpPr>
                <a:spLocks/>
              </p:cNvSpPr>
              <p:nvPr/>
            </p:nvSpPr>
            <p:spPr bwMode="auto">
              <a:xfrm>
                <a:off x="2508" y="1446"/>
                <a:ext cx="510" cy="516"/>
              </a:xfrm>
              <a:custGeom>
                <a:avLst/>
                <a:gdLst>
                  <a:gd name="T0" fmla="*/ 0 w 1275"/>
                  <a:gd name="T1" fmla="*/ 0 h 1289"/>
                  <a:gd name="T2" fmla="*/ 58 w 1275"/>
                  <a:gd name="T3" fmla="*/ 19 h 1289"/>
                  <a:gd name="T4" fmla="*/ 91 w 1275"/>
                  <a:gd name="T5" fmla="*/ 36 h 1289"/>
                  <a:gd name="T6" fmla="*/ 113 w 1275"/>
                  <a:gd name="T7" fmla="*/ 53 h 1289"/>
                  <a:gd name="T8" fmla="*/ 134 w 1275"/>
                  <a:gd name="T9" fmla="*/ 67 h 1289"/>
                  <a:gd name="T10" fmla="*/ 161 w 1275"/>
                  <a:gd name="T11" fmla="*/ 103 h 1289"/>
                  <a:gd name="T12" fmla="*/ 180 w 1275"/>
                  <a:gd name="T13" fmla="*/ 131 h 1289"/>
                  <a:gd name="T14" fmla="*/ 194 w 1275"/>
                  <a:gd name="T15" fmla="*/ 163 h 1289"/>
                  <a:gd name="T16" fmla="*/ 204 w 1275"/>
                  <a:gd name="T17" fmla="*/ 207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0" name="Group 13"/>
              <p:cNvGrpSpPr>
                <a:grpSpLocks/>
              </p:cNvGrpSpPr>
              <p:nvPr/>
            </p:nvGrpSpPr>
            <p:grpSpPr bwMode="auto">
              <a:xfrm flipV="1">
                <a:off x="2256" y="2436"/>
                <a:ext cx="246" cy="282"/>
                <a:chOff x="4050" y="2685"/>
                <a:chExt cx="615" cy="705"/>
              </a:xfrm>
            </p:grpSpPr>
            <p:sp>
              <p:nvSpPr>
                <p:cNvPr id="150"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1" name="Group 17"/>
              <p:cNvGrpSpPr>
                <a:grpSpLocks/>
              </p:cNvGrpSpPr>
              <p:nvPr/>
            </p:nvGrpSpPr>
            <p:grpSpPr bwMode="auto">
              <a:xfrm rot="16200000" flipH="1">
                <a:off x="1767" y="1944"/>
                <a:ext cx="246" cy="282"/>
                <a:chOff x="4050" y="2685"/>
                <a:chExt cx="615" cy="705"/>
              </a:xfrm>
            </p:grpSpPr>
            <p:sp>
              <p:nvSpPr>
                <p:cNvPr id="147"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2" name="Freeform 21"/>
              <p:cNvSpPr>
                <a:spLocks/>
              </p:cNvSpPr>
              <p:nvPr/>
            </p:nvSpPr>
            <p:spPr bwMode="auto">
              <a:xfrm rot="5400000">
                <a:off x="2505" y="2205"/>
                <a:ext cx="510" cy="516"/>
              </a:xfrm>
              <a:custGeom>
                <a:avLst/>
                <a:gdLst>
                  <a:gd name="T0" fmla="*/ 0 w 1275"/>
                  <a:gd name="T1" fmla="*/ 0 h 1289"/>
                  <a:gd name="T2" fmla="*/ 58 w 1275"/>
                  <a:gd name="T3" fmla="*/ 19 h 1289"/>
                  <a:gd name="T4" fmla="*/ 91 w 1275"/>
                  <a:gd name="T5" fmla="*/ 36 h 1289"/>
                  <a:gd name="T6" fmla="*/ 113 w 1275"/>
                  <a:gd name="T7" fmla="*/ 53 h 1289"/>
                  <a:gd name="T8" fmla="*/ 134 w 1275"/>
                  <a:gd name="T9" fmla="*/ 67 h 1289"/>
                  <a:gd name="T10" fmla="*/ 161 w 1275"/>
                  <a:gd name="T11" fmla="*/ 103 h 1289"/>
                  <a:gd name="T12" fmla="*/ 180 w 1275"/>
                  <a:gd name="T13" fmla="*/ 131 h 1289"/>
                  <a:gd name="T14" fmla="*/ 194 w 1275"/>
                  <a:gd name="T15" fmla="*/ 163 h 1289"/>
                  <a:gd name="T16" fmla="*/ 204 w 1275"/>
                  <a:gd name="T17" fmla="*/ 207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22"/>
              <p:cNvSpPr>
                <a:spLocks/>
              </p:cNvSpPr>
              <p:nvPr/>
            </p:nvSpPr>
            <p:spPr bwMode="auto">
              <a:xfrm rot="10800000">
                <a:off x="1752" y="2202"/>
                <a:ext cx="510" cy="516"/>
              </a:xfrm>
              <a:custGeom>
                <a:avLst/>
                <a:gdLst>
                  <a:gd name="T0" fmla="*/ 0 w 1275"/>
                  <a:gd name="T1" fmla="*/ 0 h 1289"/>
                  <a:gd name="T2" fmla="*/ 58 w 1275"/>
                  <a:gd name="T3" fmla="*/ 19 h 1289"/>
                  <a:gd name="T4" fmla="*/ 91 w 1275"/>
                  <a:gd name="T5" fmla="*/ 36 h 1289"/>
                  <a:gd name="T6" fmla="*/ 113 w 1275"/>
                  <a:gd name="T7" fmla="*/ 53 h 1289"/>
                  <a:gd name="T8" fmla="*/ 134 w 1275"/>
                  <a:gd name="T9" fmla="*/ 67 h 1289"/>
                  <a:gd name="T10" fmla="*/ 161 w 1275"/>
                  <a:gd name="T11" fmla="*/ 103 h 1289"/>
                  <a:gd name="T12" fmla="*/ 180 w 1275"/>
                  <a:gd name="T13" fmla="*/ 131 h 1289"/>
                  <a:gd name="T14" fmla="*/ 194 w 1275"/>
                  <a:gd name="T15" fmla="*/ 163 h 1289"/>
                  <a:gd name="T16" fmla="*/ 204 w 1275"/>
                  <a:gd name="T17" fmla="*/ 207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23"/>
              <p:cNvSpPr>
                <a:spLocks/>
              </p:cNvSpPr>
              <p:nvPr/>
            </p:nvSpPr>
            <p:spPr bwMode="auto">
              <a:xfrm rot="-5400000">
                <a:off x="1749" y="1449"/>
                <a:ext cx="510" cy="516"/>
              </a:xfrm>
              <a:custGeom>
                <a:avLst/>
                <a:gdLst>
                  <a:gd name="T0" fmla="*/ 0 w 1275"/>
                  <a:gd name="T1" fmla="*/ 0 h 1289"/>
                  <a:gd name="T2" fmla="*/ 58 w 1275"/>
                  <a:gd name="T3" fmla="*/ 19 h 1289"/>
                  <a:gd name="T4" fmla="*/ 91 w 1275"/>
                  <a:gd name="T5" fmla="*/ 36 h 1289"/>
                  <a:gd name="T6" fmla="*/ 113 w 1275"/>
                  <a:gd name="T7" fmla="*/ 53 h 1289"/>
                  <a:gd name="T8" fmla="*/ 134 w 1275"/>
                  <a:gd name="T9" fmla="*/ 67 h 1289"/>
                  <a:gd name="T10" fmla="*/ 161 w 1275"/>
                  <a:gd name="T11" fmla="*/ 103 h 1289"/>
                  <a:gd name="T12" fmla="*/ 180 w 1275"/>
                  <a:gd name="T13" fmla="*/ 131 h 1289"/>
                  <a:gd name="T14" fmla="*/ 194 w 1275"/>
                  <a:gd name="T15" fmla="*/ 163 h 1289"/>
                  <a:gd name="T16" fmla="*/ 204 w 1275"/>
                  <a:gd name="T17" fmla="*/ 207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5" name="Group 24"/>
              <p:cNvGrpSpPr>
                <a:grpSpLocks/>
              </p:cNvGrpSpPr>
              <p:nvPr/>
            </p:nvGrpSpPr>
            <p:grpSpPr bwMode="auto">
              <a:xfrm>
                <a:off x="2754" y="1926"/>
                <a:ext cx="570" cy="336"/>
                <a:chOff x="5280" y="3930"/>
                <a:chExt cx="1425" cy="841"/>
              </a:xfrm>
            </p:grpSpPr>
            <p:sp>
              <p:nvSpPr>
                <p:cNvPr id="143"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6" name="Group 29"/>
              <p:cNvGrpSpPr>
                <a:grpSpLocks/>
              </p:cNvGrpSpPr>
              <p:nvPr/>
            </p:nvGrpSpPr>
            <p:grpSpPr bwMode="auto">
              <a:xfrm>
                <a:off x="2234" y="2456"/>
                <a:ext cx="341" cy="610"/>
                <a:chOff x="3981" y="5256"/>
                <a:chExt cx="852" cy="1524"/>
              </a:xfrm>
            </p:grpSpPr>
            <p:sp>
              <p:nvSpPr>
                <p:cNvPr id="140"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7" name="Group 33"/>
              <p:cNvGrpSpPr>
                <a:grpSpLocks/>
              </p:cNvGrpSpPr>
              <p:nvPr/>
            </p:nvGrpSpPr>
            <p:grpSpPr bwMode="auto">
              <a:xfrm>
                <a:off x="2229" y="1206"/>
                <a:ext cx="334" cy="500"/>
                <a:chOff x="3968" y="2130"/>
                <a:chExt cx="834" cy="1250"/>
              </a:xfrm>
            </p:grpSpPr>
            <p:sp>
              <p:nvSpPr>
                <p:cNvPr id="136"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8" name="Group 38"/>
              <p:cNvGrpSpPr>
                <a:grpSpLocks/>
              </p:cNvGrpSpPr>
              <p:nvPr/>
            </p:nvGrpSpPr>
            <p:grpSpPr bwMode="auto">
              <a:xfrm>
                <a:off x="1506" y="1944"/>
                <a:ext cx="522" cy="336"/>
                <a:chOff x="2160" y="3975"/>
                <a:chExt cx="1305" cy="840"/>
              </a:xfrm>
            </p:grpSpPr>
            <p:sp>
              <p:nvSpPr>
                <p:cNvPr id="133"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126"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127"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128"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129"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130"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131"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132"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sp>
          <p:nvSpPr>
            <p:cNvPr id="85" name="Text Box 56"/>
            <p:cNvSpPr txBox="1">
              <a:spLocks noChangeArrowheads="1"/>
            </p:cNvSpPr>
            <p:nvPr/>
          </p:nvSpPr>
          <p:spPr bwMode="auto">
            <a:xfrm>
              <a:off x="5602288" y="2289175"/>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86" name="Text Box 57"/>
            <p:cNvSpPr txBox="1">
              <a:spLocks noChangeArrowheads="1"/>
            </p:cNvSpPr>
            <p:nvPr/>
          </p:nvSpPr>
          <p:spPr bwMode="auto">
            <a:xfrm>
              <a:off x="5603875" y="3898900"/>
              <a:ext cx="5318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87" name="Text Box 58"/>
            <p:cNvSpPr txBox="1">
              <a:spLocks noChangeArrowheads="1"/>
            </p:cNvSpPr>
            <p:nvPr/>
          </p:nvSpPr>
          <p:spPr bwMode="auto">
            <a:xfrm>
              <a:off x="4841875" y="3125788"/>
              <a:ext cx="5318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88" name="Text Box 59"/>
            <p:cNvSpPr txBox="1">
              <a:spLocks noChangeArrowheads="1"/>
            </p:cNvSpPr>
            <p:nvPr/>
          </p:nvSpPr>
          <p:spPr bwMode="auto">
            <a:xfrm>
              <a:off x="6430963" y="31242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89" name="Oval 60"/>
            <p:cNvSpPr>
              <a:spLocks noChangeArrowheads="1"/>
            </p:cNvSpPr>
            <p:nvPr/>
          </p:nvSpPr>
          <p:spPr bwMode="auto">
            <a:xfrm>
              <a:off x="5761038" y="3281363"/>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90" name="Oval 61"/>
            <p:cNvSpPr>
              <a:spLocks noChangeArrowheads="1"/>
            </p:cNvSpPr>
            <p:nvPr/>
          </p:nvSpPr>
          <p:spPr bwMode="auto">
            <a:xfrm>
              <a:off x="5202238" y="2727325"/>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Text Box 63"/>
            <p:cNvSpPr txBox="1">
              <a:spLocks noChangeArrowheads="1"/>
            </p:cNvSpPr>
            <p:nvPr/>
          </p:nvSpPr>
          <p:spPr bwMode="auto">
            <a:xfrm>
              <a:off x="6122988" y="47434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92" name="Text Box 64"/>
            <p:cNvSpPr txBox="1">
              <a:spLocks noChangeArrowheads="1"/>
            </p:cNvSpPr>
            <p:nvPr/>
          </p:nvSpPr>
          <p:spPr bwMode="auto">
            <a:xfrm>
              <a:off x="5889625" y="16383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93" name="Text Box 65"/>
            <p:cNvSpPr txBox="1">
              <a:spLocks noChangeArrowheads="1"/>
            </p:cNvSpPr>
            <p:nvPr/>
          </p:nvSpPr>
          <p:spPr bwMode="auto">
            <a:xfrm>
              <a:off x="7400925" y="2709863"/>
              <a:ext cx="52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94" name="Text Box 66"/>
            <p:cNvSpPr txBox="1">
              <a:spLocks noChangeArrowheads="1"/>
            </p:cNvSpPr>
            <p:nvPr/>
          </p:nvSpPr>
          <p:spPr bwMode="auto">
            <a:xfrm flipH="1">
              <a:off x="3792538" y="3535363"/>
              <a:ext cx="615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95" name="AutoShape 67"/>
            <p:cNvSpPr>
              <a:spLocks noChangeArrowheads="1"/>
            </p:cNvSpPr>
            <p:nvPr/>
          </p:nvSpPr>
          <p:spPr bwMode="auto">
            <a:xfrm>
              <a:off x="5445125" y="20494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96" name="AutoShape 68"/>
            <p:cNvSpPr>
              <a:spLocks noChangeArrowheads="1"/>
            </p:cNvSpPr>
            <p:nvPr/>
          </p:nvSpPr>
          <p:spPr bwMode="auto">
            <a:xfrm>
              <a:off x="6073775" y="437038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97" name="AutoShape 69"/>
            <p:cNvSpPr>
              <a:spLocks noChangeArrowheads="1"/>
            </p:cNvSpPr>
            <p:nvPr/>
          </p:nvSpPr>
          <p:spPr bwMode="auto">
            <a:xfrm rot="16200000" flipH="1">
              <a:off x="6968332" y="29503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98" name="AutoShape 70"/>
            <p:cNvSpPr>
              <a:spLocks noChangeArrowheads="1"/>
            </p:cNvSpPr>
            <p:nvPr/>
          </p:nvSpPr>
          <p:spPr bwMode="auto">
            <a:xfrm rot="16200000" flipH="1">
              <a:off x="4577557" y="34520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grpSp>
          <p:nvGrpSpPr>
            <p:cNvPr id="99" name="Group 71"/>
            <p:cNvGrpSpPr>
              <a:grpSpLocks/>
            </p:cNvGrpSpPr>
            <p:nvPr/>
          </p:nvGrpSpPr>
          <p:grpSpPr bwMode="auto">
            <a:xfrm rot="10800000">
              <a:off x="4376738" y="1897063"/>
              <a:ext cx="2838450" cy="2843212"/>
              <a:chOff x="2757" y="1195"/>
              <a:chExt cx="1788" cy="1791"/>
            </a:xfrm>
          </p:grpSpPr>
          <p:sp>
            <p:nvSpPr>
              <p:cNvPr id="104" name="Line 72"/>
              <p:cNvSpPr>
                <a:spLocks noChangeShapeType="1"/>
              </p:cNvSpPr>
              <p:nvPr/>
            </p:nvSpPr>
            <p:spPr bwMode="auto">
              <a:xfrm rot="5400000" flipV="1">
                <a:off x="4196" y="2637"/>
                <a:ext cx="349" cy="349"/>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05" name="Line 73"/>
              <p:cNvSpPr>
                <a:spLocks noChangeShapeType="1"/>
              </p:cNvSpPr>
              <p:nvPr/>
            </p:nvSpPr>
            <p:spPr bwMode="auto">
              <a:xfrm rot="5400000" flipV="1">
                <a:off x="2757" y="1195"/>
                <a:ext cx="349" cy="34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0" name="Text Box 74"/>
            <p:cNvSpPr txBox="1">
              <a:spLocks noChangeArrowheads="1"/>
            </p:cNvSpPr>
            <p:nvPr/>
          </p:nvSpPr>
          <p:spPr bwMode="auto">
            <a:xfrm flipH="1">
              <a:off x="3937000" y="1355725"/>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01" name="Text Box 75"/>
            <p:cNvSpPr txBox="1">
              <a:spLocks noChangeArrowheads="1"/>
            </p:cNvSpPr>
            <p:nvPr/>
          </p:nvSpPr>
          <p:spPr bwMode="auto">
            <a:xfrm flipH="1">
              <a:off x="7183438" y="4549775"/>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02" name="Text Box 77"/>
            <p:cNvSpPr txBox="1">
              <a:spLocks noChangeArrowheads="1"/>
            </p:cNvSpPr>
            <p:nvPr/>
          </p:nvSpPr>
          <p:spPr bwMode="auto">
            <a:xfrm flipH="1">
              <a:off x="5883275" y="336708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103" name="Text Box 78"/>
            <p:cNvSpPr txBox="1">
              <a:spLocks noChangeArrowheads="1"/>
            </p:cNvSpPr>
            <p:nvPr/>
          </p:nvSpPr>
          <p:spPr bwMode="auto">
            <a:xfrm flipH="1">
              <a:off x="5349875" y="2830513"/>
              <a:ext cx="354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24793549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a:t>
            </a:r>
            <a:r>
              <a:rPr lang="en-US" sz="3200" dirty="0" smtClean="0"/>
              <a:t>– Half Stepping</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63</a:t>
            </a:fld>
            <a:endParaRPr lang="en-US" dirty="0"/>
          </a:p>
        </p:txBody>
      </p:sp>
      <p:sp>
        <p:nvSpPr>
          <p:cNvPr id="6" name="Content Placeholder 5"/>
          <p:cNvSpPr>
            <a:spLocks noGrp="1"/>
          </p:cNvSpPr>
          <p:nvPr>
            <p:ph sz="quarter" idx="1"/>
          </p:nvPr>
        </p:nvSpPr>
        <p:spPr/>
        <p:txBody>
          <a:bodyPr/>
          <a:lstStyle/>
          <a:p>
            <a:r>
              <a:rPr lang="en-US" dirty="0" smtClean="0"/>
              <a:t>Initial state</a:t>
            </a:r>
          </a:p>
          <a:p>
            <a:pPr lvl="1"/>
            <a:r>
              <a:rPr lang="en-US" sz="2800" dirty="0"/>
              <a:t>Energize windings</a:t>
            </a:r>
          </a:p>
          <a:p>
            <a:pPr lvl="2"/>
            <a:r>
              <a:rPr lang="en-US" sz="2400" dirty="0"/>
              <a:t>A</a:t>
            </a:r>
            <a:r>
              <a:rPr lang="en-US" sz="2400" baseline="-25000" dirty="0"/>
              <a:t>1</a:t>
            </a:r>
            <a:r>
              <a:rPr lang="en-US" sz="2400" dirty="0"/>
              <a:t> and B</a:t>
            </a:r>
            <a:r>
              <a:rPr lang="en-US" sz="2400" baseline="-25000" dirty="0"/>
              <a:t>1</a:t>
            </a:r>
            <a:r>
              <a:rPr lang="en-US" sz="2400" dirty="0"/>
              <a:t> high</a:t>
            </a:r>
          </a:p>
          <a:p>
            <a:pPr lvl="2"/>
            <a:r>
              <a:rPr lang="en-US" sz="2400" dirty="0"/>
              <a:t>A</a:t>
            </a:r>
            <a:r>
              <a:rPr lang="en-US" sz="2400" baseline="-25000" dirty="0"/>
              <a:t>2</a:t>
            </a:r>
            <a:r>
              <a:rPr lang="en-US" sz="2400" dirty="0"/>
              <a:t> and B</a:t>
            </a:r>
            <a:r>
              <a:rPr lang="en-US" sz="2400" baseline="-25000" dirty="0"/>
              <a:t>2</a:t>
            </a:r>
            <a:r>
              <a:rPr lang="en-US" sz="2400" dirty="0"/>
              <a:t> low</a:t>
            </a:r>
          </a:p>
          <a:p>
            <a:pPr lvl="1"/>
            <a:r>
              <a:rPr lang="en-US" sz="2800" dirty="0" smtClean="0"/>
              <a:t>Then, turn off the A winding</a:t>
            </a:r>
          </a:p>
          <a:p>
            <a:pPr lvl="2"/>
            <a:r>
              <a:rPr lang="en-US" dirty="0" smtClean="0"/>
              <a:t>What happens?</a:t>
            </a:r>
            <a:endParaRPr lang="en-US" dirty="0"/>
          </a:p>
        </p:txBody>
      </p:sp>
      <p:grpSp>
        <p:nvGrpSpPr>
          <p:cNvPr id="159" name="Group 158"/>
          <p:cNvGrpSpPr/>
          <p:nvPr/>
        </p:nvGrpSpPr>
        <p:grpSpPr>
          <a:xfrm>
            <a:off x="4458372" y="1687994"/>
            <a:ext cx="4262438" cy="3711575"/>
            <a:chOff x="3784600" y="1465263"/>
            <a:chExt cx="4262438" cy="3711575"/>
          </a:xfrm>
        </p:grpSpPr>
        <p:grpSp>
          <p:nvGrpSpPr>
            <p:cNvPr id="160" name="Group 2"/>
            <p:cNvGrpSpPr>
              <a:grpSpLocks/>
            </p:cNvGrpSpPr>
            <p:nvPr/>
          </p:nvGrpSpPr>
          <p:grpSpPr bwMode="auto">
            <a:xfrm>
              <a:off x="4152900" y="1647825"/>
              <a:ext cx="3376613" cy="3333750"/>
              <a:chOff x="1356" y="1038"/>
              <a:chExt cx="2127" cy="2100"/>
            </a:xfrm>
          </p:grpSpPr>
          <p:sp>
            <p:nvSpPr>
              <p:cNvPr id="182"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83" name="Group 4"/>
              <p:cNvGrpSpPr>
                <a:grpSpLocks/>
              </p:cNvGrpSpPr>
              <p:nvPr/>
            </p:nvGrpSpPr>
            <p:grpSpPr bwMode="auto">
              <a:xfrm>
                <a:off x="2262" y="1446"/>
                <a:ext cx="246" cy="282"/>
                <a:chOff x="4050" y="2685"/>
                <a:chExt cx="615" cy="705"/>
              </a:xfrm>
            </p:grpSpPr>
            <p:sp>
              <p:nvSpPr>
                <p:cNvPr id="232"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3"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4"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4" name="Group 8"/>
              <p:cNvGrpSpPr>
                <a:grpSpLocks/>
              </p:cNvGrpSpPr>
              <p:nvPr/>
            </p:nvGrpSpPr>
            <p:grpSpPr bwMode="auto">
              <a:xfrm rot="5400000">
                <a:off x="2754" y="1944"/>
                <a:ext cx="246" cy="282"/>
                <a:chOff x="4050" y="2685"/>
                <a:chExt cx="615" cy="705"/>
              </a:xfrm>
            </p:grpSpPr>
            <p:sp>
              <p:nvSpPr>
                <p:cNvPr id="229"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5" name="Freeform 12"/>
              <p:cNvSpPr>
                <a:spLocks/>
              </p:cNvSpPr>
              <p:nvPr/>
            </p:nvSpPr>
            <p:spPr bwMode="auto">
              <a:xfrm>
                <a:off x="2508" y="1446"/>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6" name="Group 13"/>
              <p:cNvGrpSpPr>
                <a:grpSpLocks/>
              </p:cNvGrpSpPr>
              <p:nvPr/>
            </p:nvGrpSpPr>
            <p:grpSpPr bwMode="auto">
              <a:xfrm flipV="1">
                <a:off x="2256" y="2436"/>
                <a:ext cx="246" cy="282"/>
                <a:chOff x="4050" y="2685"/>
                <a:chExt cx="615" cy="705"/>
              </a:xfrm>
            </p:grpSpPr>
            <p:sp>
              <p:nvSpPr>
                <p:cNvPr id="226"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7" name="Group 17"/>
              <p:cNvGrpSpPr>
                <a:grpSpLocks/>
              </p:cNvGrpSpPr>
              <p:nvPr/>
            </p:nvGrpSpPr>
            <p:grpSpPr bwMode="auto">
              <a:xfrm rot="16200000" flipH="1">
                <a:off x="1767" y="1944"/>
                <a:ext cx="246" cy="282"/>
                <a:chOff x="4050" y="2685"/>
                <a:chExt cx="615" cy="705"/>
              </a:xfrm>
            </p:grpSpPr>
            <p:sp>
              <p:nvSpPr>
                <p:cNvPr id="223"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8" name="Freeform 21"/>
              <p:cNvSpPr>
                <a:spLocks/>
              </p:cNvSpPr>
              <p:nvPr/>
            </p:nvSpPr>
            <p:spPr bwMode="auto">
              <a:xfrm rot="5400000">
                <a:off x="2505" y="2205"/>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9" name="Freeform 22"/>
              <p:cNvSpPr>
                <a:spLocks/>
              </p:cNvSpPr>
              <p:nvPr/>
            </p:nvSpPr>
            <p:spPr bwMode="auto">
              <a:xfrm rot="10800000">
                <a:off x="1752" y="2202"/>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0" name="Freeform 23"/>
              <p:cNvSpPr>
                <a:spLocks/>
              </p:cNvSpPr>
              <p:nvPr/>
            </p:nvSpPr>
            <p:spPr bwMode="auto">
              <a:xfrm rot="-5400000">
                <a:off x="1749" y="1449"/>
                <a:ext cx="510" cy="516"/>
              </a:xfrm>
              <a:custGeom>
                <a:avLst/>
                <a:gdLst>
                  <a:gd name="T0" fmla="*/ 0 w 1275"/>
                  <a:gd name="T1" fmla="*/ 0 h 1289"/>
                  <a:gd name="T2" fmla="*/ 144 w 1275"/>
                  <a:gd name="T3" fmla="*/ 48 h 1289"/>
                  <a:gd name="T4" fmla="*/ 228 w 1275"/>
                  <a:gd name="T5" fmla="*/ 90 h 1289"/>
                  <a:gd name="T6" fmla="*/ 282 w 1275"/>
                  <a:gd name="T7" fmla="*/ 132 h 1289"/>
                  <a:gd name="T8" fmla="*/ 336 w 1275"/>
                  <a:gd name="T9" fmla="*/ 168 h 1289"/>
                  <a:gd name="T10" fmla="*/ 402 w 1275"/>
                  <a:gd name="T11" fmla="*/ 258 h 1289"/>
                  <a:gd name="T12" fmla="*/ 450 w 1275"/>
                  <a:gd name="T13" fmla="*/ 327 h 1289"/>
                  <a:gd name="T14" fmla="*/ 486 w 1275"/>
                  <a:gd name="T15" fmla="*/ 408 h 1289"/>
                  <a:gd name="T16" fmla="*/ 510 w 1275"/>
                  <a:gd name="T17" fmla="*/ 516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91" name="Group 24"/>
              <p:cNvGrpSpPr>
                <a:grpSpLocks/>
              </p:cNvGrpSpPr>
              <p:nvPr/>
            </p:nvGrpSpPr>
            <p:grpSpPr bwMode="auto">
              <a:xfrm>
                <a:off x="2754" y="1926"/>
                <a:ext cx="570" cy="336"/>
                <a:chOff x="5280" y="3930"/>
                <a:chExt cx="1425" cy="841"/>
              </a:xfrm>
            </p:grpSpPr>
            <p:sp>
              <p:nvSpPr>
                <p:cNvPr id="219"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0"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1"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2"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2" name="Group 29"/>
              <p:cNvGrpSpPr>
                <a:grpSpLocks/>
              </p:cNvGrpSpPr>
              <p:nvPr/>
            </p:nvGrpSpPr>
            <p:grpSpPr bwMode="auto">
              <a:xfrm>
                <a:off x="2234" y="2456"/>
                <a:ext cx="341" cy="610"/>
                <a:chOff x="3981" y="5256"/>
                <a:chExt cx="852" cy="1524"/>
              </a:xfrm>
            </p:grpSpPr>
            <p:sp>
              <p:nvSpPr>
                <p:cNvPr id="216"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3" name="Group 33"/>
              <p:cNvGrpSpPr>
                <a:grpSpLocks/>
              </p:cNvGrpSpPr>
              <p:nvPr/>
            </p:nvGrpSpPr>
            <p:grpSpPr bwMode="auto">
              <a:xfrm>
                <a:off x="2229" y="1206"/>
                <a:ext cx="334" cy="500"/>
                <a:chOff x="3968" y="2130"/>
                <a:chExt cx="834" cy="1250"/>
              </a:xfrm>
            </p:grpSpPr>
            <p:sp>
              <p:nvSpPr>
                <p:cNvPr id="212"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3"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4" name="Group 38"/>
              <p:cNvGrpSpPr>
                <a:grpSpLocks/>
              </p:cNvGrpSpPr>
              <p:nvPr/>
            </p:nvGrpSpPr>
            <p:grpSpPr bwMode="auto">
              <a:xfrm>
                <a:off x="1506" y="1944"/>
                <a:ext cx="522" cy="336"/>
                <a:chOff x="2160" y="3975"/>
                <a:chExt cx="1305" cy="840"/>
              </a:xfrm>
            </p:grpSpPr>
            <p:sp>
              <p:nvSpPr>
                <p:cNvPr id="209"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5"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1"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202"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203"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204"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205"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206"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207"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208"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grpSp>
          <p:nvGrpSpPr>
            <p:cNvPr id="161" name="Group 56"/>
            <p:cNvGrpSpPr>
              <a:grpSpLocks/>
            </p:cNvGrpSpPr>
            <p:nvPr/>
          </p:nvGrpSpPr>
          <p:grpSpPr bwMode="auto">
            <a:xfrm>
              <a:off x="4357688" y="1885950"/>
              <a:ext cx="2843212" cy="2838450"/>
              <a:chOff x="6604" y="896"/>
              <a:chExt cx="4479" cy="4469"/>
            </a:xfrm>
          </p:grpSpPr>
          <p:sp>
            <p:nvSpPr>
              <p:cNvPr id="174" name="Text Box 57"/>
              <p:cNvSpPr txBox="1">
                <a:spLocks noChangeArrowheads="1"/>
              </p:cNvSpPr>
              <p:nvPr/>
            </p:nvSpPr>
            <p:spPr bwMode="auto">
              <a:xfrm>
                <a:off x="8559" y="1573"/>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75" name="Text Box 58"/>
              <p:cNvSpPr txBox="1">
                <a:spLocks noChangeArrowheads="1"/>
              </p:cNvSpPr>
              <p:nvPr/>
            </p:nvSpPr>
            <p:spPr bwMode="auto">
              <a:xfrm>
                <a:off x="8591" y="4108"/>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76" name="Text Box 59"/>
              <p:cNvSpPr txBox="1">
                <a:spLocks noChangeArrowheads="1"/>
              </p:cNvSpPr>
              <p:nvPr/>
            </p:nvSpPr>
            <p:spPr bwMode="auto">
              <a:xfrm>
                <a:off x="9864" y="2848"/>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77" name="Text Box 60"/>
              <p:cNvSpPr txBox="1">
                <a:spLocks noChangeArrowheads="1"/>
              </p:cNvSpPr>
              <p:nvPr/>
            </p:nvSpPr>
            <p:spPr bwMode="auto">
              <a:xfrm>
                <a:off x="7389" y="2863"/>
                <a:ext cx="8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78" name="Line 61"/>
              <p:cNvSpPr>
                <a:spLocks noChangeShapeType="1"/>
              </p:cNvSpPr>
              <p:nvPr/>
            </p:nvSpPr>
            <p:spPr bwMode="auto">
              <a:xfrm flipV="1">
                <a:off x="10211" y="896"/>
                <a:ext cx="872" cy="872"/>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79" name="Line 62"/>
              <p:cNvSpPr>
                <a:spLocks noChangeShapeType="1"/>
              </p:cNvSpPr>
              <p:nvPr/>
            </p:nvSpPr>
            <p:spPr bwMode="auto">
              <a:xfrm flipV="1">
                <a:off x="6604" y="4493"/>
                <a:ext cx="872" cy="87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Oval 63"/>
              <p:cNvSpPr>
                <a:spLocks noChangeArrowheads="1"/>
              </p:cNvSpPr>
              <p:nvPr/>
            </p:nvSpPr>
            <p:spPr bwMode="auto">
              <a:xfrm>
                <a:off x="8814" y="3093"/>
                <a:ext cx="45" cy="45"/>
              </a:xfrm>
              <a:prstGeom prst="ellipse">
                <a:avLst/>
              </a:prstGeom>
              <a:solidFill>
                <a:srgbClr val="000000"/>
              </a:solidFill>
              <a:ln w="9525">
                <a:solidFill>
                  <a:srgbClr val="000000"/>
                </a:solidFill>
                <a:round/>
                <a:headEnd/>
                <a:tailEnd/>
              </a:ln>
            </p:spPr>
            <p:txBody>
              <a:bodyPr/>
              <a:lstStyle/>
              <a:p>
                <a:endParaRPr lang="en-US"/>
              </a:p>
            </p:txBody>
          </p:sp>
          <p:sp>
            <p:nvSpPr>
              <p:cNvPr id="181" name="Oval 64"/>
              <p:cNvSpPr>
                <a:spLocks noChangeArrowheads="1"/>
              </p:cNvSpPr>
              <p:nvPr/>
            </p:nvSpPr>
            <p:spPr bwMode="auto">
              <a:xfrm>
                <a:off x="7935" y="2220"/>
                <a:ext cx="1815" cy="181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2" name="Text Box 66"/>
            <p:cNvSpPr txBox="1">
              <a:spLocks noChangeArrowheads="1"/>
            </p:cNvSpPr>
            <p:nvPr/>
          </p:nvSpPr>
          <p:spPr bwMode="auto">
            <a:xfrm>
              <a:off x="6122988" y="47434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3" name="Text Box 67"/>
            <p:cNvSpPr txBox="1">
              <a:spLocks noChangeArrowheads="1"/>
            </p:cNvSpPr>
            <p:nvPr/>
          </p:nvSpPr>
          <p:spPr bwMode="auto">
            <a:xfrm>
              <a:off x="5889625" y="16383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4" name="Text Box 68"/>
            <p:cNvSpPr txBox="1">
              <a:spLocks noChangeArrowheads="1"/>
            </p:cNvSpPr>
            <p:nvPr/>
          </p:nvSpPr>
          <p:spPr bwMode="auto">
            <a:xfrm>
              <a:off x="3784600" y="33591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5" name="Text Box 69"/>
            <p:cNvSpPr txBox="1">
              <a:spLocks noChangeArrowheads="1"/>
            </p:cNvSpPr>
            <p:nvPr/>
          </p:nvSpPr>
          <p:spPr bwMode="auto">
            <a:xfrm flipH="1">
              <a:off x="7431088" y="27432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6" name="AutoShape 70"/>
            <p:cNvSpPr>
              <a:spLocks noChangeArrowheads="1"/>
            </p:cNvSpPr>
            <p:nvPr/>
          </p:nvSpPr>
          <p:spPr bwMode="auto">
            <a:xfrm>
              <a:off x="5445125" y="20494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67" name="AutoShape 71"/>
            <p:cNvSpPr>
              <a:spLocks noChangeArrowheads="1"/>
            </p:cNvSpPr>
            <p:nvPr/>
          </p:nvSpPr>
          <p:spPr bwMode="auto">
            <a:xfrm>
              <a:off x="6073775" y="437038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68" name="AutoShape 72"/>
            <p:cNvSpPr>
              <a:spLocks noChangeArrowheads="1"/>
            </p:cNvSpPr>
            <p:nvPr/>
          </p:nvSpPr>
          <p:spPr bwMode="auto">
            <a:xfrm rot="5400000">
              <a:off x="6968332" y="29503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69" name="AutoShape 73"/>
            <p:cNvSpPr>
              <a:spLocks noChangeArrowheads="1"/>
            </p:cNvSpPr>
            <p:nvPr/>
          </p:nvSpPr>
          <p:spPr bwMode="auto">
            <a:xfrm rot="5400000">
              <a:off x="4577557" y="34520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70" name="Text Box 74"/>
            <p:cNvSpPr txBox="1">
              <a:spLocks noChangeArrowheads="1"/>
            </p:cNvSpPr>
            <p:nvPr/>
          </p:nvSpPr>
          <p:spPr bwMode="auto">
            <a:xfrm flipH="1">
              <a:off x="7175500" y="1465263"/>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71" name="Text Box 75"/>
            <p:cNvSpPr txBox="1">
              <a:spLocks noChangeArrowheads="1"/>
            </p:cNvSpPr>
            <p:nvPr/>
          </p:nvSpPr>
          <p:spPr bwMode="auto">
            <a:xfrm flipH="1">
              <a:off x="3871913" y="4535488"/>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72" name="Text Box 77"/>
            <p:cNvSpPr txBox="1">
              <a:spLocks noChangeArrowheads="1"/>
            </p:cNvSpPr>
            <p:nvPr/>
          </p:nvSpPr>
          <p:spPr bwMode="auto">
            <a:xfrm flipH="1">
              <a:off x="5316538" y="334486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173" name="Text Box 78"/>
            <p:cNvSpPr txBox="1">
              <a:spLocks noChangeArrowheads="1"/>
            </p:cNvSpPr>
            <p:nvPr/>
          </p:nvSpPr>
          <p:spPr bwMode="auto">
            <a:xfrm flipH="1">
              <a:off x="5872163" y="2833688"/>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2390702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a:t>
            </a:r>
            <a:r>
              <a:rPr lang="en-US" sz="3200" dirty="0" smtClean="0"/>
              <a:t>– Half Stepping 1a</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64</a:t>
            </a:fld>
            <a:endParaRPr lang="en-US" dirty="0"/>
          </a:p>
        </p:txBody>
      </p:sp>
      <p:sp>
        <p:nvSpPr>
          <p:cNvPr id="6" name="Content Placeholder 5"/>
          <p:cNvSpPr>
            <a:spLocks noGrp="1"/>
          </p:cNvSpPr>
          <p:nvPr>
            <p:ph sz="quarter" idx="1"/>
          </p:nvPr>
        </p:nvSpPr>
        <p:spPr/>
        <p:txBody>
          <a:bodyPr/>
          <a:lstStyle/>
          <a:p>
            <a:r>
              <a:rPr lang="en-US" dirty="0" smtClean="0"/>
              <a:t>Step 1a</a:t>
            </a:r>
          </a:p>
          <a:p>
            <a:pPr lvl="1"/>
            <a:r>
              <a:rPr lang="en-US" sz="2800" dirty="0" smtClean="0"/>
              <a:t>Turn off A winding, leave B on</a:t>
            </a:r>
            <a:endParaRPr lang="en-US" sz="2800" dirty="0"/>
          </a:p>
          <a:p>
            <a:pPr lvl="2"/>
            <a:r>
              <a:rPr lang="en-US" sz="2400" dirty="0" smtClean="0"/>
              <a:t>B</a:t>
            </a:r>
            <a:r>
              <a:rPr lang="en-US" sz="2400" baseline="-25000" dirty="0" smtClean="0"/>
              <a:t>1</a:t>
            </a:r>
            <a:r>
              <a:rPr lang="en-US" sz="2400" dirty="0" smtClean="0"/>
              <a:t> </a:t>
            </a:r>
            <a:r>
              <a:rPr lang="en-US" sz="2400" dirty="0"/>
              <a:t>high</a:t>
            </a:r>
          </a:p>
          <a:p>
            <a:pPr lvl="2"/>
            <a:r>
              <a:rPr lang="en-US" sz="2400" dirty="0" smtClean="0"/>
              <a:t>A</a:t>
            </a:r>
            <a:r>
              <a:rPr lang="en-US" sz="2400" baseline="-25000" dirty="0" smtClean="0"/>
              <a:t>1</a:t>
            </a:r>
            <a:r>
              <a:rPr lang="en-US" sz="2400" dirty="0" smtClean="0"/>
              <a:t>, A</a:t>
            </a:r>
            <a:r>
              <a:rPr lang="en-US" sz="2400" baseline="-25000" dirty="0" smtClean="0"/>
              <a:t>2</a:t>
            </a:r>
            <a:r>
              <a:rPr lang="en-US" sz="2400" dirty="0" smtClean="0"/>
              <a:t> </a:t>
            </a:r>
            <a:r>
              <a:rPr lang="en-US" sz="2400" dirty="0"/>
              <a:t>and B</a:t>
            </a:r>
            <a:r>
              <a:rPr lang="en-US" sz="2400" baseline="-25000" dirty="0"/>
              <a:t>2</a:t>
            </a:r>
            <a:r>
              <a:rPr lang="en-US" sz="2400" dirty="0"/>
              <a:t> low</a:t>
            </a:r>
          </a:p>
          <a:p>
            <a:pPr lvl="1"/>
            <a:r>
              <a:rPr lang="en-US" sz="2800" dirty="0" smtClean="0"/>
              <a:t>What happens?</a:t>
            </a:r>
          </a:p>
        </p:txBody>
      </p:sp>
      <p:grpSp>
        <p:nvGrpSpPr>
          <p:cNvPr id="227" name="Group 226"/>
          <p:cNvGrpSpPr/>
          <p:nvPr/>
        </p:nvGrpSpPr>
        <p:grpSpPr>
          <a:xfrm>
            <a:off x="3931920" y="1872760"/>
            <a:ext cx="4956175" cy="3471863"/>
            <a:chOff x="3252788" y="2209800"/>
            <a:chExt cx="4956175" cy="3471863"/>
          </a:xfrm>
        </p:grpSpPr>
        <p:sp>
          <p:nvSpPr>
            <p:cNvPr id="228" name="Oval 3"/>
            <p:cNvSpPr>
              <a:spLocks noChangeArrowheads="1"/>
            </p:cNvSpPr>
            <p:nvPr/>
          </p:nvSpPr>
          <p:spPr bwMode="auto">
            <a:xfrm>
              <a:off x="4600575" y="2705100"/>
              <a:ext cx="2352675" cy="2352675"/>
            </a:xfrm>
            <a:prstGeom prst="ellipse">
              <a:avLst/>
            </a:prstGeom>
            <a:solidFill>
              <a:srgbClr val="FFFFFF"/>
            </a:solidFill>
            <a:ln w="9525">
              <a:solidFill>
                <a:srgbClr val="000000"/>
              </a:solidFill>
              <a:round/>
              <a:headEnd/>
              <a:tailEnd/>
            </a:ln>
          </p:spPr>
          <p:txBody>
            <a:bodyPr/>
            <a:lstStyle/>
            <a:p>
              <a:endParaRPr lang="en-US"/>
            </a:p>
          </p:txBody>
        </p:sp>
        <p:grpSp>
          <p:nvGrpSpPr>
            <p:cNvPr id="229" name="Group 4"/>
            <p:cNvGrpSpPr>
              <a:grpSpLocks/>
            </p:cNvGrpSpPr>
            <p:nvPr/>
          </p:nvGrpSpPr>
          <p:grpSpPr bwMode="auto">
            <a:xfrm>
              <a:off x="5591175" y="2867025"/>
              <a:ext cx="390525" cy="447675"/>
              <a:chOff x="4050" y="2685"/>
              <a:chExt cx="615" cy="705"/>
            </a:xfrm>
          </p:grpSpPr>
          <p:sp>
            <p:nvSpPr>
              <p:cNvPr id="295"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6"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0" name="Group 8"/>
            <p:cNvGrpSpPr>
              <a:grpSpLocks/>
            </p:cNvGrpSpPr>
            <p:nvPr/>
          </p:nvGrpSpPr>
          <p:grpSpPr bwMode="auto">
            <a:xfrm rot="5400000">
              <a:off x="6372225" y="3657600"/>
              <a:ext cx="390525" cy="447675"/>
              <a:chOff x="4050" y="2685"/>
              <a:chExt cx="615" cy="705"/>
            </a:xfrm>
          </p:grpSpPr>
          <p:sp>
            <p:nvSpPr>
              <p:cNvPr id="292"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3"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4"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31" name="Freeform 12"/>
            <p:cNvSpPr>
              <a:spLocks/>
            </p:cNvSpPr>
            <p:nvPr/>
          </p:nvSpPr>
          <p:spPr bwMode="auto">
            <a:xfrm>
              <a:off x="5981700" y="2867025"/>
              <a:ext cx="809625" cy="819150"/>
            </a:xfrm>
            <a:custGeom>
              <a:avLst/>
              <a:gdLst>
                <a:gd name="T0" fmla="*/ 0 w 1275"/>
                <a:gd name="T1" fmla="*/ 0 h 1289"/>
                <a:gd name="T2" fmla="*/ 145161000 w 1275"/>
                <a:gd name="T3" fmla="*/ 48462032 h 1289"/>
                <a:gd name="T4" fmla="*/ 229838250 w 1275"/>
                <a:gd name="T5" fmla="*/ 90866549 h 1289"/>
                <a:gd name="T6" fmla="*/ 284273625 w 1275"/>
                <a:gd name="T7" fmla="*/ 133271066 h 1289"/>
                <a:gd name="T8" fmla="*/ 339112225 w 1275"/>
                <a:gd name="T9" fmla="*/ 169617431 h 1289"/>
                <a:gd name="T10" fmla="*/ 405241125 w 1275"/>
                <a:gd name="T11" fmla="*/ 260483981 h 1289"/>
                <a:gd name="T12" fmla="*/ 453628125 w 1275"/>
                <a:gd name="T13" fmla="*/ 330350040 h 1289"/>
                <a:gd name="T14" fmla="*/ 489515150 w 1275"/>
                <a:gd name="T15" fmla="*/ 411927594 h 1289"/>
                <a:gd name="T16" fmla="*/ 514111875 w 1275"/>
                <a:gd name="T17" fmla="*/ 520563788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32" name="Group 13"/>
            <p:cNvGrpSpPr>
              <a:grpSpLocks/>
            </p:cNvGrpSpPr>
            <p:nvPr/>
          </p:nvGrpSpPr>
          <p:grpSpPr bwMode="auto">
            <a:xfrm flipV="1">
              <a:off x="5581650" y="4438650"/>
              <a:ext cx="390525" cy="447675"/>
              <a:chOff x="4050" y="2685"/>
              <a:chExt cx="615" cy="705"/>
            </a:xfrm>
          </p:grpSpPr>
          <p:sp>
            <p:nvSpPr>
              <p:cNvPr id="289"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1"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3" name="Group 17"/>
            <p:cNvGrpSpPr>
              <a:grpSpLocks/>
            </p:cNvGrpSpPr>
            <p:nvPr/>
          </p:nvGrpSpPr>
          <p:grpSpPr bwMode="auto">
            <a:xfrm rot="16200000" flipH="1">
              <a:off x="4805363" y="3657600"/>
              <a:ext cx="390525" cy="447675"/>
              <a:chOff x="4050" y="2685"/>
              <a:chExt cx="615" cy="705"/>
            </a:xfrm>
          </p:grpSpPr>
          <p:sp>
            <p:nvSpPr>
              <p:cNvPr id="286"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34" name="Freeform 21"/>
            <p:cNvSpPr>
              <a:spLocks/>
            </p:cNvSpPr>
            <p:nvPr/>
          </p:nvSpPr>
          <p:spPr bwMode="auto">
            <a:xfrm rot="5400000">
              <a:off x="5976937" y="4071938"/>
              <a:ext cx="809625" cy="819150"/>
            </a:xfrm>
            <a:custGeom>
              <a:avLst/>
              <a:gdLst>
                <a:gd name="T0" fmla="*/ 0 w 1275"/>
                <a:gd name="T1" fmla="*/ 0 h 1289"/>
                <a:gd name="T2" fmla="*/ 145161000 w 1275"/>
                <a:gd name="T3" fmla="*/ 48462032 h 1289"/>
                <a:gd name="T4" fmla="*/ 229838250 w 1275"/>
                <a:gd name="T5" fmla="*/ 90866549 h 1289"/>
                <a:gd name="T6" fmla="*/ 284273625 w 1275"/>
                <a:gd name="T7" fmla="*/ 133271066 h 1289"/>
                <a:gd name="T8" fmla="*/ 339112225 w 1275"/>
                <a:gd name="T9" fmla="*/ 169617431 h 1289"/>
                <a:gd name="T10" fmla="*/ 405241125 w 1275"/>
                <a:gd name="T11" fmla="*/ 260483981 h 1289"/>
                <a:gd name="T12" fmla="*/ 453628125 w 1275"/>
                <a:gd name="T13" fmla="*/ 330350040 h 1289"/>
                <a:gd name="T14" fmla="*/ 489515150 w 1275"/>
                <a:gd name="T15" fmla="*/ 411927594 h 1289"/>
                <a:gd name="T16" fmla="*/ 514111875 w 1275"/>
                <a:gd name="T17" fmla="*/ 520563788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 name="Freeform 22"/>
            <p:cNvSpPr>
              <a:spLocks/>
            </p:cNvSpPr>
            <p:nvPr/>
          </p:nvSpPr>
          <p:spPr bwMode="auto">
            <a:xfrm rot="10800000">
              <a:off x="4781550" y="4067175"/>
              <a:ext cx="809625" cy="819150"/>
            </a:xfrm>
            <a:custGeom>
              <a:avLst/>
              <a:gdLst>
                <a:gd name="T0" fmla="*/ 0 w 1275"/>
                <a:gd name="T1" fmla="*/ 0 h 1289"/>
                <a:gd name="T2" fmla="*/ 145161000 w 1275"/>
                <a:gd name="T3" fmla="*/ 48462032 h 1289"/>
                <a:gd name="T4" fmla="*/ 229838250 w 1275"/>
                <a:gd name="T5" fmla="*/ 90866549 h 1289"/>
                <a:gd name="T6" fmla="*/ 284273625 w 1275"/>
                <a:gd name="T7" fmla="*/ 133271066 h 1289"/>
                <a:gd name="T8" fmla="*/ 339112225 w 1275"/>
                <a:gd name="T9" fmla="*/ 169617431 h 1289"/>
                <a:gd name="T10" fmla="*/ 405241125 w 1275"/>
                <a:gd name="T11" fmla="*/ 260483981 h 1289"/>
                <a:gd name="T12" fmla="*/ 453628125 w 1275"/>
                <a:gd name="T13" fmla="*/ 330350040 h 1289"/>
                <a:gd name="T14" fmla="*/ 489515150 w 1275"/>
                <a:gd name="T15" fmla="*/ 411927594 h 1289"/>
                <a:gd name="T16" fmla="*/ 514111875 w 1275"/>
                <a:gd name="T17" fmla="*/ 520563788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6" name="Freeform 23"/>
            <p:cNvSpPr>
              <a:spLocks/>
            </p:cNvSpPr>
            <p:nvPr/>
          </p:nvSpPr>
          <p:spPr bwMode="auto">
            <a:xfrm rot="16200000">
              <a:off x="4776787" y="2871788"/>
              <a:ext cx="809625" cy="819150"/>
            </a:xfrm>
            <a:custGeom>
              <a:avLst/>
              <a:gdLst>
                <a:gd name="T0" fmla="*/ 0 w 1275"/>
                <a:gd name="T1" fmla="*/ 0 h 1289"/>
                <a:gd name="T2" fmla="*/ 145161000 w 1275"/>
                <a:gd name="T3" fmla="*/ 48462032 h 1289"/>
                <a:gd name="T4" fmla="*/ 229838250 w 1275"/>
                <a:gd name="T5" fmla="*/ 90866549 h 1289"/>
                <a:gd name="T6" fmla="*/ 284273625 w 1275"/>
                <a:gd name="T7" fmla="*/ 133271066 h 1289"/>
                <a:gd name="T8" fmla="*/ 339112225 w 1275"/>
                <a:gd name="T9" fmla="*/ 169617431 h 1289"/>
                <a:gd name="T10" fmla="*/ 405241125 w 1275"/>
                <a:gd name="T11" fmla="*/ 260483981 h 1289"/>
                <a:gd name="T12" fmla="*/ 453628125 w 1275"/>
                <a:gd name="T13" fmla="*/ 330350040 h 1289"/>
                <a:gd name="T14" fmla="*/ 489515150 w 1275"/>
                <a:gd name="T15" fmla="*/ 411927594 h 1289"/>
                <a:gd name="T16" fmla="*/ 514111875 w 1275"/>
                <a:gd name="T17" fmla="*/ 520563788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37" name="Group 24"/>
            <p:cNvGrpSpPr>
              <a:grpSpLocks/>
            </p:cNvGrpSpPr>
            <p:nvPr/>
          </p:nvGrpSpPr>
          <p:grpSpPr bwMode="auto">
            <a:xfrm>
              <a:off x="6372225" y="3629025"/>
              <a:ext cx="904875" cy="533400"/>
              <a:chOff x="5280" y="3930"/>
              <a:chExt cx="1425" cy="841"/>
            </a:xfrm>
          </p:grpSpPr>
          <p:sp>
            <p:nvSpPr>
              <p:cNvPr id="282"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3"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4"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5"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8" name="Group 29"/>
            <p:cNvGrpSpPr>
              <a:grpSpLocks/>
            </p:cNvGrpSpPr>
            <p:nvPr/>
          </p:nvGrpSpPr>
          <p:grpSpPr bwMode="auto">
            <a:xfrm>
              <a:off x="5546725" y="4470400"/>
              <a:ext cx="541338" cy="968375"/>
              <a:chOff x="3981" y="5256"/>
              <a:chExt cx="852" cy="1524"/>
            </a:xfrm>
          </p:grpSpPr>
          <p:sp>
            <p:nvSpPr>
              <p:cNvPr id="279"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0"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1"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39" name="Group 33"/>
            <p:cNvGrpSpPr>
              <a:grpSpLocks/>
            </p:cNvGrpSpPr>
            <p:nvPr/>
          </p:nvGrpSpPr>
          <p:grpSpPr bwMode="auto">
            <a:xfrm>
              <a:off x="5538788" y="2486025"/>
              <a:ext cx="530225" cy="793750"/>
              <a:chOff x="3968" y="2130"/>
              <a:chExt cx="834" cy="1250"/>
            </a:xfrm>
          </p:grpSpPr>
          <p:sp>
            <p:nvSpPr>
              <p:cNvPr id="275"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7"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8"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0" name="Group 38"/>
            <p:cNvGrpSpPr>
              <a:grpSpLocks/>
            </p:cNvGrpSpPr>
            <p:nvPr/>
          </p:nvGrpSpPr>
          <p:grpSpPr bwMode="auto">
            <a:xfrm>
              <a:off x="4391025" y="3657600"/>
              <a:ext cx="828675" cy="533400"/>
              <a:chOff x="2160" y="3975"/>
              <a:chExt cx="1305" cy="840"/>
            </a:xfrm>
          </p:grpSpPr>
          <p:sp>
            <p:nvSpPr>
              <p:cNvPr id="272"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3"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4"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41" name="Line 42"/>
            <p:cNvSpPr>
              <a:spLocks noChangeShapeType="1"/>
            </p:cNvSpPr>
            <p:nvPr/>
          </p:nvSpPr>
          <p:spPr bwMode="auto">
            <a:xfrm>
              <a:off x="6057900" y="3267075"/>
              <a:ext cx="96202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2" name="Line 43"/>
            <p:cNvSpPr>
              <a:spLocks noChangeShapeType="1"/>
            </p:cNvSpPr>
            <p:nvPr/>
          </p:nvSpPr>
          <p:spPr bwMode="auto">
            <a:xfrm>
              <a:off x="7019925" y="3267075"/>
              <a:ext cx="0" cy="12096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3" name="Line 44"/>
            <p:cNvSpPr>
              <a:spLocks noChangeShapeType="1"/>
            </p:cNvSpPr>
            <p:nvPr/>
          </p:nvSpPr>
          <p:spPr bwMode="auto">
            <a:xfrm>
              <a:off x="6086475" y="4467225"/>
              <a:ext cx="93345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 name="Line 45"/>
            <p:cNvSpPr>
              <a:spLocks noChangeShapeType="1"/>
            </p:cNvSpPr>
            <p:nvPr/>
          </p:nvSpPr>
          <p:spPr bwMode="auto">
            <a:xfrm>
              <a:off x="6381750" y="4162425"/>
              <a:ext cx="0" cy="990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 name="Line 46"/>
            <p:cNvSpPr>
              <a:spLocks noChangeShapeType="1"/>
            </p:cNvSpPr>
            <p:nvPr/>
          </p:nvSpPr>
          <p:spPr bwMode="auto">
            <a:xfrm flipH="1">
              <a:off x="5219700" y="5143500"/>
              <a:ext cx="116205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 name="Line 47"/>
            <p:cNvSpPr>
              <a:spLocks noChangeShapeType="1"/>
            </p:cNvSpPr>
            <p:nvPr/>
          </p:nvSpPr>
          <p:spPr bwMode="auto">
            <a:xfrm flipV="1">
              <a:off x="5219700" y="4191000"/>
              <a:ext cx="0" cy="9525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 name="Oval 48"/>
            <p:cNvSpPr>
              <a:spLocks noChangeArrowheads="1"/>
            </p:cNvSpPr>
            <p:nvPr/>
          </p:nvSpPr>
          <p:spPr bwMode="auto">
            <a:xfrm>
              <a:off x="5514975" y="2438400"/>
              <a:ext cx="66675" cy="66675"/>
            </a:xfrm>
            <a:prstGeom prst="ellipse">
              <a:avLst/>
            </a:prstGeom>
            <a:solidFill>
              <a:srgbClr val="FFFFFF"/>
            </a:solidFill>
            <a:ln w="9525">
              <a:solidFill>
                <a:srgbClr val="000000"/>
              </a:solidFill>
              <a:round/>
              <a:headEnd/>
              <a:tailEnd/>
            </a:ln>
          </p:spPr>
          <p:txBody>
            <a:bodyPr/>
            <a:lstStyle/>
            <a:p>
              <a:endParaRPr lang="en-US"/>
            </a:p>
          </p:txBody>
        </p:sp>
        <p:sp>
          <p:nvSpPr>
            <p:cNvPr id="248" name="Oval 49"/>
            <p:cNvSpPr>
              <a:spLocks noChangeArrowheads="1"/>
            </p:cNvSpPr>
            <p:nvPr/>
          </p:nvSpPr>
          <p:spPr bwMode="auto">
            <a:xfrm>
              <a:off x="7267575" y="3590925"/>
              <a:ext cx="66675" cy="66675"/>
            </a:xfrm>
            <a:prstGeom prst="ellipse">
              <a:avLst/>
            </a:prstGeom>
            <a:solidFill>
              <a:srgbClr val="FFFFFF"/>
            </a:solidFill>
            <a:ln w="9525">
              <a:solidFill>
                <a:srgbClr val="000000"/>
              </a:solidFill>
              <a:round/>
              <a:headEnd/>
              <a:tailEnd/>
            </a:ln>
          </p:spPr>
          <p:txBody>
            <a:bodyPr/>
            <a:lstStyle/>
            <a:p>
              <a:endParaRPr lang="en-US"/>
            </a:p>
          </p:txBody>
        </p:sp>
        <p:sp>
          <p:nvSpPr>
            <p:cNvPr id="249" name="Oval 50"/>
            <p:cNvSpPr>
              <a:spLocks noChangeArrowheads="1"/>
            </p:cNvSpPr>
            <p:nvPr/>
          </p:nvSpPr>
          <p:spPr bwMode="auto">
            <a:xfrm>
              <a:off x="5991225" y="5381625"/>
              <a:ext cx="66675" cy="66675"/>
            </a:xfrm>
            <a:prstGeom prst="ellipse">
              <a:avLst/>
            </a:prstGeom>
            <a:solidFill>
              <a:srgbClr val="FFFFFF"/>
            </a:solidFill>
            <a:ln w="9525">
              <a:solidFill>
                <a:srgbClr val="000000"/>
              </a:solidFill>
              <a:round/>
              <a:headEnd/>
              <a:tailEnd/>
            </a:ln>
          </p:spPr>
          <p:txBody>
            <a:bodyPr/>
            <a:lstStyle/>
            <a:p>
              <a:endParaRPr lang="en-US"/>
            </a:p>
          </p:txBody>
        </p:sp>
        <p:sp>
          <p:nvSpPr>
            <p:cNvPr id="250" name="Oval 51"/>
            <p:cNvSpPr>
              <a:spLocks noChangeArrowheads="1"/>
            </p:cNvSpPr>
            <p:nvPr/>
          </p:nvSpPr>
          <p:spPr bwMode="auto">
            <a:xfrm>
              <a:off x="4343400" y="4095750"/>
              <a:ext cx="66675" cy="66675"/>
            </a:xfrm>
            <a:prstGeom prst="ellipse">
              <a:avLst/>
            </a:prstGeom>
            <a:solidFill>
              <a:srgbClr val="FFFFFF"/>
            </a:solidFill>
            <a:ln w="9525">
              <a:solidFill>
                <a:srgbClr val="000000"/>
              </a:solidFill>
              <a:round/>
              <a:headEnd/>
              <a:tailEnd/>
            </a:ln>
          </p:spPr>
          <p:txBody>
            <a:bodyPr/>
            <a:lstStyle/>
            <a:p>
              <a:endParaRPr lang="en-US"/>
            </a:p>
          </p:txBody>
        </p:sp>
        <p:sp>
          <p:nvSpPr>
            <p:cNvPr id="251" name="Text Box 52"/>
            <p:cNvSpPr txBox="1">
              <a:spLocks noChangeArrowheads="1"/>
            </p:cNvSpPr>
            <p:nvPr/>
          </p:nvSpPr>
          <p:spPr bwMode="auto">
            <a:xfrm>
              <a:off x="5553075" y="2219325"/>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252" name="Text Box 53"/>
            <p:cNvSpPr txBox="1">
              <a:spLocks noChangeArrowheads="1"/>
            </p:cNvSpPr>
            <p:nvPr/>
          </p:nvSpPr>
          <p:spPr bwMode="auto">
            <a:xfrm>
              <a:off x="6996113" y="3233738"/>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253" name="Text Box 54"/>
            <p:cNvSpPr txBox="1">
              <a:spLocks noChangeArrowheads="1"/>
            </p:cNvSpPr>
            <p:nvPr/>
          </p:nvSpPr>
          <p:spPr bwMode="auto">
            <a:xfrm>
              <a:off x="5591175" y="51816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254" name="Text Box 55"/>
            <p:cNvSpPr txBox="1">
              <a:spLocks noChangeArrowheads="1"/>
            </p:cNvSpPr>
            <p:nvPr/>
          </p:nvSpPr>
          <p:spPr bwMode="auto">
            <a:xfrm>
              <a:off x="4152900" y="3476625"/>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sp>
          <p:nvSpPr>
            <p:cNvPr id="255" name="Text Box 59"/>
            <p:cNvSpPr txBox="1">
              <a:spLocks noChangeArrowheads="1"/>
            </p:cNvSpPr>
            <p:nvPr/>
          </p:nvSpPr>
          <p:spPr bwMode="auto">
            <a:xfrm>
              <a:off x="6427788" y="3697288"/>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256" name="Text Box 60"/>
            <p:cNvSpPr txBox="1">
              <a:spLocks noChangeArrowheads="1"/>
            </p:cNvSpPr>
            <p:nvPr/>
          </p:nvSpPr>
          <p:spPr bwMode="auto">
            <a:xfrm>
              <a:off x="4856163" y="3706813"/>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grpSp>
          <p:nvGrpSpPr>
            <p:cNvPr id="257" name="Group 80"/>
            <p:cNvGrpSpPr>
              <a:grpSpLocks/>
            </p:cNvGrpSpPr>
            <p:nvPr/>
          </p:nvGrpSpPr>
          <p:grpSpPr bwMode="auto">
            <a:xfrm rot="2700000">
              <a:off x="4358481" y="2456657"/>
              <a:ext cx="2843213" cy="2838450"/>
              <a:chOff x="2745" y="1548"/>
              <a:chExt cx="1791" cy="1788"/>
            </a:xfrm>
          </p:grpSpPr>
          <p:sp>
            <p:nvSpPr>
              <p:cNvPr id="270" name="Line 61"/>
              <p:cNvSpPr>
                <a:spLocks noChangeShapeType="1"/>
              </p:cNvSpPr>
              <p:nvPr/>
            </p:nvSpPr>
            <p:spPr bwMode="auto">
              <a:xfrm flipV="1">
                <a:off x="4187" y="1548"/>
                <a:ext cx="349" cy="349"/>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271" name="Line 62"/>
              <p:cNvSpPr>
                <a:spLocks noChangeShapeType="1"/>
              </p:cNvSpPr>
              <p:nvPr/>
            </p:nvSpPr>
            <p:spPr bwMode="auto">
              <a:xfrm flipV="1">
                <a:off x="2745" y="2987"/>
                <a:ext cx="349" cy="34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8" name="Oval 63"/>
            <p:cNvSpPr>
              <a:spLocks noChangeArrowheads="1"/>
            </p:cNvSpPr>
            <p:nvPr/>
          </p:nvSpPr>
          <p:spPr bwMode="auto">
            <a:xfrm>
              <a:off x="5761038" y="3852863"/>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259" name="Oval 64"/>
            <p:cNvSpPr>
              <a:spLocks noChangeArrowheads="1"/>
            </p:cNvSpPr>
            <p:nvPr/>
          </p:nvSpPr>
          <p:spPr bwMode="auto">
            <a:xfrm>
              <a:off x="5202238" y="3298825"/>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0" name="Text Box 66"/>
            <p:cNvSpPr txBox="1">
              <a:spLocks noChangeArrowheads="1"/>
            </p:cNvSpPr>
            <p:nvPr/>
          </p:nvSpPr>
          <p:spPr bwMode="auto">
            <a:xfrm>
              <a:off x="6122988" y="53149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261" name="Text Box 67"/>
            <p:cNvSpPr txBox="1">
              <a:spLocks noChangeArrowheads="1"/>
            </p:cNvSpPr>
            <p:nvPr/>
          </p:nvSpPr>
          <p:spPr bwMode="auto">
            <a:xfrm>
              <a:off x="5889625" y="220980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262" name="Text Box 68"/>
            <p:cNvSpPr txBox="1">
              <a:spLocks noChangeArrowheads="1"/>
            </p:cNvSpPr>
            <p:nvPr/>
          </p:nvSpPr>
          <p:spPr bwMode="auto">
            <a:xfrm>
              <a:off x="3784600" y="39306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263" name="Text Box 69"/>
            <p:cNvSpPr txBox="1">
              <a:spLocks noChangeArrowheads="1"/>
            </p:cNvSpPr>
            <p:nvPr/>
          </p:nvSpPr>
          <p:spPr bwMode="auto">
            <a:xfrm flipH="1">
              <a:off x="7431088" y="33147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264" name="AutoShape 72"/>
            <p:cNvSpPr>
              <a:spLocks noChangeArrowheads="1"/>
            </p:cNvSpPr>
            <p:nvPr/>
          </p:nvSpPr>
          <p:spPr bwMode="auto">
            <a:xfrm rot="5400000">
              <a:off x="6968332" y="35218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265" name="AutoShape 73"/>
            <p:cNvSpPr>
              <a:spLocks noChangeArrowheads="1"/>
            </p:cNvSpPr>
            <p:nvPr/>
          </p:nvSpPr>
          <p:spPr bwMode="auto">
            <a:xfrm rot="5400000">
              <a:off x="4577557" y="40235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266" name="Text Box 74"/>
            <p:cNvSpPr txBox="1">
              <a:spLocks noChangeArrowheads="1"/>
            </p:cNvSpPr>
            <p:nvPr/>
          </p:nvSpPr>
          <p:spPr bwMode="auto">
            <a:xfrm flipH="1">
              <a:off x="7804150" y="367665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FF3300"/>
                  </a:solidFill>
                </a:rPr>
                <a:t>N</a:t>
              </a:r>
            </a:p>
          </p:txBody>
        </p:sp>
        <p:sp>
          <p:nvSpPr>
            <p:cNvPr id="267" name="Text Box 75"/>
            <p:cNvSpPr txBox="1">
              <a:spLocks noChangeArrowheads="1"/>
            </p:cNvSpPr>
            <p:nvPr/>
          </p:nvSpPr>
          <p:spPr bwMode="auto">
            <a:xfrm flipH="1">
              <a:off x="3252788" y="367506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0000FF"/>
                  </a:solidFill>
                </a:rPr>
                <a:t>S</a:t>
              </a:r>
            </a:p>
          </p:txBody>
        </p:sp>
        <p:sp>
          <p:nvSpPr>
            <p:cNvPr id="268" name="Text Box 77"/>
            <p:cNvSpPr txBox="1">
              <a:spLocks noChangeArrowheads="1"/>
            </p:cNvSpPr>
            <p:nvPr/>
          </p:nvSpPr>
          <p:spPr bwMode="auto">
            <a:xfrm flipH="1">
              <a:off x="5329238" y="39068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269" name="Text Box 78"/>
            <p:cNvSpPr txBox="1">
              <a:spLocks noChangeArrowheads="1"/>
            </p:cNvSpPr>
            <p:nvPr/>
          </p:nvSpPr>
          <p:spPr bwMode="auto">
            <a:xfrm flipH="1">
              <a:off x="5897563" y="3400425"/>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1614987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a:t>
            </a:r>
            <a:r>
              <a:rPr lang="en-US" sz="3200" dirty="0" smtClean="0"/>
              <a:t>– Half Stepping 1b</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65</a:t>
            </a:fld>
            <a:endParaRPr lang="en-US" dirty="0"/>
          </a:p>
        </p:txBody>
      </p:sp>
      <p:sp>
        <p:nvSpPr>
          <p:cNvPr id="6" name="Content Placeholder 5"/>
          <p:cNvSpPr>
            <a:spLocks noGrp="1"/>
          </p:cNvSpPr>
          <p:nvPr>
            <p:ph sz="quarter" idx="1"/>
          </p:nvPr>
        </p:nvSpPr>
        <p:spPr/>
        <p:txBody>
          <a:bodyPr/>
          <a:lstStyle/>
          <a:p>
            <a:r>
              <a:rPr lang="en-US" dirty="0" smtClean="0"/>
              <a:t>Step 1b</a:t>
            </a:r>
          </a:p>
          <a:p>
            <a:pPr lvl="1"/>
            <a:r>
              <a:rPr lang="en-US" sz="2800" dirty="0" smtClean="0"/>
              <a:t>Resultant field rotates 45</a:t>
            </a:r>
            <a:r>
              <a:rPr lang="en-US" sz="2800" dirty="0" smtClean="0">
                <a:latin typeface="Arial"/>
                <a:cs typeface="Arial"/>
              </a:rPr>
              <a:t>°</a:t>
            </a:r>
            <a:endParaRPr lang="en-US" sz="2800" dirty="0" smtClean="0"/>
          </a:p>
          <a:p>
            <a:pPr lvl="1"/>
            <a:r>
              <a:rPr lang="en-US" sz="2800" dirty="0" smtClean="0"/>
              <a:t>Magnetic </a:t>
            </a:r>
            <a:r>
              <a:rPr lang="en-US" sz="2800" dirty="0"/>
              <a:t>forces cause</a:t>
            </a:r>
            <a:br>
              <a:rPr lang="en-US" sz="2800" dirty="0"/>
            </a:br>
            <a:r>
              <a:rPr lang="en-US" sz="2800" dirty="0"/>
              <a:t>a torque</a:t>
            </a:r>
          </a:p>
          <a:p>
            <a:pPr lvl="1"/>
            <a:r>
              <a:rPr lang="en-US" sz="2800" dirty="0"/>
              <a:t>Rotor aligns with stator </a:t>
            </a:r>
            <a:br>
              <a:rPr lang="en-US" sz="2800" dirty="0"/>
            </a:br>
            <a:r>
              <a:rPr lang="en-US" sz="2800" dirty="0" smtClean="0"/>
              <a:t>field</a:t>
            </a:r>
          </a:p>
          <a:p>
            <a:pPr lvl="2"/>
            <a:r>
              <a:rPr lang="en-US" dirty="0" smtClean="0"/>
              <a:t>Now the rotor turns</a:t>
            </a:r>
            <a:br>
              <a:rPr lang="en-US" dirty="0" smtClean="0"/>
            </a:br>
            <a:r>
              <a:rPr lang="en-US" dirty="0" smtClean="0"/>
              <a:t>only 45 degrees, one</a:t>
            </a:r>
            <a:br>
              <a:rPr lang="en-US" dirty="0" smtClean="0"/>
            </a:br>
            <a:r>
              <a:rPr lang="en-US" dirty="0" smtClean="0"/>
              <a:t>half of a step!</a:t>
            </a:r>
            <a:endParaRPr lang="en-US" dirty="0"/>
          </a:p>
        </p:txBody>
      </p:sp>
      <p:grpSp>
        <p:nvGrpSpPr>
          <p:cNvPr id="78" name="Group 77"/>
          <p:cNvGrpSpPr/>
          <p:nvPr/>
        </p:nvGrpSpPr>
        <p:grpSpPr>
          <a:xfrm>
            <a:off x="3922225" y="1867233"/>
            <a:ext cx="4956175" cy="3471863"/>
            <a:chOff x="3252788" y="2209800"/>
            <a:chExt cx="4956175" cy="3471863"/>
          </a:xfrm>
        </p:grpSpPr>
        <p:sp>
          <p:nvSpPr>
            <p:cNvPr id="79" name="Oval 2"/>
            <p:cNvSpPr>
              <a:spLocks noChangeArrowheads="1"/>
            </p:cNvSpPr>
            <p:nvPr/>
          </p:nvSpPr>
          <p:spPr bwMode="auto">
            <a:xfrm>
              <a:off x="4600575" y="2705100"/>
              <a:ext cx="2352675" cy="2352675"/>
            </a:xfrm>
            <a:prstGeom prst="ellipse">
              <a:avLst/>
            </a:prstGeom>
            <a:solidFill>
              <a:srgbClr val="FFFFFF"/>
            </a:solidFill>
            <a:ln w="9525">
              <a:solidFill>
                <a:srgbClr val="000000"/>
              </a:solidFill>
              <a:round/>
              <a:headEnd/>
              <a:tailEnd/>
            </a:ln>
          </p:spPr>
          <p:txBody>
            <a:bodyPr/>
            <a:lstStyle/>
            <a:p>
              <a:endParaRPr lang="en-US"/>
            </a:p>
          </p:txBody>
        </p:sp>
        <p:grpSp>
          <p:nvGrpSpPr>
            <p:cNvPr id="80" name="Group 3"/>
            <p:cNvGrpSpPr>
              <a:grpSpLocks/>
            </p:cNvGrpSpPr>
            <p:nvPr/>
          </p:nvGrpSpPr>
          <p:grpSpPr bwMode="auto">
            <a:xfrm>
              <a:off x="5591175" y="2867025"/>
              <a:ext cx="390525" cy="447675"/>
              <a:chOff x="4050" y="2685"/>
              <a:chExt cx="615" cy="705"/>
            </a:xfrm>
          </p:grpSpPr>
          <p:sp>
            <p:nvSpPr>
              <p:cNvPr id="146" name="Line 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Freeform 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1" name="Group 7"/>
            <p:cNvGrpSpPr>
              <a:grpSpLocks/>
            </p:cNvGrpSpPr>
            <p:nvPr/>
          </p:nvGrpSpPr>
          <p:grpSpPr bwMode="auto">
            <a:xfrm rot="5400000">
              <a:off x="6372225" y="3657600"/>
              <a:ext cx="390525" cy="447675"/>
              <a:chOff x="4050" y="2685"/>
              <a:chExt cx="615" cy="705"/>
            </a:xfrm>
          </p:grpSpPr>
          <p:sp>
            <p:nvSpPr>
              <p:cNvPr id="143" name="Line 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Freeform 1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2" name="Freeform 11"/>
            <p:cNvSpPr>
              <a:spLocks/>
            </p:cNvSpPr>
            <p:nvPr/>
          </p:nvSpPr>
          <p:spPr bwMode="auto">
            <a:xfrm>
              <a:off x="5981700" y="2867025"/>
              <a:ext cx="809625" cy="819150"/>
            </a:xfrm>
            <a:custGeom>
              <a:avLst/>
              <a:gdLst>
                <a:gd name="T0" fmla="*/ 0 w 1275"/>
                <a:gd name="T1" fmla="*/ 0 h 1289"/>
                <a:gd name="T2" fmla="*/ 145161000 w 1275"/>
                <a:gd name="T3" fmla="*/ 48462032 h 1289"/>
                <a:gd name="T4" fmla="*/ 229838250 w 1275"/>
                <a:gd name="T5" fmla="*/ 90866549 h 1289"/>
                <a:gd name="T6" fmla="*/ 284273625 w 1275"/>
                <a:gd name="T7" fmla="*/ 133271066 h 1289"/>
                <a:gd name="T8" fmla="*/ 339112225 w 1275"/>
                <a:gd name="T9" fmla="*/ 169617431 h 1289"/>
                <a:gd name="T10" fmla="*/ 405241125 w 1275"/>
                <a:gd name="T11" fmla="*/ 260483981 h 1289"/>
                <a:gd name="T12" fmla="*/ 453628125 w 1275"/>
                <a:gd name="T13" fmla="*/ 330350040 h 1289"/>
                <a:gd name="T14" fmla="*/ 489515150 w 1275"/>
                <a:gd name="T15" fmla="*/ 411927594 h 1289"/>
                <a:gd name="T16" fmla="*/ 514111875 w 1275"/>
                <a:gd name="T17" fmla="*/ 520563788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3" name="Group 12"/>
            <p:cNvGrpSpPr>
              <a:grpSpLocks/>
            </p:cNvGrpSpPr>
            <p:nvPr/>
          </p:nvGrpSpPr>
          <p:grpSpPr bwMode="auto">
            <a:xfrm flipV="1">
              <a:off x="5581650" y="4438650"/>
              <a:ext cx="390525" cy="447675"/>
              <a:chOff x="4050" y="2685"/>
              <a:chExt cx="615" cy="705"/>
            </a:xfrm>
          </p:grpSpPr>
          <p:sp>
            <p:nvSpPr>
              <p:cNvPr id="140" name="Line 13"/>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4"/>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Freeform 15"/>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4" name="Group 16"/>
            <p:cNvGrpSpPr>
              <a:grpSpLocks/>
            </p:cNvGrpSpPr>
            <p:nvPr/>
          </p:nvGrpSpPr>
          <p:grpSpPr bwMode="auto">
            <a:xfrm rot="16200000" flipH="1">
              <a:off x="4805363" y="3657600"/>
              <a:ext cx="390525" cy="447675"/>
              <a:chOff x="4050" y="2685"/>
              <a:chExt cx="615" cy="705"/>
            </a:xfrm>
          </p:grpSpPr>
          <p:sp>
            <p:nvSpPr>
              <p:cNvPr id="137" name="Line 17"/>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18"/>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Freeform 19"/>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5" name="Freeform 20"/>
            <p:cNvSpPr>
              <a:spLocks/>
            </p:cNvSpPr>
            <p:nvPr/>
          </p:nvSpPr>
          <p:spPr bwMode="auto">
            <a:xfrm rot="5400000">
              <a:off x="5976937" y="4071938"/>
              <a:ext cx="809625" cy="819150"/>
            </a:xfrm>
            <a:custGeom>
              <a:avLst/>
              <a:gdLst>
                <a:gd name="T0" fmla="*/ 0 w 1275"/>
                <a:gd name="T1" fmla="*/ 0 h 1289"/>
                <a:gd name="T2" fmla="*/ 145161000 w 1275"/>
                <a:gd name="T3" fmla="*/ 48462032 h 1289"/>
                <a:gd name="T4" fmla="*/ 229838250 w 1275"/>
                <a:gd name="T5" fmla="*/ 90866549 h 1289"/>
                <a:gd name="T6" fmla="*/ 284273625 w 1275"/>
                <a:gd name="T7" fmla="*/ 133271066 h 1289"/>
                <a:gd name="T8" fmla="*/ 339112225 w 1275"/>
                <a:gd name="T9" fmla="*/ 169617431 h 1289"/>
                <a:gd name="T10" fmla="*/ 405241125 w 1275"/>
                <a:gd name="T11" fmla="*/ 260483981 h 1289"/>
                <a:gd name="T12" fmla="*/ 453628125 w 1275"/>
                <a:gd name="T13" fmla="*/ 330350040 h 1289"/>
                <a:gd name="T14" fmla="*/ 489515150 w 1275"/>
                <a:gd name="T15" fmla="*/ 411927594 h 1289"/>
                <a:gd name="T16" fmla="*/ 514111875 w 1275"/>
                <a:gd name="T17" fmla="*/ 520563788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21"/>
            <p:cNvSpPr>
              <a:spLocks/>
            </p:cNvSpPr>
            <p:nvPr/>
          </p:nvSpPr>
          <p:spPr bwMode="auto">
            <a:xfrm rot="10800000">
              <a:off x="4781550" y="4067175"/>
              <a:ext cx="809625" cy="819150"/>
            </a:xfrm>
            <a:custGeom>
              <a:avLst/>
              <a:gdLst>
                <a:gd name="T0" fmla="*/ 0 w 1275"/>
                <a:gd name="T1" fmla="*/ 0 h 1289"/>
                <a:gd name="T2" fmla="*/ 145161000 w 1275"/>
                <a:gd name="T3" fmla="*/ 48462032 h 1289"/>
                <a:gd name="T4" fmla="*/ 229838250 w 1275"/>
                <a:gd name="T5" fmla="*/ 90866549 h 1289"/>
                <a:gd name="T6" fmla="*/ 284273625 w 1275"/>
                <a:gd name="T7" fmla="*/ 133271066 h 1289"/>
                <a:gd name="T8" fmla="*/ 339112225 w 1275"/>
                <a:gd name="T9" fmla="*/ 169617431 h 1289"/>
                <a:gd name="T10" fmla="*/ 405241125 w 1275"/>
                <a:gd name="T11" fmla="*/ 260483981 h 1289"/>
                <a:gd name="T12" fmla="*/ 453628125 w 1275"/>
                <a:gd name="T13" fmla="*/ 330350040 h 1289"/>
                <a:gd name="T14" fmla="*/ 489515150 w 1275"/>
                <a:gd name="T15" fmla="*/ 411927594 h 1289"/>
                <a:gd name="T16" fmla="*/ 514111875 w 1275"/>
                <a:gd name="T17" fmla="*/ 520563788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22"/>
            <p:cNvSpPr>
              <a:spLocks/>
            </p:cNvSpPr>
            <p:nvPr/>
          </p:nvSpPr>
          <p:spPr bwMode="auto">
            <a:xfrm rot="16200000">
              <a:off x="4776787" y="2871788"/>
              <a:ext cx="809625" cy="819150"/>
            </a:xfrm>
            <a:custGeom>
              <a:avLst/>
              <a:gdLst>
                <a:gd name="T0" fmla="*/ 0 w 1275"/>
                <a:gd name="T1" fmla="*/ 0 h 1289"/>
                <a:gd name="T2" fmla="*/ 145161000 w 1275"/>
                <a:gd name="T3" fmla="*/ 48462032 h 1289"/>
                <a:gd name="T4" fmla="*/ 229838250 w 1275"/>
                <a:gd name="T5" fmla="*/ 90866549 h 1289"/>
                <a:gd name="T6" fmla="*/ 284273625 w 1275"/>
                <a:gd name="T7" fmla="*/ 133271066 h 1289"/>
                <a:gd name="T8" fmla="*/ 339112225 w 1275"/>
                <a:gd name="T9" fmla="*/ 169617431 h 1289"/>
                <a:gd name="T10" fmla="*/ 405241125 w 1275"/>
                <a:gd name="T11" fmla="*/ 260483981 h 1289"/>
                <a:gd name="T12" fmla="*/ 453628125 w 1275"/>
                <a:gd name="T13" fmla="*/ 330350040 h 1289"/>
                <a:gd name="T14" fmla="*/ 489515150 w 1275"/>
                <a:gd name="T15" fmla="*/ 411927594 h 1289"/>
                <a:gd name="T16" fmla="*/ 514111875 w 1275"/>
                <a:gd name="T17" fmla="*/ 520563788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8" name="Group 23"/>
            <p:cNvGrpSpPr>
              <a:grpSpLocks/>
            </p:cNvGrpSpPr>
            <p:nvPr/>
          </p:nvGrpSpPr>
          <p:grpSpPr bwMode="auto">
            <a:xfrm>
              <a:off x="6372225" y="3629025"/>
              <a:ext cx="904875" cy="533400"/>
              <a:chOff x="5280" y="3930"/>
              <a:chExt cx="1425" cy="841"/>
            </a:xfrm>
          </p:grpSpPr>
          <p:sp>
            <p:nvSpPr>
              <p:cNvPr id="133" name="Freeform 24"/>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 name="Freeform 25"/>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 name="Freeform 26"/>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 name="Freeform 27"/>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9" name="Group 28"/>
            <p:cNvGrpSpPr>
              <a:grpSpLocks/>
            </p:cNvGrpSpPr>
            <p:nvPr/>
          </p:nvGrpSpPr>
          <p:grpSpPr bwMode="auto">
            <a:xfrm>
              <a:off x="5546725" y="4470400"/>
              <a:ext cx="541338" cy="968375"/>
              <a:chOff x="3981" y="5256"/>
              <a:chExt cx="852" cy="1524"/>
            </a:xfrm>
          </p:grpSpPr>
          <p:sp>
            <p:nvSpPr>
              <p:cNvPr id="130" name="Freeform 29"/>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 name="Freeform 30"/>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 name="Freeform 31"/>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0" name="Group 32"/>
            <p:cNvGrpSpPr>
              <a:grpSpLocks/>
            </p:cNvGrpSpPr>
            <p:nvPr/>
          </p:nvGrpSpPr>
          <p:grpSpPr bwMode="auto">
            <a:xfrm>
              <a:off x="5538788" y="2486025"/>
              <a:ext cx="530225" cy="793750"/>
              <a:chOff x="3968" y="2130"/>
              <a:chExt cx="834" cy="1250"/>
            </a:xfrm>
          </p:grpSpPr>
          <p:sp>
            <p:nvSpPr>
              <p:cNvPr id="126" name="Freeform 33"/>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Freeform 34"/>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 name="Freeform 35"/>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 name="Freeform 36"/>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1" name="Group 37"/>
            <p:cNvGrpSpPr>
              <a:grpSpLocks/>
            </p:cNvGrpSpPr>
            <p:nvPr/>
          </p:nvGrpSpPr>
          <p:grpSpPr bwMode="auto">
            <a:xfrm>
              <a:off x="4391025" y="3657600"/>
              <a:ext cx="828675" cy="533400"/>
              <a:chOff x="2160" y="3975"/>
              <a:chExt cx="1305" cy="840"/>
            </a:xfrm>
          </p:grpSpPr>
          <p:sp>
            <p:nvSpPr>
              <p:cNvPr id="123" name="Freeform 38"/>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Freeform 39"/>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40"/>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2" name="Line 41"/>
            <p:cNvSpPr>
              <a:spLocks noChangeShapeType="1"/>
            </p:cNvSpPr>
            <p:nvPr/>
          </p:nvSpPr>
          <p:spPr bwMode="auto">
            <a:xfrm>
              <a:off x="6057900" y="3267075"/>
              <a:ext cx="962025"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42"/>
            <p:cNvSpPr>
              <a:spLocks noChangeShapeType="1"/>
            </p:cNvSpPr>
            <p:nvPr/>
          </p:nvSpPr>
          <p:spPr bwMode="auto">
            <a:xfrm>
              <a:off x="7019925" y="3267075"/>
              <a:ext cx="0" cy="120967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43"/>
            <p:cNvSpPr>
              <a:spLocks noChangeShapeType="1"/>
            </p:cNvSpPr>
            <p:nvPr/>
          </p:nvSpPr>
          <p:spPr bwMode="auto">
            <a:xfrm>
              <a:off x="6086475" y="4467225"/>
              <a:ext cx="93345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44"/>
            <p:cNvSpPr>
              <a:spLocks noChangeShapeType="1"/>
            </p:cNvSpPr>
            <p:nvPr/>
          </p:nvSpPr>
          <p:spPr bwMode="auto">
            <a:xfrm>
              <a:off x="6381750" y="4162425"/>
              <a:ext cx="0" cy="990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45"/>
            <p:cNvSpPr>
              <a:spLocks noChangeShapeType="1"/>
            </p:cNvSpPr>
            <p:nvPr/>
          </p:nvSpPr>
          <p:spPr bwMode="auto">
            <a:xfrm flipH="1">
              <a:off x="5219700" y="5143500"/>
              <a:ext cx="1162050"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46"/>
            <p:cNvSpPr>
              <a:spLocks noChangeShapeType="1"/>
            </p:cNvSpPr>
            <p:nvPr/>
          </p:nvSpPr>
          <p:spPr bwMode="auto">
            <a:xfrm flipV="1">
              <a:off x="5219700" y="4191000"/>
              <a:ext cx="0" cy="9525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Oval 47"/>
            <p:cNvSpPr>
              <a:spLocks noChangeArrowheads="1"/>
            </p:cNvSpPr>
            <p:nvPr/>
          </p:nvSpPr>
          <p:spPr bwMode="auto">
            <a:xfrm>
              <a:off x="5514975" y="2438400"/>
              <a:ext cx="66675" cy="66675"/>
            </a:xfrm>
            <a:prstGeom prst="ellipse">
              <a:avLst/>
            </a:prstGeom>
            <a:solidFill>
              <a:srgbClr val="FFFFFF"/>
            </a:solidFill>
            <a:ln w="9525">
              <a:solidFill>
                <a:srgbClr val="000000"/>
              </a:solidFill>
              <a:round/>
              <a:headEnd/>
              <a:tailEnd/>
            </a:ln>
          </p:spPr>
          <p:txBody>
            <a:bodyPr/>
            <a:lstStyle/>
            <a:p>
              <a:endParaRPr lang="en-US"/>
            </a:p>
          </p:txBody>
        </p:sp>
        <p:sp>
          <p:nvSpPr>
            <p:cNvPr id="99" name="Oval 48"/>
            <p:cNvSpPr>
              <a:spLocks noChangeArrowheads="1"/>
            </p:cNvSpPr>
            <p:nvPr/>
          </p:nvSpPr>
          <p:spPr bwMode="auto">
            <a:xfrm>
              <a:off x="7267575" y="3590925"/>
              <a:ext cx="66675" cy="66675"/>
            </a:xfrm>
            <a:prstGeom prst="ellipse">
              <a:avLst/>
            </a:prstGeom>
            <a:solidFill>
              <a:srgbClr val="FFFFFF"/>
            </a:solidFill>
            <a:ln w="9525">
              <a:solidFill>
                <a:srgbClr val="000000"/>
              </a:solidFill>
              <a:round/>
              <a:headEnd/>
              <a:tailEnd/>
            </a:ln>
          </p:spPr>
          <p:txBody>
            <a:bodyPr/>
            <a:lstStyle/>
            <a:p>
              <a:endParaRPr lang="en-US"/>
            </a:p>
          </p:txBody>
        </p:sp>
        <p:sp>
          <p:nvSpPr>
            <p:cNvPr id="100" name="Oval 49"/>
            <p:cNvSpPr>
              <a:spLocks noChangeArrowheads="1"/>
            </p:cNvSpPr>
            <p:nvPr/>
          </p:nvSpPr>
          <p:spPr bwMode="auto">
            <a:xfrm>
              <a:off x="5991225" y="5381625"/>
              <a:ext cx="66675" cy="66675"/>
            </a:xfrm>
            <a:prstGeom prst="ellipse">
              <a:avLst/>
            </a:prstGeom>
            <a:solidFill>
              <a:srgbClr val="FFFFFF"/>
            </a:solidFill>
            <a:ln w="9525">
              <a:solidFill>
                <a:srgbClr val="000000"/>
              </a:solidFill>
              <a:round/>
              <a:headEnd/>
              <a:tailEnd/>
            </a:ln>
          </p:spPr>
          <p:txBody>
            <a:bodyPr/>
            <a:lstStyle/>
            <a:p>
              <a:endParaRPr lang="en-US"/>
            </a:p>
          </p:txBody>
        </p:sp>
        <p:sp>
          <p:nvSpPr>
            <p:cNvPr id="101" name="Oval 50"/>
            <p:cNvSpPr>
              <a:spLocks noChangeArrowheads="1"/>
            </p:cNvSpPr>
            <p:nvPr/>
          </p:nvSpPr>
          <p:spPr bwMode="auto">
            <a:xfrm>
              <a:off x="4343400" y="4095750"/>
              <a:ext cx="66675" cy="66675"/>
            </a:xfrm>
            <a:prstGeom prst="ellipse">
              <a:avLst/>
            </a:prstGeom>
            <a:solidFill>
              <a:srgbClr val="FFFFFF"/>
            </a:solidFill>
            <a:ln w="9525">
              <a:solidFill>
                <a:srgbClr val="000000"/>
              </a:solidFill>
              <a:round/>
              <a:headEnd/>
              <a:tailEnd/>
            </a:ln>
          </p:spPr>
          <p:txBody>
            <a:bodyPr/>
            <a:lstStyle/>
            <a:p>
              <a:endParaRPr lang="en-US"/>
            </a:p>
          </p:txBody>
        </p:sp>
        <p:sp>
          <p:nvSpPr>
            <p:cNvPr id="102" name="Text Box 51"/>
            <p:cNvSpPr txBox="1">
              <a:spLocks noChangeArrowheads="1"/>
            </p:cNvSpPr>
            <p:nvPr/>
          </p:nvSpPr>
          <p:spPr bwMode="auto">
            <a:xfrm>
              <a:off x="5553075" y="2219325"/>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103" name="Text Box 52"/>
            <p:cNvSpPr txBox="1">
              <a:spLocks noChangeArrowheads="1"/>
            </p:cNvSpPr>
            <p:nvPr/>
          </p:nvSpPr>
          <p:spPr bwMode="auto">
            <a:xfrm>
              <a:off x="6996113" y="3233738"/>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104" name="Text Box 53"/>
            <p:cNvSpPr txBox="1">
              <a:spLocks noChangeArrowheads="1"/>
            </p:cNvSpPr>
            <p:nvPr/>
          </p:nvSpPr>
          <p:spPr bwMode="auto">
            <a:xfrm>
              <a:off x="5591175" y="5181600"/>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105" name="Text Box 54"/>
            <p:cNvSpPr txBox="1">
              <a:spLocks noChangeArrowheads="1"/>
            </p:cNvSpPr>
            <p:nvPr/>
          </p:nvSpPr>
          <p:spPr bwMode="auto">
            <a:xfrm>
              <a:off x="4152900" y="3476625"/>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sp>
          <p:nvSpPr>
            <p:cNvPr id="106" name="Text Box 57"/>
            <p:cNvSpPr txBox="1">
              <a:spLocks noChangeArrowheads="1"/>
            </p:cNvSpPr>
            <p:nvPr/>
          </p:nvSpPr>
          <p:spPr bwMode="auto">
            <a:xfrm>
              <a:off x="6427788" y="3697288"/>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07" name="Text Box 58"/>
            <p:cNvSpPr txBox="1">
              <a:spLocks noChangeArrowheads="1"/>
            </p:cNvSpPr>
            <p:nvPr/>
          </p:nvSpPr>
          <p:spPr bwMode="auto">
            <a:xfrm>
              <a:off x="4856163" y="3706813"/>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grpSp>
          <p:nvGrpSpPr>
            <p:cNvPr id="108" name="Group 59"/>
            <p:cNvGrpSpPr>
              <a:grpSpLocks/>
            </p:cNvGrpSpPr>
            <p:nvPr/>
          </p:nvGrpSpPr>
          <p:grpSpPr bwMode="auto">
            <a:xfrm rot="2700000">
              <a:off x="4358481" y="2456657"/>
              <a:ext cx="2843213" cy="2838450"/>
              <a:chOff x="2745" y="1548"/>
              <a:chExt cx="1791" cy="1788"/>
            </a:xfrm>
          </p:grpSpPr>
          <p:sp>
            <p:nvSpPr>
              <p:cNvPr id="121" name="Line 60"/>
              <p:cNvSpPr>
                <a:spLocks noChangeShapeType="1"/>
              </p:cNvSpPr>
              <p:nvPr/>
            </p:nvSpPr>
            <p:spPr bwMode="auto">
              <a:xfrm flipV="1">
                <a:off x="4187" y="1548"/>
                <a:ext cx="349" cy="349"/>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22" name="Line 61"/>
              <p:cNvSpPr>
                <a:spLocks noChangeShapeType="1"/>
              </p:cNvSpPr>
              <p:nvPr/>
            </p:nvSpPr>
            <p:spPr bwMode="auto">
              <a:xfrm flipV="1">
                <a:off x="2745" y="2987"/>
                <a:ext cx="349" cy="34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9" name="Oval 62"/>
            <p:cNvSpPr>
              <a:spLocks noChangeArrowheads="1"/>
            </p:cNvSpPr>
            <p:nvPr/>
          </p:nvSpPr>
          <p:spPr bwMode="auto">
            <a:xfrm>
              <a:off x="5761038" y="3852863"/>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110" name="Oval 63"/>
            <p:cNvSpPr>
              <a:spLocks noChangeArrowheads="1"/>
            </p:cNvSpPr>
            <p:nvPr/>
          </p:nvSpPr>
          <p:spPr bwMode="auto">
            <a:xfrm>
              <a:off x="5202238" y="3298825"/>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Text Box 65"/>
            <p:cNvSpPr txBox="1">
              <a:spLocks noChangeArrowheads="1"/>
            </p:cNvSpPr>
            <p:nvPr/>
          </p:nvSpPr>
          <p:spPr bwMode="auto">
            <a:xfrm>
              <a:off x="6122988" y="53149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12" name="Text Box 66"/>
            <p:cNvSpPr txBox="1">
              <a:spLocks noChangeArrowheads="1"/>
            </p:cNvSpPr>
            <p:nvPr/>
          </p:nvSpPr>
          <p:spPr bwMode="auto">
            <a:xfrm>
              <a:off x="5889625" y="220980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13" name="Text Box 67"/>
            <p:cNvSpPr txBox="1">
              <a:spLocks noChangeArrowheads="1"/>
            </p:cNvSpPr>
            <p:nvPr/>
          </p:nvSpPr>
          <p:spPr bwMode="auto">
            <a:xfrm>
              <a:off x="3784600" y="3930650"/>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14" name="Text Box 68"/>
            <p:cNvSpPr txBox="1">
              <a:spLocks noChangeArrowheads="1"/>
            </p:cNvSpPr>
            <p:nvPr/>
          </p:nvSpPr>
          <p:spPr bwMode="auto">
            <a:xfrm flipH="1">
              <a:off x="7431088" y="3314700"/>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15" name="AutoShape 69"/>
            <p:cNvSpPr>
              <a:spLocks noChangeArrowheads="1"/>
            </p:cNvSpPr>
            <p:nvPr/>
          </p:nvSpPr>
          <p:spPr bwMode="auto">
            <a:xfrm rot="5400000">
              <a:off x="6968332" y="352186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16" name="AutoShape 70"/>
            <p:cNvSpPr>
              <a:spLocks noChangeArrowheads="1"/>
            </p:cNvSpPr>
            <p:nvPr/>
          </p:nvSpPr>
          <p:spPr bwMode="auto">
            <a:xfrm rot="5400000">
              <a:off x="4577557" y="4023518"/>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17" name="Text Box 71"/>
            <p:cNvSpPr txBox="1">
              <a:spLocks noChangeArrowheads="1"/>
            </p:cNvSpPr>
            <p:nvPr/>
          </p:nvSpPr>
          <p:spPr bwMode="auto">
            <a:xfrm flipH="1">
              <a:off x="7804150" y="367665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FF3300"/>
                  </a:solidFill>
                </a:rPr>
                <a:t>N</a:t>
              </a:r>
            </a:p>
          </p:txBody>
        </p:sp>
        <p:sp>
          <p:nvSpPr>
            <p:cNvPr id="118" name="Text Box 72"/>
            <p:cNvSpPr txBox="1">
              <a:spLocks noChangeArrowheads="1"/>
            </p:cNvSpPr>
            <p:nvPr/>
          </p:nvSpPr>
          <p:spPr bwMode="auto">
            <a:xfrm flipH="1">
              <a:off x="3252788" y="367506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solidFill>
                    <a:srgbClr val="0000FF"/>
                  </a:solidFill>
                </a:rPr>
                <a:t>S</a:t>
              </a:r>
            </a:p>
          </p:txBody>
        </p:sp>
        <p:sp>
          <p:nvSpPr>
            <p:cNvPr id="119" name="Text Box 74"/>
            <p:cNvSpPr txBox="1">
              <a:spLocks noChangeArrowheads="1"/>
            </p:cNvSpPr>
            <p:nvPr/>
          </p:nvSpPr>
          <p:spPr bwMode="auto">
            <a:xfrm flipH="1">
              <a:off x="5172075" y="368458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120" name="Text Box 75"/>
            <p:cNvSpPr txBox="1">
              <a:spLocks noChangeArrowheads="1"/>
            </p:cNvSpPr>
            <p:nvPr/>
          </p:nvSpPr>
          <p:spPr bwMode="auto">
            <a:xfrm flipH="1">
              <a:off x="6022975" y="3684588"/>
              <a:ext cx="354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14000861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a:t>
            </a:r>
            <a:r>
              <a:rPr lang="en-US" sz="3200" dirty="0" smtClean="0"/>
              <a:t>– Half Stepping 2a</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66</a:t>
            </a:fld>
            <a:endParaRPr lang="en-US" dirty="0"/>
          </a:p>
        </p:txBody>
      </p:sp>
      <p:sp>
        <p:nvSpPr>
          <p:cNvPr id="6" name="Content Placeholder 5"/>
          <p:cNvSpPr>
            <a:spLocks noGrp="1"/>
          </p:cNvSpPr>
          <p:nvPr>
            <p:ph sz="quarter" idx="1"/>
          </p:nvPr>
        </p:nvSpPr>
        <p:spPr/>
        <p:txBody>
          <a:bodyPr/>
          <a:lstStyle/>
          <a:p>
            <a:r>
              <a:rPr lang="en-US" dirty="0" smtClean="0"/>
              <a:t>Step 2a</a:t>
            </a:r>
          </a:p>
          <a:p>
            <a:pPr lvl="1"/>
            <a:r>
              <a:rPr lang="en-US" sz="2800" dirty="0" smtClean="0"/>
              <a:t>Energize windings</a:t>
            </a:r>
          </a:p>
          <a:p>
            <a:pPr lvl="2"/>
            <a:r>
              <a:rPr lang="en-US" sz="2400" dirty="0" smtClean="0"/>
              <a:t>A</a:t>
            </a:r>
            <a:r>
              <a:rPr lang="en-US" sz="2400" baseline="-25000" dirty="0" smtClean="0"/>
              <a:t>2</a:t>
            </a:r>
            <a:r>
              <a:rPr lang="en-US" sz="2400" dirty="0" smtClean="0"/>
              <a:t> </a:t>
            </a:r>
            <a:r>
              <a:rPr lang="en-US" sz="2400" dirty="0"/>
              <a:t>and B</a:t>
            </a:r>
            <a:r>
              <a:rPr lang="en-US" sz="2400" baseline="-25000" dirty="0"/>
              <a:t>1</a:t>
            </a:r>
            <a:r>
              <a:rPr lang="en-US" sz="2400" dirty="0"/>
              <a:t> </a:t>
            </a:r>
            <a:r>
              <a:rPr lang="en-US" sz="2400" dirty="0" smtClean="0"/>
              <a:t>high</a:t>
            </a:r>
          </a:p>
          <a:p>
            <a:pPr lvl="2"/>
            <a:r>
              <a:rPr lang="en-US" sz="2400" dirty="0" smtClean="0"/>
              <a:t>A</a:t>
            </a:r>
            <a:r>
              <a:rPr lang="en-US" sz="2400" baseline="-25000" dirty="0" smtClean="0"/>
              <a:t>1</a:t>
            </a:r>
            <a:r>
              <a:rPr lang="en-US" sz="2400" dirty="0" smtClean="0"/>
              <a:t> </a:t>
            </a:r>
            <a:r>
              <a:rPr lang="en-US" sz="2400" dirty="0"/>
              <a:t>and B</a:t>
            </a:r>
            <a:r>
              <a:rPr lang="en-US" sz="2400" baseline="-25000" dirty="0"/>
              <a:t>2</a:t>
            </a:r>
            <a:r>
              <a:rPr lang="en-US" sz="2400" dirty="0"/>
              <a:t> </a:t>
            </a:r>
            <a:r>
              <a:rPr lang="en-US" sz="2400" dirty="0" smtClean="0"/>
              <a:t>low</a:t>
            </a:r>
          </a:p>
          <a:p>
            <a:pPr lvl="1"/>
            <a:r>
              <a:rPr lang="en-US" sz="2800" dirty="0" smtClean="0"/>
              <a:t>What happens to the</a:t>
            </a:r>
            <a:br>
              <a:rPr lang="en-US" sz="2800" dirty="0" smtClean="0"/>
            </a:br>
            <a:r>
              <a:rPr lang="en-US" sz="2800" dirty="0" smtClean="0"/>
              <a:t>rotor?</a:t>
            </a:r>
            <a:endParaRPr lang="en-US" sz="2800" dirty="0"/>
          </a:p>
        </p:txBody>
      </p:sp>
      <p:grpSp>
        <p:nvGrpSpPr>
          <p:cNvPr id="82" name="Group 81"/>
          <p:cNvGrpSpPr/>
          <p:nvPr/>
        </p:nvGrpSpPr>
        <p:grpSpPr>
          <a:xfrm>
            <a:off x="4448192" y="1571735"/>
            <a:ext cx="4262438" cy="3957637"/>
            <a:chOff x="3784600" y="1897063"/>
            <a:chExt cx="4262438" cy="3957637"/>
          </a:xfrm>
        </p:grpSpPr>
        <p:grpSp>
          <p:nvGrpSpPr>
            <p:cNvPr id="158" name="Group 2"/>
            <p:cNvGrpSpPr>
              <a:grpSpLocks/>
            </p:cNvGrpSpPr>
            <p:nvPr/>
          </p:nvGrpSpPr>
          <p:grpSpPr bwMode="auto">
            <a:xfrm>
              <a:off x="4152900" y="2209800"/>
              <a:ext cx="3376613" cy="3333750"/>
              <a:chOff x="1356" y="1038"/>
              <a:chExt cx="2127" cy="2100"/>
            </a:xfrm>
          </p:grpSpPr>
          <p:sp>
            <p:nvSpPr>
              <p:cNvPr id="179"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80" name="Group 4"/>
              <p:cNvGrpSpPr>
                <a:grpSpLocks/>
              </p:cNvGrpSpPr>
              <p:nvPr/>
            </p:nvGrpSpPr>
            <p:grpSpPr bwMode="auto">
              <a:xfrm>
                <a:off x="2262" y="1446"/>
                <a:ext cx="246" cy="282"/>
                <a:chOff x="4050" y="2685"/>
                <a:chExt cx="615" cy="705"/>
              </a:xfrm>
            </p:grpSpPr>
            <p:sp>
              <p:nvSpPr>
                <p:cNvPr id="229"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1" name="Group 8"/>
              <p:cNvGrpSpPr>
                <a:grpSpLocks/>
              </p:cNvGrpSpPr>
              <p:nvPr/>
            </p:nvGrpSpPr>
            <p:grpSpPr bwMode="auto">
              <a:xfrm rot="5400000">
                <a:off x="2754" y="1944"/>
                <a:ext cx="246" cy="282"/>
                <a:chOff x="4050" y="2685"/>
                <a:chExt cx="615" cy="705"/>
              </a:xfrm>
            </p:grpSpPr>
            <p:sp>
              <p:nvSpPr>
                <p:cNvPr id="226"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2" name="Freeform 12"/>
              <p:cNvSpPr>
                <a:spLocks/>
              </p:cNvSpPr>
              <p:nvPr/>
            </p:nvSpPr>
            <p:spPr bwMode="auto">
              <a:xfrm>
                <a:off x="2508" y="1446"/>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3" name="Group 13"/>
              <p:cNvGrpSpPr>
                <a:grpSpLocks/>
              </p:cNvGrpSpPr>
              <p:nvPr/>
            </p:nvGrpSpPr>
            <p:grpSpPr bwMode="auto">
              <a:xfrm flipV="1">
                <a:off x="2256" y="2436"/>
                <a:ext cx="246" cy="282"/>
                <a:chOff x="4050" y="2685"/>
                <a:chExt cx="615" cy="705"/>
              </a:xfrm>
            </p:grpSpPr>
            <p:sp>
              <p:nvSpPr>
                <p:cNvPr id="223"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4" name="Group 17"/>
              <p:cNvGrpSpPr>
                <a:grpSpLocks/>
              </p:cNvGrpSpPr>
              <p:nvPr/>
            </p:nvGrpSpPr>
            <p:grpSpPr bwMode="auto">
              <a:xfrm rot="16200000" flipH="1">
                <a:off x="1767" y="1944"/>
                <a:ext cx="246" cy="282"/>
                <a:chOff x="4050" y="2685"/>
                <a:chExt cx="615" cy="705"/>
              </a:xfrm>
            </p:grpSpPr>
            <p:sp>
              <p:nvSpPr>
                <p:cNvPr id="220"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5" name="Freeform 21"/>
              <p:cNvSpPr>
                <a:spLocks/>
              </p:cNvSpPr>
              <p:nvPr/>
            </p:nvSpPr>
            <p:spPr bwMode="auto">
              <a:xfrm rot="5400000">
                <a:off x="2505" y="2205"/>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 name="Freeform 22"/>
              <p:cNvSpPr>
                <a:spLocks/>
              </p:cNvSpPr>
              <p:nvPr/>
            </p:nvSpPr>
            <p:spPr bwMode="auto">
              <a:xfrm rot="10800000">
                <a:off x="1752" y="2202"/>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 name="Freeform 23"/>
              <p:cNvSpPr>
                <a:spLocks/>
              </p:cNvSpPr>
              <p:nvPr/>
            </p:nvSpPr>
            <p:spPr bwMode="auto">
              <a:xfrm rot="-5400000">
                <a:off x="1749" y="1449"/>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8" name="Group 24"/>
              <p:cNvGrpSpPr>
                <a:grpSpLocks/>
              </p:cNvGrpSpPr>
              <p:nvPr/>
            </p:nvGrpSpPr>
            <p:grpSpPr bwMode="auto">
              <a:xfrm>
                <a:off x="2754" y="1926"/>
                <a:ext cx="570" cy="336"/>
                <a:chOff x="5280" y="3930"/>
                <a:chExt cx="1425" cy="841"/>
              </a:xfrm>
            </p:grpSpPr>
            <p:sp>
              <p:nvSpPr>
                <p:cNvPr id="216"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9"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9" name="Group 29"/>
              <p:cNvGrpSpPr>
                <a:grpSpLocks/>
              </p:cNvGrpSpPr>
              <p:nvPr/>
            </p:nvGrpSpPr>
            <p:grpSpPr bwMode="auto">
              <a:xfrm>
                <a:off x="2234" y="2456"/>
                <a:ext cx="341" cy="610"/>
                <a:chOff x="3981" y="5256"/>
                <a:chExt cx="852" cy="1524"/>
              </a:xfrm>
            </p:grpSpPr>
            <p:sp>
              <p:nvSpPr>
                <p:cNvPr id="213"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4"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0" name="Group 33"/>
              <p:cNvGrpSpPr>
                <a:grpSpLocks/>
              </p:cNvGrpSpPr>
              <p:nvPr/>
            </p:nvGrpSpPr>
            <p:grpSpPr bwMode="auto">
              <a:xfrm>
                <a:off x="2229" y="1206"/>
                <a:ext cx="334" cy="500"/>
                <a:chOff x="3968" y="2130"/>
                <a:chExt cx="834" cy="1250"/>
              </a:xfrm>
            </p:grpSpPr>
            <p:sp>
              <p:nvSpPr>
                <p:cNvPr id="209"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2"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91" name="Group 38"/>
              <p:cNvGrpSpPr>
                <a:grpSpLocks/>
              </p:cNvGrpSpPr>
              <p:nvPr/>
            </p:nvGrpSpPr>
            <p:grpSpPr bwMode="auto">
              <a:xfrm>
                <a:off x="1506" y="1944"/>
                <a:ext cx="522" cy="336"/>
                <a:chOff x="2160" y="3975"/>
                <a:chExt cx="1305" cy="840"/>
              </a:xfrm>
            </p:grpSpPr>
            <p:sp>
              <p:nvSpPr>
                <p:cNvPr id="206"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92"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199"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200"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201"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202"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203"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204"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205"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sp>
          <p:nvSpPr>
            <p:cNvPr id="159" name="Text Box 56"/>
            <p:cNvSpPr txBox="1">
              <a:spLocks noChangeArrowheads="1"/>
            </p:cNvSpPr>
            <p:nvPr/>
          </p:nvSpPr>
          <p:spPr bwMode="auto">
            <a:xfrm>
              <a:off x="5595938" y="4473575"/>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60" name="Text Box 57"/>
            <p:cNvSpPr txBox="1">
              <a:spLocks noChangeArrowheads="1"/>
            </p:cNvSpPr>
            <p:nvPr/>
          </p:nvSpPr>
          <p:spPr bwMode="auto">
            <a:xfrm>
              <a:off x="5614988" y="2854325"/>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61" name="Text Box 58"/>
            <p:cNvSpPr txBox="1">
              <a:spLocks noChangeArrowheads="1"/>
            </p:cNvSpPr>
            <p:nvPr/>
          </p:nvSpPr>
          <p:spPr bwMode="auto">
            <a:xfrm>
              <a:off x="6427788" y="3687763"/>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62" name="Text Box 59"/>
            <p:cNvSpPr txBox="1">
              <a:spLocks noChangeArrowheads="1"/>
            </p:cNvSpPr>
            <p:nvPr/>
          </p:nvSpPr>
          <p:spPr bwMode="auto">
            <a:xfrm>
              <a:off x="4856163" y="3697288"/>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63" name="Oval 60"/>
            <p:cNvSpPr>
              <a:spLocks noChangeArrowheads="1"/>
            </p:cNvSpPr>
            <p:nvPr/>
          </p:nvSpPr>
          <p:spPr bwMode="auto">
            <a:xfrm>
              <a:off x="5761038" y="3843338"/>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164" name="Oval 61"/>
            <p:cNvSpPr>
              <a:spLocks noChangeArrowheads="1"/>
            </p:cNvSpPr>
            <p:nvPr/>
          </p:nvSpPr>
          <p:spPr bwMode="auto">
            <a:xfrm>
              <a:off x="5202238" y="3289300"/>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Text Box 63"/>
            <p:cNvSpPr txBox="1">
              <a:spLocks noChangeArrowheads="1"/>
            </p:cNvSpPr>
            <p:nvPr/>
          </p:nvSpPr>
          <p:spPr bwMode="auto">
            <a:xfrm>
              <a:off x="6122988" y="5305425"/>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6" name="Text Box 64"/>
            <p:cNvSpPr txBox="1">
              <a:spLocks noChangeArrowheads="1"/>
            </p:cNvSpPr>
            <p:nvPr/>
          </p:nvSpPr>
          <p:spPr bwMode="auto">
            <a:xfrm>
              <a:off x="5889625" y="2200275"/>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7" name="Text Box 65"/>
            <p:cNvSpPr txBox="1">
              <a:spLocks noChangeArrowheads="1"/>
            </p:cNvSpPr>
            <p:nvPr/>
          </p:nvSpPr>
          <p:spPr bwMode="auto">
            <a:xfrm>
              <a:off x="3784600" y="3921125"/>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8" name="Text Box 66"/>
            <p:cNvSpPr txBox="1">
              <a:spLocks noChangeArrowheads="1"/>
            </p:cNvSpPr>
            <p:nvPr/>
          </p:nvSpPr>
          <p:spPr bwMode="auto">
            <a:xfrm flipH="1">
              <a:off x="7431088" y="3305175"/>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9" name="AutoShape 67"/>
            <p:cNvSpPr>
              <a:spLocks noChangeArrowheads="1"/>
            </p:cNvSpPr>
            <p:nvPr/>
          </p:nvSpPr>
          <p:spPr bwMode="auto">
            <a:xfrm flipV="1">
              <a:off x="5445125" y="261143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70" name="AutoShape 68"/>
            <p:cNvSpPr>
              <a:spLocks noChangeArrowheads="1"/>
            </p:cNvSpPr>
            <p:nvPr/>
          </p:nvSpPr>
          <p:spPr bwMode="auto">
            <a:xfrm flipV="1">
              <a:off x="6073775" y="49323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71" name="AutoShape 69"/>
            <p:cNvSpPr>
              <a:spLocks noChangeArrowheads="1"/>
            </p:cNvSpPr>
            <p:nvPr/>
          </p:nvSpPr>
          <p:spPr bwMode="auto">
            <a:xfrm rot="5400000">
              <a:off x="6968332" y="3512343"/>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72" name="AutoShape 70"/>
            <p:cNvSpPr>
              <a:spLocks noChangeArrowheads="1"/>
            </p:cNvSpPr>
            <p:nvPr/>
          </p:nvSpPr>
          <p:spPr bwMode="auto">
            <a:xfrm rot="5400000">
              <a:off x="4577557" y="4013993"/>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73" name="Line 71"/>
            <p:cNvSpPr>
              <a:spLocks noChangeShapeType="1"/>
            </p:cNvSpPr>
            <p:nvPr/>
          </p:nvSpPr>
          <p:spPr bwMode="auto">
            <a:xfrm rot="5400000" flipV="1">
              <a:off x="6661150" y="4748213"/>
              <a:ext cx="554037" cy="554038"/>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74" name="Line 72"/>
            <p:cNvSpPr>
              <a:spLocks noChangeShapeType="1"/>
            </p:cNvSpPr>
            <p:nvPr/>
          </p:nvSpPr>
          <p:spPr bwMode="auto">
            <a:xfrm rot="5400000" flipV="1">
              <a:off x="4376738" y="2459038"/>
              <a:ext cx="554037" cy="5540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Text Box 73"/>
            <p:cNvSpPr txBox="1">
              <a:spLocks noChangeArrowheads="1"/>
            </p:cNvSpPr>
            <p:nvPr/>
          </p:nvSpPr>
          <p:spPr bwMode="auto">
            <a:xfrm flipH="1">
              <a:off x="7173913" y="52133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76" name="Text Box 74"/>
            <p:cNvSpPr txBox="1">
              <a:spLocks noChangeArrowheads="1"/>
            </p:cNvSpPr>
            <p:nvPr/>
          </p:nvSpPr>
          <p:spPr bwMode="auto">
            <a:xfrm flipH="1">
              <a:off x="3973513" y="1897063"/>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77" name="Text Box 76"/>
            <p:cNvSpPr txBox="1">
              <a:spLocks noChangeArrowheads="1"/>
            </p:cNvSpPr>
            <p:nvPr/>
          </p:nvSpPr>
          <p:spPr bwMode="auto">
            <a:xfrm flipH="1">
              <a:off x="5197475" y="368458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FF3300"/>
                  </a:solidFill>
                </a:rPr>
                <a:t>N</a:t>
              </a:r>
            </a:p>
          </p:txBody>
        </p:sp>
        <p:sp>
          <p:nvSpPr>
            <p:cNvPr id="178" name="Text Box 77"/>
            <p:cNvSpPr txBox="1">
              <a:spLocks noChangeArrowheads="1"/>
            </p:cNvSpPr>
            <p:nvPr/>
          </p:nvSpPr>
          <p:spPr bwMode="auto">
            <a:xfrm flipH="1">
              <a:off x="5991225" y="3684588"/>
              <a:ext cx="354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32493845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a:t>
            </a:r>
            <a:r>
              <a:rPr lang="en-US" sz="3200" dirty="0" smtClean="0"/>
              <a:t>– Half Stepping 2b</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67</a:t>
            </a:fld>
            <a:endParaRPr lang="en-US" dirty="0"/>
          </a:p>
        </p:txBody>
      </p:sp>
      <p:sp>
        <p:nvSpPr>
          <p:cNvPr id="6" name="Content Placeholder 5"/>
          <p:cNvSpPr>
            <a:spLocks noGrp="1"/>
          </p:cNvSpPr>
          <p:nvPr>
            <p:ph sz="quarter" idx="1"/>
          </p:nvPr>
        </p:nvSpPr>
        <p:spPr/>
        <p:txBody>
          <a:bodyPr/>
          <a:lstStyle/>
          <a:p>
            <a:r>
              <a:rPr lang="en-US" dirty="0" smtClean="0"/>
              <a:t>Step 2b</a:t>
            </a:r>
          </a:p>
          <a:p>
            <a:pPr lvl="1"/>
            <a:r>
              <a:rPr lang="en-US" sz="2800" dirty="0" smtClean="0"/>
              <a:t>Resultant field rotates </a:t>
            </a:r>
            <a:br>
              <a:rPr lang="en-US" sz="2800" dirty="0" smtClean="0"/>
            </a:br>
            <a:r>
              <a:rPr lang="en-US" sz="2800" dirty="0" smtClean="0"/>
              <a:t>45</a:t>
            </a:r>
            <a:r>
              <a:rPr lang="en-US" sz="2800" dirty="0" smtClean="0">
                <a:latin typeface="Arial"/>
                <a:cs typeface="Arial"/>
              </a:rPr>
              <a:t>°</a:t>
            </a:r>
            <a:endParaRPr lang="en-US" sz="2800" dirty="0" smtClean="0"/>
          </a:p>
          <a:p>
            <a:pPr lvl="1"/>
            <a:r>
              <a:rPr lang="en-US" sz="2800" dirty="0" smtClean="0"/>
              <a:t>Magnetic </a:t>
            </a:r>
            <a:r>
              <a:rPr lang="en-US" sz="2800" dirty="0"/>
              <a:t>forces cause</a:t>
            </a:r>
            <a:br>
              <a:rPr lang="en-US" sz="2800" dirty="0"/>
            </a:br>
            <a:r>
              <a:rPr lang="en-US" sz="2800" dirty="0"/>
              <a:t>a torque</a:t>
            </a:r>
          </a:p>
          <a:p>
            <a:pPr lvl="1"/>
            <a:r>
              <a:rPr lang="en-US" sz="2800" dirty="0"/>
              <a:t>Rotor aligns with stator </a:t>
            </a:r>
            <a:br>
              <a:rPr lang="en-US" sz="2800" dirty="0"/>
            </a:br>
            <a:r>
              <a:rPr lang="en-US" sz="2800" dirty="0" smtClean="0"/>
              <a:t>field</a:t>
            </a:r>
          </a:p>
          <a:p>
            <a:pPr lvl="2"/>
            <a:r>
              <a:rPr lang="en-US" dirty="0" smtClean="0"/>
              <a:t>Now the rotor turns</a:t>
            </a:r>
            <a:br>
              <a:rPr lang="en-US" dirty="0" smtClean="0"/>
            </a:br>
            <a:r>
              <a:rPr lang="en-US" dirty="0" smtClean="0"/>
              <a:t>only 45 degrees, one</a:t>
            </a:r>
            <a:br>
              <a:rPr lang="en-US" dirty="0" smtClean="0"/>
            </a:br>
            <a:r>
              <a:rPr lang="en-US" dirty="0" smtClean="0"/>
              <a:t>half of a step!</a:t>
            </a:r>
          </a:p>
          <a:p>
            <a:pPr lvl="1"/>
            <a:r>
              <a:rPr lang="en-US" dirty="0" smtClean="0"/>
              <a:t>Continue the pattern</a:t>
            </a:r>
            <a:endParaRPr lang="en-US" dirty="0"/>
          </a:p>
        </p:txBody>
      </p:sp>
      <p:grpSp>
        <p:nvGrpSpPr>
          <p:cNvPr id="149" name="Group 148"/>
          <p:cNvGrpSpPr/>
          <p:nvPr/>
        </p:nvGrpSpPr>
        <p:grpSpPr>
          <a:xfrm>
            <a:off x="4453128" y="1578148"/>
            <a:ext cx="4262438" cy="3957637"/>
            <a:chOff x="3784600" y="1897063"/>
            <a:chExt cx="4262438" cy="3957637"/>
          </a:xfrm>
        </p:grpSpPr>
        <p:grpSp>
          <p:nvGrpSpPr>
            <p:cNvPr id="150" name="Group 2"/>
            <p:cNvGrpSpPr>
              <a:grpSpLocks/>
            </p:cNvGrpSpPr>
            <p:nvPr/>
          </p:nvGrpSpPr>
          <p:grpSpPr bwMode="auto">
            <a:xfrm>
              <a:off x="4152900" y="2209800"/>
              <a:ext cx="3376613" cy="3333750"/>
              <a:chOff x="1356" y="1038"/>
              <a:chExt cx="2127" cy="2100"/>
            </a:xfrm>
          </p:grpSpPr>
          <p:sp>
            <p:nvSpPr>
              <p:cNvPr id="171"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72" name="Group 4"/>
              <p:cNvGrpSpPr>
                <a:grpSpLocks/>
              </p:cNvGrpSpPr>
              <p:nvPr/>
            </p:nvGrpSpPr>
            <p:grpSpPr bwMode="auto">
              <a:xfrm>
                <a:off x="2262" y="1446"/>
                <a:ext cx="246" cy="282"/>
                <a:chOff x="4050" y="2685"/>
                <a:chExt cx="615" cy="705"/>
              </a:xfrm>
            </p:grpSpPr>
            <p:sp>
              <p:nvSpPr>
                <p:cNvPr id="221"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3" name="Group 8"/>
              <p:cNvGrpSpPr>
                <a:grpSpLocks/>
              </p:cNvGrpSpPr>
              <p:nvPr/>
            </p:nvGrpSpPr>
            <p:grpSpPr bwMode="auto">
              <a:xfrm rot="5400000">
                <a:off x="2754" y="1944"/>
                <a:ext cx="246" cy="282"/>
                <a:chOff x="4050" y="2685"/>
                <a:chExt cx="615" cy="705"/>
              </a:xfrm>
            </p:grpSpPr>
            <p:sp>
              <p:nvSpPr>
                <p:cNvPr id="218"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74" name="Freeform 12"/>
              <p:cNvSpPr>
                <a:spLocks/>
              </p:cNvSpPr>
              <p:nvPr/>
            </p:nvSpPr>
            <p:spPr bwMode="auto">
              <a:xfrm>
                <a:off x="2508" y="1446"/>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75" name="Group 13"/>
              <p:cNvGrpSpPr>
                <a:grpSpLocks/>
              </p:cNvGrpSpPr>
              <p:nvPr/>
            </p:nvGrpSpPr>
            <p:grpSpPr bwMode="auto">
              <a:xfrm flipV="1">
                <a:off x="2256" y="2436"/>
                <a:ext cx="246" cy="282"/>
                <a:chOff x="4050" y="2685"/>
                <a:chExt cx="615" cy="705"/>
              </a:xfrm>
            </p:grpSpPr>
            <p:sp>
              <p:nvSpPr>
                <p:cNvPr id="215"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6" name="Group 17"/>
              <p:cNvGrpSpPr>
                <a:grpSpLocks/>
              </p:cNvGrpSpPr>
              <p:nvPr/>
            </p:nvGrpSpPr>
            <p:grpSpPr bwMode="auto">
              <a:xfrm rot="16200000" flipH="1">
                <a:off x="1767" y="1944"/>
                <a:ext cx="246" cy="282"/>
                <a:chOff x="4050" y="2685"/>
                <a:chExt cx="615" cy="705"/>
              </a:xfrm>
            </p:grpSpPr>
            <p:sp>
              <p:nvSpPr>
                <p:cNvPr id="212"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3"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77" name="Freeform 21"/>
              <p:cNvSpPr>
                <a:spLocks/>
              </p:cNvSpPr>
              <p:nvPr/>
            </p:nvSpPr>
            <p:spPr bwMode="auto">
              <a:xfrm rot="5400000">
                <a:off x="2505" y="2205"/>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 name="Freeform 22"/>
              <p:cNvSpPr>
                <a:spLocks/>
              </p:cNvSpPr>
              <p:nvPr/>
            </p:nvSpPr>
            <p:spPr bwMode="auto">
              <a:xfrm rot="10800000">
                <a:off x="1752" y="2202"/>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 name="Freeform 23"/>
              <p:cNvSpPr>
                <a:spLocks/>
              </p:cNvSpPr>
              <p:nvPr/>
            </p:nvSpPr>
            <p:spPr bwMode="auto">
              <a:xfrm rot="-5400000">
                <a:off x="1749" y="1449"/>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0" name="Group 24"/>
              <p:cNvGrpSpPr>
                <a:grpSpLocks/>
              </p:cNvGrpSpPr>
              <p:nvPr/>
            </p:nvGrpSpPr>
            <p:grpSpPr bwMode="auto">
              <a:xfrm>
                <a:off x="2754" y="1926"/>
                <a:ext cx="570" cy="336"/>
                <a:chOff x="5280" y="3930"/>
                <a:chExt cx="1425" cy="841"/>
              </a:xfrm>
            </p:grpSpPr>
            <p:sp>
              <p:nvSpPr>
                <p:cNvPr id="208"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1" name="Group 29"/>
              <p:cNvGrpSpPr>
                <a:grpSpLocks/>
              </p:cNvGrpSpPr>
              <p:nvPr/>
            </p:nvGrpSpPr>
            <p:grpSpPr bwMode="auto">
              <a:xfrm>
                <a:off x="2234" y="2456"/>
                <a:ext cx="341" cy="610"/>
                <a:chOff x="3981" y="5256"/>
                <a:chExt cx="852" cy="1524"/>
              </a:xfrm>
            </p:grpSpPr>
            <p:sp>
              <p:nvSpPr>
                <p:cNvPr id="205"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2" name="Group 33"/>
              <p:cNvGrpSpPr>
                <a:grpSpLocks/>
              </p:cNvGrpSpPr>
              <p:nvPr/>
            </p:nvGrpSpPr>
            <p:grpSpPr bwMode="auto">
              <a:xfrm>
                <a:off x="2229" y="1206"/>
                <a:ext cx="334" cy="500"/>
                <a:chOff x="3968" y="2130"/>
                <a:chExt cx="834" cy="1250"/>
              </a:xfrm>
            </p:grpSpPr>
            <p:sp>
              <p:nvSpPr>
                <p:cNvPr id="201"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2"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3"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3" name="Group 38"/>
              <p:cNvGrpSpPr>
                <a:grpSpLocks/>
              </p:cNvGrpSpPr>
              <p:nvPr/>
            </p:nvGrpSpPr>
            <p:grpSpPr bwMode="auto">
              <a:xfrm>
                <a:off x="1506" y="1944"/>
                <a:ext cx="522" cy="336"/>
                <a:chOff x="2160" y="3975"/>
                <a:chExt cx="1305" cy="840"/>
              </a:xfrm>
            </p:grpSpPr>
            <p:sp>
              <p:nvSpPr>
                <p:cNvPr id="198"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4"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191"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192"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193"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194"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195"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196"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197"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sp>
          <p:nvSpPr>
            <p:cNvPr id="151" name="Text Box 56"/>
            <p:cNvSpPr txBox="1">
              <a:spLocks noChangeArrowheads="1"/>
            </p:cNvSpPr>
            <p:nvPr/>
          </p:nvSpPr>
          <p:spPr bwMode="auto">
            <a:xfrm>
              <a:off x="5595938" y="4473575"/>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52" name="Text Box 57"/>
            <p:cNvSpPr txBox="1">
              <a:spLocks noChangeArrowheads="1"/>
            </p:cNvSpPr>
            <p:nvPr/>
          </p:nvSpPr>
          <p:spPr bwMode="auto">
            <a:xfrm>
              <a:off x="5614988" y="2854325"/>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53" name="Text Box 58"/>
            <p:cNvSpPr txBox="1">
              <a:spLocks noChangeArrowheads="1"/>
            </p:cNvSpPr>
            <p:nvPr/>
          </p:nvSpPr>
          <p:spPr bwMode="auto">
            <a:xfrm>
              <a:off x="6427788" y="3687763"/>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54" name="Text Box 59"/>
            <p:cNvSpPr txBox="1">
              <a:spLocks noChangeArrowheads="1"/>
            </p:cNvSpPr>
            <p:nvPr/>
          </p:nvSpPr>
          <p:spPr bwMode="auto">
            <a:xfrm>
              <a:off x="4856163" y="3697288"/>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55" name="Oval 60"/>
            <p:cNvSpPr>
              <a:spLocks noChangeArrowheads="1"/>
            </p:cNvSpPr>
            <p:nvPr/>
          </p:nvSpPr>
          <p:spPr bwMode="auto">
            <a:xfrm>
              <a:off x="5761038" y="3843338"/>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156" name="Oval 61"/>
            <p:cNvSpPr>
              <a:spLocks noChangeArrowheads="1"/>
            </p:cNvSpPr>
            <p:nvPr/>
          </p:nvSpPr>
          <p:spPr bwMode="auto">
            <a:xfrm>
              <a:off x="5202238" y="3289300"/>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Text Box 63"/>
            <p:cNvSpPr txBox="1">
              <a:spLocks noChangeArrowheads="1"/>
            </p:cNvSpPr>
            <p:nvPr/>
          </p:nvSpPr>
          <p:spPr bwMode="auto">
            <a:xfrm>
              <a:off x="6122988" y="5305425"/>
              <a:ext cx="620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smtClean="0"/>
                <a:t>high</a:t>
              </a:r>
              <a:endParaRPr lang="en-US" dirty="0"/>
            </a:p>
          </p:txBody>
        </p:sp>
        <p:sp>
          <p:nvSpPr>
            <p:cNvPr id="158" name="Text Box 64"/>
            <p:cNvSpPr txBox="1">
              <a:spLocks noChangeArrowheads="1"/>
            </p:cNvSpPr>
            <p:nvPr/>
          </p:nvSpPr>
          <p:spPr bwMode="auto">
            <a:xfrm>
              <a:off x="5889625" y="2200275"/>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smtClean="0"/>
                <a:t>low</a:t>
              </a:r>
              <a:endParaRPr lang="en-US" dirty="0"/>
            </a:p>
          </p:txBody>
        </p:sp>
        <p:sp>
          <p:nvSpPr>
            <p:cNvPr id="159" name="Text Box 65"/>
            <p:cNvSpPr txBox="1">
              <a:spLocks noChangeArrowheads="1"/>
            </p:cNvSpPr>
            <p:nvPr/>
          </p:nvSpPr>
          <p:spPr bwMode="auto">
            <a:xfrm>
              <a:off x="3784600" y="3921125"/>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0" name="Text Box 66"/>
            <p:cNvSpPr txBox="1">
              <a:spLocks noChangeArrowheads="1"/>
            </p:cNvSpPr>
            <p:nvPr/>
          </p:nvSpPr>
          <p:spPr bwMode="auto">
            <a:xfrm flipH="1">
              <a:off x="7431088" y="3305175"/>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1" name="AutoShape 67"/>
            <p:cNvSpPr>
              <a:spLocks noChangeArrowheads="1"/>
            </p:cNvSpPr>
            <p:nvPr/>
          </p:nvSpPr>
          <p:spPr bwMode="auto">
            <a:xfrm flipV="1">
              <a:off x="5445125" y="261143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62" name="AutoShape 68"/>
            <p:cNvSpPr>
              <a:spLocks noChangeArrowheads="1"/>
            </p:cNvSpPr>
            <p:nvPr/>
          </p:nvSpPr>
          <p:spPr bwMode="auto">
            <a:xfrm flipV="1">
              <a:off x="6073775" y="49323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63" name="AutoShape 69"/>
            <p:cNvSpPr>
              <a:spLocks noChangeArrowheads="1"/>
            </p:cNvSpPr>
            <p:nvPr/>
          </p:nvSpPr>
          <p:spPr bwMode="auto">
            <a:xfrm rot="5400000">
              <a:off x="6968332" y="3512343"/>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64" name="AutoShape 70"/>
            <p:cNvSpPr>
              <a:spLocks noChangeArrowheads="1"/>
            </p:cNvSpPr>
            <p:nvPr/>
          </p:nvSpPr>
          <p:spPr bwMode="auto">
            <a:xfrm rot="5400000">
              <a:off x="4577557" y="4013993"/>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65" name="Line 71"/>
            <p:cNvSpPr>
              <a:spLocks noChangeShapeType="1"/>
            </p:cNvSpPr>
            <p:nvPr/>
          </p:nvSpPr>
          <p:spPr bwMode="auto">
            <a:xfrm rot="5400000" flipV="1">
              <a:off x="6661150" y="4748213"/>
              <a:ext cx="554037" cy="554038"/>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66" name="Line 72"/>
            <p:cNvSpPr>
              <a:spLocks noChangeShapeType="1"/>
            </p:cNvSpPr>
            <p:nvPr/>
          </p:nvSpPr>
          <p:spPr bwMode="auto">
            <a:xfrm rot="5400000" flipV="1">
              <a:off x="4376738" y="2459038"/>
              <a:ext cx="554037" cy="5540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7" name="Text Box 73"/>
            <p:cNvSpPr txBox="1">
              <a:spLocks noChangeArrowheads="1"/>
            </p:cNvSpPr>
            <p:nvPr/>
          </p:nvSpPr>
          <p:spPr bwMode="auto">
            <a:xfrm flipH="1">
              <a:off x="7173913" y="52133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68" name="Text Box 74"/>
            <p:cNvSpPr txBox="1">
              <a:spLocks noChangeArrowheads="1"/>
            </p:cNvSpPr>
            <p:nvPr/>
          </p:nvSpPr>
          <p:spPr bwMode="auto">
            <a:xfrm flipH="1">
              <a:off x="3973513" y="1897063"/>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69" name="Text Box 76"/>
            <p:cNvSpPr txBox="1">
              <a:spLocks noChangeArrowheads="1"/>
            </p:cNvSpPr>
            <p:nvPr/>
          </p:nvSpPr>
          <p:spPr bwMode="auto">
            <a:xfrm flipH="1">
              <a:off x="5378450" y="33893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dirty="0">
                  <a:solidFill>
                    <a:srgbClr val="FF3300"/>
                  </a:solidFill>
                </a:rPr>
                <a:t>N</a:t>
              </a:r>
            </a:p>
          </p:txBody>
        </p:sp>
        <p:sp>
          <p:nvSpPr>
            <p:cNvPr id="170" name="Text Box 77"/>
            <p:cNvSpPr txBox="1">
              <a:spLocks noChangeArrowheads="1"/>
            </p:cNvSpPr>
            <p:nvPr/>
          </p:nvSpPr>
          <p:spPr bwMode="auto">
            <a:xfrm flipH="1">
              <a:off x="5903913" y="3922713"/>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30915137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Stepper Motor Operation </a:t>
            </a:r>
            <a:r>
              <a:rPr lang="en-US" sz="3200" dirty="0" smtClean="0"/>
              <a:t>– </a:t>
            </a:r>
            <a:r>
              <a:rPr lang="en-US" sz="3200" dirty="0" err="1" smtClean="0"/>
              <a:t>microstepping</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dirty="0"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68</a:t>
            </a:fld>
            <a:endParaRPr lang="en-US" dirty="0"/>
          </a:p>
        </p:txBody>
      </p:sp>
      <p:sp>
        <p:nvSpPr>
          <p:cNvPr id="6" name="Content Placeholder 5"/>
          <p:cNvSpPr>
            <a:spLocks noGrp="1"/>
          </p:cNvSpPr>
          <p:nvPr>
            <p:ph sz="quarter" idx="1"/>
          </p:nvPr>
        </p:nvSpPr>
        <p:spPr/>
        <p:txBody>
          <a:bodyPr/>
          <a:lstStyle/>
          <a:p>
            <a:r>
              <a:rPr lang="en-US" dirty="0" smtClean="0"/>
              <a:t>Suppose </a:t>
            </a:r>
            <a:r>
              <a:rPr lang="en-US" i="1" u="sng" dirty="0" smtClean="0"/>
              <a:t>partial</a:t>
            </a:r>
            <a:r>
              <a:rPr lang="en-US" dirty="0" smtClean="0"/>
              <a:t> </a:t>
            </a:r>
            <a:r>
              <a:rPr lang="en-US" dirty="0" err="1" smtClean="0"/>
              <a:t>energization</a:t>
            </a:r>
            <a:r>
              <a:rPr lang="en-US" dirty="0" smtClean="0"/>
              <a:t/>
            </a:r>
            <a:br>
              <a:rPr lang="en-US" dirty="0" smtClean="0"/>
            </a:br>
            <a:r>
              <a:rPr lang="en-US" dirty="0" smtClean="0"/>
              <a:t>of a winding?</a:t>
            </a:r>
          </a:p>
          <a:p>
            <a:pPr lvl="1"/>
            <a:r>
              <a:rPr lang="en-US" sz="2800" dirty="0" smtClean="0"/>
              <a:t>Say, reduce B winding</a:t>
            </a:r>
            <a:br>
              <a:rPr lang="en-US" sz="2800" dirty="0" smtClean="0"/>
            </a:br>
            <a:r>
              <a:rPr lang="en-US" sz="2800" dirty="0" smtClean="0"/>
              <a:t>voltage by 15%</a:t>
            </a:r>
          </a:p>
          <a:p>
            <a:pPr lvl="2"/>
            <a:r>
              <a:rPr lang="en-US" sz="2400" dirty="0" smtClean="0"/>
              <a:t>What happens?</a:t>
            </a:r>
          </a:p>
        </p:txBody>
      </p:sp>
      <p:grpSp>
        <p:nvGrpSpPr>
          <p:cNvPr id="149" name="Group 148"/>
          <p:cNvGrpSpPr/>
          <p:nvPr/>
        </p:nvGrpSpPr>
        <p:grpSpPr>
          <a:xfrm>
            <a:off x="4453128" y="1578148"/>
            <a:ext cx="4262438" cy="3957637"/>
            <a:chOff x="3784600" y="1897063"/>
            <a:chExt cx="4262438" cy="3957637"/>
          </a:xfrm>
        </p:grpSpPr>
        <p:grpSp>
          <p:nvGrpSpPr>
            <p:cNvPr id="150" name="Group 2"/>
            <p:cNvGrpSpPr>
              <a:grpSpLocks/>
            </p:cNvGrpSpPr>
            <p:nvPr/>
          </p:nvGrpSpPr>
          <p:grpSpPr bwMode="auto">
            <a:xfrm>
              <a:off x="4152900" y="2209800"/>
              <a:ext cx="3376613" cy="3333750"/>
              <a:chOff x="1356" y="1038"/>
              <a:chExt cx="2127" cy="2100"/>
            </a:xfrm>
          </p:grpSpPr>
          <p:sp>
            <p:nvSpPr>
              <p:cNvPr id="171" name="Oval 3"/>
              <p:cNvSpPr>
                <a:spLocks noChangeArrowheads="1"/>
              </p:cNvSpPr>
              <p:nvPr/>
            </p:nvSpPr>
            <p:spPr bwMode="auto">
              <a:xfrm>
                <a:off x="1638" y="1344"/>
                <a:ext cx="1482" cy="1482"/>
              </a:xfrm>
              <a:prstGeom prst="ellipse">
                <a:avLst/>
              </a:prstGeom>
              <a:solidFill>
                <a:srgbClr val="FFFFFF"/>
              </a:solidFill>
              <a:ln w="9525">
                <a:solidFill>
                  <a:srgbClr val="000000"/>
                </a:solidFill>
                <a:round/>
                <a:headEnd/>
                <a:tailEnd/>
              </a:ln>
            </p:spPr>
            <p:txBody>
              <a:bodyPr/>
              <a:lstStyle/>
              <a:p>
                <a:endParaRPr lang="en-US"/>
              </a:p>
            </p:txBody>
          </p:sp>
          <p:grpSp>
            <p:nvGrpSpPr>
              <p:cNvPr id="172" name="Group 4"/>
              <p:cNvGrpSpPr>
                <a:grpSpLocks/>
              </p:cNvGrpSpPr>
              <p:nvPr/>
            </p:nvGrpSpPr>
            <p:grpSpPr bwMode="auto">
              <a:xfrm>
                <a:off x="2262" y="1446"/>
                <a:ext cx="246" cy="282"/>
                <a:chOff x="4050" y="2685"/>
                <a:chExt cx="615" cy="705"/>
              </a:xfrm>
            </p:grpSpPr>
            <p:sp>
              <p:nvSpPr>
                <p:cNvPr id="221" name="Line 5"/>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Line 6"/>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Freeform 7"/>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3" name="Group 8"/>
              <p:cNvGrpSpPr>
                <a:grpSpLocks/>
              </p:cNvGrpSpPr>
              <p:nvPr/>
            </p:nvGrpSpPr>
            <p:grpSpPr bwMode="auto">
              <a:xfrm rot="5400000">
                <a:off x="2754" y="1944"/>
                <a:ext cx="246" cy="282"/>
                <a:chOff x="4050" y="2685"/>
                <a:chExt cx="615" cy="705"/>
              </a:xfrm>
            </p:grpSpPr>
            <p:sp>
              <p:nvSpPr>
                <p:cNvPr id="218" name="Line 9"/>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 name="Line 10"/>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 name="Freeform 11"/>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74" name="Freeform 12"/>
              <p:cNvSpPr>
                <a:spLocks/>
              </p:cNvSpPr>
              <p:nvPr/>
            </p:nvSpPr>
            <p:spPr bwMode="auto">
              <a:xfrm>
                <a:off x="2508" y="1446"/>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75" name="Group 13"/>
              <p:cNvGrpSpPr>
                <a:grpSpLocks/>
              </p:cNvGrpSpPr>
              <p:nvPr/>
            </p:nvGrpSpPr>
            <p:grpSpPr bwMode="auto">
              <a:xfrm flipV="1">
                <a:off x="2256" y="2436"/>
                <a:ext cx="246" cy="282"/>
                <a:chOff x="4050" y="2685"/>
                <a:chExt cx="615" cy="705"/>
              </a:xfrm>
            </p:grpSpPr>
            <p:sp>
              <p:nvSpPr>
                <p:cNvPr id="215" name="Line 14"/>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 name="Line 15"/>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 name="Freeform 16"/>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76" name="Group 17"/>
              <p:cNvGrpSpPr>
                <a:grpSpLocks/>
              </p:cNvGrpSpPr>
              <p:nvPr/>
            </p:nvGrpSpPr>
            <p:grpSpPr bwMode="auto">
              <a:xfrm rot="16200000" flipH="1">
                <a:off x="1767" y="1944"/>
                <a:ext cx="246" cy="282"/>
                <a:chOff x="4050" y="2685"/>
                <a:chExt cx="615" cy="705"/>
              </a:xfrm>
            </p:grpSpPr>
            <p:sp>
              <p:nvSpPr>
                <p:cNvPr id="212" name="Line 18"/>
                <p:cNvSpPr>
                  <a:spLocks noChangeShapeType="1"/>
                </p:cNvSpPr>
                <p:nvPr/>
              </p:nvSpPr>
              <p:spPr bwMode="auto">
                <a:xfrm>
                  <a:off x="4050"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3" name="Line 19"/>
                <p:cNvSpPr>
                  <a:spLocks noChangeShapeType="1"/>
                </p:cNvSpPr>
                <p:nvPr/>
              </p:nvSpPr>
              <p:spPr bwMode="auto">
                <a:xfrm>
                  <a:off x="4665" y="2685"/>
                  <a:ext cx="0" cy="70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Freeform 20"/>
                <p:cNvSpPr>
                  <a:spLocks/>
                </p:cNvSpPr>
                <p:nvPr/>
              </p:nvSpPr>
              <p:spPr bwMode="auto">
                <a:xfrm>
                  <a:off x="4050" y="3330"/>
                  <a:ext cx="615" cy="60"/>
                </a:xfrm>
                <a:custGeom>
                  <a:avLst/>
                  <a:gdLst>
                    <a:gd name="T0" fmla="*/ 0 w 615"/>
                    <a:gd name="T1" fmla="*/ 60 h 60"/>
                    <a:gd name="T2" fmla="*/ 307 w 615"/>
                    <a:gd name="T3" fmla="*/ 0 h 60"/>
                    <a:gd name="T4" fmla="*/ 615 w 615"/>
                    <a:gd name="T5" fmla="*/ 60 h 60"/>
                    <a:gd name="T6" fmla="*/ 0 60000 65536"/>
                    <a:gd name="T7" fmla="*/ 0 60000 65536"/>
                    <a:gd name="T8" fmla="*/ 0 60000 65536"/>
                    <a:gd name="T9" fmla="*/ 0 w 615"/>
                    <a:gd name="T10" fmla="*/ 0 h 60"/>
                    <a:gd name="T11" fmla="*/ 615 w 615"/>
                    <a:gd name="T12" fmla="*/ 60 h 60"/>
                  </a:gdLst>
                  <a:ahLst/>
                  <a:cxnLst>
                    <a:cxn ang="T6">
                      <a:pos x="T0" y="T1"/>
                    </a:cxn>
                    <a:cxn ang="T7">
                      <a:pos x="T2" y="T3"/>
                    </a:cxn>
                    <a:cxn ang="T8">
                      <a:pos x="T4" y="T5"/>
                    </a:cxn>
                  </a:cxnLst>
                  <a:rect l="T9" t="T10" r="T11" b="T12"/>
                  <a:pathLst>
                    <a:path w="615" h="60">
                      <a:moveTo>
                        <a:pt x="0" y="60"/>
                      </a:moveTo>
                      <a:cubicBezTo>
                        <a:pt x="102" y="30"/>
                        <a:pt x="205" y="0"/>
                        <a:pt x="307" y="0"/>
                      </a:cubicBezTo>
                      <a:cubicBezTo>
                        <a:pt x="409" y="0"/>
                        <a:pt x="512" y="30"/>
                        <a:pt x="615" y="6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77" name="Freeform 21"/>
              <p:cNvSpPr>
                <a:spLocks/>
              </p:cNvSpPr>
              <p:nvPr/>
            </p:nvSpPr>
            <p:spPr bwMode="auto">
              <a:xfrm rot="5400000">
                <a:off x="2505" y="2205"/>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 name="Freeform 22"/>
              <p:cNvSpPr>
                <a:spLocks/>
              </p:cNvSpPr>
              <p:nvPr/>
            </p:nvSpPr>
            <p:spPr bwMode="auto">
              <a:xfrm rot="10800000">
                <a:off x="1752" y="2202"/>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 name="Freeform 23"/>
              <p:cNvSpPr>
                <a:spLocks/>
              </p:cNvSpPr>
              <p:nvPr/>
            </p:nvSpPr>
            <p:spPr bwMode="auto">
              <a:xfrm rot="-5400000">
                <a:off x="1749" y="1449"/>
                <a:ext cx="510" cy="516"/>
              </a:xfrm>
              <a:custGeom>
                <a:avLst/>
                <a:gdLst>
                  <a:gd name="T0" fmla="*/ 0 w 1275"/>
                  <a:gd name="T1" fmla="*/ 0 h 1289"/>
                  <a:gd name="T2" fmla="*/ 23 w 1275"/>
                  <a:gd name="T3" fmla="*/ 8 h 1289"/>
                  <a:gd name="T4" fmla="*/ 36 w 1275"/>
                  <a:gd name="T5" fmla="*/ 14 h 1289"/>
                  <a:gd name="T6" fmla="*/ 45 w 1275"/>
                  <a:gd name="T7" fmla="*/ 21 h 1289"/>
                  <a:gd name="T8" fmla="*/ 54 w 1275"/>
                  <a:gd name="T9" fmla="*/ 27 h 1289"/>
                  <a:gd name="T10" fmla="*/ 64 w 1275"/>
                  <a:gd name="T11" fmla="*/ 41 h 1289"/>
                  <a:gd name="T12" fmla="*/ 72 w 1275"/>
                  <a:gd name="T13" fmla="*/ 52 h 1289"/>
                  <a:gd name="T14" fmla="*/ 78 w 1275"/>
                  <a:gd name="T15" fmla="*/ 65 h 1289"/>
                  <a:gd name="T16" fmla="*/ 82 w 1275"/>
                  <a:gd name="T17" fmla="*/ 83 h 1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75"/>
                  <a:gd name="T28" fmla="*/ 0 h 1289"/>
                  <a:gd name="T29" fmla="*/ 1275 w 1275"/>
                  <a:gd name="T30" fmla="*/ 1289 h 1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75" h="1289">
                    <a:moveTo>
                      <a:pt x="0" y="0"/>
                    </a:moveTo>
                    <a:cubicBezTo>
                      <a:pt x="132" y="41"/>
                      <a:pt x="265" y="82"/>
                      <a:pt x="360" y="120"/>
                    </a:cubicBezTo>
                    <a:cubicBezTo>
                      <a:pt x="455" y="158"/>
                      <a:pt x="513" y="190"/>
                      <a:pt x="570" y="225"/>
                    </a:cubicBezTo>
                    <a:cubicBezTo>
                      <a:pt x="627" y="260"/>
                      <a:pt x="660" y="297"/>
                      <a:pt x="705" y="330"/>
                    </a:cubicBezTo>
                    <a:cubicBezTo>
                      <a:pt x="750" y="363"/>
                      <a:pt x="791" y="368"/>
                      <a:pt x="841" y="420"/>
                    </a:cubicBezTo>
                    <a:cubicBezTo>
                      <a:pt x="891" y="472"/>
                      <a:pt x="958" y="579"/>
                      <a:pt x="1005" y="645"/>
                    </a:cubicBezTo>
                    <a:cubicBezTo>
                      <a:pt x="1052" y="711"/>
                      <a:pt x="1090" y="756"/>
                      <a:pt x="1125" y="818"/>
                    </a:cubicBezTo>
                    <a:cubicBezTo>
                      <a:pt x="1160" y="880"/>
                      <a:pt x="1189" y="942"/>
                      <a:pt x="1214" y="1020"/>
                    </a:cubicBezTo>
                    <a:cubicBezTo>
                      <a:pt x="1239" y="1098"/>
                      <a:pt x="1265" y="1244"/>
                      <a:pt x="1275" y="128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0" name="Group 24"/>
              <p:cNvGrpSpPr>
                <a:grpSpLocks/>
              </p:cNvGrpSpPr>
              <p:nvPr/>
            </p:nvGrpSpPr>
            <p:grpSpPr bwMode="auto">
              <a:xfrm>
                <a:off x="2754" y="1926"/>
                <a:ext cx="570" cy="336"/>
                <a:chOff x="5280" y="3930"/>
                <a:chExt cx="1425" cy="841"/>
              </a:xfrm>
            </p:grpSpPr>
            <p:sp>
              <p:nvSpPr>
                <p:cNvPr id="208" name="Freeform 25"/>
                <p:cNvSpPr>
                  <a:spLocks/>
                </p:cNvSpPr>
                <p:nvPr/>
              </p:nvSpPr>
              <p:spPr bwMode="auto">
                <a:xfrm rot="5400000" flipH="1" flipV="1">
                  <a:off x="5395"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9" name="Freeform 26"/>
                <p:cNvSpPr>
                  <a:spLocks/>
                </p:cNvSpPr>
                <p:nvPr/>
              </p:nvSpPr>
              <p:spPr bwMode="auto">
                <a:xfrm rot="5400000" flipH="1" flipV="1">
                  <a:off x="5140" y="4173"/>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0" name="Freeform 27"/>
                <p:cNvSpPr>
                  <a:spLocks/>
                </p:cNvSpPr>
                <p:nvPr/>
              </p:nvSpPr>
              <p:spPr bwMode="auto">
                <a:xfrm>
                  <a:off x="5853" y="3930"/>
                  <a:ext cx="852" cy="94"/>
                </a:xfrm>
                <a:custGeom>
                  <a:avLst/>
                  <a:gdLst>
                    <a:gd name="T0" fmla="*/ 852 w 852"/>
                    <a:gd name="T1" fmla="*/ 0 h 94"/>
                    <a:gd name="T2" fmla="*/ 84 w 852"/>
                    <a:gd name="T3" fmla="*/ 7 h 94"/>
                    <a:gd name="T4" fmla="*/ 42 w 852"/>
                    <a:gd name="T5" fmla="*/ 16 h 94"/>
                    <a:gd name="T6" fmla="*/ 18 w 852"/>
                    <a:gd name="T7" fmla="*/ 43 h 94"/>
                    <a:gd name="T8" fmla="*/ 0 w 852"/>
                    <a:gd name="T9" fmla="*/ 94 h 94"/>
                    <a:gd name="T10" fmla="*/ 0 60000 65536"/>
                    <a:gd name="T11" fmla="*/ 0 60000 65536"/>
                    <a:gd name="T12" fmla="*/ 0 60000 65536"/>
                    <a:gd name="T13" fmla="*/ 0 60000 65536"/>
                    <a:gd name="T14" fmla="*/ 0 60000 65536"/>
                    <a:gd name="T15" fmla="*/ 0 w 852"/>
                    <a:gd name="T16" fmla="*/ 0 h 94"/>
                    <a:gd name="T17" fmla="*/ 852 w 852"/>
                    <a:gd name="T18" fmla="*/ 94 h 94"/>
                  </a:gdLst>
                  <a:ahLst/>
                  <a:cxnLst>
                    <a:cxn ang="T10">
                      <a:pos x="T0" y="T1"/>
                    </a:cxn>
                    <a:cxn ang="T11">
                      <a:pos x="T2" y="T3"/>
                    </a:cxn>
                    <a:cxn ang="T12">
                      <a:pos x="T4" y="T5"/>
                    </a:cxn>
                    <a:cxn ang="T13">
                      <a:pos x="T6" y="T7"/>
                    </a:cxn>
                    <a:cxn ang="T14">
                      <a:pos x="T8" y="T9"/>
                    </a:cxn>
                  </a:cxnLst>
                  <a:rect l="T15" t="T16" r="T17" b="T18"/>
                  <a:pathLst>
                    <a:path w="852" h="94">
                      <a:moveTo>
                        <a:pt x="852" y="0"/>
                      </a:moveTo>
                      <a:lnTo>
                        <a:pt x="84" y="7"/>
                      </a:lnTo>
                      <a:lnTo>
                        <a:pt x="42" y="16"/>
                      </a:lnTo>
                      <a:lnTo>
                        <a:pt x="18" y="43"/>
                      </a:lnTo>
                      <a:lnTo>
                        <a:pt x="0" y="94"/>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1" name="Freeform 28"/>
                <p:cNvSpPr>
                  <a:spLocks/>
                </p:cNvSpPr>
                <p:nvPr/>
              </p:nvSpPr>
              <p:spPr bwMode="auto">
                <a:xfrm rot="5400000">
                  <a:off x="5245" y="4675"/>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1" name="Group 29"/>
              <p:cNvGrpSpPr>
                <a:grpSpLocks/>
              </p:cNvGrpSpPr>
              <p:nvPr/>
            </p:nvGrpSpPr>
            <p:grpSpPr bwMode="auto">
              <a:xfrm>
                <a:off x="2234" y="2456"/>
                <a:ext cx="341" cy="610"/>
                <a:chOff x="3981" y="5256"/>
                <a:chExt cx="852" cy="1524"/>
              </a:xfrm>
            </p:grpSpPr>
            <p:sp>
              <p:nvSpPr>
                <p:cNvPr id="205" name="Freeform 30"/>
                <p:cNvSpPr>
                  <a:spLocks/>
                </p:cNvSpPr>
                <p:nvPr/>
              </p:nvSpPr>
              <p:spPr bwMode="auto">
                <a:xfrm>
                  <a:off x="3981" y="5256"/>
                  <a:ext cx="852" cy="291"/>
                </a:xfrm>
                <a:custGeom>
                  <a:avLst/>
                  <a:gdLst>
                    <a:gd name="T0" fmla="*/ 852 w 852"/>
                    <a:gd name="T1" fmla="*/ 0 h 291"/>
                    <a:gd name="T2" fmla="*/ 798 w 852"/>
                    <a:gd name="T3" fmla="*/ 51 h 291"/>
                    <a:gd name="T4" fmla="*/ 756 w 852"/>
                    <a:gd name="T5" fmla="*/ 72 h 291"/>
                    <a:gd name="T6" fmla="*/ 708 w 852"/>
                    <a:gd name="T7" fmla="*/ 93 h 291"/>
                    <a:gd name="T8" fmla="*/ 669 w 852"/>
                    <a:gd name="T9" fmla="*/ 108 h 291"/>
                    <a:gd name="T10" fmla="*/ 489 w 852"/>
                    <a:gd name="T11" fmla="*/ 138 h 291"/>
                    <a:gd name="T12" fmla="*/ 399 w 852"/>
                    <a:gd name="T13" fmla="*/ 153 h 291"/>
                    <a:gd name="T14" fmla="*/ 234 w 852"/>
                    <a:gd name="T15" fmla="*/ 168 h 291"/>
                    <a:gd name="T16" fmla="*/ 114 w 852"/>
                    <a:gd name="T17" fmla="*/ 198 h 291"/>
                    <a:gd name="T18" fmla="*/ 33 w 852"/>
                    <a:gd name="T19" fmla="*/ 213 h 291"/>
                    <a:gd name="T20" fmla="*/ 0 w 852"/>
                    <a:gd name="T21" fmla="*/ 246 h 291"/>
                    <a:gd name="T22" fmla="*/ 18 w 852"/>
                    <a:gd name="T23" fmla="*/ 279 h 291"/>
                    <a:gd name="T24" fmla="*/ 48 w 852"/>
                    <a:gd name="T25" fmla="*/ 291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2"/>
                    <a:gd name="T40" fmla="*/ 0 h 291"/>
                    <a:gd name="T41" fmla="*/ 852 w 852"/>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2" h="291">
                      <a:moveTo>
                        <a:pt x="852" y="0"/>
                      </a:moveTo>
                      <a:lnTo>
                        <a:pt x="798" y="51"/>
                      </a:lnTo>
                      <a:lnTo>
                        <a:pt x="756" y="72"/>
                      </a:lnTo>
                      <a:lnTo>
                        <a:pt x="708" y="93"/>
                      </a:lnTo>
                      <a:lnTo>
                        <a:pt x="669" y="108"/>
                      </a:lnTo>
                      <a:lnTo>
                        <a:pt x="489" y="138"/>
                      </a:lnTo>
                      <a:lnTo>
                        <a:pt x="399" y="153"/>
                      </a:lnTo>
                      <a:lnTo>
                        <a:pt x="234" y="168"/>
                      </a:lnTo>
                      <a:lnTo>
                        <a:pt x="114" y="198"/>
                      </a:lnTo>
                      <a:lnTo>
                        <a:pt x="33" y="213"/>
                      </a:lnTo>
                      <a:lnTo>
                        <a:pt x="0" y="246"/>
                      </a:lnTo>
                      <a:lnTo>
                        <a:pt x="18" y="279"/>
                      </a:lnTo>
                      <a:lnTo>
                        <a:pt x="48" y="291"/>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6" name="Freeform 31"/>
                <p:cNvSpPr>
                  <a:spLocks/>
                </p:cNvSpPr>
                <p:nvPr/>
              </p:nvSpPr>
              <p:spPr bwMode="auto">
                <a:xfrm>
                  <a:off x="3981" y="5499"/>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 name="Freeform 32"/>
                <p:cNvSpPr>
                  <a:spLocks/>
                </p:cNvSpPr>
                <p:nvPr/>
              </p:nvSpPr>
              <p:spPr bwMode="auto">
                <a:xfrm>
                  <a:off x="4648" y="5825"/>
                  <a:ext cx="92" cy="955"/>
                </a:xfrm>
                <a:custGeom>
                  <a:avLst/>
                  <a:gdLst>
                    <a:gd name="T0" fmla="*/ 92 w 92"/>
                    <a:gd name="T1" fmla="*/ 955 h 955"/>
                    <a:gd name="T2" fmla="*/ 87 w 92"/>
                    <a:gd name="T3" fmla="*/ 84 h 955"/>
                    <a:gd name="T4" fmla="*/ 78 w 92"/>
                    <a:gd name="T5" fmla="*/ 42 h 955"/>
                    <a:gd name="T6" fmla="*/ 51 w 92"/>
                    <a:gd name="T7" fmla="*/ 18 h 955"/>
                    <a:gd name="T8" fmla="*/ 0 w 92"/>
                    <a:gd name="T9" fmla="*/ 0 h 955"/>
                    <a:gd name="T10" fmla="*/ 0 60000 65536"/>
                    <a:gd name="T11" fmla="*/ 0 60000 65536"/>
                    <a:gd name="T12" fmla="*/ 0 60000 65536"/>
                    <a:gd name="T13" fmla="*/ 0 60000 65536"/>
                    <a:gd name="T14" fmla="*/ 0 60000 65536"/>
                    <a:gd name="T15" fmla="*/ 0 w 92"/>
                    <a:gd name="T16" fmla="*/ 0 h 955"/>
                    <a:gd name="T17" fmla="*/ 92 w 92"/>
                    <a:gd name="T18" fmla="*/ 955 h 955"/>
                  </a:gdLst>
                  <a:ahLst/>
                  <a:cxnLst>
                    <a:cxn ang="T10">
                      <a:pos x="T0" y="T1"/>
                    </a:cxn>
                    <a:cxn ang="T11">
                      <a:pos x="T2" y="T3"/>
                    </a:cxn>
                    <a:cxn ang="T12">
                      <a:pos x="T4" y="T5"/>
                    </a:cxn>
                    <a:cxn ang="T13">
                      <a:pos x="T6" y="T7"/>
                    </a:cxn>
                    <a:cxn ang="T14">
                      <a:pos x="T8" y="T9"/>
                    </a:cxn>
                  </a:cxnLst>
                  <a:rect l="T15" t="T16" r="T17" b="T18"/>
                  <a:pathLst>
                    <a:path w="92" h="955">
                      <a:moveTo>
                        <a:pt x="92" y="955"/>
                      </a:moveTo>
                      <a:lnTo>
                        <a:pt x="87" y="84"/>
                      </a:lnTo>
                      <a:lnTo>
                        <a:pt x="78" y="42"/>
                      </a:lnTo>
                      <a:lnTo>
                        <a:pt x="51" y="18"/>
                      </a:lnTo>
                      <a:lnTo>
                        <a:pt x="0" y="0"/>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2" name="Group 33"/>
              <p:cNvGrpSpPr>
                <a:grpSpLocks/>
              </p:cNvGrpSpPr>
              <p:nvPr/>
            </p:nvGrpSpPr>
            <p:grpSpPr bwMode="auto">
              <a:xfrm>
                <a:off x="2229" y="1206"/>
                <a:ext cx="334" cy="500"/>
                <a:chOff x="3968" y="2130"/>
                <a:chExt cx="834" cy="1250"/>
              </a:xfrm>
            </p:grpSpPr>
            <p:sp>
              <p:nvSpPr>
                <p:cNvPr id="201" name="Freeform 34"/>
                <p:cNvSpPr>
                  <a:spLocks/>
                </p:cNvSpPr>
                <p:nvPr/>
              </p:nvSpPr>
              <p:spPr bwMode="auto">
                <a:xfrm flipH="1" flipV="1">
                  <a:off x="3990" y="2747"/>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2" name="Freeform 35"/>
                <p:cNvSpPr>
                  <a:spLocks/>
                </p:cNvSpPr>
                <p:nvPr/>
              </p:nvSpPr>
              <p:spPr bwMode="auto">
                <a:xfrm flipH="1" flipV="1">
                  <a:off x="3990" y="3002"/>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3" name="Freeform 36"/>
                <p:cNvSpPr>
                  <a:spLocks/>
                </p:cNvSpPr>
                <p:nvPr/>
              </p:nvSpPr>
              <p:spPr bwMode="auto">
                <a:xfrm>
                  <a:off x="3968" y="2130"/>
                  <a:ext cx="87" cy="677"/>
                </a:xfrm>
                <a:custGeom>
                  <a:avLst/>
                  <a:gdLst>
                    <a:gd name="T0" fmla="*/ 7 w 87"/>
                    <a:gd name="T1" fmla="*/ 0 h 677"/>
                    <a:gd name="T2" fmla="*/ 0 w 87"/>
                    <a:gd name="T3" fmla="*/ 593 h 677"/>
                    <a:gd name="T4" fmla="*/ 9 w 87"/>
                    <a:gd name="T5" fmla="*/ 635 h 677"/>
                    <a:gd name="T6" fmla="*/ 36 w 87"/>
                    <a:gd name="T7" fmla="*/ 659 h 677"/>
                    <a:gd name="T8" fmla="*/ 87 w 87"/>
                    <a:gd name="T9" fmla="*/ 677 h 677"/>
                    <a:gd name="T10" fmla="*/ 0 60000 65536"/>
                    <a:gd name="T11" fmla="*/ 0 60000 65536"/>
                    <a:gd name="T12" fmla="*/ 0 60000 65536"/>
                    <a:gd name="T13" fmla="*/ 0 60000 65536"/>
                    <a:gd name="T14" fmla="*/ 0 60000 65536"/>
                    <a:gd name="T15" fmla="*/ 0 w 87"/>
                    <a:gd name="T16" fmla="*/ 0 h 677"/>
                    <a:gd name="T17" fmla="*/ 87 w 87"/>
                    <a:gd name="T18" fmla="*/ 677 h 677"/>
                  </a:gdLst>
                  <a:ahLst/>
                  <a:cxnLst>
                    <a:cxn ang="T10">
                      <a:pos x="T0" y="T1"/>
                    </a:cxn>
                    <a:cxn ang="T11">
                      <a:pos x="T2" y="T3"/>
                    </a:cxn>
                    <a:cxn ang="T12">
                      <a:pos x="T4" y="T5"/>
                    </a:cxn>
                    <a:cxn ang="T13">
                      <a:pos x="T6" y="T7"/>
                    </a:cxn>
                    <a:cxn ang="T14">
                      <a:pos x="T8" y="T9"/>
                    </a:cxn>
                  </a:cxnLst>
                  <a:rect l="T15" t="T16" r="T17" b="T18"/>
                  <a:pathLst>
                    <a:path w="87" h="677">
                      <a:moveTo>
                        <a:pt x="7" y="0"/>
                      </a:moveTo>
                      <a:lnTo>
                        <a:pt x="0" y="593"/>
                      </a:lnTo>
                      <a:lnTo>
                        <a:pt x="9" y="635"/>
                      </a:lnTo>
                      <a:lnTo>
                        <a:pt x="36" y="659"/>
                      </a:lnTo>
                      <a:lnTo>
                        <a:pt x="87" y="677"/>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 name="Freeform 37"/>
                <p:cNvSpPr>
                  <a:spLocks/>
                </p:cNvSpPr>
                <p:nvPr/>
              </p:nvSpPr>
              <p:spPr bwMode="auto">
                <a:xfrm>
                  <a:off x="4671" y="3318"/>
                  <a:ext cx="131" cy="62"/>
                </a:xfrm>
                <a:custGeom>
                  <a:avLst/>
                  <a:gdLst>
                    <a:gd name="T0" fmla="*/ 0 w 131"/>
                    <a:gd name="T1" fmla="*/ 0 h 62"/>
                    <a:gd name="T2" fmla="*/ 68 w 131"/>
                    <a:gd name="T3" fmla="*/ 23 h 62"/>
                    <a:gd name="T4" fmla="*/ 131 w 131"/>
                    <a:gd name="T5" fmla="*/ 62 h 62"/>
                    <a:gd name="T6" fmla="*/ 0 60000 65536"/>
                    <a:gd name="T7" fmla="*/ 0 60000 65536"/>
                    <a:gd name="T8" fmla="*/ 0 60000 65536"/>
                    <a:gd name="T9" fmla="*/ 0 w 131"/>
                    <a:gd name="T10" fmla="*/ 0 h 62"/>
                    <a:gd name="T11" fmla="*/ 131 w 131"/>
                    <a:gd name="T12" fmla="*/ 62 h 62"/>
                  </a:gdLst>
                  <a:ahLst/>
                  <a:cxnLst>
                    <a:cxn ang="T6">
                      <a:pos x="T0" y="T1"/>
                    </a:cxn>
                    <a:cxn ang="T7">
                      <a:pos x="T2" y="T3"/>
                    </a:cxn>
                    <a:cxn ang="T8">
                      <a:pos x="T4" y="T5"/>
                    </a:cxn>
                  </a:cxnLst>
                  <a:rect l="T9" t="T10" r="T11" b="T12"/>
                  <a:pathLst>
                    <a:path w="131" h="62">
                      <a:moveTo>
                        <a:pt x="0" y="0"/>
                      </a:moveTo>
                      <a:lnTo>
                        <a:pt x="68" y="23"/>
                      </a:lnTo>
                      <a:lnTo>
                        <a:pt x="131" y="62"/>
                      </a:ln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83" name="Group 38"/>
              <p:cNvGrpSpPr>
                <a:grpSpLocks/>
              </p:cNvGrpSpPr>
              <p:nvPr/>
            </p:nvGrpSpPr>
            <p:grpSpPr bwMode="auto">
              <a:xfrm>
                <a:off x="1506" y="1944"/>
                <a:ext cx="522" cy="336"/>
                <a:chOff x="2160" y="3975"/>
                <a:chExt cx="1305" cy="840"/>
              </a:xfrm>
            </p:grpSpPr>
            <p:sp>
              <p:nvSpPr>
                <p:cNvPr id="198" name="Freeform 39"/>
                <p:cNvSpPr>
                  <a:spLocks/>
                </p:cNvSpPr>
                <p:nvPr/>
              </p:nvSpPr>
              <p:spPr bwMode="auto">
                <a:xfrm>
                  <a:off x="3141" y="3975"/>
                  <a:ext cx="324" cy="840"/>
                </a:xfrm>
                <a:custGeom>
                  <a:avLst/>
                  <a:gdLst>
                    <a:gd name="T0" fmla="*/ 324 w 324"/>
                    <a:gd name="T1" fmla="*/ 840 h 840"/>
                    <a:gd name="T2" fmla="*/ 255 w 324"/>
                    <a:gd name="T3" fmla="*/ 798 h 840"/>
                    <a:gd name="T4" fmla="*/ 219 w 324"/>
                    <a:gd name="T5" fmla="*/ 756 h 840"/>
                    <a:gd name="T6" fmla="*/ 198 w 324"/>
                    <a:gd name="T7" fmla="*/ 708 h 840"/>
                    <a:gd name="T8" fmla="*/ 183 w 324"/>
                    <a:gd name="T9" fmla="*/ 669 h 840"/>
                    <a:gd name="T10" fmla="*/ 153 w 324"/>
                    <a:gd name="T11" fmla="*/ 489 h 840"/>
                    <a:gd name="T12" fmla="*/ 138 w 324"/>
                    <a:gd name="T13" fmla="*/ 399 h 840"/>
                    <a:gd name="T14" fmla="*/ 123 w 324"/>
                    <a:gd name="T15" fmla="*/ 234 h 840"/>
                    <a:gd name="T16" fmla="*/ 93 w 324"/>
                    <a:gd name="T17" fmla="*/ 114 h 840"/>
                    <a:gd name="T18" fmla="*/ 78 w 324"/>
                    <a:gd name="T19" fmla="*/ 33 h 840"/>
                    <a:gd name="T20" fmla="*/ 45 w 324"/>
                    <a:gd name="T21" fmla="*/ 0 h 840"/>
                    <a:gd name="T22" fmla="*/ 12 w 324"/>
                    <a:gd name="T23" fmla="*/ 18 h 840"/>
                    <a:gd name="T24" fmla="*/ 0 w 324"/>
                    <a:gd name="T25" fmla="*/ 48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840"/>
                    <a:gd name="T41" fmla="*/ 324 w 324"/>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840">
                      <a:moveTo>
                        <a:pt x="324" y="840"/>
                      </a:moveTo>
                      <a:lnTo>
                        <a:pt x="255" y="798"/>
                      </a:lnTo>
                      <a:lnTo>
                        <a:pt x="219" y="756"/>
                      </a:lnTo>
                      <a:lnTo>
                        <a:pt x="198" y="708"/>
                      </a:lnTo>
                      <a:lnTo>
                        <a:pt x="183" y="669"/>
                      </a:lnTo>
                      <a:lnTo>
                        <a:pt x="153" y="489"/>
                      </a:lnTo>
                      <a:lnTo>
                        <a:pt x="138" y="399"/>
                      </a:lnTo>
                      <a:lnTo>
                        <a:pt x="123" y="234"/>
                      </a:lnTo>
                      <a:lnTo>
                        <a:pt x="93" y="114"/>
                      </a:lnTo>
                      <a:lnTo>
                        <a:pt x="78" y="33"/>
                      </a:lnTo>
                      <a:lnTo>
                        <a:pt x="45" y="0"/>
                      </a:lnTo>
                      <a:lnTo>
                        <a:pt x="12" y="18"/>
                      </a:lnTo>
                      <a:lnTo>
                        <a:pt x="0" y="48"/>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 name="Freeform 40"/>
                <p:cNvSpPr>
                  <a:spLocks/>
                </p:cNvSpPr>
                <p:nvPr/>
              </p:nvSpPr>
              <p:spPr bwMode="auto">
                <a:xfrm rot="5400000">
                  <a:off x="2672" y="4190"/>
                  <a:ext cx="732" cy="303"/>
                </a:xfrm>
                <a:custGeom>
                  <a:avLst/>
                  <a:gdLst>
                    <a:gd name="T0" fmla="*/ 669 w 732"/>
                    <a:gd name="T1" fmla="*/ 0 h 303"/>
                    <a:gd name="T2" fmla="*/ 726 w 732"/>
                    <a:gd name="T3" fmla="*/ 27 h 303"/>
                    <a:gd name="T4" fmla="*/ 732 w 732"/>
                    <a:gd name="T5" fmla="*/ 66 h 303"/>
                    <a:gd name="T6" fmla="*/ 708 w 732"/>
                    <a:gd name="T7" fmla="*/ 105 h 303"/>
                    <a:gd name="T8" fmla="*/ 669 w 732"/>
                    <a:gd name="T9" fmla="*/ 120 h 303"/>
                    <a:gd name="T10" fmla="*/ 489 w 732"/>
                    <a:gd name="T11" fmla="*/ 150 h 303"/>
                    <a:gd name="T12" fmla="*/ 399 w 732"/>
                    <a:gd name="T13" fmla="*/ 165 h 303"/>
                    <a:gd name="T14" fmla="*/ 234 w 732"/>
                    <a:gd name="T15" fmla="*/ 180 h 303"/>
                    <a:gd name="T16" fmla="*/ 114 w 732"/>
                    <a:gd name="T17" fmla="*/ 210 h 303"/>
                    <a:gd name="T18" fmla="*/ 33 w 732"/>
                    <a:gd name="T19" fmla="*/ 225 h 303"/>
                    <a:gd name="T20" fmla="*/ 0 w 732"/>
                    <a:gd name="T21" fmla="*/ 258 h 303"/>
                    <a:gd name="T22" fmla="*/ 18 w 732"/>
                    <a:gd name="T23" fmla="*/ 291 h 303"/>
                    <a:gd name="T24" fmla="*/ 48 w 732"/>
                    <a:gd name="T25" fmla="*/ 303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2"/>
                    <a:gd name="T40" fmla="*/ 0 h 303"/>
                    <a:gd name="T41" fmla="*/ 732 w 732"/>
                    <a:gd name="T42" fmla="*/ 303 h 3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2" h="303">
                      <a:moveTo>
                        <a:pt x="669" y="0"/>
                      </a:moveTo>
                      <a:lnTo>
                        <a:pt x="726" y="27"/>
                      </a:lnTo>
                      <a:lnTo>
                        <a:pt x="732" y="66"/>
                      </a:lnTo>
                      <a:lnTo>
                        <a:pt x="708" y="105"/>
                      </a:lnTo>
                      <a:lnTo>
                        <a:pt x="669" y="120"/>
                      </a:lnTo>
                      <a:lnTo>
                        <a:pt x="489" y="150"/>
                      </a:lnTo>
                      <a:lnTo>
                        <a:pt x="399" y="165"/>
                      </a:lnTo>
                      <a:lnTo>
                        <a:pt x="234" y="180"/>
                      </a:lnTo>
                      <a:lnTo>
                        <a:pt x="114" y="210"/>
                      </a:lnTo>
                      <a:lnTo>
                        <a:pt x="33" y="225"/>
                      </a:lnTo>
                      <a:lnTo>
                        <a:pt x="0" y="258"/>
                      </a:lnTo>
                      <a:lnTo>
                        <a:pt x="18" y="291"/>
                      </a:lnTo>
                      <a:lnTo>
                        <a:pt x="48" y="303"/>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 name="Freeform 41"/>
                <p:cNvSpPr>
                  <a:spLocks/>
                </p:cNvSpPr>
                <p:nvPr/>
              </p:nvSpPr>
              <p:spPr bwMode="auto">
                <a:xfrm>
                  <a:off x="2160" y="4642"/>
                  <a:ext cx="703" cy="87"/>
                </a:xfrm>
                <a:custGeom>
                  <a:avLst/>
                  <a:gdLst>
                    <a:gd name="T0" fmla="*/ 0 w 703"/>
                    <a:gd name="T1" fmla="*/ 83 h 87"/>
                    <a:gd name="T2" fmla="*/ 619 w 703"/>
                    <a:gd name="T3" fmla="*/ 87 h 87"/>
                    <a:gd name="T4" fmla="*/ 661 w 703"/>
                    <a:gd name="T5" fmla="*/ 78 h 87"/>
                    <a:gd name="T6" fmla="*/ 685 w 703"/>
                    <a:gd name="T7" fmla="*/ 51 h 87"/>
                    <a:gd name="T8" fmla="*/ 703 w 703"/>
                    <a:gd name="T9" fmla="*/ 0 h 87"/>
                    <a:gd name="T10" fmla="*/ 0 60000 65536"/>
                    <a:gd name="T11" fmla="*/ 0 60000 65536"/>
                    <a:gd name="T12" fmla="*/ 0 60000 65536"/>
                    <a:gd name="T13" fmla="*/ 0 60000 65536"/>
                    <a:gd name="T14" fmla="*/ 0 60000 65536"/>
                    <a:gd name="T15" fmla="*/ 0 w 703"/>
                    <a:gd name="T16" fmla="*/ 0 h 87"/>
                    <a:gd name="T17" fmla="*/ 703 w 703"/>
                    <a:gd name="T18" fmla="*/ 87 h 87"/>
                  </a:gdLst>
                  <a:ahLst/>
                  <a:cxnLst>
                    <a:cxn ang="T10">
                      <a:pos x="T0" y="T1"/>
                    </a:cxn>
                    <a:cxn ang="T11">
                      <a:pos x="T2" y="T3"/>
                    </a:cxn>
                    <a:cxn ang="T12">
                      <a:pos x="T4" y="T5"/>
                    </a:cxn>
                    <a:cxn ang="T13">
                      <a:pos x="T6" y="T7"/>
                    </a:cxn>
                    <a:cxn ang="T14">
                      <a:pos x="T8" y="T9"/>
                    </a:cxn>
                  </a:cxnLst>
                  <a:rect l="T15" t="T16" r="T17" b="T18"/>
                  <a:pathLst>
                    <a:path w="703" h="87">
                      <a:moveTo>
                        <a:pt x="0" y="83"/>
                      </a:moveTo>
                      <a:lnTo>
                        <a:pt x="619" y="87"/>
                      </a:lnTo>
                      <a:lnTo>
                        <a:pt x="661" y="78"/>
                      </a:lnTo>
                      <a:lnTo>
                        <a:pt x="685" y="51"/>
                      </a:lnTo>
                      <a:lnTo>
                        <a:pt x="703" y="0"/>
                      </a:lnTo>
                    </a:path>
                  </a:pathLst>
                </a:custGeom>
                <a:noFill/>
                <a:ln w="127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84" name="Line 42"/>
              <p:cNvSpPr>
                <a:spLocks noChangeShapeType="1"/>
              </p:cNvSpPr>
              <p:nvPr/>
            </p:nvSpPr>
            <p:spPr bwMode="auto">
              <a:xfrm>
                <a:off x="2556" y="1698"/>
                <a:ext cx="606"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43"/>
              <p:cNvSpPr>
                <a:spLocks noChangeShapeType="1"/>
              </p:cNvSpPr>
              <p:nvPr/>
            </p:nvSpPr>
            <p:spPr bwMode="auto">
              <a:xfrm>
                <a:off x="3162" y="1698"/>
                <a:ext cx="0" cy="7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44"/>
              <p:cNvSpPr>
                <a:spLocks noChangeShapeType="1"/>
              </p:cNvSpPr>
              <p:nvPr/>
            </p:nvSpPr>
            <p:spPr bwMode="auto">
              <a:xfrm>
                <a:off x="2574" y="2454"/>
                <a:ext cx="588"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45"/>
              <p:cNvSpPr>
                <a:spLocks noChangeShapeType="1"/>
              </p:cNvSpPr>
              <p:nvPr/>
            </p:nvSpPr>
            <p:spPr bwMode="auto">
              <a:xfrm>
                <a:off x="2760" y="2262"/>
                <a:ext cx="0" cy="624"/>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46"/>
              <p:cNvSpPr>
                <a:spLocks noChangeShapeType="1"/>
              </p:cNvSpPr>
              <p:nvPr/>
            </p:nvSpPr>
            <p:spPr bwMode="auto">
              <a:xfrm flipH="1">
                <a:off x="2028" y="2880"/>
                <a:ext cx="732"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47"/>
              <p:cNvSpPr>
                <a:spLocks noChangeShapeType="1"/>
              </p:cNvSpPr>
              <p:nvPr/>
            </p:nvSpPr>
            <p:spPr bwMode="auto">
              <a:xfrm flipV="1">
                <a:off x="2028" y="2280"/>
                <a:ext cx="0" cy="6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Oval 48"/>
              <p:cNvSpPr>
                <a:spLocks noChangeArrowheads="1"/>
              </p:cNvSpPr>
              <p:nvPr/>
            </p:nvSpPr>
            <p:spPr bwMode="auto">
              <a:xfrm>
                <a:off x="2214" y="1176"/>
                <a:ext cx="42" cy="42"/>
              </a:xfrm>
              <a:prstGeom prst="ellipse">
                <a:avLst/>
              </a:prstGeom>
              <a:solidFill>
                <a:srgbClr val="FFFFFF"/>
              </a:solidFill>
              <a:ln w="9525">
                <a:solidFill>
                  <a:srgbClr val="000000"/>
                </a:solidFill>
                <a:round/>
                <a:headEnd/>
                <a:tailEnd/>
              </a:ln>
            </p:spPr>
            <p:txBody>
              <a:bodyPr/>
              <a:lstStyle/>
              <a:p>
                <a:endParaRPr lang="en-US"/>
              </a:p>
            </p:txBody>
          </p:sp>
          <p:sp>
            <p:nvSpPr>
              <p:cNvPr id="191" name="Oval 49"/>
              <p:cNvSpPr>
                <a:spLocks noChangeArrowheads="1"/>
              </p:cNvSpPr>
              <p:nvPr/>
            </p:nvSpPr>
            <p:spPr bwMode="auto">
              <a:xfrm>
                <a:off x="3318" y="1902"/>
                <a:ext cx="42" cy="42"/>
              </a:xfrm>
              <a:prstGeom prst="ellipse">
                <a:avLst/>
              </a:prstGeom>
              <a:solidFill>
                <a:srgbClr val="FFFFFF"/>
              </a:solidFill>
              <a:ln w="9525">
                <a:solidFill>
                  <a:srgbClr val="000000"/>
                </a:solidFill>
                <a:round/>
                <a:headEnd/>
                <a:tailEnd/>
              </a:ln>
            </p:spPr>
            <p:txBody>
              <a:bodyPr/>
              <a:lstStyle/>
              <a:p>
                <a:endParaRPr lang="en-US"/>
              </a:p>
            </p:txBody>
          </p:sp>
          <p:sp>
            <p:nvSpPr>
              <p:cNvPr id="192" name="Oval 50"/>
              <p:cNvSpPr>
                <a:spLocks noChangeArrowheads="1"/>
              </p:cNvSpPr>
              <p:nvPr/>
            </p:nvSpPr>
            <p:spPr bwMode="auto">
              <a:xfrm>
                <a:off x="2514" y="3030"/>
                <a:ext cx="42" cy="42"/>
              </a:xfrm>
              <a:prstGeom prst="ellipse">
                <a:avLst/>
              </a:prstGeom>
              <a:solidFill>
                <a:srgbClr val="FFFFFF"/>
              </a:solidFill>
              <a:ln w="9525">
                <a:solidFill>
                  <a:srgbClr val="000000"/>
                </a:solidFill>
                <a:round/>
                <a:headEnd/>
                <a:tailEnd/>
              </a:ln>
            </p:spPr>
            <p:txBody>
              <a:bodyPr/>
              <a:lstStyle/>
              <a:p>
                <a:endParaRPr lang="en-US"/>
              </a:p>
            </p:txBody>
          </p:sp>
          <p:sp>
            <p:nvSpPr>
              <p:cNvPr id="193" name="Oval 51"/>
              <p:cNvSpPr>
                <a:spLocks noChangeArrowheads="1"/>
              </p:cNvSpPr>
              <p:nvPr/>
            </p:nvSpPr>
            <p:spPr bwMode="auto">
              <a:xfrm>
                <a:off x="1476" y="2220"/>
                <a:ext cx="42" cy="42"/>
              </a:xfrm>
              <a:prstGeom prst="ellipse">
                <a:avLst/>
              </a:prstGeom>
              <a:solidFill>
                <a:srgbClr val="FFFFFF"/>
              </a:solidFill>
              <a:ln w="9525">
                <a:solidFill>
                  <a:srgbClr val="000000"/>
                </a:solidFill>
                <a:round/>
                <a:headEnd/>
                <a:tailEnd/>
              </a:ln>
            </p:spPr>
            <p:txBody>
              <a:bodyPr/>
              <a:lstStyle/>
              <a:p>
                <a:endParaRPr lang="en-US"/>
              </a:p>
            </p:txBody>
          </p:sp>
          <p:sp>
            <p:nvSpPr>
              <p:cNvPr id="194" name="Text Box 52"/>
              <p:cNvSpPr txBox="1">
                <a:spLocks noChangeArrowheads="1"/>
              </p:cNvSpPr>
              <p:nvPr/>
            </p:nvSpPr>
            <p:spPr bwMode="auto">
              <a:xfrm>
                <a:off x="2238" y="1038"/>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1</a:t>
                </a:r>
                <a:endParaRPr lang="en-US"/>
              </a:p>
            </p:txBody>
          </p:sp>
          <p:sp>
            <p:nvSpPr>
              <p:cNvPr id="195" name="Text Box 53"/>
              <p:cNvSpPr txBox="1">
                <a:spLocks noChangeArrowheads="1"/>
              </p:cNvSpPr>
              <p:nvPr/>
            </p:nvSpPr>
            <p:spPr bwMode="auto">
              <a:xfrm>
                <a:off x="3147" y="1677"/>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1</a:t>
                </a:r>
                <a:endParaRPr lang="en-US"/>
              </a:p>
            </p:txBody>
          </p:sp>
          <p:sp>
            <p:nvSpPr>
              <p:cNvPr id="196" name="Text Box 54"/>
              <p:cNvSpPr txBox="1">
                <a:spLocks noChangeArrowheads="1"/>
              </p:cNvSpPr>
              <p:nvPr/>
            </p:nvSpPr>
            <p:spPr bwMode="auto">
              <a:xfrm>
                <a:off x="2262" y="2904"/>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A</a:t>
                </a:r>
                <a:r>
                  <a:rPr lang="en-US" b="1" baseline="-25000"/>
                  <a:t>2</a:t>
                </a:r>
                <a:endParaRPr lang="en-US"/>
              </a:p>
            </p:txBody>
          </p:sp>
          <p:sp>
            <p:nvSpPr>
              <p:cNvPr id="197" name="Text Box 55"/>
              <p:cNvSpPr txBox="1">
                <a:spLocks noChangeArrowheads="1"/>
              </p:cNvSpPr>
              <p:nvPr/>
            </p:nvSpPr>
            <p:spPr bwMode="auto">
              <a:xfrm>
                <a:off x="1356" y="1980"/>
                <a:ext cx="336"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B</a:t>
                </a:r>
                <a:r>
                  <a:rPr lang="en-US" b="1" baseline="-25000"/>
                  <a:t>2</a:t>
                </a:r>
                <a:endParaRPr lang="en-US"/>
              </a:p>
            </p:txBody>
          </p:sp>
        </p:grpSp>
        <p:sp>
          <p:nvSpPr>
            <p:cNvPr id="151" name="Text Box 56"/>
            <p:cNvSpPr txBox="1">
              <a:spLocks noChangeArrowheads="1"/>
            </p:cNvSpPr>
            <p:nvPr/>
          </p:nvSpPr>
          <p:spPr bwMode="auto">
            <a:xfrm>
              <a:off x="5595938" y="4473575"/>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52" name="Text Box 57"/>
            <p:cNvSpPr txBox="1">
              <a:spLocks noChangeArrowheads="1"/>
            </p:cNvSpPr>
            <p:nvPr/>
          </p:nvSpPr>
          <p:spPr bwMode="auto">
            <a:xfrm>
              <a:off x="5614988" y="2854325"/>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53" name="Text Box 58"/>
            <p:cNvSpPr txBox="1">
              <a:spLocks noChangeArrowheads="1"/>
            </p:cNvSpPr>
            <p:nvPr/>
          </p:nvSpPr>
          <p:spPr bwMode="auto">
            <a:xfrm>
              <a:off x="6427788" y="3687763"/>
              <a:ext cx="5318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N</a:t>
              </a:r>
              <a:endParaRPr lang="en-US"/>
            </a:p>
          </p:txBody>
        </p:sp>
        <p:sp>
          <p:nvSpPr>
            <p:cNvPr id="154" name="Text Box 59"/>
            <p:cNvSpPr txBox="1">
              <a:spLocks noChangeArrowheads="1"/>
            </p:cNvSpPr>
            <p:nvPr/>
          </p:nvSpPr>
          <p:spPr bwMode="auto">
            <a:xfrm>
              <a:off x="4856163" y="3697288"/>
              <a:ext cx="533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a:t>S</a:t>
              </a:r>
              <a:endParaRPr lang="en-US"/>
            </a:p>
          </p:txBody>
        </p:sp>
        <p:sp>
          <p:nvSpPr>
            <p:cNvPr id="155" name="Oval 60"/>
            <p:cNvSpPr>
              <a:spLocks noChangeArrowheads="1"/>
            </p:cNvSpPr>
            <p:nvPr/>
          </p:nvSpPr>
          <p:spPr bwMode="auto">
            <a:xfrm>
              <a:off x="5761038" y="3843338"/>
              <a:ext cx="28575" cy="28575"/>
            </a:xfrm>
            <a:prstGeom prst="ellipse">
              <a:avLst/>
            </a:prstGeom>
            <a:solidFill>
              <a:srgbClr val="000000"/>
            </a:solidFill>
            <a:ln w="9525">
              <a:solidFill>
                <a:srgbClr val="000000"/>
              </a:solidFill>
              <a:round/>
              <a:headEnd/>
              <a:tailEnd/>
            </a:ln>
          </p:spPr>
          <p:txBody>
            <a:bodyPr/>
            <a:lstStyle/>
            <a:p>
              <a:endParaRPr lang="en-US"/>
            </a:p>
          </p:txBody>
        </p:sp>
        <p:sp>
          <p:nvSpPr>
            <p:cNvPr id="156" name="Oval 61"/>
            <p:cNvSpPr>
              <a:spLocks noChangeArrowheads="1"/>
            </p:cNvSpPr>
            <p:nvPr/>
          </p:nvSpPr>
          <p:spPr bwMode="auto">
            <a:xfrm>
              <a:off x="5202238" y="3289300"/>
              <a:ext cx="1152525" cy="1152525"/>
            </a:xfrm>
            <a:prstGeom prst="ellipse">
              <a:avLst/>
            </a:prstGeom>
            <a:noFill/>
            <a:ln w="3175">
              <a:solidFill>
                <a:srgbClr val="0000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Text Box 63"/>
            <p:cNvSpPr txBox="1">
              <a:spLocks noChangeArrowheads="1"/>
            </p:cNvSpPr>
            <p:nvPr/>
          </p:nvSpPr>
          <p:spPr bwMode="auto">
            <a:xfrm>
              <a:off x="6122988" y="5305425"/>
              <a:ext cx="620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smtClean="0"/>
                <a:t>high</a:t>
              </a:r>
              <a:endParaRPr lang="en-US" dirty="0"/>
            </a:p>
          </p:txBody>
        </p:sp>
        <p:sp>
          <p:nvSpPr>
            <p:cNvPr id="158" name="Text Box 64"/>
            <p:cNvSpPr txBox="1">
              <a:spLocks noChangeArrowheads="1"/>
            </p:cNvSpPr>
            <p:nvPr/>
          </p:nvSpPr>
          <p:spPr bwMode="auto">
            <a:xfrm>
              <a:off x="5889625" y="2200275"/>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smtClean="0"/>
                <a:t>low</a:t>
              </a:r>
              <a:endParaRPr lang="en-US" dirty="0"/>
            </a:p>
          </p:txBody>
        </p:sp>
        <p:sp>
          <p:nvSpPr>
            <p:cNvPr id="159" name="Text Box 65"/>
            <p:cNvSpPr txBox="1">
              <a:spLocks noChangeArrowheads="1"/>
            </p:cNvSpPr>
            <p:nvPr/>
          </p:nvSpPr>
          <p:spPr bwMode="auto">
            <a:xfrm>
              <a:off x="3784600" y="3921125"/>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low</a:t>
              </a:r>
            </a:p>
          </p:txBody>
        </p:sp>
        <p:sp>
          <p:nvSpPr>
            <p:cNvPr id="160" name="Text Box 66"/>
            <p:cNvSpPr txBox="1">
              <a:spLocks noChangeArrowheads="1"/>
            </p:cNvSpPr>
            <p:nvPr/>
          </p:nvSpPr>
          <p:spPr bwMode="auto">
            <a:xfrm flipH="1">
              <a:off x="7431088" y="3305175"/>
              <a:ext cx="615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high</a:t>
              </a:r>
            </a:p>
          </p:txBody>
        </p:sp>
        <p:sp>
          <p:nvSpPr>
            <p:cNvPr id="161" name="AutoShape 67"/>
            <p:cNvSpPr>
              <a:spLocks noChangeArrowheads="1"/>
            </p:cNvSpPr>
            <p:nvPr/>
          </p:nvSpPr>
          <p:spPr bwMode="auto">
            <a:xfrm flipV="1">
              <a:off x="5445125" y="2611438"/>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62" name="AutoShape 68"/>
            <p:cNvSpPr>
              <a:spLocks noChangeArrowheads="1"/>
            </p:cNvSpPr>
            <p:nvPr/>
          </p:nvSpPr>
          <p:spPr bwMode="auto">
            <a:xfrm flipV="1">
              <a:off x="6073775" y="4932363"/>
              <a:ext cx="88900" cy="411162"/>
            </a:xfrm>
            <a:prstGeom prst="downArrow">
              <a:avLst>
                <a:gd name="adj1" fmla="val 50000"/>
                <a:gd name="adj2" fmla="val 115625"/>
              </a:avLst>
            </a:prstGeom>
            <a:solidFill>
              <a:srgbClr val="FF3300"/>
            </a:solidFill>
            <a:ln w="9525">
              <a:solidFill>
                <a:schemeClr val="tx1"/>
              </a:solidFill>
              <a:miter lim="800000"/>
              <a:headEnd/>
              <a:tailEnd/>
            </a:ln>
          </p:spPr>
          <p:txBody>
            <a:bodyPr vert="eaVert" wrap="none" anchor="ctr"/>
            <a:lstStyle/>
            <a:p>
              <a:endParaRPr lang="en-US"/>
            </a:p>
          </p:txBody>
        </p:sp>
        <p:sp>
          <p:nvSpPr>
            <p:cNvPr id="163" name="AutoShape 69"/>
            <p:cNvSpPr>
              <a:spLocks noChangeArrowheads="1"/>
            </p:cNvSpPr>
            <p:nvPr/>
          </p:nvSpPr>
          <p:spPr bwMode="auto">
            <a:xfrm rot="5400000">
              <a:off x="6968332" y="3512343"/>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64" name="AutoShape 70"/>
            <p:cNvSpPr>
              <a:spLocks noChangeArrowheads="1"/>
            </p:cNvSpPr>
            <p:nvPr/>
          </p:nvSpPr>
          <p:spPr bwMode="auto">
            <a:xfrm rot="5400000">
              <a:off x="4577557" y="4013993"/>
              <a:ext cx="88900" cy="411163"/>
            </a:xfrm>
            <a:prstGeom prst="downArrow">
              <a:avLst>
                <a:gd name="adj1" fmla="val 50000"/>
                <a:gd name="adj2" fmla="val 115625"/>
              </a:avLst>
            </a:prstGeom>
            <a:solidFill>
              <a:srgbClr val="0000FF"/>
            </a:solidFill>
            <a:ln w="9525">
              <a:solidFill>
                <a:schemeClr val="tx1"/>
              </a:solidFill>
              <a:miter lim="800000"/>
              <a:headEnd/>
              <a:tailEnd/>
            </a:ln>
          </p:spPr>
          <p:txBody>
            <a:bodyPr vert="eaVert" wrap="none" anchor="ctr"/>
            <a:lstStyle/>
            <a:p>
              <a:endParaRPr lang="en-US"/>
            </a:p>
          </p:txBody>
        </p:sp>
        <p:sp>
          <p:nvSpPr>
            <p:cNvPr id="165" name="Line 71"/>
            <p:cNvSpPr>
              <a:spLocks noChangeShapeType="1"/>
            </p:cNvSpPr>
            <p:nvPr/>
          </p:nvSpPr>
          <p:spPr bwMode="auto">
            <a:xfrm rot="5400000" flipV="1">
              <a:off x="6661150" y="4748213"/>
              <a:ext cx="554037" cy="554038"/>
            </a:xfrm>
            <a:prstGeom prst="line">
              <a:avLst/>
            </a:prstGeom>
            <a:noFill/>
            <a:ln w="38100">
              <a:solidFill>
                <a:srgbClr val="000000"/>
              </a:solidFill>
              <a:round/>
              <a:headEnd/>
              <a:tailEnd type="stealth" w="med" len="lg"/>
            </a:ln>
            <a:extLst>
              <a:ext uri="{909E8E84-426E-40DD-AFC4-6F175D3DCCD1}">
                <a14:hiddenFill xmlns:a14="http://schemas.microsoft.com/office/drawing/2010/main">
                  <a:noFill/>
                </a14:hiddenFill>
              </a:ext>
            </a:extLst>
          </p:spPr>
          <p:txBody>
            <a:bodyPr/>
            <a:lstStyle/>
            <a:p>
              <a:endParaRPr lang="en-US"/>
            </a:p>
          </p:txBody>
        </p:sp>
        <p:sp>
          <p:nvSpPr>
            <p:cNvPr id="166" name="Line 72"/>
            <p:cNvSpPr>
              <a:spLocks noChangeShapeType="1"/>
            </p:cNvSpPr>
            <p:nvPr/>
          </p:nvSpPr>
          <p:spPr bwMode="auto">
            <a:xfrm rot="5400000" flipV="1">
              <a:off x="4376738" y="2459038"/>
              <a:ext cx="554037" cy="55403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7" name="Text Box 73"/>
            <p:cNvSpPr txBox="1">
              <a:spLocks noChangeArrowheads="1"/>
            </p:cNvSpPr>
            <p:nvPr/>
          </p:nvSpPr>
          <p:spPr bwMode="auto">
            <a:xfrm flipH="1">
              <a:off x="7173913" y="52133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FF3300"/>
                  </a:solidFill>
                </a:rPr>
                <a:t>N</a:t>
              </a:r>
            </a:p>
          </p:txBody>
        </p:sp>
        <p:sp>
          <p:nvSpPr>
            <p:cNvPr id="168" name="Text Box 74"/>
            <p:cNvSpPr txBox="1">
              <a:spLocks noChangeArrowheads="1"/>
            </p:cNvSpPr>
            <p:nvPr/>
          </p:nvSpPr>
          <p:spPr bwMode="auto">
            <a:xfrm flipH="1">
              <a:off x="3973513" y="1897063"/>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600" b="1">
                  <a:solidFill>
                    <a:srgbClr val="0000FF"/>
                  </a:solidFill>
                </a:rPr>
                <a:t>S</a:t>
              </a:r>
            </a:p>
          </p:txBody>
        </p:sp>
        <p:sp>
          <p:nvSpPr>
            <p:cNvPr id="169" name="Text Box 76"/>
            <p:cNvSpPr txBox="1">
              <a:spLocks noChangeArrowheads="1"/>
            </p:cNvSpPr>
            <p:nvPr/>
          </p:nvSpPr>
          <p:spPr bwMode="auto">
            <a:xfrm flipH="1">
              <a:off x="5378450" y="33893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dirty="0">
                  <a:solidFill>
                    <a:srgbClr val="FF3300"/>
                  </a:solidFill>
                </a:rPr>
                <a:t>N</a:t>
              </a:r>
            </a:p>
          </p:txBody>
        </p:sp>
        <p:sp>
          <p:nvSpPr>
            <p:cNvPr id="170" name="Text Box 77"/>
            <p:cNvSpPr txBox="1">
              <a:spLocks noChangeArrowheads="1"/>
            </p:cNvSpPr>
            <p:nvPr/>
          </p:nvSpPr>
          <p:spPr bwMode="auto">
            <a:xfrm flipH="1">
              <a:off x="5903913" y="3922713"/>
              <a:ext cx="354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b="1">
                  <a:solidFill>
                    <a:srgbClr val="0000FF"/>
                  </a:solidFill>
                </a:rPr>
                <a:t>S</a:t>
              </a:r>
            </a:p>
          </p:txBody>
        </p:sp>
      </p:grpSp>
    </p:spTree>
    <p:extLst>
      <p:ext uri="{BB962C8B-B14F-4D97-AF65-F5344CB8AC3E}">
        <p14:creationId xmlns:p14="http://schemas.microsoft.com/office/powerpoint/2010/main" val="36264710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Variable Reluctance (VR) Stepper </a:t>
            </a:r>
            <a:r>
              <a:rPr lang="en-US" sz="3200" dirty="0"/>
              <a:t>M</a:t>
            </a:r>
            <a:r>
              <a:rPr lang="en-US" sz="3200" dirty="0" smtClean="0"/>
              <a:t>otor</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69</a:t>
            </a:fld>
            <a:endParaRPr lang="en-US" dirty="0"/>
          </a:p>
        </p:txBody>
      </p:sp>
      <p:sp>
        <p:nvSpPr>
          <p:cNvPr id="6" name="Content Placeholder 5"/>
          <p:cNvSpPr>
            <a:spLocks noGrp="1"/>
          </p:cNvSpPr>
          <p:nvPr>
            <p:ph sz="quarter" idx="1"/>
          </p:nvPr>
        </p:nvSpPr>
        <p:spPr/>
        <p:txBody>
          <a:bodyPr/>
          <a:lstStyle/>
          <a:p>
            <a:r>
              <a:rPr lang="en-US" sz="2400" dirty="0" smtClean="0"/>
              <a:t>Rotor</a:t>
            </a:r>
          </a:p>
          <a:p>
            <a:pPr lvl="1"/>
            <a:r>
              <a:rPr lang="en-US" dirty="0" smtClean="0"/>
              <a:t>Just a magnetically permeable</a:t>
            </a:r>
            <a:br>
              <a:rPr lang="en-US" dirty="0" smtClean="0"/>
            </a:br>
            <a:r>
              <a:rPr lang="en-US" dirty="0" smtClean="0"/>
              <a:t>material, but with ‘teeth’</a:t>
            </a:r>
          </a:p>
          <a:p>
            <a:r>
              <a:rPr lang="en-US" dirty="0" smtClean="0"/>
              <a:t>Teeth align to pole pieces</a:t>
            </a:r>
            <a:br>
              <a:rPr lang="en-US" dirty="0" smtClean="0"/>
            </a:br>
            <a:r>
              <a:rPr lang="en-US" dirty="0" smtClean="0"/>
              <a:t>depending on which </a:t>
            </a:r>
            <a:br>
              <a:rPr lang="en-US" dirty="0" smtClean="0"/>
            </a:br>
            <a:r>
              <a:rPr lang="en-US" dirty="0" smtClean="0"/>
              <a:t>winding is energized</a:t>
            </a:r>
          </a:p>
          <a:p>
            <a:r>
              <a:rPr lang="en-US" dirty="0" smtClean="0"/>
              <a:t>Advantages</a:t>
            </a:r>
          </a:p>
          <a:p>
            <a:pPr lvl="1"/>
            <a:r>
              <a:rPr lang="en-US" dirty="0" smtClean="0"/>
              <a:t>Smaller steps</a:t>
            </a:r>
          </a:p>
          <a:p>
            <a:pPr lvl="1"/>
            <a:r>
              <a:rPr lang="en-US" dirty="0" smtClean="0"/>
              <a:t>Lower cost</a:t>
            </a:r>
          </a:p>
          <a:p>
            <a:r>
              <a:rPr lang="en-US" dirty="0" smtClean="0"/>
              <a:t>Disadvantages</a:t>
            </a:r>
          </a:p>
          <a:p>
            <a:pPr lvl="1"/>
            <a:r>
              <a:rPr lang="en-US" dirty="0" smtClean="0"/>
              <a:t>No ‘holding’ torque without winding current</a:t>
            </a:r>
          </a:p>
        </p:txBody>
      </p:sp>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093" y="1169895"/>
            <a:ext cx="3710771" cy="3718886"/>
          </a:xfrm>
          <a:prstGeom prst="rect">
            <a:avLst/>
          </a:prstGeom>
        </p:spPr>
      </p:pic>
      <p:sp>
        <p:nvSpPr>
          <p:cNvPr id="68" name="Rectangle 67"/>
          <p:cNvSpPr/>
          <p:nvPr/>
        </p:nvSpPr>
        <p:spPr>
          <a:xfrm>
            <a:off x="5334057" y="4954224"/>
            <a:ext cx="2765551" cy="215444"/>
          </a:xfrm>
          <a:prstGeom prst="rect">
            <a:avLst/>
          </a:prstGeom>
        </p:spPr>
        <p:txBody>
          <a:bodyPr wrap="square">
            <a:spAutoFit/>
          </a:bodyPr>
          <a:lstStyle/>
          <a:p>
            <a:pPr algn="ctr"/>
            <a:r>
              <a:rPr lang="en-US" sz="800" dirty="0">
                <a:latin typeface="Arial" pitchFamily="34" charset="0"/>
                <a:cs typeface="Arial" pitchFamily="34" charset="0"/>
              </a:rPr>
              <a:t>Introduction to Mechatronics, Figure </a:t>
            </a:r>
            <a:r>
              <a:rPr lang="en-US" sz="800" dirty="0" smtClean="0">
                <a:latin typeface="Arial" pitchFamily="34" charset="0"/>
                <a:cs typeface="Arial" pitchFamily="34" charset="0"/>
              </a:rPr>
              <a:t>26.4, p. 603</a:t>
            </a:r>
            <a:endParaRPr lang="en-US" sz="800" dirty="0">
              <a:latin typeface="Arial" pitchFamily="34" charset="0"/>
              <a:cs typeface="Arial" pitchFamily="34" charset="0"/>
            </a:endParaRPr>
          </a:p>
        </p:txBody>
      </p:sp>
    </p:spTree>
    <p:extLst>
      <p:ext uri="{BB962C8B-B14F-4D97-AF65-F5344CB8AC3E}">
        <p14:creationId xmlns:p14="http://schemas.microsoft.com/office/powerpoint/2010/main" val="3921564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PMDC theory – Back EMF</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7</a:t>
            </a:fld>
            <a:endParaRPr lang="en-US" dirty="0"/>
          </a:p>
        </p:txBody>
      </p:sp>
      <p:sp>
        <p:nvSpPr>
          <p:cNvPr id="6" name="Content Placeholder 5"/>
          <p:cNvSpPr>
            <a:spLocks noGrp="1"/>
          </p:cNvSpPr>
          <p:nvPr>
            <p:ph sz="quarter" idx="1"/>
          </p:nvPr>
        </p:nvSpPr>
        <p:spPr>
          <a:xfrm>
            <a:off x="533400" y="990601"/>
            <a:ext cx="5646683" cy="2569290"/>
          </a:xfrm>
        </p:spPr>
        <p:txBody>
          <a:bodyPr>
            <a:normAutofit/>
          </a:bodyPr>
          <a:lstStyle/>
          <a:p>
            <a:r>
              <a:rPr lang="en-US" dirty="0"/>
              <a:t>Generation of back EMF (Faraday’s law of induction)</a:t>
            </a:r>
          </a:p>
          <a:p>
            <a:pPr lvl="2">
              <a:spcBef>
                <a:spcPts val="0"/>
              </a:spcBef>
            </a:pPr>
            <a:r>
              <a:rPr lang="en-US" dirty="0" smtClean="0"/>
              <a:t>A conductor moving in a magnetic field generates a voltage at the negative rate of change of the magnetic flux through the circuit</a:t>
            </a:r>
          </a:p>
        </p:txBody>
      </p:sp>
      <p:graphicFrame>
        <p:nvGraphicFramePr>
          <p:cNvPr id="8" name="Object 7"/>
          <p:cNvGraphicFramePr>
            <a:graphicFrameLocks noChangeAspect="1"/>
          </p:cNvGraphicFramePr>
          <p:nvPr>
            <p:extLst>
              <p:ext uri="{D42A27DB-BD31-4B8C-83A1-F6EECF244321}">
                <p14:modId xmlns:p14="http://schemas.microsoft.com/office/powerpoint/2010/main" val="3582843433"/>
              </p:ext>
            </p:extLst>
          </p:nvPr>
        </p:nvGraphicFramePr>
        <p:xfrm>
          <a:off x="758400" y="3283050"/>
          <a:ext cx="4470400" cy="606425"/>
        </p:xfrm>
        <a:graphic>
          <a:graphicData uri="http://schemas.openxmlformats.org/presentationml/2006/ole">
            <mc:AlternateContent xmlns:mc="http://schemas.openxmlformats.org/markup-compatibility/2006">
              <mc:Choice xmlns:v="urn:schemas-microsoft-com:vml" Requires="v">
                <p:oleObj spid="_x0000_s38960" name="Equation" r:id="rId3" imgW="2908080" imgH="393480" progId="Equation.3">
                  <p:embed/>
                </p:oleObj>
              </mc:Choice>
              <mc:Fallback>
                <p:oleObj name="Equation" r:id="rId3" imgW="2908080" imgH="393480" progId="Equation.3">
                  <p:embed/>
                  <p:pic>
                    <p:nvPicPr>
                      <p:cNvPr id="0" name=""/>
                      <p:cNvPicPr>
                        <a:picLocks noChangeAspect="1" noChangeArrowheads="1"/>
                      </p:cNvPicPr>
                      <p:nvPr/>
                    </p:nvPicPr>
                    <p:blipFill>
                      <a:blip r:embed="rId4"/>
                      <a:srcRect/>
                      <a:stretch>
                        <a:fillRect/>
                      </a:stretch>
                    </p:blipFill>
                    <p:spPr bwMode="auto">
                      <a:xfrm>
                        <a:off x="758400" y="3283050"/>
                        <a:ext cx="4470400" cy="606425"/>
                      </a:xfrm>
                      <a:prstGeom prst="rect">
                        <a:avLst/>
                      </a:prstGeom>
                      <a:noFill/>
                      <a:ln>
                        <a:noFill/>
                      </a:ln>
                    </p:spPr>
                  </p:pic>
                </p:oleObj>
              </mc:Fallback>
            </mc:AlternateContent>
          </a:graphicData>
        </a:graphic>
      </p:graphicFrame>
      <p:grpSp>
        <p:nvGrpSpPr>
          <p:cNvPr id="16" name="Group 15"/>
          <p:cNvGrpSpPr/>
          <p:nvPr/>
        </p:nvGrpSpPr>
        <p:grpSpPr>
          <a:xfrm>
            <a:off x="5866811" y="1252111"/>
            <a:ext cx="3108870" cy="4114800"/>
            <a:chOff x="5944012" y="1449961"/>
            <a:chExt cx="3108870" cy="4114800"/>
          </a:xfrm>
        </p:grpSpPr>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551" t="20506" r="50604" b="44620"/>
            <a:stretch/>
          </p:blipFill>
          <p:spPr bwMode="auto">
            <a:xfrm>
              <a:off x="6061488" y="1449961"/>
              <a:ext cx="2991394"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6491256" y="2661541"/>
              <a:ext cx="954024" cy="1813560"/>
              <a:chOff x="1709928" y="3040380"/>
              <a:chExt cx="954024" cy="1813560"/>
            </a:xfrm>
          </p:grpSpPr>
          <p:cxnSp>
            <p:nvCxnSpPr>
              <p:cNvPr id="36" name="Straight Arrow Connector 35"/>
              <p:cNvCxnSpPr/>
              <p:nvPr/>
            </p:nvCxnSpPr>
            <p:spPr>
              <a:xfrm flipV="1">
                <a:off x="1709928" y="3063240"/>
                <a:ext cx="0" cy="16916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2200656" y="3063240"/>
                <a:ext cx="0" cy="17907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2663952" y="3040380"/>
                <a:ext cx="0" cy="16916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8130864" y="1864333"/>
              <a:ext cx="812510" cy="369332"/>
            </a:xfrm>
            <a:prstGeom prst="rect">
              <a:avLst/>
            </a:prstGeom>
          </p:spPr>
          <p:txBody>
            <a:bodyPr wrap="square">
              <a:spAutoFit/>
            </a:bodyPr>
            <a:lstStyle/>
            <a:p>
              <a:r>
                <a:rPr lang="en-US" dirty="0" smtClean="0">
                  <a:latin typeface="Arial" pitchFamily="34" charset="0"/>
                  <a:cs typeface="Arial" pitchFamily="34" charset="0"/>
                </a:rPr>
                <a:t>Brush</a:t>
              </a:r>
              <a:endParaRPr lang="en-US" sz="1200" dirty="0">
                <a:latin typeface="Arial" pitchFamily="34" charset="0"/>
                <a:cs typeface="Arial" pitchFamily="34" charset="0"/>
              </a:endParaRPr>
            </a:p>
          </p:txBody>
        </p:sp>
        <p:cxnSp>
          <p:nvCxnSpPr>
            <p:cNvPr id="20" name="Straight Arrow Connector 19"/>
            <p:cNvCxnSpPr/>
            <p:nvPr/>
          </p:nvCxnSpPr>
          <p:spPr>
            <a:xfrm flipH="1">
              <a:off x="8045736" y="2233665"/>
              <a:ext cx="438912" cy="81649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7929477" y="3579751"/>
              <a:ext cx="555172" cy="89535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409543" y="4476633"/>
              <a:ext cx="1631634" cy="646331"/>
            </a:xfrm>
            <a:prstGeom prst="rect">
              <a:avLst/>
            </a:prstGeom>
            <a:solidFill>
              <a:schemeClr val="bg1"/>
            </a:solidFill>
          </p:spPr>
          <p:txBody>
            <a:bodyPr wrap="square">
              <a:spAutoFit/>
            </a:bodyPr>
            <a:lstStyle/>
            <a:p>
              <a:r>
                <a:rPr lang="en-US" dirty="0" smtClean="0">
                  <a:latin typeface="Arial" pitchFamily="34" charset="0"/>
                  <a:cs typeface="Arial" pitchFamily="34" charset="0"/>
                </a:rPr>
                <a:t>Commutation ring</a:t>
              </a:r>
              <a:endParaRPr lang="en-US" sz="1200" dirty="0">
                <a:latin typeface="Arial" pitchFamily="34" charset="0"/>
                <a:cs typeface="Arial" pitchFamily="34" charset="0"/>
              </a:endParaRPr>
            </a:p>
          </p:txBody>
        </p:sp>
        <p:grpSp>
          <p:nvGrpSpPr>
            <p:cNvPr id="23" name="Group 22"/>
            <p:cNvGrpSpPr/>
            <p:nvPr/>
          </p:nvGrpSpPr>
          <p:grpSpPr>
            <a:xfrm>
              <a:off x="6650486" y="2935028"/>
              <a:ext cx="489994" cy="572333"/>
              <a:chOff x="1869158" y="3313867"/>
              <a:chExt cx="489994" cy="572333"/>
            </a:xfrm>
          </p:grpSpPr>
          <p:cxnSp>
            <p:nvCxnSpPr>
              <p:cNvPr id="34" name="Straight Arrow Connector 33"/>
              <p:cNvCxnSpPr/>
              <p:nvPr/>
            </p:nvCxnSpPr>
            <p:spPr>
              <a:xfrm flipH="1" flipV="1">
                <a:off x="1901952" y="3639312"/>
                <a:ext cx="457200" cy="2468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5" name="Object 34"/>
              <p:cNvGraphicFramePr>
                <a:graphicFrameLocks noChangeAspect="1"/>
              </p:cNvGraphicFramePr>
              <p:nvPr>
                <p:extLst>
                  <p:ext uri="{D42A27DB-BD31-4B8C-83A1-F6EECF244321}">
                    <p14:modId xmlns:p14="http://schemas.microsoft.com/office/powerpoint/2010/main" val="2786865583"/>
                  </p:ext>
                </p:extLst>
              </p:nvPr>
            </p:nvGraphicFramePr>
            <p:xfrm>
              <a:off x="1869158" y="3313867"/>
              <a:ext cx="232791" cy="325445"/>
            </p:xfrm>
            <a:graphic>
              <a:graphicData uri="http://schemas.openxmlformats.org/presentationml/2006/ole">
                <mc:AlternateContent xmlns:mc="http://schemas.openxmlformats.org/markup-compatibility/2006">
                  <mc:Choice xmlns:v="urn:schemas-microsoft-com:vml" Requires="v">
                    <p:oleObj spid="_x0000_s38961" name="Equation" r:id="rId6" imgW="126720" imgH="177480" progId="Equation.3">
                      <p:embed/>
                    </p:oleObj>
                  </mc:Choice>
                  <mc:Fallback>
                    <p:oleObj name="Equation" r:id="rId6" imgW="126720" imgH="177480" progId="Equation.3">
                      <p:embed/>
                      <p:pic>
                        <p:nvPicPr>
                          <p:cNvPr id="0" name=""/>
                          <p:cNvPicPr>
                            <a:picLocks noChangeAspect="1" noChangeArrowheads="1"/>
                          </p:cNvPicPr>
                          <p:nvPr/>
                        </p:nvPicPr>
                        <p:blipFill>
                          <a:blip r:embed="rId7"/>
                          <a:srcRect/>
                          <a:stretch>
                            <a:fillRect/>
                          </a:stretch>
                        </p:blipFill>
                        <p:spPr bwMode="auto">
                          <a:xfrm>
                            <a:off x="1869158" y="3313867"/>
                            <a:ext cx="232791" cy="325445"/>
                          </a:xfrm>
                          <a:prstGeom prst="rect">
                            <a:avLst/>
                          </a:prstGeom>
                          <a:noFill/>
                          <a:ln>
                            <a:noFill/>
                          </a:ln>
                        </p:spPr>
                      </p:pic>
                    </p:oleObj>
                  </mc:Fallback>
                </mc:AlternateContent>
              </a:graphicData>
            </a:graphic>
          </p:graphicFrame>
        </p:grpSp>
        <p:grpSp>
          <p:nvGrpSpPr>
            <p:cNvPr id="24" name="Group 23"/>
            <p:cNvGrpSpPr/>
            <p:nvPr/>
          </p:nvGrpSpPr>
          <p:grpSpPr>
            <a:xfrm>
              <a:off x="7103904" y="3813685"/>
              <a:ext cx="341376" cy="330067"/>
              <a:chOff x="2322576" y="4192524"/>
              <a:chExt cx="341376" cy="330067"/>
            </a:xfrm>
          </p:grpSpPr>
          <p:graphicFrame>
            <p:nvGraphicFramePr>
              <p:cNvPr id="32" name="Object 31"/>
              <p:cNvGraphicFramePr>
                <a:graphicFrameLocks noChangeAspect="1"/>
              </p:cNvGraphicFramePr>
              <p:nvPr>
                <p:extLst>
                  <p:ext uri="{D42A27DB-BD31-4B8C-83A1-F6EECF244321}">
                    <p14:modId xmlns:p14="http://schemas.microsoft.com/office/powerpoint/2010/main" val="991646776"/>
                  </p:ext>
                </p:extLst>
              </p:nvPr>
            </p:nvGraphicFramePr>
            <p:xfrm>
              <a:off x="2409889" y="4192524"/>
              <a:ext cx="254063" cy="288036"/>
            </p:xfrm>
            <a:graphic>
              <a:graphicData uri="http://schemas.openxmlformats.org/presentationml/2006/ole">
                <mc:AlternateContent xmlns:mc="http://schemas.openxmlformats.org/markup-compatibility/2006">
                  <mc:Choice xmlns:v="urn:schemas-microsoft-com:vml" Requires="v">
                    <p:oleObj spid="_x0000_s38962" name="Equation" r:id="rId8" imgW="126720" imgH="177480" progId="Equation.3">
                      <p:embed/>
                    </p:oleObj>
                  </mc:Choice>
                  <mc:Fallback>
                    <p:oleObj name="Equation" r:id="rId8" imgW="126720" imgH="177480" progId="Equation.3">
                      <p:embed/>
                      <p:pic>
                        <p:nvPicPr>
                          <p:cNvPr id="0" name=""/>
                          <p:cNvPicPr>
                            <a:picLocks noChangeAspect="1" noChangeArrowheads="1"/>
                          </p:cNvPicPr>
                          <p:nvPr/>
                        </p:nvPicPr>
                        <p:blipFill>
                          <a:blip r:embed="rId9"/>
                          <a:srcRect/>
                          <a:stretch>
                            <a:fillRect/>
                          </a:stretch>
                        </p:blipFill>
                        <p:spPr bwMode="auto">
                          <a:xfrm>
                            <a:off x="2409889" y="4192524"/>
                            <a:ext cx="254063" cy="288036"/>
                          </a:xfrm>
                          <a:prstGeom prst="rect">
                            <a:avLst/>
                          </a:prstGeom>
                          <a:noFill/>
                          <a:ln>
                            <a:noFill/>
                          </a:ln>
                        </p:spPr>
                      </p:pic>
                    </p:oleObj>
                  </mc:Fallback>
                </mc:AlternateContent>
              </a:graphicData>
            </a:graphic>
          </p:graphicFrame>
          <p:sp>
            <p:nvSpPr>
              <p:cNvPr id="33" name="Freeform 32"/>
              <p:cNvSpPr/>
              <p:nvPr/>
            </p:nvSpPr>
            <p:spPr>
              <a:xfrm>
                <a:off x="2322576" y="4407409"/>
                <a:ext cx="338328" cy="115182"/>
              </a:xfrm>
              <a:custGeom>
                <a:avLst/>
                <a:gdLst>
                  <a:gd name="connsiteX0" fmla="*/ 0 w 338328"/>
                  <a:gd name="connsiteY0" fmla="*/ 0 h 92319"/>
                  <a:gd name="connsiteX1" fmla="*/ 91440 w 338328"/>
                  <a:gd name="connsiteY1" fmla="*/ 82296 h 92319"/>
                  <a:gd name="connsiteX2" fmla="*/ 219456 w 338328"/>
                  <a:gd name="connsiteY2" fmla="*/ 91440 h 92319"/>
                  <a:gd name="connsiteX3" fmla="*/ 338328 w 338328"/>
                  <a:gd name="connsiteY3" fmla="*/ 91440 h 92319"/>
                  <a:gd name="connsiteX0" fmla="*/ 0 w 338328"/>
                  <a:gd name="connsiteY0" fmla="*/ 0 h 115182"/>
                  <a:gd name="connsiteX1" fmla="*/ 91440 w 338328"/>
                  <a:gd name="connsiteY1" fmla="*/ 82296 h 115182"/>
                  <a:gd name="connsiteX2" fmla="*/ 216497 w 338328"/>
                  <a:gd name="connsiteY2" fmla="*/ 115114 h 115182"/>
                  <a:gd name="connsiteX3" fmla="*/ 338328 w 338328"/>
                  <a:gd name="connsiteY3" fmla="*/ 91440 h 115182"/>
                </a:gdLst>
                <a:ahLst/>
                <a:cxnLst>
                  <a:cxn ang="0">
                    <a:pos x="connsiteX0" y="connsiteY0"/>
                  </a:cxn>
                  <a:cxn ang="0">
                    <a:pos x="connsiteX1" y="connsiteY1"/>
                  </a:cxn>
                  <a:cxn ang="0">
                    <a:pos x="connsiteX2" y="connsiteY2"/>
                  </a:cxn>
                  <a:cxn ang="0">
                    <a:pos x="connsiteX3" y="connsiteY3"/>
                  </a:cxn>
                </a:cxnLst>
                <a:rect l="l" t="t" r="r" b="b"/>
                <a:pathLst>
                  <a:path w="338328" h="115182">
                    <a:moveTo>
                      <a:pt x="0" y="0"/>
                    </a:moveTo>
                    <a:cubicBezTo>
                      <a:pt x="27432" y="33528"/>
                      <a:pt x="55357" y="63110"/>
                      <a:pt x="91440" y="82296"/>
                    </a:cubicBezTo>
                    <a:cubicBezTo>
                      <a:pt x="127523" y="101482"/>
                      <a:pt x="175349" y="113590"/>
                      <a:pt x="216497" y="115114"/>
                    </a:cubicBezTo>
                    <a:cubicBezTo>
                      <a:pt x="257645" y="116638"/>
                      <a:pt x="299466" y="92202"/>
                      <a:pt x="338328" y="9144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aphicFrame>
          <p:nvGraphicFramePr>
            <p:cNvPr id="27" name="Object 26"/>
            <p:cNvGraphicFramePr>
              <a:graphicFrameLocks noChangeAspect="1"/>
            </p:cNvGraphicFramePr>
            <p:nvPr>
              <p:extLst>
                <p:ext uri="{D42A27DB-BD31-4B8C-83A1-F6EECF244321}">
                  <p14:modId xmlns:p14="http://schemas.microsoft.com/office/powerpoint/2010/main" val="572108561"/>
                </p:ext>
              </p:extLst>
            </p:nvPr>
          </p:nvGraphicFramePr>
          <p:xfrm>
            <a:off x="5944012" y="2817623"/>
            <a:ext cx="382652" cy="509341"/>
          </p:xfrm>
          <a:graphic>
            <a:graphicData uri="http://schemas.openxmlformats.org/presentationml/2006/ole">
              <mc:AlternateContent xmlns:mc="http://schemas.openxmlformats.org/markup-compatibility/2006">
                <mc:Choice xmlns:v="urn:schemas-microsoft-com:vml" Requires="v">
                  <p:oleObj spid="_x0000_s38963" name="Equation" r:id="rId10" imgW="152280" imgH="203040" progId="Equation.3">
                    <p:embed/>
                  </p:oleObj>
                </mc:Choice>
                <mc:Fallback>
                  <p:oleObj name="Equation" r:id="rId10" imgW="152280" imgH="203040" progId="Equation.3">
                    <p:embed/>
                    <p:pic>
                      <p:nvPicPr>
                        <p:cNvPr id="0" name=""/>
                        <p:cNvPicPr>
                          <a:picLocks noChangeAspect="1" noChangeArrowheads="1"/>
                        </p:cNvPicPr>
                        <p:nvPr/>
                      </p:nvPicPr>
                      <p:blipFill>
                        <a:blip r:embed="rId11"/>
                        <a:srcRect/>
                        <a:stretch>
                          <a:fillRect/>
                        </a:stretch>
                      </p:blipFill>
                      <p:spPr bwMode="auto">
                        <a:xfrm>
                          <a:off x="5944012" y="2817623"/>
                          <a:ext cx="382652" cy="509341"/>
                        </a:xfrm>
                        <a:prstGeom prst="rect">
                          <a:avLst/>
                        </a:prstGeom>
                        <a:noFill/>
                        <a:ln>
                          <a:noFill/>
                        </a:ln>
                      </p:spPr>
                    </p:pic>
                  </p:oleObj>
                </mc:Fallback>
              </mc:AlternateContent>
            </a:graphicData>
          </a:graphic>
        </p:graphicFrame>
        <mc:AlternateContent xmlns:mc="http://schemas.openxmlformats.org/markup-compatibility/2006" xmlns:p14="http://schemas.microsoft.com/office/powerpoint/2010/main">
          <mc:Choice Requires="p14">
            <p:contentPart p14:bwMode="auto" r:id="rId12">
              <p14:nvContentPartPr>
                <p14:cNvPr id="29" name="Ink 28"/>
                <p14:cNvContentPartPr/>
                <p14:nvPr/>
              </p14:nvContentPartPr>
              <p14:xfrm>
                <a:off x="7138968" y="2903821"/>
                <a:ext cx="713160" cy="298800"/>
              </p14:xfrm>
            </p:contentPart>
          </mc:Choice>
          <mc:Fallback xmlns="">
            <p:pic>
              <p:nvPicPr>
                <p:cNvPr id="29" name="Ink 28"/>
                <p:cNvPicPr/>
                <p:nvPr/>
              </p:nvPicPr>
              <p:blipFill>
                <a:blip r:embed="rId13"/>
                <a:stretch>
                  <a:fillRect/>
                </a:stretch>
              </p:blipFill>
              <p:spPr>
                <a:xfrm>
                  <a:off x="7127808" y="2888341"/>
                  <a:ext cx="7398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Ink 29"/>
                <p14:cNvContentPartPr/>
                <p14:nvPr/>
              </p14:nvContentPartPr>
              <p14:xfrm>
                <a:off x="6429048" y="2972581"/>
                <a:ext cx="731520" cy="1025280"/>
              </p14:xfrm>
            </p:contentPart>
          </mc:Choice>
          <mc:Fallback xmlns="">
            <p:pic>
              <p:nvPicPr>
                <p:cNvPr id="30" name="Ink 29"/>
                <p:cNvPicPr/>
                <p:nvPr/>
              </p:nvPicPr>
              <p:blipFill>
                <a:blip r:embed="rId15"/>
                <a:stretch>
                  <a:fillRect/>
                </a:stretch>
              </p:blipFill>
              <p:spPr>
                <a:xfrm>
                  <a:off x="6415728" y="2961781"/>
                  <a:ext cx="748800" cy="1043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Ink 30"/>
                <p14:cNvContentPartPr/>
                <p14:nvPr/>
              </p14:nvContentPartPr>
              <p14:xfrm>
                <a:off x="6428328" y="3292621"/>
                <a:ext cx="1329840" cy="843480"/>
              </p14:xfrm>
            </p:contentPart>
          </mc:Choice>
          <mc:Fallback xmlns="">
            <p:pic>
              <p:nvPicPr>
                <p:cNvPr id="31" name="Ink 30"/>
                <p:cNvPicPr/>
                <p:nvPr/>
              </p:nvPicPr>
              <p:blipFill>
                <a:blip r:embed="rId17"/>
                <a:stretch>
                  <a:fillRect/>
                </a:stretch>
              </p:blipFill>
              <p:spPr>
                <a:xfrm>
                  <a:off x="6420768" y="3285421"/>
                  <a:ext cx="1342080" cy="866520"/>
                </a:xfrm>
                <a:prstGeom prst="rect">
                  <a:avLst/>
                </a:prstGeom>
              </p:spPr>
            </p:pic>
          </mc:Fallback>
        </mc:AlternateContent>
      </p:grpSp>
      <p:sp>
        <p:nvSpPr>
          <p:cNvPr id="39" name="Rectangle 38"/>
          <p:cNvSpPr/>
          <p:nvPr/>
        </p:nvSpPr>
        <p:spPr>
          <a:xfrm>
            <a:off x="6082695" y="5315375"/>
            <a:ext cx="2671303" cy="461665"/>
          </a:xfrm>
          <a:prstGeom prst="rect">
            <a:avLst/>
          </a:prstGeom>
        </p:spPr>
        <p:txBody>
          <a:bodyPr wrap="square">
            <a:spAutoFit/>
          </a:bodyPr>
          <a:lstStyle/>
          <a:p>
            <a:r>
              <a:rPr lang="en-US" sz="1200" dirty="0"/>
              <a:t>http://www.animations.physics.unsw.edu.au/jw/electricmotors.html</a:t>
            </a:r>
          </a:p>
        </p:txBody>
      </p:sp>
      <p:graphicFrame>
        <p:nvGraphicFramePr>
          <p:cNvPr id="12" name="Object 11"/>
          <p:cNvGraphicFramePr>
            <a:graphicFrameLocks noChangeAspect="1"/>
          </p:cNvGraphicFramePr>
          <p:nvPr>
            <p:extLst>
              <p:ext uri="{D42A27DB-BD31-4B8C-83A1-F6EECF244321}">
                <p14:modId xmlns:p14="http://schemas.microsoft.com/office/powerpoint/2010/main" val="1094804201"/>
              </p:ext>
            </p:extLst>
          </p:nvPr>
        </p:nvGraphicFramePr>
        <p:xfrm>
          <a:off x="1020333" y="4162587"/>
          <a:ext cx="4345815" cy="1497233"/>
        </p:xfrm>
        <a:graphic>
          <a:graphicData uri="http://schemas.openxmlformats.org/presentationml/2006/ole">
            <mc:AlternateContent xmlns:mc="http://schemas.openxmlformats.org/markup-compatibility/2006">
              <mc:Choice xmlns:v="urn:schemas-microsoft-com:vml" Requires="v">
                <p:oleObj spid="_x0000_s38964" name="Equation" r:id="rId18" imgW="2501640" imgH="863280" progId="Equation.3">
                  <p:embed/>
                </p:oleObj>
              </mc:Choice>
              <mc:Fallback>
                <p:oleObj name="Equation" r:id="rId18" imgW="2501640" imgH="863280" progId="Equation.3">
                  <p:embed/>
                  <p:pic>
                    <p:nvPicPr>
                      <p:cNvPr id="0" name="Object 3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0333" y="4162587"/>
                        <a:ext cx="4345815" cy="149723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6681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ln/>
        </p:spPr>
        <p:txBody>
          <a:bodyPr>
            <a:normAutofit fontScale="90000"/>
          </a:bodyPr>
          <a:lstStyle/>
          <a:p>
            <a:r>
              <a:rPr lang="en-US"/>
              <a:t>How torque is created</a:t>
            </a:r>
          </a:p>
        </p:txBody>
      </p:sp>
      <p:sp>
        <p:nvSpPr>
          <p:cNvPr id="78851" name="Rectangle 3"/>
          <p:cNvSpPr>
            <a:spLocks noGrp="1" noChangeArrowheads="1"/>
          </p:cNvSpPr>
          <p:nvPr>
            <p:ph type="body" idx="1"/>
          </p:nvPr>
        </p:nvSpPr>
        <p:spPr>
          <a:noFill/>
          <a:ln/>
        </p:spPr>
        <p:txBody>
          <a:bodyPr/>
          <a:lstStyle/>
          <a:p>
            <a:r>
              <a:rPr lang="en-US" dirty="0"/>
              <a:t>Torque is made in the air gap</a:t>
            </a:r>
          </a:p>
        </p:txBody>
      </p:sp>
      <p:pic>
        <p:nvPicPr>
          <p:cNvPr id="7885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412" y="1971675"/>
            <a:ext cx="6892925" cy="3381375"/>
          </a:xfrm>
          <a:prstGeom prst="rect">
            <a:avLst/>
          </a:prstGeom>
          <a:solidFill>
            <a:srgbClr val="002060"/>
          </a:solidFill>
          <a:ln>
            <a:noFill/>
          </a:ln>
          <a:effectLst/>
        </p:spPr>
      </p:pic>
      <p:sp>
        <p:nvSpPr>
          <p:cNvPr id="78853" name="Rectangle 5"/>
          <p:cNvSpPr>
            <a:spLocks noChangeArrowheads="1"/>
          </p:cNvSpPr>
          <p:nvPr/>
        </p:nvSpPr>
        <p:spPr bwMode="auto">
          <a:xfrm>
            <a:off x="6456294" y="4715989"/>
            <a:ext cx="603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800" dirty="0">
                <a:solidFill>
                  <a:srgbClr val="FAFD00"/>
                </a:solidFill>
                <a:latin typeface="Symbol" pitchFamily="18" charset="2"/>
              </a:rPr>
              <a:t>F</a:t>
            </a:r>
            <a:r>
              <a:rPr lang="en-US" sz="2800" baseline="-25000" dirty="0">
                <a:solidFill>
                  <a:srgbClr val="FAFD00"/>
                </a:solidFill>
                <a:latin typeface="Helvetica" pitchFamily="34" charset="0"/>
              </a:rPr>
              <a:t>T</a:t>
            </a:r>
          </a:p>
        </p:txBody>
      </p:sp>
      <p:sp>
        <p:nvSpPr>
          <p:cNvPr id="78854" name="Rectangle 6"/>
          <p:cNvSpPr>
            <a:spLocks noChangeArrowheads="1"/>
          </p:cNvSpPr>
          <p:nvPr/>
        </p:nvSpPr>
        <p:spPr bwMode="auto">
          <a:xfrm>
            <a:off x="6894562" y="3213100"/>
            <a:ext cx="4556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800">
                <a:latin typeface="Symbol" pitchFamily="18" charset="2"/>
              </a:rPr>
              <a:t>F</a:t>
            </a:r>
          </a:p>
        </p:txBody>
      </p:sp>
      <p:sp>
        <p:nvSpPr>
          <p:cNvPr id="78855" name="Rectangle 7"/>
          <p:cNvSpPr>
            <a:spLocks noChangeArrowheads="1"/>
          </p:cNvSpPr>
          <p:nvPr/>
        </p:nvSpPr>
        <p:spPr bwMode="auto">
          <a:xfrm>
            <a:off x="4989562" y="3365500"/>
            <a:ext cx="6302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800">
                <a:latin typeface="Symbol" pitchFamily="18" charset="2"/>
              </a:rPr>
              <a:t>F</a:t>
            </a:r>
            <a:r>
              <a:rPr lang="en-US" sz="2800" baseline="-25000">
                <a:latin typeface="Helvetica" pitchFamily="34" charset="0"/>
              </a:rPr>
              <a:t>N</a:t>
            </a:r>
          </a:p>
        </p:txBody>
      </p:sp>
      <p:sp>
        <p:nvSpPr>
          <p:cNvPr id="78856" name="Rectangle 8"/>
          <p:cNvSpPr>
            <a:spLocks noChangeArrowheads="1"/>
          </p:cNvSpPr>
          <p:nvPr/>
        </p:nvSpPr>
        <p:spPr bwMode="auto">
          <a:xfrm>
            <a:off x="1354187" y="2074862"/>
            <a:ext cx="1646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800" b="1" dirty="0">
                <a:solidFill>
                  <a:srgbClr val="0000FF"/>
                </a:solidFill>
                <a:latin typeface="Arial" charset="0"/>
              </a:rPr>
              <a:t>STATOR</a:t>
            </a:r>
          </a:p>
        </p:txBody>
      </p:sp>
      <p:sp>
        <p:nvSpPr>
          <p:cNvPr id="78857" name="Rectangle 9"/>
          <p:cNvSpPr>
            <a:spLocks noChangeArrowheads="1"/>
          </p:cNvSpPr>
          <p:nvPr/>
        </p:nvSpPr>
        <p:spPr bwMode="auto">
          <a:xfrm>
            <a:off x="1720900" y="4668837"/>
            <a:ext cx="14684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800" b="1">
                <a:solidFill>
                  <a:srgbClr val="0000FF"/>
                </a:solidFill>
                <a:latin typeface="Arial" charset="0"/>
              </a:rPr>
              <a:t>ROTOR</a:t>
            </a:r>
          </a:p>
        </p:txBody>
      </p:sp>
      <p:sp>
        <p:nvSpPr>
          <p:cNvPr id="2" name="Rectangle 1"/>
          <p:cNvSpPr/>
          <p:nvPr/>
        </p:nvSpPr>
        <p:spPr>
          <a:xfrm>
            <a:off x="1943899" y="5575582"/>
            <a:ext cx="4822026" cy="369332"/>
          </a:xfrm>
          <a:prstGeom prst="rect">
            <a:avLst/>
          </a:prstGeom>
        </p:spPr>
        <p:txBody>
          <a:bodyPr wrap="none">
            <a:spAutoFit/>
          </a:bodyPr>
          <a:lstStyle/>
          <a:p>
            <a:r>
              <a:rPr lang="en-US" dirty="0" smtClean="0"/>
              <a:t>Slide courtesy of Nick </a:t>
            </a:r>
            <a:r>
              <a:rPr lang="en-US" dirty="0" err="1" smtClean="0"/>
              <a:t>Johantgen</a:t>
            </a:r>
            <a:r>
              <a:rPr lang="en-US" dirty="0" smtClean="0"/>
              <a:t>, Oriental Motors, Inc.</a:t>
            </a:r>
            <a:endParaRPr lang="en-US" dirty="0"/>
          </a:p>
        </p:txBody>
      </p:sp>
    </p:spTree>
    <p:extLst>
      <p:ext uri="{BB962C8B-B14F-4D97-AF65-F5344CB8AC3E}">
        <p14:creationId xmlns:p14="http://schemas.microsoft.com/office/powerpoint/2010/main" val="159036030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670" y="3241534"/>
            <a:ext cx="3551049" cy="301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360" y="433972"/>
            <a:ext cx="4899141" cy="316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smtClean="0"/>
              <a:t>Hybrid Stepper </a:t>
            </a:r>
            <a:r>
              <a:rPr lang="en-US" sz="3200" dirty="0"/>
              <a:t>M</a:t>
            </a:r>
            <a:r>
              <a:rPr lang="en-US" sz="3200" dirty="0" smtClean="0"/>
              <a:t>otor</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71</a:t>
            </a:fld>
            <a:endParaRPr lang="en-US" dirty="0"/>
          </a:p>
        </p:txBody>
      </p:sp>
      <p:sp>
        <p:nvSpPr>
          <p:cNvPr id="6" name="Content Placeholder 5"/>
          <p:cNvSpPr>
            <a:spLocks noGrp="1"/>
          </p:cNvSpPr>
          <p:nvPr>
            <p:ph sz="quarter" idx="1"/>
          </p:nvPr>
        </p:nvSpPr>
        <p:spPr/>
        <p:txBody>
          <a:bodyPr/>
          <a:lstStyle/>
          <a:p>
            <a:r>
              <a:rPr lang="en-US" sz="2400" dirty="0" smtClean="0"/>
              <a:t>Combines features of PM and </a:t>
            </a:r>
            <a:br>
              <a:rPr lang="en-US" sz="2400" dirty="0" smtClean="0"/>
            </a:br>
            <a:r>
              <a:rPr lang="en-US" sz="2400" dirty="0" smtClean="0"/>
              <a:t>VR</a:t>
            </a:r>
            <a:r>
              <a:rPr lang="en-US" sz="2400" dirty="0"/>
              <a:t> </a:t>
            </a:r>
            <a:r>
              <a:rPr lang="en-US" sz="2400" dirty="0" smtClean="0"/>
              <a:t>stepper designs</a:t>
            </a:r>
          </a:p>
          <a:p>
            <a:r>
              <a:rPr lang="en-US" sz="2400" dirty="0" smtClean="0"/>
              <a:t>Rotor</a:t>
            </a:r>
          </a:p>
          <a:p>
            <a:pPr lvl="1"/>
            <a:r>
              <a:rPr lang="en-US" dirty="0" smtClean="0"/>
              <a:t>Toothed</a:t>
            </a:r>
          </a:p>
          <a:p>
            <a:pPr lvl="1"/>
            <a:r>
              <a:rPr lang="en-US" dirty="0" smtClean="0"/>
              <a:t>End caps are indexed</a:t>
            </a:r>
            <a:br>
              <a:rPr lang="en-US" dirty="0" smtClean="0"/>
            </a:br>
            <a:r>
              <a:rPr lang="en-US" dirty="0" smtClean="0"/>
              <a:t>½ tooth pitch</a:t>
            </a:r>
          </a:p>
          <a:p>
            <a:pPr lvl="1"/>
            <a:r>
              <a:rPr lang="en-US" dirty="0" smtClean="0"/>
              <a:t>Magnetized north on one end,</a:t>
            </a:r>
            <a:br>
              <a:rPr lang="en-US" dirty="0" smtClean="0"/>
            </a:br>
            <a:r>
              <a:rPr lang="en-US" dirty="0" smtClean="0"/>
              <a:t>south on the other</a:t>
            </a:r>
          </a:p>
        </p:txBody>
      </p:sp>
      <p:sp>
        <p:nvSpPr>
          <p:cNvPr id="68" name="Rectangle 67"/>
          <p:cNvSpPr/>
          <p:nvPr/>
        </p:nvSpPr>
        <p:spPr>
          <a:xfrm>
            <a:off x="5141154" y="6239051"/>
            <a:ext cx="2765551" cy="215444"/>
          </a:xfrm>
          <a:prstGeom prst="rect">
            <a:avLst/>
          </a:prstGeom>
        </p:spPr>
        <p:txBody>
          <a:bodyPr wrap="square">
            <a:spAutoFit/>
          </a:bodyPr>
          <a:lstStyle/>
          <a:p>
            <a:pPr algn="ctr"/>
            <a:r>
              <a:rPr lang="en-US" sz="800" dirty="0"/>
              <a:t>http://</a:t>
            </a:r>
            <a:r>
              <a:rPr lang="en-US" sz="800" dirty="0" smtClean="0"/>
              <a:t>www.shinano.com/motors/docs/SKC_stepper_operation.pd</a:t>
            </a:r>
            <a:endParaRPr lang="en-US" sz="800" dirty="0">
              <a:latin typeface="Arial" pitchFamily="34" charset="0"/>
              <a:cs typeface="Arial" pitchFamily="34" charset="0"/>
            </a:endParaRPr>
          </a:p>
        </p:txBody>
      </p:sp>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357" y="4196385"/>
            <a:ext cx="29432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810" y="6280098"/>
            <a:ext cx="2876550"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3406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055" y="268342"/>
            <a:ext cx="3594961" cy="324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smtClean="0"/>
              <a:t>Hybrid Stepper Motor Operation</a:t>
            </a:r>
            <a:endParaRPr lang="en-US" sz="3200"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dirty="0"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72</a:t>
            </a:fld>
            <a:endParaRPr lang="en-US" dirty="0"/>
          </a:p>
        </p:txBody>
      </p:sp>
      <p:sp>
        <p:nvSpPr>
          <p:cNvPr id="6" name="Content Placeholder 5"/>
          <p:cNvSpPr>
            <a:spLocks noGrp="1"/>
          </p:cNvSpPr>
          <p:nvPr>
            <p:ph sz="quarter" idx="1"/>
          </p:nvPr>
        </p:nvSpPr>
        <p:spPr/>
        <p:txBody>
          <a:bodyPr/>
          <a:lstStyle/>
          <a:p>
            <a:r>
              <a:rPr lang="en-US" sz="2400" dirty="0" smtClean="0"/>
              <a:t>Typical </a:t>
            </a:r>
            <a:endParaRPr lang="en-US" dirty="0" smtClean="0"/>
          </a:p>
        </p:txBody>
      </p:sp>
      <p:sp>
        <p:nvSpPr>
          <p:cNvPr id="68" name="Rectangle 67"/>
          <p:cNvSpPr/>
          <p:nvPr/>
        </p:nvSpPr>
        <p:spPr>
          <a:xfrm>
            <a:off x="5141154" y="6239051"/>
            <a:ext cx="2765551" cy="215444"/>
          </a:xfrm>
          <a:prstGeom prst="rect">
            <a:avLst/>
          </a:prstGeom>
        </p:spPr>
        <p:txBody>
          <a:bodyPr wrap="square">
            <a:spAutoFit/>
          </a:bodyPr>
          <a:lstStyle/>
          <a:p>
            <a:pPr algn="ctr"/>
            <a:r>
              <a:rPr lang="en-US" sz="800" dirty="0"/>
              <a:t>http://</a:t>
            </a:r>
            <a:r>
              <a:rPr lang="en-US" sz="800" dirty="0" smtClean="0"/>
              <a:t>www.shinano.com/motors/docs/SKC_stepper_operation.pd</a:t>
            </a:r>
            <a:endParaRPr lang="en-US" sz="800" dirty="0">
              <a:latin typeface="Arial" pitchFamily="34" charset="0"/>
              <a:cs typeface="Arial" pitchFamily="34" charset="0"/>
            </a:endParaRP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89" y="1710868"/>
            <a:ext cx="278130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57" y="4219405"/>
            <a:ext cx="4494059" cy="184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2260" y="3635078"/>
            <a:ext cx="271462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7389" y="2650920"/>
            <a:ext cx="1848572" cy="156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5903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FF">
            <a:alpha val="50000"/>
          </a:srgbClr>
        </a:solidFill>
        <a:effectLst/>
      </p:bgPr>
    </p:bg>
    <p:spTree>
      <p:nvGrpSpPr>
        <p:cNvPr id="1" name=""/>
        <p:cNvGrpSpPr/>
        <p:nvPr/>
      </p:nvGrpSpPr>
      <p:grpSpPr>
        <a:xfrm>
          <a:off x="0" y="0"/>
          <a:ext cx="0" cy="0"/>
          <a:chOff x="0" y="0"/>
          <a:chExt cx="0" cy="0"/>
        </a:xfrm>
      </p:grpSpPr>
      <p:grpSp>
        <p:nvGrpSpPr>
          <p:cNvPr id="80910" name="Group 14"/>
          <p:cNvGrpSpPr>
            <a:grpSpLocks/>
          </p:cNvGrpSpPr>
          <p:nvPr/>
        </p:nvGrpSpPr>
        <p:grpSpPr bwMode="auto">
          <a:xfrm>
            <a:off x="620713" y="1381997"/>
            <a:ext cx="1797050" cy="1973263"/>
            <a:chOff x="391" y="1222"/>
            <a:chExt cx="1132" cy="1243"/>
          </a:xfrm>
          <a:solidFill>
            <a:srgbClr val="0000FF"/>
          </a:solidFill>
        </p:grpSpPr>
        <p:sp>
          <p:nvSpPr>
            <p:cNvPr id="80898" name="Rectangle 2"/>
            <p:cNvSpPr>
              <a:spLocks noChangeArrowheads="1"/>
            </p:cNvSpPr>
            <p:nvPr/>
          </p:nvSpPr>
          <p:spPr bwMode="auto">
            <a:xfrm>
              <a:off x="1058" y="2104"/>
              <a:ext cx="247"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899" name="Rectangle 3"/>
            <p:cNvSpPr>
              <a:spLocks noChangeArrowheads="1"/>
            </p:cNvSpPr>
            <p:nvPr/>
          </p:nvSpPr>
          <p:spPr bwMode="auto">
            <a:xfrm>
              <a:off x="1058" y="1584"/>
              <a:ext cx="247"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0" name="Rectangle 4"/>
            <p:cNvSpPr>
              <a:spLocks noChangeArrowheads="1"/>
            </p:cNvSpPr>
            <p:nvPr/>
          </p:nvSpPr>
          <p:spPr bwMode="auto">
            <a:xfrm>
              <a:off x="620" y="1586"/>
              <a:ext cx="247"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1" name="Rectangle 5"/>
            <p:cNvSpPr>
              <a:spLocks noChangeArrowheads="1"/>
            </p:cNvSpPr>
            <p:nvPr/>
          </p:nvSpPr>
          <p:spPr bwMode="auto">
            <a:xfrm>
              <a:off x="391" y="1447"/>
              <a:ext cx="1129" cy="14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2" name="Rectangle 6"/>
            <p:cNvSpPr>
              <a:spLocks noChangeArrowheads="1"/>
            </p:cNvSpPr>
            <p:nvPr/>
          </p:nvSpPr>
          <p:spPr bwMode="auto">
            <a:xfrm>
              <a:off x="394" y="2323"/>
              <a:ext cx="1129" cy="14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3" name="Rectangle 7"/>
            <p:cNvSpPr>
              <a:spLocks noChangeArrowheads="1"/>
            </p:cNvSpPr>
            <p:nvPr/>
          </p:nvSpPr>
          <p:spPr bwMode="auto">
            <a:xfrm>
              <a:off x="620" y="2101"/>
              <a:ext cx="247"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4" name="Oval 8"/>
            <p:cNvSpPr>
              <a:spLocks noChangeArrowheads="1"/>
            </p:cNvSpPr>
            <p:nvPr/>
          </p:nvSpPr>
          <p:spPr bwMode="auto">
            <a:xfrm>
              <a:off x="877" y="1231"/>
              <a:ext cx="184" cy="184"/>
            </a:xfrm>
            <a:prstGeom prst="ellipse">
              <a:avLst/>
            </a:prstGeom>
            <a:grpFill/>
            <a:ln w="12700">
              <a:solidFill>
                <a:srgbClr val="00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5" name="Line 9"/>
            <p:cNvSpPr>
              <a:spLocks noChangeShapeType="1"/>
            </p:cNvSpPr>
            <p:nvPr/>
          </p:nvSpPr>
          <p:spPr bwMode="auto">
            <a:xfrm flipV="1">
              <a:off x="624" y="1872"/>
              <a:ext cx="0"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6" name="Line 10"/>
            <p:cNvSpPr>
              <a:spLocks noChangeShapeType="1"/>
            </p:cNvSpPr>
            <p:nvPr/>
          </p:nvSpPr>
          <p:spPr bwMode="auto">
            <a:xfrm flipV="1">
              <a:off x="864" y="1872"/>
              <a:ext cx="0"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7" name="Line 11"/>
            <p:cNvSpPr>
              <a:spLocks noChangeShapeType="1"/>
            </p:cNvSpPr>
            <p:nvPr/>
          </p:nvSpPr>
          <p:spPr bwMode="auto">
            <a:xfrm flipV="1">
              <a:off x="702" y="1872"/>
              <a:ext cx="0"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8" name="Line 12"/>
            <p:cNvSpPr>
              <a:spLocks noChangeShapeType="1"/>
            </p:cNvSpPr>
            <p:nvPr/>
          </p:nvSpPr>
          <p:spPr bwMode="auto">
            <a:xfrm flipV="1">
              <a:off x="784" y="1874"/>
              <a:ext cx="0"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9" name="Rectangle 13"/>
            <p:cNvSpPr>
              <a:spLocks noChangeArrowheads="1"/>
            </p:cNvSpPr>
            <p:nvPr/>
          </p:nvSpPr>
          <p:spPr bwMode="auto">
            <a:xfrm>
              <a:off x="878" y="1222"/>
              <a:ext cx="187" cy="21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600">
                  <a:solidFill>
                    <a:srgbClr val="FAFD00"/>
                  </a:solidFill>
                  <a:latin typeface="Arial" charset="0"/>
                </a:rPr>
                <a:t>1</a:t>
              </a:r>
            </a:p>
          </p:txBody>
        </p:sp>
      </p:grpSp>
      <p:grpSp>
        <p:nvGrpSpPr>
          <p:cNvPr id="80923" name="Group 27"/>
          <p:cNvGrpSpPr>
            <a:grpSpLocks/>
          </p:cNvGrpSpPr>
          <p:nvPr/>
        </p:nvGrpSpPr>
        <p:grpSpPr bwMode="auto">
          <a:xfrm>
            <a:off x="2754313" y="1372472"/>
            <a:ext cx="1935162" cy="1982788"/>
            <a:chOff x="1735" y="1216"/>
            <a:chExt cx="1219" cy="1249"/>
          </a:xfrm>
          <a:solidFill>
            <a:srgbClr val="0000FF"/>
          </a:solidFill>
        </p:grpSpPr>
        <p:sp>
          <p:nvSpPr>
            <p:cNvPr id="80911" name="Rectangle 15"/>
            <p:cNvSpPr>
              <a:spLocks noChangeArrowheads="1"/>
            </p:cNvSpPr>
            <p:nvPr/>
          </p:nvSpPr>
          <p:spPr bwMode="auto">
            <a:xfrm>
              <a:off x="2492" y="2102"/>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2" name="Rectangle 16"/>
            <p:cNvSpPr>
              <a:spLocks noChangeArrowheads="1"/>
            </p:cNvSpPr>
            <p:nvPr/>
          </p:nvSpPr>
          <p:spPr bwMode="auto">
            <a:xfrm>
              <a:off x="2414" y="1572"/>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3" name="Rectangle 17"/>
            <p:cNvSpPr>
              <a:spLocks noChangeArrowheads="1"/>
            </p:cNvSpPr>
            <p:nvPr/>
          </p:nvSpPr>
          <p:spPr bwMode="auto">
            <a:xfrm>
              <a:off x="1966" y="1566"/>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4" name="Rectangle 18"/>
            <p:cNvSpPr>
              <a:spLocks noChangeArrowheads="1"/>
            </p:cNvSpPr>
            <p:nvPr/>
          </p:nvSpPr>
          <p:spPr bwMode="auto">
            <a:xfrm>
              <a:off x="1735" y="1444"/>
              <a:ext cx="1129" cy="14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5" name="Rectangle 19"/>
            <p:cNvSpPr>
              <a:spLocks noChangeArrowheads="1"/>
            </p:cNvSpPr>
            <p:nvPr/>
          </p:nvSpPr>
          <p:spPr bwMode="auto">
            <a:xfrm>
              <a:off x="1825" y="2323"/>
              <a:ext cx="1129" cy="14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6" name="Rectangle 20"/>
            <p:cNvSpPr>
              <a:spLocks noChangeArrowheads="1"/>
            </p:cNvSpPr>
            <p:nvPr/>
          </p:nvSpPr>
          <p:spPr bwMode="auto">
            <a:xfrm>
              <a:off x="2046" y="2104"/>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7" name="Oval 21"/>
            <p:cNvSpPr>
              <a:spLocks noChangeArrowheads="1"/>
            </p:cNvSpPr>
            <p:nvPr/>
          </p:nvSpPr>
          <p:spPr bwMode="auto">
            <a:xfrm>
              <a:off x="2209" y="1222"/>
              <a:ext cx="184" cy="184"/>
            </a:xfrm>
            <a:prstGeom prst="ellipse">
              <a:avLst/>
            </a:prstGeom>
            <a:grpFill/>
            <a:ln w="12700">
              <a:solidFill>
                <a:srgbClr val="00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8" name="Line 22"/>
            <p:cNvSpPr>
              <a:spLocks noChangeShapeType="1"/>
            </p:cNvSpPr>
            <p:nvPr/>
          </p:nvSpPr>
          <p:spPr bwMode="auto">
            <a:xfrm flipH="1" flipV="1">
              <a:off x="2016" y="1872"/>
              <a:ext cx="48"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9" name="Line 23"/>
            <p:cNvSpPr>
              <a:spLocks noChangeShapeType="1"/>
            </p:cNvSpPr>
            <p:nvPr/>
          </p:nvSpPr>
          <p:spPr bwMode="auto">
            <a:xfrm flipH="1" flipV="1">
              <a:off x="2084" y="1872"/>
              <a:ext cx="48"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0" name="Line 24"/>
            <p:cNvSpPr>
              <a:spLocks noChangeShapeType="1"/>
            </p:cNvSpPr>
            <p:nvPr/>
          </p:nvSpPr>
          <p:spPr bwMode="auto">
            <a:xfrm flipH="1" flipV="1">
              <a:off x="2156" y="1870"/>
              <a:ext cx="48"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1" name="Line 25"/>
            <p:cNvSpPr>
              <a:spLocks noChangeShapeType="1"/>
            </p:cNvSpPr>
            <p:nvPr/>
          </p:nvSpPr>
          <p:spPr bwMode="auto">
            <a:xfrm flipV="1">
              <a:off x="2260" y="1874"/>
              <a:ext cx="166" cy="18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2" name="Rectangle 26"/>
            <p:cNvSpPr>
              <a:spLocks noChangeArrowheads="1"/>
            </p:cNvSpPr>
            <p:nvPr/>
          </p:nvSpPr>
          <p:spPr bwMode="auto">
            <a:xfrm>
              <a:off x="2213" y="1216"/>
              <a:ext cx="187" cy="21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600">
                  <a:solidFill>
                    <a:srgbClr val="FAFD00"/>
                  </a:solidFill>
                  <a:latin typeface="Arial" charset="0"/>
                </a:rPr>
                <a:t>2</a:t>
              </a:r>
            </a:p>
          </p:txBody>
        </p:sp>
      </p:grpSp>
      <p:grpSp>
        <p:nvGrpSpPr>
          <p:cNvPr id="80937" name="Group 41"/>
          <p:cNvGrpSpPr>
            <a:grpSpLocks/>
          </p:cNvGrpSpPr>
          <p:nvPr/>
        </p:nvGrpSpPr>
        <p:grpSpPr bwMode="auto">
          <a:xfrm>
            <a:off x="4897438" y="1318497"/>
            <a:ext cx="1806575" cy="2046288"/>
            <a:chOff x="3085" y="1182"/>
            <a:chExt cx="1138" cy="1289"/>
          </a:xfrm>
          <a:solidFill>
            <a:srgbClr val="0000FF"/>
          </a:solidFill>
        </p:grpSpPr>
        <p:sp>
          <p:nvSpPr>
            <p:cNvPr id="80924" name="Rectangle 28"/>
            <p:cNvSpPr>
              <a:spLocks noChangeArrowheads="1"/>
            </p:cNvSpPr>
            <p:nvPr/>
          </p:nvSpPr>
          <p:spPr bwMode="auto">
            <a:xfrm>
              <a:off x="3985" y="2102"/>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5" name="Rectangle 29"/>
            <p:cNvSpPr>
              <a:spLocks noChangeArrowheads="1"/>
            </p:cNvSpPr>
            <p:nvPr/>
          </p:nvSpPr>
          <p:spPr bwMode="auto">
            <a:xfrm>
              <a:off x="3750" y="1554"/>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6" name="Rectangle 30"/>
            <p:cNvSpPr>
              <a:spLocks noChangeArrowheads="1"/>
            </p:cNvSpPr>
            <p:nvPr/>
          </p:nvSpPr>
          <p:spPr bwMode="auto">
            <a:xfrm>
              <a:off x="3306" y="1554"/>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7" name="Rectangle 31"/>
            <p:cNvSpPr>
              <a:spLocks noChangeArrowheads="1"/>
            </p:cNvSpPr>
            <p:nvPr/>
          </p:nvSpPr>
          <p:spPr bwMode="auto">
            <a:xfrm>
              <a:off x="3548" y="2108"/>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8" name="Rectangle 32"/>
            <p:cNvSpPr>
              <a:spLocks noChangeArrowheads="1"/>
            </p:cNvSpPr>
            <p:nvPr/>
          </p:nvSpPr>
          <p:spPr bwMode="auto">
            <a:xfrm>
              <a:off x="3094" y="2120"/>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29" name="Rectangle 33"/>
            <p:cNvSpPr>
              <a:spLocks noChangeArrowheads="1"/>
            </p:cNvSpPr>
            <p:nvPr/>
          </p:nvSpPr>
          <p:spPr bwMode="auto">
            <a:xfrm>
              <a:off x="3085" y="1423"/>
              <a:ext cx="1129" cy="14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0" name="Rectangle 34"/>
            <p:cNvSpPr>
              <a:spLocks noChangeArrowheads="1"/>
            </p:cNvSpPr>
            <p:nvPr/>
          </p:nvSpPr>
          <p:spPr bwMode="auto">
            <a:xfrm>
              <a:off x="3094" y="2329"/>
              <a:ext cx="1129" cy="14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1" name="Oval 35"/>
            <p:cNvSpPr>
              <a:spLocks noChangeArrowheads="1"/>
            </p:cNvSpPr>
            <p:nvPr/>
          </p:nvSpPr>
          <p:spPr bwMode="auto">
            <a:xfrm>
              <a:off x="3553" y="1189"/>
              <a:ext cx="184" cy="184"/>
            </a:xfrm>
            <a:prstGeom prst="ellipse">
              <a:avLst/>
            </a:prstGeom>
            <a:grpFill/>
            <a:ln w="12700">
              <a:solidFill>
                <a:srgbClr val="00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2" name="Line 36"/>
            <p:cNvSpPr>
              <a:spLocks noChangeShapeType="1"/>
            </p:cNvSpPr>
            <p:nvPr/>
          </p:nvSpPr>
          <p:spPr bwMode="auto">
            <a:xfrm flipH="1" flipV="1">
              <a:off x="3436" y="1874"/>
              <a:ext cx="128" cy="188"/>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3" name="Line 37"/>
            <p:cNvSpPr>
              <a:spLocks noChangeShapeType="1"/>
            </p:cNvSpPr>
            <p:nvPr/>
          </p:nvSpPr>
          <p:spPr bwMode="auto">
            <a:xfrm flipH="1" flipV="1">
              <a:off x="3506" y="1868"/>
              <a:ext cx="128" cy="188"/>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4" name="Line 38"/>
            <p:cNvSpPr>
              <a:spLocks noChangeShapeType="1"/>
            </p:cNvSpPr>
            <p:nvPr/>
          </p:nvSpPr>
          <p:spPr bwMode="auto">
            <a:xfrm flipV="1">
              <a:off x="3692" y="1870"/>
              <a:ext cx="128" cy="188"/>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5" name="Line 39"/>
            <p:cNvSpPr>
              <a:spLocks noChangeShapeType="1"/>
            </p:cNvSpPr>
            <p:nvPr/>
          </p:nvSpPr>
          <p:spPr bwMode="auto">
            <a:xfrm flipV="1">
              <a:off x="3774" y="1872"/>
              <a:ext cx="128" cy="188"/>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6" name="Rectangle 40"/>
            <p:cNvSpPr>
              <a:spLocks noChangeArrowheads="1"/>
            </p:cNvSpPr>
            <p:nvPr/>
          </p:nvSpPr>
          <p:spPr bwMode="auto">
            <a:xfrm>
              <a:off x="3557" y="1182"/>
              <a:ext cx="187" cy="21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600">
                  <a:solidFill>
                    <a:srgbClr val="FAFD00"/>
                  </a:solidFill>
                  <a:latin typeface="Arial" charset="0"/>
                </a:rPr>
                <a:t>3</a:t>
              </a:r>
            </a:p>
          </p:txBody>
        </p:sp>
      </p:grpSp>
      <p:grpSp>
        <p:nvGrpSpPr>
          <p:cNvPr id="80952" name="Group 56"/>
          <p:cNvGrpSpPr>
            <a:grpSpLocks/>
          </p:cNvGrpSpPr>
          <p:nvPr/>
        </p:nvGrpSpPr>
        <p:grpSpPr bwMode="auto">
          <a:xfrm>
            <a:off x="7011988" y="1313735"/>
            <a:ext cx="1887537" cy="2055812"/>
            <a:chOff x="4417" y="1179"/>
            <a:chExt cx="1189" cy="1295"/>
          </a:xfrm>
          <a:solidFill>
            <a:srgbClr val="0000FF"/>
          </a:solidFill>
        </p:grpSpPr>
        <p:sp>
          <p:nvSpPr>
            <p:cNvPr id="80938" name="Rectangle 42"/>
            <p:cNvSpPr>
              <a:spLocks noChangeArrowheads="1"/>
            </p:cNvSpPr>
            <p:nvPr/>
          </p:nvSpPr>
          <p:spPr bwMode="auto">
            <a:xfrm>
              <a:off x="5370" y="2104"/>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39" name="Rectangle 43"/>
            <p:cNvSpPr>
              <a:spLocks noChangeArrowheads="1"/>
            </p:cNvSpPr>
            <p:nvPr/>
          </p:nvSpPr>
          <p:spPr bwMode="auto">
            <a:xfrm>
              <a:off x="5092" y="1538"/>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0" name="Rectangle 44"/>
            <p:cNvSpPr>
              <a:spLocks noChangeArrowheads="1"/>
            </p:cNvSpPr>
            <p:nvPr/>
          </p:nvSpPr>
          <p:spPr bwMode="auto">
            <a:xfrm>
              <a:off x="4644" y="1542"/>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1" name="Rectangle 45"/>
            <p:cNvSpPr>
              <a:spLocks noChangeArrowheads="1"/>
            </p:cNvSpPr>
            <p:nvPr/>
          </p:nvSpPr>
          <p:spPr bwMode="auto">
            <a:xfrm>
              <a:off x="4932" y="2110"/>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2" name="Rectangle 46"/>
            <p:cNvSpPr>
              <a:spLocks noChangeArrowheads="1"/>
            </p:cNvSpPr>
            <p:nvPr/>
          </p:nvSpPr>
          <p:spPr bwMode="auto">
            <a:xfrm>
              <a:off x="4476" y="2112"/>
              <a:ext cx="236" cy="23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3" name="Rectangle 47"/>
            <p:cNvSpPr>
              <a:spLocks noChangeArrowheads="1"/>
            </p:cNvSpPr>
            <p:nvPr/>
          </p:nvSpPr>
          <p:spPr bwMode="auto">
            <a:xfrm>
              <a:off x="4417" y="1414"/>
              <a:ext cx="1129" cy="14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4" name="Rectangle 48"/>
            <p:cNvSpPr>
              <a:spLocks noChangeArrowheads="1"/>
            </p:cNvSpPr>
            <p:nvPr/>
          </p:nvSpPr>
          <p:spPr bwMode="auto">
            <a:xfrm>
              <a:off x="4477" y="2332"/>
              <a:ext cx="1129" cy="142"/>
            </a:xfrm>
            <a:prstGeom prst="rect">
              <a:avLst/>
            </a:prstGeom>
            <a:grpFill/>
            <a:ln w="12700">
              <a:solidFill>
                <a:srgbClr val="FAFD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5" name="Oval 49"/>
            <p:cNvSpPr>
              <a:spLocks noChangeArrowheads="1"/>
            </p:cNvSpPr>
            <p:nvPr/>
          </p:nvSpPr>
          <p:spPr bwMode="auto">
            <a:xfrm>
              <a:off x="4909" y="1189"/>
              <a:ext cx="184" cy="184"/>
            </a:xfrm>
            <a:prstGeom prst="ellipse">
              <a:avLst/>
            </a:prstGeom>
            <a:grpFill/>
            <a:ln w="12700">
              <a:solidFill>
                <a:srgbClr val="00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950" name="Group 54"/>
            <p:cNvGrpSpPr>
              <a:grpSpLocks/>
            </p:cNvGrpSpPr>
            <p:nvPr/>
          </p:nvGrpSpPr>
          <p:grpSpPr bwMode="auto">
            <a:xfrm>
              <a:off x="4793" y="1868"/>
              <a:ext cx="410" cy="194"/>
              <a:chOff x="4793" y="1868"/>
              <a:chExt cx="410" cy="194"/>
            </a:xfrm>
            <a:grpFill/>
          </p:grpSpPr>
          <p:sp>
            <p:nvSpPr>
              <p:cNvPr id="80946" name="Line 50"/>
              <p:cNvSpPr>
                <a:spLocks noChangeShapeType="1"/>
              </p:cNvSpPr>
              <p:nvPr/>
            </p:nvSpPr>
            <p:spPr bwMode="auto">
              <a:xfrm flipV="1">
                <a:off x="5155" y="1870"/>
                <a:ext cx="48"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7" name="Line 51"/>
              <p:cNvSpPr>
                <a:spLocks noChangeShapeType="1"/>
              </p:cNvSpPr>
              <p:nvPr/>
            </p:nvSpPr>
            <p:spPr bwMode="auto">
              <a:xfrm flipV="1">
                <a:off x="5087" y="1870"/>
                <a:ext cx="48"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8" name="Line 52"/>
              <p:cNvSpPr>
                <a:spLocks noChangeShapeType="1"/>
              </p:cNvSpPr>
              <p:nvPr/>
            </p:nvSpPr>
            <p:spPr bwMode="auto">
              <a:xfrm flipV="1">
                <a:off x="5015" y="1868"/>
                <a:ext cx="48" cy="19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49" name="Line 53"/>
              <p:cNvSpPr>
                <a:spLocks noChangeShapeType="1"/>
              </p:cNvSpPr>
              <p:nvPr/>
            </p:nvSpPr>
            <p:spPr bwMode="auto">
              <a:xfrm flipH="1" flipV="1">
                <a:off x="4793" y="1872"/>
                <a:ext cx="166" cy="182"/>
              </a:xfrm>
              <a:prstGeom prst="line">
                <a:avLst/>
              </a:prstGeom>
              <a:grpFill/>
              <a:ln w="12700">
                <a:solidFill>
                  <a:schemeClr val="tx1"/>
                </a:solidFill>
                <a:round/>
                <a:headEnd type="none" w="sm" len="sm"/>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951" name="Rectangle 55"/>
            <p:cNvSpPr>
              <a:spLocks noChangeArrowheads="1"/>
            </p:cNvSpPr>
            <p:nvPr/>
          </p:nvSpPr>
          <p:spPr bwMode="auto">
            <a:xfrm>
              <a:off x="4908" y="1179"/>
              <a:ext cx="187" cy="21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1600">
                  <a:solidFill>
                    <a:srgbClr val="FAFD00"/>
                  </a:solidFill>
                  <a:latin typeface="Arial" charset="0"/>
                </a:rPr>
                <a:t>4</a:t>
              </a:r>
            </a:p>
          </p:txBody>
        </p:sp>
      </p:grpSp>
      <p:pic>
        <p:nvPicPr>
          <p:cNvPr id="80953" name="Picture 5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737" y="3580099"/>
            <a:ext cx="4403725" cy="2451100"/>
          </a:xfrm>
          <a:prstGeom prst="rect">
            <a:avLst/>
          </a:prstGeom>
          <a:solidFill>
            <a:srgbClr val="0000FF"/>
          </a:solidFill>
          <a:ln>
            <a:noFill/>
          </a:ln>
          <a:effectLst/>
        </p:spPr>
      </p:pic>
      <p:sp>
        <p:nvSpPr>
          <p:cNvPr id="80954" name="Rectangle 58"/>
          <p:cNvSpPr>
            <a:spLocks noGrp="1" noChangeArrowheads="1"/>
          </p:cNvSpPr>
          <p:nvPr>
            <p:ph type="title"/>
          </p:nvPr>
        </p:nvSpPr>
        <p:spPr>
          <a:xfrm>
            <a:off x="914400" y="108490"/>
            <a:ext cx="7772400" cy="906199"/>
          </a:xfrm>
          <a:noFill/>
          <a:ln/>
        </p:spPr>
        <p:txBody>
          <a:bodyPr/>
          <a:lstStyle/>
          <a:p>
            <a:r>
              <a:rPr lang="en-US" dirty="0"/>
              <a:t>Torque vs. displacement</a:t>
            </a:r>
          </a:p>
        </p:txBody>
      </p:sp>
      <p:sp>
        <p:nvSpPr>
          <p:cNvPr id="59" name="Rectangle 58"/>
          <p:cNvSpPr/>
          <p:nvPr/>
        </p:nvSpPr>
        <p:spPr>
          <a:xfrm>
            <a:off x="2145373" y="6164506"/>
            <a:ext cx="4822026" cy="369332"/>
          </a:xfrm>
          <a:prstGeom prst="rect">
            <a:avLst/>
          </a:prstGeom>
        </p:spPr>
        <p:txBody>
          <a:bodyPr wrap="none">
            <a:spAutoFit/>
          </a:bodyPr>
          <a:lstStyle/>
          <a:p>
            <a:r>
              <a:rPr lang="en-US" dirty="0" smtClean="0"/>
              <a:t>Slide courtesy of Nick </a:t>
            </a:r>
            <a:r>
              <a:rPr lang="en-US" dirty="0" err="1" smtClean="0"/>
              <a:t>Johantgen</a:t>
            </a:r>
            <a:r>
              <a:rPr lang="en-US" dirty="0" smtClean="0"/>
              <a:t>, Oriental Motors, Inc.</a:t>
            </a:r>
            <a:endParaRPr lang="en-US" dirty="0"/>
          </a:p>
        </p:txBody>
      </p:sp>
    </p:spTree>
    <p:extLst>
      <p:ext uri="{BB962C8B-B14F-4D97-AF65-F5344CB8AC3E}">
        <p14:creationId xmlns:p14="http://schemas.microsoft.com/office/powerpoint/2010/main" val="2607526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09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09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09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09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0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246188" y="339725"/>
            <a:ext cx="7508875" cy="841961"/>
          </a:xfrm>
          <a:ln/>
        </p:spPr>
        <p:txBody>
          <a:bodyPr/>
          <a:lstStyle/>
          <a:p>
            <a:r>
              <a:rPr lang="en-US" dirty="0"/>
              <a:t>Two phase torque ripple</a:t>
            </a:r>
          </a:p>
        </p:txBody>
      </p:sp>
      <p:pic>
        <p:nvPicPr>
          <p:cNvPr id="8295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99376"/>
            <a:ext cx="7808913" cy="4627563"/>
          </a:xfrm>
          <a:prstGeom prst="rect">
            <a:avLst/>
          </a:prstGeom>
          <a:solidFill>
            <a:srgbClr val="0000FF"/>
          </a:solidFill>
          <a:ln>
            <a:noFill/>
          </a:ln>
          <a:effectLst/>
        </p:spPr>
      </p:pic>
      <p:sp>
        <p:nvSpPr>
          <p:cNvPr id="4" name="Rectangle 3"/>
          <p:cNvSpPr/>
          <p:nvPr/>
        </p:nvSpPr>
        <p:spPr>
          <a:xfrm>
            <a:off x="2021389" y="6180004"/>
            <a:ext cx="4822026" cy="369332"/>
          </a:xfrm>
          <a:prstGeom prst="rect">
            <a:avLst/>
          </a:prstGeom>
        </p:spPr>
        <p:txBody>
          <a:bodyPr wrap="none">
            <a:spAutoFit/>
          </a:bodyPr>
          <a:lstStyle/>
          <a:p>
            <a:r>
              <a:rPr lang="en-US" dirty="0" smtClean="0"/>
              <a:t>Slide courtesy of Nick </a:t>
            </a:r>
            <a:r>
              <a:rPr lang="en-US" dirty="0" err="1" smtClean="0"/>
              <a:t>Johantgen</a:t>
            </a:r>
            <a:r>
              <a:rPr lang="en-US" dirty="0" smtClean="0"/>
              <a:t>, Oriental Motors, Inc.</a:t>
            </a:r>
            <a:endParaRPr lang="en-US" dirty="0"/>
          </a:p>
        </p:txBody>
      </p:sp>
    </p:spTree>
    <p:extLst>
      <p:ext uri="{BB962C8B-B14F-4D97-AF65-F5344CB8AC3E}">
        <p14:creationId xmlns:p14="http://schemas.microsoft.com/office/powerpoint/2010/main" val="83756856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a:ln/>
        </p:spPr>
        <p:txBody>
          <a:bodyPr>
            <a:normAutofit fontScale="90000"/>
          </a:bodyPr>
          <a:lstStyle/>
          <a:p>
            <a:r>
              <a:rPr lang="en-US" dirty="0"/>
              <a:t>Torque/Speed curve</a:t>
            </a:r>
          </a:p>
        </p:txBody>
      </p:sp>
      <p:sp>
        <p:nvSpPr>
          <p:cNvPr id="101379" name="Rectangle 3"/>
          <p:cNvSpPr>
            <a:spLocks noGrp="1" noChangeArrowheads="1"/>
          </p:cNvSpPr>
          <p:nvPr>
            <p:ph type="body" idx="1"/>
          </p:nvPr>
        </p:nvSpPr>
        <p:spPr>
          <a:xfrm>
            <a:off x="533400" y="1125070"/>
            <a:ext cx="8153400" cy="5029200"/>
          </a:xfrm>
          <a:solidFill>
            <a:srgbClr val="0000FF"/>
          </a:solidFill>
          <a:ln/>
        </p:spPr>
        <p:txBody>
          <a:bodyPr/>
          <a:lstStyle/>
          <a:p>
            <a:pPr marL="0" indent="0">
              <a:buNone/>
            </a:pPr>
            <a:endParaRPr lang="en-US" dirty="0"/>
          </a:p>
        </p:txBody>
      </p:sp>
      <p:sp>
        <p:nvSpPr>
          <p:cNvPr id="101380" name="Line 4"/>
          <p:cNvSpPr>
            <a:spLocks noChangeShapeType="1"/>
          </p:cNvSpPr>
          <p:nvPr/>
        </p:nvSpPr>
        <p:spPr bwMode="auto">
          <a:xfrm flipV="1">
            <a:off x="1295400" y="1099954"/>
            <a:ext cx="0" cy="4183062"/>
          </a:xfrm>
          <a:prstGeom prst="line">
            <a:avLst/>
          </a:prstGeom>
          <a:noFill/>
          <a:ln w="25400">
            <a:solidFill>
              <a:srgbClr val="FAFD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1" name="Line 5"/>
          <p:cNvSpPr>
            <a:spLocks noChangeShapeType="1"/>
          </p:cNvSpPr>
          <p:nvPr/>
        </p:nvSpPr>
        <p:spPr bwMode="auto">
          <a:xfrm>
            <a:off x="1295400" y="5283016"/>
            <a:ext cx="6967538" cy="0"/>
          </a:xfrm>
          <a:prstGeom prst="line">
            <a:avLst/>
          </a:prstGeom>
          <a:noFill/>
          <a:ln w="25400">
            <a:solidFill>
              <a:srgbClr val="FAFD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2" name="Freeform 6"/>
          <p:cNvSpPr>
            <a:spLocks/>
          </p:cNvSpPr>
          <p:nvPr/>
        </p:nvSpPr>
        <p:spPr bwMode="auto">
          <a:xfrm>
            <a:off x="1906588" y="2081029"/>
            <a:ext cx="3138487" cy="3221037"/>
          </a:xfrm>
          <a:custGeom>
            <a:avLst/>
            <a:gdLst>
              <a:gd name="T0" fmla="*/ 0 w 1977"/>
              <a:gd name="T1" fmla="*/ 0 h 2029"/>
              <a:gd name="T2" fmla="*/ 7 w 1977"/>
              <a:gd name="T3" fmla="*/ 22 h 2029"/>
              <a:gd name="T4" fmla="*/ 153 w 1977"/>
              <a:gd name="T5" fmla="*/ 67 h 2029"/>
              <a:gd name="T6" fmla="*/ 253 w 1977"/>
              <a:gd name="T7" fmla="*/ 100 h 2029"/>
              <a:gd name="T8" fmla="*/ 346 w 1977"/>
              <a:gd name="T9" fmla="*/ 139 h 2029"/>
              <a:gd name="T10" fmla="*/ 439 w 1977"/>
              <a:gd name="T11" fmla="*/ 178 h 2029"/>
              <a:gd name="T12" fmla="*/ 566 w 1977"/>
              <a:gd name="T13" fmla="*/ 240 h 2029"/>
              <a:gd name="T14" fmla="*/ 692 w 1977"/>
              <a:gd name="T15" fmla="*/ 306 h 2029"/>
              <a:gd name="T16" fmla="*/ 892 w 1977"/>
              <a:gd name="T17" fmla="*/ 429 h 2029"/>
              <a:gd name="T18" fmla="*/ 965 w 1977"/>
              <a:gd name="T19" fmla="*/ 479 h 2029"/>
              <a:gd name="T20" fmla="*/ 1105 w 1977"/>
              <a:gd name="T21" fmla="*/ 591 h 2029"/>
              <a:gd name="T22" fmla="*/ 1238 w 1977"/>
              <a:gd name="T23" fmla="*/ 708 h 2029"/>
              <a:gd name="T24" fmla="*/ 1297 w 1977"/>
              <a:gd name="T25" fmla="*/ 769 h 2029"/>
              <a:gd name="T26" fmla="*/ 1384 w 1977"/>
              <a:gd name="T27" fmla="*/ 864 h 2029"/>
              <a:gd name="T28" fmla="*/ 1444 w 1977"/>
              <a:gd name="T29" fmla="*/ 930 h 2029"/>
              <a:gd name="T30" fmla="*/ 1570 w 1977"/>
              <a:gd name="T31" fmla="*/ 1103 h 2029"/>
              <a:gd name="T32" fmla="*/ 1617 w 1977"/>
              <a:gd name="T33" fmla="*/ 1176 h 2029"/>
              <a:gd name="T34" fmla="*/ 1663 w 1977"/>
              <a:gd name="T35" fmla="*/ 1248 h 2029"/>
              <a:gd name="T36" fmla="*/ 1703 w 1977"/>
              <a:gd name="T37" fmla="*/ 1326 h 2029"/>
              <a:gd name="T38" fmla="*/ 1743 w 1977"/>
              <a:gd name="T39" fmla="*/ 1404 h 2029"/>
              <a:gd name="T40" fmla="*/ 1776 w 1977"/>
              <a:gd name="T41" fmla="*/ 1488 h 2029"/>
              <a:gd name="T42" fmla="*/ 1829 w 1977"/>
              <a:gd name="T43" fmla="*/ 1610 h 2029"/>
              <a:gd name="T44" fmla="*/ 1869 w 1977"/>
              <a:gd name="T45" fmla="*/ 1738 h 2029"/>
              <a:gd name="T46" fmla="*/ 1909 w 1977"/>
              <a:gd name="T47" fmla="*/ 1878 h 2029"/>
              <a:gd name="T48" fmla="*/ 1936 w 1977"/>
              <a:gd name="T49" fmla="*/ 1967 h 2029"/>
              <a:gd name="T50" fmla="*/ 1949 w 1977"/>
              <a:gd name="T51" fmla="*/ 2023 h 2029"/>
              <a:gd name="T52" fmla="*/ 1962 w 1977"/>
              <a:gd name="T53" fmla="*/ 2028 h 2029"/>
              <a:gd name="T54" fmla="*/ 1969 w 1977"/>
              <a:gd name="T55" fmla="*/ 2023 h 2029"/>
              <a:gd name="T56" fmla="*/ 1976 w 1977"/>
              <a:gd name="T57" fmla="*/ 2011 h 2029"/>
              <a:gd name="T58" fmla="*/ 1962 w 1977"/>
              <a:gd name="T59" fmla="*/ 1961 h 2029"/>
              <a:gd name="T60" fmla="*/ 1936 w 1977"/>
              <a:gd name="T61" fmla="*/ 1872 h 2029"/>
              <a:gd name="T62" fmla="*/ 1896 w 1977"/>
              <a:gd name="T63" fmla="*/ 1733 h 2029"/>
              <a:gd name="T64" fmla="*/ 1856 w 1977"/>
              <a:gd name="T65" fmla="*/ 1605 h 2029"/>
              <a:gd name="T66" fmla="*/ 1803 w 1977"/>
              <a:gd name="T67" fmla="*/ 1477 h 2029"/>
              <a:gd name="T68" fmla="*/ 1763 w 1977"/>
              <a:gd name="T69" fmla="*/ 1399 h 2029"/>
              <a:gd name="T70" fmla="*/ 1723 w 1977"/>
              <a:gd name="T71" fmla="*/ 1321 h 2029"/>
              <a:gd name="T72" fmla="*/ 1683 w 1977"/>
              <a:gd name="T73" fmla="*/ 1243 h 2029"/>
              <a:gd name="T74" fmla="*/ 1637 w 1977"/>
              <a:gd name="T75" fmla="*/ 1165 h 2029"/>
              <a:gd name="T76" fmla="*/ 1590 w 1977"/>
              <a:gd name="T77" fmla="*/ 1092 h 2029"/>
              <a:gd name="T78" fmla="*/ 1464 w 1977"/>
              <a:gd name="T79" fmla="*/ 919 h 2029"/>
              <a:gd name="T80" fmla="*/ 1404 w 1977"/>
              <a:gd name="T81" fmla="*/ 852 h 2029"/>
              <a:gd name="T82" fmla="*/ 1317 w 1977"/>
              <a:gd name="T83" fmla="*/ 752 h 2029"/>
              <a:gd name="T84" fmla="*/ 1257 w 1977"/>
              <a:gd name="T85" fmla="*/ 691 h 2029"/>
              <a:gd name="T86" fmla="*/ 1124 w 1977"/>
              <a:gd name="T87" fmla="*/ 574 h 2029"/>
              <a:gd name="T88" fmla="*/ 978 w 1977"/>
              <a:gd name="T89" fmla="*/ 462 h 2029"/>
              <a:gd name="T90" fmla="*/ 905 w 1977"/>
              <a:gd name="T91" fmla="*/ 412 h 2029"/>
              <a:gd name="T92" fmla="*/ 705 w 1977"/>
              <a:gd name="T93" fmla="*/ 290 h 2029"/>
              <a:gd name="T94" fmla="*/ 579 w 1977"/>
              <a:gd name="T95" fmla="*/ 223 h 2029"/>
              <a:gd name="T96" fmla="*/ 453 w 1977"/>
              <a:gd name="T97" fmla="*/ 162 h 2029"/>
              <a:gd name="T98" fmla="*/ 360 w 1977"/>
              <a:gd name="T99" fmla="*/ 123 h 2029"/>
              <a:gd name="T100" fmla="*/ 260 w 1977"/>
              <a:gd name="T101" fmla="*/ 84 h 2029"/>
              <a:gd name="T102" fmla="*/ 167 w 1977"/>
              <a:gd name="T103" fmla="*/ 50 h 2029"/>
              <a:gd name="T104" fmla="*/ 14 w 1977"/>
              <a:gd name="T105" fmla="*/ 0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7" h="2029">
                <a:moveTo>
                  <a:pt x="14" y="0"/>
                </a:moveTo>
                <a:lnTo>
                  <a:pt x="0" y="0"/>
                </a:lnTo>
                <a:lnTo>
                  <a:pt x="0" y="17"/>
                </a:lnTo>
                <a:lnTo>
                  <a:pt x="7" y="22"/>
                </a:lnTo>
                <a:lnTo>
                  <a:pt x="54" y="33"/>
                </a:lnTo>
                <a:lnTo>
                  <a:pt x="153" y="67"/>
                </a:lnTo>
                <a:lnTo>
                  <a:pt x="207" y="84"/>
                </a:lnTo>
                <a:lnTo>
                  <a:pt x="253" y="100"/>
                </a:lnTo>
                <a:lnTo>
                  <a:pt x="300" y="123"/>
                </a:lnTo>
                <a:lnTo>
                  <a:pt x="346" y="139"/>
                </a:lnTo>
                <a:lnTo>
                  <a:pt x="393" y="162"/>
                </a:lnTo>
                <a:lnTo>
                  <a:pt x="439" y="178"/>
                </a:lnTo>
                <a:lnTo>
                  <a:pt x="479" y="201"/>
                </a:lnTo>
                <a:lnTo>
                  <a:pt x="566" y="240"/>
                </a:lnTo>
                <a:lnTo>
                  <a:pt x="612" y="262"/>
                </a:lnTo>
                <a:lnTo>
                  <a:pt x="692" y="306"/>
                </a:lnTo>
                <a:lnTo>
                  <a:pt x="812" y="379"/>
                </a:lnTo>
                <a:lnTo>
                  <a:pt x="892" y="429"/>
                </a:lnTo>
                <a:lnTo>
                  <a:pt x="925" y="457"/>
                </a:lnTo>
                <a:lnTo>
                  <a:pt x="965" y="479"/>
                </a:lnTo>
                <a:lnTo>
                  <a:pt x="998" y="507"/>
                </a:lnTo>
                <a:lnTo>
                  <a:pt x="1105" y="591"/>
                </a:lnTo>
                <a:lnTo>
                  <a:pt x="1204" y="674"/>
                </a:lnTo>
                <a:lnTo>
                  <a:pt x="1238" y="708"/>
                </a:lnTo>
                <a:lnTo>
                  <a:pt x="1264" y="735"/>
                </a:lnTo>
                <a:lnTo>
                  <a:pt x="1297" y="769"/>
                </a:lnTo>
                <a:lnTo>
                  <a:pt x="1357" y="830"/>
                </a:lnTo>
                <a:lnTo>
                  <a:pt x="1384" y="864"/>
                </a:lnTo>
                <a:lnTo>
                  <a:pt x="1417" y="897"/>
                </a:lnTo>
                <a:lnTo>
                  <a:pt x="1444" y="930"/>
                </a:lnTo>
                <a:lnTo>
                  <a:pt x="1497" y="997"/>
                </a:lnTo>
                <a:lnTo>
                  <a:pt x="1570" y="1103"/>
                </a:lnTo>
                <a:lnTo>
                  <a:pt x="1590" y="1142"/>
                </a:lnTo>
                <a:lnTo>
                  <a:pt x="1617" y="1176"/>
                </a:lnTo>
                <a:lnTo>
                  <a:pt x="1637" y="1215"/>
                </a:lnTo>
                <a:lnTo>
                  <a:pt x="1663" y="1248"/>
                </a:lnTo>
                <a:lnTo>
                  <a:pt x="1683" y="1287"/>
                </a:lnTo>
                <a:lnTo>
                  <a:pt x="1703" y="1326"/>
                </a:lnTo>
                <a:lnTo>
                  <a:pt x="1723" y="1365"/>
                </a:lnTo>
                <a:lnTo>
                  <a:pt x="1743" y="1404"/>
                </a:lnTo>
                <a:lnTo>
                  <a:pt x="1763" y="1443"/>
                </a:lnTo>
                <a:lnTo>
                  <a:pt x="1776" y="1488"/>
                </a:lnTo>
                <a:lnTo>
                  <a:pt x="1796" y="1527"/>
                </a:lnTo>
                <a:lnTo>
                  <a:pt x="1829" y="1610"/>
                </a:lnTo>
                <a:lnTo>
                  <a:pt x="1856" y="1694"/>
                </a:lnTo>
                <a:lnTo>
                  <a:pt x="1869" y="1738"/>
                </a:lnTo>
                <a:lnTo>
                  <a:pt x="1896" y="1828"/>
                </a:lnTo>
                <a:lnTo>
                  <a:pt x="1909" y="1878"/>
                </a:lnTo>
                <a:lnTo>
                  <a:pt x="1923" y="1922"/>
                </a:lnTo>
                <a:lnTo>
                  <a:pt x="1936" y="1967"/>
                </a:lnTo>
                <a:lnTo>
                  <a:pt x="1949" y="2017"/>
                </a:lnTo>
                <a:lnTo>
                  <a:pt x="1949" y="2023"/>
                </a:lnTo>
                <a:lnTo>
                  <a:pt x="1956" y="2028"/>
                </a:lnTo>
                <a:lnTo>
                  <a:pt x="1962" y="2028"/>
                </a:lnTo>
                <a:lnTo>
                  <a:pt x="1962" y="2023"/>
                </a:lnTo>
                <a:lnTo>
                  <a:pt x="1969" y="2023"/>
                </a:lnTo>
                <a:lnTo>
                  <a:pt x="1976" y="2017"/>
                </a:lnTo>
                <a:lnTo>
                  <a:pt x="1976" y="2011"/>
                </a:lnTo>
                <a:lnTo>
                  <a:pt x="1976" y="2011"/>
                </a:lnTo>
                <a:lnTo>
                  <a:pt x="1962" y="1961"/>
                </a:lnTo>
                <a:lnTo>
                  <a:pt x="1949" y="1917"/>
                </a:lnTo>
                <a:lnTo>
                  <a:pt x="1936" y="1872"/>
                </a:lnTo>
                <a:lnTo>
                  <a:pt x="1923" y="1822"/>
                </a:lnTo>
                <a:lnTo>
                  <a:pt x="1896" y="1733"/>
                </a:lnTo>
                <a:lnTo>
                  <a:pt x="1883" y="1688"/>
                </a:lnTo>
                <a:lnTo>
                  <a:pt x="1856" y="1605"/>
                </a:lnTo>
                <a:lnTo>
                  <a:pt x="1823" y="1521"/>
                </a:lnTo>
                <a:lnTo>
                  <a:pt x="1803" y="1477"/>
                </a:lnTo>
                <a:lnTo>
                  <a:pt x="1783" y="1438"/>
                </a:lnTo>
                <a:lnTo>
                  <a:pt x="1763" y="1399"/>
                </a:lnTo>
                <a:lnTo>
                  <a:pt x="1743" y="1360"/>
                </a:lnTo>
                <a:lnTo>
                  <a:pt x="1723" y="1321"/>
                </a:lnTo>
                <a:lnTo>
                  <a:pt x="1703" y="1282"/>
                </a:lnTo>
                <a:lnTo>
                  <a:pt x="1683" y="1243"/>
                </a:lnTo>
                <a:lnTo>
                  <a:pt x="1663" y="1204"/>
                </a:lnTo>
                <a:lnTo>
                  <a:pt x="1637" y="1165"/>
                </a:lnTo>
                <a:lnTo>
                  <a:pt x="1617" y="1131"/>
                </a:lnTo>
                <a:lnTo>
                  <a:pt x="1590" y="1092"/>
                </a:lnTo>
                <a:lnTo>
                  <a:pt x="1517" y="986"/>
                </a:lnTo>
                <a:lnTo>
                  <a:pt x="1464" y="919"/>
                </a:lnTo>
                <a:lnTo>
                  <a:pt x="1437" y="886"/>
                </a:lnTo>
                <a:lnTo>
                  <a:pt x="1404" y="852"/>
                </a:lnTo>
                <a:lnTo>
                  <a:pt x="1377" y="819"/>
                </a:lnTo>
                <a:lnTo>
                  <a:pt x="1317" y="752"/>
                </a:lnTo>
                <a:lnTo>
                  <a:pt x="1284" y="724"/>
                </a:lnTo>
                <a:lnTo>
                  <a:pt x="1257" y="691"/>
                </a:lnTo>
                <a:lnTo>
                  <a:pt x="1224" y="663"/>
                </a:lnTo>
                <a:lnTo>
                  <a:pt x="1124" y="574"/>
                </a:lnTo>
                <a:lnTo>
                  <a:pt x="1018" y="490"/>
                </a:lnTo>
                <a:lnTo>
                  <a:pt x="978" y="462"/>
                </a:lnTo>
                <a:lnTo>
                  <a:pt x="945" y="440"/>
                </a:lnTo>
                <a:lnTo>
                  <a:pt x="905" y="412"/>
                </a:lnTo>
                <a:lnTo>
                  <a:pt x="832" y="362"/>
                </a:lnTo>
                <a:lnTo>
                  <a:pt x="705" y="290"/>
                </a:lnTo>
                <a:lnTo>
                  <a:pt x="626" y="245"/>
                </a:lnTo>
                <a:lnTo>
                  <a:pt x="579" y="223"/>
                </a:lnTo>
                <a:lnTo>
                  <a:pt x="493" y="178"/>
                </a:lnTo>
                <a:lnTo>
                  <a:pt x="453" y="162"/>
                </a:lnTo>
                <a:lnTo>
                  <a:pt x="406" y="139"/>
                </a:lnTo>
                <a:lnTo>
                  <a:pt x="360" y="123"/>
                </a:lnTo>
                <a:lnTo>
                  <a:pt x="313" y="100"/>
                </a:lnTo>
                <a:lnTo>
                  <a:pt x="260" y="84"/>
                </a:lnTo>
                <a:lnTo>
                  <a:pt x="213" y="67"/>
                </a:lnTo>
                <a:lnTo>
                  <a:pt x="167" y="50"/>
                </a:lnTo>
                <a:lnTo>
                  <a:pt x="67" y="17"/>
                </a:lnTo>
                <a:lnTo>
                  <a:pt x="14" y="0"/>
                </a:lnTo>
              </a:path>
            </a:pathLst>
          </a:custGeom>
          <a:solidFill>
            <a:srgbClr val="FAFD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3" name="Freeform 7"/>
          <p:cNvSpPr>
            <a:spLocks/>
          </p:cNvSpPr>
          <p:nvPr/>
        </p:nvSpPr>
        <p:spPr bwMode="auto">
          <a:xfrm>
            <a:off x="1833563" y="1877829"/>
            <a:ext cx="5186362" cy="3424237"/>
          </a:xfrm>
          <a:custGeom>
            <a:avLst/>
            <a:gdLst>
              <a:gd name="T0" fmla="*/ 0 w 3267"/>
              <a:gd name="T1" fmla="*/ 0 h 2157"/>
              <a:gd name="T2" fmla="*/ 7 w 3267"/>
              <a:gd name="T3" fmla="*/ 17 h 2157"/>
              <a:gd name="T4" fmla="*/ 100 w 3267"/>
              <a:gd name="T5" fmla="*/ 28 h 2157"/>
              <a:gd name="T6" fmla="*/ 273 w 3267"/>
              <a:gd name="T7" fmla="*/ 50 h 2157"/>
              <a:gd name="T8" fmla="*/ 525 w 3267"/>
              <a:gd name="T9" fmla="*/ 83 h 2157"/>
              <a:gd name="T10" fmla="*/ 685 w 3267"/>
              <a:gd name="T11" fmla="*/ 111 h 2157"/>
              <a:gd name="T12" fmla="*/ 845 w 3267"/>
              <a:gd name="T13" fmla="*/ 145 h 2157"/>
              <a:gd name="T14" fmla="*/ 991 w 3267"/>
              <a:gd name="T15" fmla="*/ 178 h 2157"/>
              <a:gd name="T16" fmla="*/ 1137 w 3267"/>
              <a:gd name="T17" fmla="*/ 217 h 2157"/>
              <a:gd name="T18" fmla="*/ 1350 w 3267"/>
              <a:gd name="T19" fmla="*/ 273 h 2157"/>
              <a:gd name="T20" fmla="*/ 1483 w 3267"/>
              <a:gd name="T21" fmla="*/ 317 h 2157"/>
              <a:gd name="T22" fmla="*/ 1616 w 3267"/>
              <a:gd name="T23" fmla="*/ 368 h 2157"/>
              <a:gd name="T24" fmla="*/ 1736 w 3267"/>
              <a:gd name="T25" fmla="*/ 418 h 2157"/>
              <a:gd name="T26" fmla="*/ 1862 w 3267"/>
              <a:gd name="T27" fmla="*/ 473 h 2157"/>
              <a:gd name="T28" fmla="*/ 2028 w 3267"/>
              <a:gd name="T29" fmla="*/ 557 h 2157"/>
              <a:gd name="T30" fmla="*/ 2142 w 3267"/>
              <a:gd name="T31" fmla="*/ 624 h 2157"/>
              <a:gd name="T32" fmla="*/ 2241 w 3267"/>
              <a:gd name="T33" fmla="*/ 685 h 2157"/>
              <a:gd name="T34" fmla="*/ 2341 w 3267"/>
              <a:gd name="T35" fmla="*/ 752 h 2157"/>
              <a:gd name="T36" fmla="*/ 2567 w 3267"/>
              <a:gd name="T37" fmla="*/ 936 h 2157"/>
              <a:gd name="T38" fmla="*/ 2687 w 3267"/>
              <a:gd name="T39" fmla="*/ 1058 h 2157"/>
              <a:gd name="T40" fmla="*/ 2760 w 3267"/>
              <a:gd name="T41" fmla="*/ 1142 h 2157"/>
              <a:gd name="T42" fmla="*/ 2833 w 3267"/>
              <a:gd name="T43" fmla="*/ 1226 h 2157"/>
              <a:gd name="T44" fmla="*/ 2926 w 3267"/>
              <a:gd name="T45" fmla="*/ 1359 h 2157"/>
              <a:gd name="T46" fmla="*/ 3013 w 3267"/>
              <a:gd name="T47" fmla="*/ 1504 h 2157"/>
              <a:gd name="T48" fmla="*/ 3059 w 3267"/>
              <a:gd name="T49" fmla="*/ 1605 h 2157"/>
              <a:gd name="T50" fmla="*/ 3106 w 3267"/>
              <a:gd name="T51" fmla="*/ 1705 h 2157"/>
              <a:gd name="T52" fmla="*/ 3146 w 3267"/>
              <a:gd name="T53" fmla="*/ 1811 h 2157"/>
              <a:gd name="T54" fmla="*/ 3192 w 3267"/>
              <a:gd name="T55" fmla="*/ 1972 h 2157"/>
              <a:gd name="T56" fmla="*/ 3226 w 3267"/>
              <a:gd name="T57" fmla="*/ 2089 h 2157"/>
              <a:gd name="T58" fmla="*/ 3239 w 3267"/>
              <a:gd name="T59" fmla="*/ 2151 h 2157"/>
              <a:gd name="T60" fmla="*/ 3246 w 3267"/>
              <a:gd name="T61" fmla="*/ 2156 h 2157"/>
              <a:gd name="T62" fmla="*/ 3252 w 3267"/>
              <a:gd name="T63" fmla="*/ 2151 h 2157"/>
              <a:gd name="T64" fmla="*/ 3259 w 3267"/>
              <a:gd name="T65" fmla="*/ 2145 h 2157"/>
              <a:gd name="T66" fmla="*/ 3266 w 3267"/>
              <a:gd name="T67" fmla="*/ 2139 h 2157"/>
              <a:gd name="T68" fmla="*/ 3252 w 3267"/>
              <a:gd name="T69" fmla="*/ 2084 h 2157"/>
              <a:gd name="T70" fmla="*/ 3219 w 3267"/>
              <a:gd name="T71" fmla="*/ 1967 h 2157"/>
              <a:gd name="T72" fmla="*/ 3172 w 3267"/>
              <a:gd name="T73" fmla="*/ 1805 h 2157"/>
              <a:gd name="T74" fmla="*/ 3133 w 3267"/>
              <a:gd name="T75" fmla="*/ 1694 h 2157"/>
              <a:gd name="T76" fmla="*/ 3086 w 3267"/>
              <a:gd name="T77" fmla="*/ 1593 h 2157"/>
              <a:gd name="T78" fmla="*/ 3033 w 3267"/>
              <a:gd name="T79" fmla="*/ 1493 h 2157"/>
              <a:gd name="T80" fmla="*/ 2953 w 3267"/>
              <a:gd name="T81" fmla="*/ 1348 h 2157"/>
              <a:gd name="T82" fmla="*/ 2853 w 3267"/>
              <a:gd name="T83" fmla="*/ 1215 h 2157"/>
              <a:gd name="T84" fmla="*/ 2787 w 3267"/>
              <a:gd name="T85" fmla="*/ 1125 h 2157"/>
              <a:gd name="T86" fmla="*/ 2707 w 3267"/>
              <a:gd name="T87" fmla="*/ 1042 h 2157"/>
              <a:gd name="T88" fmla="*/ 2587 w 3267"/>
              <a:gd name="T89" fmla="*/ 925 h 2157"/>
              <a:gd name="T90" fmla="*/ 2454 w 3267"/>
              <a:gd name="T91" fmla="*/ 808 h 2157"/>
              <a:gd name="T92" fmla="*/ 2361 w 3267"/>
              <a:gd name="T93" fmla="*/ 735 h 2157"/>
              <a:gd name="T94" fmla="*/ 2261 w 3267"/>
              <a:gd name="T95" fmla="*/ 668 h 2157"/>
              <a:gd name="T96" fmla="*/ 2155 w 3267"/>
              <a:gd name="T97" fmla="*/ 602 h 2157"/>
              <a:gd name="T98" fmla="*/ 2042 w 3267"/>
              <a:gd name="T99" fmla="*/ 540 h 2157"/>
              <a:gd name="T100" fmla="*/ 1875 w 3267"/>
              <a:gd name="T101" fmla="*/ 451 h 2157"/>
              <a:gd name="T102" fmla="*/ 1749 w 3267"/>
              <a:gd name="T103" fmla="*/ 401 h 2157"/>
              <a:gd name="T104" fmla="*/ 1623 w 3267"/>
              <a:gd name="T105" fmla="*/ 351 h 2157"/>
              <a:gd name="T106" fmla="*/ 1496 w 3267"/>
              <a:gd name="T107" fmla="*/ 301 h 2157"/>
              <a:gd name="T108" fmla="*/ 1357 w 3267"/>
              <a:gd name="T109" fmla="*/ 256 h 2157"/>
              <a:gd name="T110" fmla="*/ 1144 w 3267"/>
              <a:gd name="T111" fmla="*/ 195 h 2157"/>
              <a:gd name="T112" fmla="*/ 998 w 3267"/>
              <a:gd name="T113" fmla="*/ 156 h 2157"/>
              <a:gd name="T114" fmla="*/ 851 w 3267"/>
              <a:gd name="T115" fmla="*/ 122 h 2157"/>
              <a:gd name="T116" fmla="*/ 692 w 3267"/>
              <a:gd name="T117" fmla="*/ 89 h 2157"/>
              <a:gd name="T118" fmla="*/ 532 w 3267"/>
              <a:gd name="T119" fmla="*/ 61 h 2157"/>
              <a:gd name="T120" fmla="*/ 273 w 3267"/>
              <a:gd name="T121" fmla="*/ 28 h 2157"/>
              <a:gd name="T122" fmla="*/ 100 w 3267"/>
              <a:gd name="T123" fmla="*/ 5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67" h="2157">
                <a:moveTo>
                  <a:pt x="13" y="0"/>
                </a:moveTo>
                <a:lnTo>
                  <a:pt x="0" y="0"/>
                </a:lnTo>
                <a:lnTo>
                  <a:pt x="0" y="17"/>
                </a:lnTo>
                <a:lnTo>
                  <a:pt x="7" y="17"/>
                </a:lnTo>
                <a:lnTo>
                  <a:pt x="7" y="22"/>
                </a:lnTo>
                <a:lnTo>
                  <a:pt x="100" y="28"/>
                </a:lnTo>
                <a:lnTo>
                  <a:pt x="186" y="39"/>
                </a:lnTo>
                <a:lnTo>
                  <a:pt x="273" y="50"/>
                </a:lnTo>
                <a:lnTo>
                  <a:pt x="359" y="61"/>
                </a:lnTo>
                <a:lnTo>
                  <a:pt x="525" y="83"/>
                </a:lnTo>
                <a:lnTo>
                  <a:pt x="605" y="100"/>
                </a:lnTo>
                <a:lnTo>
                  <a:pt x="685" y="111"/>
                </a:lnTo>
                <a:lnTo>
                  <a:pt x="765" y="128"/>
                </a:lnTo>
                <a:lnTo>
                  <a:pt x="845" y="145"/>
                </a:lnTo>
                <a:lnTo>
                  <a:pt x="918" y="161"/>
                </a:lnTo>
                <a:lnTo>
                  <a:pt x="991" y="178"/>
                </a:lnTo>
                <a:lnTo>
                  <a:pt x="1064" y="195"/>
                </a:lnTo>
                <a:lnTo>
                  <a:pt x="1137" y="217"/>
                </a:lnTo>
                <a:lnTo>
                  <a:pt x="1284" y="256"/>
                </a:lnTo>
                <a:lnTo>
                  <a:pt x="1350" y="273"/>
                </a:lnTo>
                <a:lnTo>
                  <a:pt x="1417" y="295"/>
                </a:lnTo>
                <a:lnTo>
                  <a:pt x="1483" y="317"/>
                </a:lnTo>
                <a:lnTo>
                  <a:pt x="1550" y="345"/>
                </a:lnTo>
                <a:lnTo>
                  <a:pt x="1616" y="368"/>
                </a:lnTo>
                <a:lnTo>
                  <a:pt x="1676" y="395"/>
                </a:lnTo>
                <a:lnTo>
                  <a:pt x="1736" y="418"/>
                </a:lnTo>
                <a:lnTo>
                  <a:pt x="1802" y="446"/>
                </a:lnTo>
                <a:lnTo>
                  <a:pt x="1862" y="473"/>
                </a:lnTo>
                <a:lnTo>
                  <a:pt x="1915" y="501"/>
                </a:lnTo>
                <a:lnTo>
                  <a:pt x="2028" y="557"/>
                </a:lnTo>
                <a:lnTo>
                  <a:pt x="2082" y="590"/>
                </a:lnTo>
                <a:lnTo>
                  <a:pt x="2142" y="624"/>
                </a:lnTo>
                <a:lnTo>
                  <a:pt x="2195" y="652"/>
                </a:lnTo>
                <a:lnTo>
                  <a:pt x="2241" y="685"/>
                </a:lnTo>
                <a:lnTo>
                  <a:pt x="2294" y="719"/>
                </a:lnTo>
                <a:lnTo>
                  <a:pt x="2341" y="752"/>
                </a:lnTo>
                <a:lnTo>
                  <a:pt x="2394" y="791"/>
                </a:lnTo>
                <a:lnTo>
                  <a:pt x="2567" y="936"/>
                </a:lnTo>
                <a:lnTo>
                  <a:pt x="2607" y="975"/>
                </a:lnTo>
                <a:lnTo>
                  <a:pt x="2687" y="1058"/>
                </a:lnTo>
                <a:lnTo>
                  <a:pt x="2727" y="1098"/>
                </a:lnTo>
                <a:lnTo>
                  <a:pt x="2760" y="1142"/>
                </a:lnTo>
                <a:lnTo>
                  <a:pt x="2800" y="1181"/>
                </a:lnTo>
                <a:lnTo>
                  <a:pt x="2833" y="1226"/>
                </a:lnTo>
                <a:lnTo>
                  <a:pt x="2866" y="1270"/>
                </a:lnTo>
                <a:lnTo>
                  <a:pt x="2926" y="1359"/>
                </a:lnTo>
                <a:lnTo>
                  <a:pt x="2986" y="1454"/>
                </a:lnTo>
                <a:lnTo>
                  <a:pt x="3013" y="1504"/>
                </a:lnTo>
                <a:lnTo>
                  <a:pt x="3033" y="1554"/>
                </a:lnTo>
                <a:lnTo>
                  <a:pt x="3059" y="1605"/>
                </a:lnTo>
                <a:lnTo>
                  <a:pt x="3079" y="1655"/>
                </a:lnTo>
                <a:lnTo>
                  <a:pt x="3106" y="1705"/>
                </a:lnTo>
                <a:lnTo>
                  <a:pt x="3126" y="1755"/>
                </a:lnTo>
                <a:lnTo>
                  <a:pt x="3146" y="1811"/>
                </a:lnTo>
                <a:lnTo>
                  <a:pt x="3179" y="1917"/>
                </a:lnTo>
                <a:lnTo>
                  <a:pt x="3192" y="1972"/>
                </a:lnTo>
                <a:lnTo>
                  <a:pt x="3212" y="2028"/>
                </a:lnTo>
                <a:lnTo>
                  <a:pt x="3226" y="2089"/>
                </a:lnTo>
                <a:lnTo>
                  <a:pt x="3239" y="2145"/>
                </a:lnTo>
                <a:lnTo>
                  <a:pt x="3239" y="2151"/>
                </a:lnTo>
                <a:lnTo>
                  <a:pt x="3246" y="2151"/>
                </a:lnTo>
                <a:lnTo>
                  <a:pt x="3246" y="2156"/>
                </a:lnTo>
                <a:lnTo>
                  <a:pt x="3252" y="2156"/>
                </a:lnTo>
                <a:lnTo>
                  <a:pt x="3252" y="2151"/>
                </a:lnTo>
                <a:lnTo>
                  <a:pt x="3259" y="2151"/>
                </a:lnTo>
                <a:lnTo>
                  <a:pt x="3259" y="2145"/>
                </a:lnTo>
                <a:lnTo>
                  <a:pt x="3266" y="2145"/>
                </a:lnTo>
                <a:lnTo>
                  <a:pt x="3266" y="2139"/>
                </a:lnTo>
                <a:lnTo>
                  <a:pt x="3266" y="2139"/>
                </a:lnTo>
                <a:lnTo>
                  <a:pt x="3252" y="2084"/>
                </a:lnTo>
                <a:lnTo>
                  <a:pt x="3239" y="2022"/>
                </a:lnTo>
                <a:lnTo>
                  <a:pt x="3219" y="1967"/>
                </a:lnTo>
                <a:lnTo>
                  <a:pt x="3206" y="1911"/>
                </a:lnTo>
                <a:lnTo>
                  <a:pt x="3172" y="1805"/>
                </a:lnTo>
                <a:lnTo>
                  <a:pt x="3152" y="1749"/>
                </a:lnTo>
                <a:lnTo>
                  <a:pt x="3133" y="1694"/>
                </a:lnTo>
                <a:lnTo>
                  <a:pt x="3106" y="1644"/>
                </a:lnTo>
                <a:lnTo>
                  <a:pt x="3086" y="1593"/>
                </a:lnTo>
                <a:lnTo>
                  <a:pt x="3059" y="1543"/>
                </a:lnTo>
                <a:lnTo>
                  <a:pt x="3033" y="1493"/>
                </a:lnTo>
                <a:lnTo>
                  <a:pt x="3006" y="1449"/>
                </a:lnTo>
                <a:lnTo>
                  <a:pt x="2953" y="1348"/>
                </a:lnTo>
                <a:lnTo>
                  <a:pt x="2886" y="1259"/>
                </a:lnTo>
                <a:lnTo>
                  <a:pt x="2853" y="1215"/>
                </a:lnTo>
                <a:lnTo>
                  <a:pt x="2820" y="1170"/>
                </a:lnTo>
                <a:lnTo>
                  <a:pt x="2787" y="1125"/>
                </a:lnTo>
                <a:lnTo>
                  <a:pt x="2747" y="1086"/>
                </a:lnTo>
                <a:lnTo>
                  <a:pt x="2707" y="1042"/>
                </a:lnTo>
                <a:lnTo>
                  <a:pt x="2627" y="964"/>
                </a:lnTo>
                <a:lnTo>
                  <a:pt x="2587" y="925"/>
                </a:lnTo>
                <a:lnTo>
                  <a:pt x="2501" y="847"/>
                </a:lnTo>
                <a:lnTo>
                  <a:pt x="2454" y="808"/>
                </a:lnTo>
                <a:lnTo>
                  <a:pt x="2408" y="774"/>
                </a:lnTo>
                <a:lnTo>
                  <a:pt x="2361" y="735"/>
                </a:lnTo>
                <a:lnTo>
                  <a:pt x="2308" y="702"/>
                </a:lnTo>
                <a:lnTo>
                  <a:pt x="2261" y="668"/>
                </a:lnTo>
                <a:lnTo>
                  <a:pt x="2208" y="635"/>
                </a:lnTo>
                <a:lnTo>
                  <a:pt x="2155" y="602"/>
                </a:lnTo>
                <a:lnTo>
                  <a:pt x="2102" y="568"/>
                </a:lnTo>
                <a:lnTo>
                  <a:pt x="2042" y="540"/>
                </a:lnTo>
                <a:lnTo>
                  <a:pt x="1929" y="479"/>
                </a:lnTo>
                <a:lnTo>
                  <a:pt x="1875" y="451"/>
                </a:lnTo>
                <a:lnTo>
                  <a:pt x="1816" y="423"/>
                </a:lnTo>
                <a:lnTo>
                  <a:pt x="1749" y="401"/>
                </a:lnTo>
                <a:lnTo>
                  <a:pt x="1689" y="373"/>
                </a:lnTo>
                <a:lnTo>
                  <a:pt x="1623" y="351"/>
                </a:lnTo>
                <a:lnTo>
                  <a:pt x="1563" y="323"/>
                </a:lnTo>
                <a:lnTo>
                  <a:pt x="1496" y="301"/>
                </a:lnTo>
                <a:lnTo>
                  <a:pt x="1430" y="278"/>
                </a:lnTo>
                <a:lnTo>
                  <a:pt x="1357" y="256"/>
                </a:lnTo>
                <a:lnTo>
                  <a:pt x="1290" y="234"/>
                </a:lnTo>
                <a:lnTo>
                  <a:pt x="1144" y="195"/>
                </a:lnTo>
                <a:lnTo>
                  <a:pt x="1071" y="173"/>
                </a:lnTo>
                <a:lnTo>
                  <a:pt x="998" y="156"/>
                </a:lnTo>
                <a:lnTo>
                  <a:pt x="924" y="139"/>
                </a:lnTo>
                <a:lnTo>
                  <a:pt x="851" y="122"/>
                </a:lnTo>
                <a:lnTo>
                  <a:pt x="771" y="106"/>
                </a:lnTo>
                <a:lnTo>
                  <a:pt x="692" y="89"/>
                </a:lnTo>
                <a:lnTo>
                  <a:pt x="612" y="78"/>
                </a:lnTo>
                <a:lnTo>
                  <a:pt x="532" y="61"/>
                </a:lnTo>
                <a:lnTo>
                  <a:pt x="359" y="39"/>
                </a:lnTo>
                <a:lnTo>
                  <a:pt x="273" y="28"/>
                </a:lnTo>
                <a:lnTo>
                  <a:pt x="186" y="17"/>
                </a:lnTo>
                <a:lnTo>
                  <a:pt x="100" y="5"/>
                </a:lnTo>
                <a:lnTo>
                  <a:pt x="13" y="0"/>
                </a:lnTo>
              </a:path>
            </a:pathLst>
          </a:custGeom>
          <a:solidFill>
            <a:srgbClr val="FAFD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4" name="Rectangle 8"/>
          <p:cNvSpPr>
            <a:spLocks noChangeArrowheads="1"/>
          </p:cNvSpPr>
          <p:nvPr/>
        </p:nvSpPr>
        <p:spPr bwMode="auto">
          <a:xfrm>
            <a:off x="7551738" y="5327466"/>
            <a:ext cx="919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AFD00"/>
                </a:solidFill>
                <a:latin typeface="Arial" charset="0"/>
              </a:rPr>
              <a:t>Speed</a:t>
            </a:r>
          </a:p>
        </p:txBody>
      </p:sp>
      <p:sp>
        <p:nvSpPr>
          <p:cNvPr id="101385" name="Rectangle 9"/>
          <p:cNvSpPr>
            <a:spLocks noChangeArrowheads="1"/>
          </p:cNvSpPr>
          <p:nvPr/>
        </p:nvSpPr>
        <p:spPr bwMode="auto">
          <a:xfrm>
            <a:off x="7551738" y="5592579"/>
            <a:ext cx="931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AFD00"/>
                </a:solidFill>
                <a:latin typeface="Arial" charset="0"/>
              </a:rPr>
              <a:t> (PPS)</a:t>
            </a:r>
          </a:p>
        </p:txBody>
      </p:sp>
      <p:grpSp>
        <p:nvGrpSpPr>
          <p:cNvPr id="101388" name="Group 12"/>
          <p:cNvGrpSpPr>
            <a:grpSpLocks/>
          </p:cNvGrpSpPr>
          <p:nvPr/>
        </p:nvGrpSpPr>
        <p:grpSpPr bwMode="auto">
          <a:xfrm>
            <a:off x="3032125" y="5562416"/>
            <a:ext cx="1609725" cy="661988"/>
            <a:chOff x="1910" y="3902"/>
            <a:chExt cx="1014" cy="417"/>
          </a:xfrm>
        </p:grpSpPr>
        <p:sp>
          <p:nvSpPr>
            <p:cNvPr id="101386" name="Rectangle 10"/>
            <p:cNvSpPr>
              <a:spLocks noChangeArrowheads="1"/>
            </p:cNvSpPr>
            <p:nvPr/>
          </p:nvSpPr>
          <p:spPr bwMode="auto">
            <a:xfrm>
              <a:off x="1910" y="3902"/>
              <a:ext cx="101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CD1C1"/>
                  </a:solidFill>
                  <a:latin typeface="Arial" charset="0"/>
                </a:rPr>
                <a:t>Max Starting</a:t>
              </a:r>
            </a:p>
          </p:txBody>
        </p:sp>
        <p:sp>
          <p:nvSpPr>
            <p:cNvPr id="101387" name="Rectangle 11"/>
            <p:cNvSpPr>
              <a:spLocks noChangeArrowheads="1"/>
            </p:cNvSpPr>
            <p:nvPr/>
          </p:nvSpPr>
          <p:spPr bwMode="auto">
            <a:xfrm>
              <a:off x="2123" y="4069"/>
              <a:ext cx="57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CD1C1"/>
                  </a:solidFill>
                  <a:latin typeface="Arial" charset="0"/>
                </a:rPr>
                <a:t>Speed</a:t>
              </a:r>
            </a:p>
          </p:txBody>
        </p:sp>
      </p:grpSp>
      <p:grpSp>
        <p:nvGrpSpPr>
          <p:cNvPr id="101391" name="Group 15"/>
          <p:cNvGrpSpPr>
            <a:grpSpLocks/>
          </p:cNvGrpSpPr>
          <p:nvPr/>
        </p:nvGrpSpPr>
        <p:grpSpPr bwMode="auto">
          <a:xfrm>
            <a:off x="5141913" y="5516379"/>
            <a:ext cx="1681162" cy="661987"/>
            <a:chOff x="3239" y="3873"/>
            <a:chExt cx="1059" cy="417"/>
          </a:xfrm>
        </p:grpSpPr>
        <p:sp>
          <p:nvSpPr>
            <p:cNvPr id="101389" name="Rectangle 13"/>
            <p:cNvSpPr>
              <a:spLocks noChangeArrowheads="1"/>
            </p:cNvSpPr>
            <p:nvPr/>
          </p:nvSpPr>
          <p:spPr bwMode="auto">
            <a:xfrm>
              <a:off x="3239" y="3873"/>
              <a:ext cx="105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CD1C1"/>
                  </a:solidFill>
                  <a:latin typeface="Arial" charset="0"/>
                </a:rPr>
                <a:t>Max Running</a:t>
              </a:r>
            </a:p>
          </p:txBody>
        </p:sp>
        <p:sp>
          <p:nvSpPr>
            <p:cNvPr id="101390" name="Rectangle 14"/>
            <p:cNvSpPr>
              <a:spLocks noChangeArrowheads="1"/>
            </p:cNvSpPr>
            <p:nvPr/>
          </p:nvSpPr>
          <p:spPr bwMode="auto">
            <a:xfrm>
              <a:off x="3451" y="4040"/>
              <a:ext cx="62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CD1C1"/>
                  </a:solidFill>
                  <a:latin typeface="Arial" charset="0"/>
                </a:rPr>
                <a:t> Speed</a:t>
              </a:r>
            </a:p>
          </p:txBody>
        </p:sp>
      </p:grpSp>
      <p:sp>
        <p:nvSpPr>
          <p:cNvPr id="101392" name="Line 16"/>
          <p:cNvSpPr>
            <a:spLocks noChangeShapeType="1"/>
          </p:cNvSpPr>
          <p:nvPr/>
        </p:nvSpPr>
        <p:spPr bwMode="auto">
          <a:xfrm flipV="1">
            <a:off x="4230688" y="5344929"/>
            <a:ext cx="706437" cy="265112"/>
          </a:xfrm>
          <a:prstGeom prst="line">
            <a:avLst/>
          </a:prstGeom>
          <a:noFill/>
          <a:ln w="12700">
            <a:solidFill>
              <a:srgbClr val="FAFD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3" name="Freeform 17"/>
          <p:cNvSpPr>
            <a:spLocks/>
          </p:cNvSpPr>
          <p:nvPr/>
        </p:nvSpPr>
        <p:spPr bwMode="auto">
          <a:xfrm>
            <a:off x="4810125" y="5344929"/>
            <a:ext cx="128588" cy="90487"/>
          </a:xfrm>
          <a:custGeom>
            <a:avLst/>
            <a:gdLst>
              <a:gd name="T0" fmla="*/ 0 w 81"/>
              <a:gd name="T1" fmla="*/ 0 h 57"/>
              <a:gd name="T2" fmla="*/ 80 w 81"/>
              <a:gd name="T3" fmla="*/ 0 h 57"/>
              <a:gd name="T4" fmla="*/ 27 w 81"/>
              <a:gd name="T5" fmla="*/ 56 h 57"/>
              <a:gd name="T6" fmla="*/ 0 w 81"/>
              <a:gd name="T7" fmla="*/ 0 h 57"/>
            </a:gdLst>
            <a:ahLst/>
            <a:cxnLst>
              <a:cxn ang="0">
                <a:pos x="T0" y="T1"/>
              </a:cxn>
              <a:cxn ang="0">
                <a:pos x="T2" y="T3"/>
              </a:cxn>
              <a:cxn ang="0">
                <a:pos x="T4" y="T5"/>
              </a:cxn>
              <a:cxn ang="0">
                <a:pos x="T6" y="T7"/>
              </a:cxn>
            </a:cxnLst>
            <a:rect l="0" t="0" r="r" b="b"/>
            <a:pathLst>
              <a:path w="81" h="57">
                <a:moveTo>
                  <a:pt x="0" y="0"/>
                </a:moveTo>
                <a:lnTo>
                  <a:pt x="80" y="0"/>
                </a:lnTo>
                <a:lnTo>
                  <a:pt x="27" y="56"/>
                </a:lnTo>
                <a:lnTo>
                  <a:pt x="0" y="0"/>
                </a:lnTo>
              </a:path>
            </a:pathLst>
          </a:custGeom>
          <a:solidFill>
            <a:srgbClr val="FAFD00"/>
          </a:solidFill>
          <a:ln w="12700" cap="rnd" cmpd="sng">
            <a:solidFill>
              <a:srgbClr val="FAFD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4" name="Line 18"/>
          <p:cNvSpPr>
            <a:spLocks noChangeShapeType="1"/>
          </p:cNvSpPr>
          <p:nvPr/>
        </p:nvSpPr>
        <p:spPr bwMode="auto">
          <a:xfrm flipV="1">
            <a:off x="6446838" y="5344929"/>
            <a:ext cx="476250" cy="265112"/>
          </a:xfrm>
          <a:prstGeom prst="line">
            <a:avLst/>
          </a:prstGeom>
          <a:noFill/>
          <a:ln w="12700">
            <a:solidFill>
              <a:srgbClr val="FAFD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5" name="Freeform 19"/>
          <p:cNvSpPr>
            <a:spLocks/>
          </p:cNvSpPr>
          <p:nvPr/>
        </p:nvSpPr>
        <p:spPr bwMode="auto">
          <a:xfrm>
            <a:off x="6796088" y="5344929"/>
            <a:ext cx="128587" cy="98425"/>
          </a:xfrm>
          <a:custGeom>
            <a:avLst/>
            <a:gdLst>
              <a:gd name="T0" fmla="*/ 0 w 81"/>
              <a:gd name="T1" fmla="*/ 11 h 62"/>
              <a:gd name="T2" fmla="*/ 80 w 81"/>
              <a:gd name="T3" fmla="*/ 0 h 62"/>
              <a:gd name="T4" fmla="*/ 40 w 81"/>
              <a:gd name="T5" fmla="*/ 61 h 62"/>
              <a:gd name="T6" fmla="*/ 0 w 81"/>
              <a:gd name="T7" fmla="*/ 11 h 62"/>
            </a:gdLst>
            <a:ahLst/>
            <a:cxnLst>
              <a:cxn ang="0">
                <a:pos x="T0" y="T1"/>
              </a:cxn>
              <a:cxn ang="0">
                <a:pos x="T2" y="T3"/>
              </a:cxn>
              <a:cxn ang="0">
                <a:pos x="T4" y="T5"/>
              </a:cxn>
              <a:cxn ang="0">
                <a:pos x="T6" y="T7"/>
              </a:cxn>
            </a:cxnLst>
            <a:rect l="0" t="0" r="r" b="b"/>
            <a:pathLst>
              <a:path w="81" h="62">
                <a:moveTo>
                  <a:pt x="0" y="11"/>
                </a:moveTo>
                <a:lnTo>
                  <a:pt x="80" y="0"/>
                </a:lnTo>
                <a:lnTo>
                  <a:pt x="40" y="61"/>
                </a:lnTo>
                <a:lnTo>
                  <a:pt x="0" y="11"/>
                </a:lnTo>
              </a:path>
            </a:pathLst>
          </a:custGeom>
          <a:solidFill>
            <a:srgbClr val="FAFD00"/>
          </a:solidFill>
          <a:ln w="12700" cap="rnd" cmpd="sng">
            <a:solidFill>
              <a:srgbClr val="FAFD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6" name="Rectangle 20"/>
          <p:cNvSpPr>
            <a:spLocks noChangeArrowheads="1"/>
          </p:cNvSpPr>
          <p:nvPr/>
        </p:nvSpPr>
        <p:spPr bwMode="auto">
          <a:xfrm>
            <a:off x="6291263" y="2801754"/>
            <a:ext cx="960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CD1C1"/>
                </a:solidFill>
                <a:latin typeface="Arial" charset="0"/>
              </a:rPr>
              <a:t>Pullout</a:t>
            </a:r>
          </a:p>
        </p:txBody>
      </p:sp>
      <p:sp>
        <p:nvSpPr>
          <p:cNvPr id="101397" name="Rectangle 21"/>
          <p:cNvSpPr>
            <a:spLocks noChangeArrowheads="1"/>
          </p:cNvSpPr>
          <p:nvPr/>
        </p:nvSpPr>
        <p:spPr bwMode="auto">
          <a:xfrm>
            <a:off x="6270625" y="3066866"/>
            <a:ext cx="989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CD1C1"/>
                </a:solidFill>
                <a:latin typeface="Arial" charset="0"/>
              </a:rPr>
              <a:t>Torque</a:t>
            </a:r>
          </a:p>
        </p:txBody>
      </p:sp>
      <p:sp>
        <p:nvSpPr>
          <p:cNvPr id="101398" name="Rectangle 22"/>
          <p:cNvSpPr>
            <a:spLocks noChangeArrowheads="1"/>
          </p:cNvSpPr>
          <p:nvPr/>
        </p:nvSpPr>
        <p:spPr bwMode="auto">
          <a:xfrm>
            <a:off x="2770808" y="3100204"/>
            <a:ext cx="90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dirty="0">
                <a:solidFill>
                  <a:srgbClr val="FCD1C1"/>
                </a:solidFill>
                <a:latin typeface="Arial" charset="0"/>
              </a:rPr>
              <a:t>Pull-In</a:t>
            </a:r>
          </a:p>
        </p:txBody>
      </p:sp>
      <p:sp>
        <p:nvSpPr>
          <p:cNvPr id="101399" name="Rectangle 23"/>
          <p:cNvSpPr>
            <a:spLocks noChangeArrowheads="1"/>
          </p:cNvSpPr>
          <p:nvPr/>
        </p:nvSpPr>
        <p:spPr bwMode="auto">
          <a:xfrm>
            <a:off x="2718421" y="3365316"/>
            <a:ext cx="989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dirty="0">
                <a:solidFill>
                  <a:srgbClr val="FCD1C1"/>
                </a:solidFill>
                <a:latin typeface="Arial" charset="0"/>
              </a:rPr>
              <a:t>Torque</a:t>
            </a:r>
          </a:p>
        </p:txBody>
      </p:sp>
      <p:sp>
        <p:nvSpPr>
          <p:cNvPr id="101400" name="Rectangle 24"/>
          <p:cNvSpPr>
            <a:spLocks noChangeArrowheads="1"/>
          </p:cNvSpPr>
          <p:nvPr/>
        </p:nvSpPr>
        <p:spPr bwMode="auto">
          <a:xfrm>
            <a:off x="1457945" y="3845633"/>
            <a:ext cx="1312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dirty="0">
                <a:solidFill>
                  <a:srgbClr val="FCD1C1"/>
                </a:solidFill>
                <a:latin typeface="Arial" charset="0"/>
              </a:rPr>
              <a:t>Start/Stop</a:t>
            </a:r>
          </a:p>
        </p:txBody>
      </p:sp>
      <p:sp>
        <p:nvSpPr>
          <p:cNvPr id="101401" name="Rectangle 25"/>
          <p:cNvSpPr>
            <a:spLocks noChangeArrowheads="1"/>
          </p:cNvSpPr>
          <p:nvPr/>
        </p:nvSpPr>
        <p:spPr bwMode="auto">
          <a:xfrm>
            <a:off x="1605583" y="4112333"/>
            <a:ext cx="989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CD1C1"/>
                </a:solidFill>
                <a:latin typeface="Arial" charset="0"/>
              </a:rPr>
              <a:t>Region</a:t>
            </a:r>
          </a:p>
        </p:txBody>
      </p:sp>
      <p:grpSp>
        <p:nvGrpSpPr>
          <p:cNvPr id="101405" name="Group 29"/>
          <p:cNvGrpSpPr>
            <a:grpSpLocks/>
          </p:cNvGrpSpPr>
          <p:nvPr/>
        </p:nvGrpSpPr>
        <p:grpSpPr bwMode="auto">
          <a:xfrm>
            <a:off x="1295400" y="1076141"/>
            <a:ext cx="1174750" cy="661988"/>
            <a:chOff x="816" y="1076"/>
            <a:chExt cx="740" cy="417"/>
          </a:xfrm>
        </p:grpSpPr>
        <p:sp>
          <p:nvSpPr>
            <p:cNvPr id="101402" name="Rectangle 26"/>
            <p:cNvSpPr>
              <a:spLocks noChangeArrowheads="1"/>
            </p:cNvSpPr>
            <p:nvPr/>
          </p:nvSpPr>
          <p:spPr bwMode="auto">
            <a:xfrm>
              <a:off x="897" y="1076"/>
              <a:ext cx="65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CD1C1"/>
                  </a:solidFill>
                  <a:latin typeface="Arial" charset="0"/>
                </a:rPr>
                <a:t>Holding</a:t>
              </a:r>
            </a:p>
          </p:txBody>
        </p:sp>
        <p:sp>
          <p:nvSpPr>
            <p:cNvPr id="101403" name="Rectangle 27"/>
            <p:cNvSpPr>
              <a:spLocks noChangeArrowheads="1"/>
            </p:cNvSpPr>
            <p:nvPr/>
          </p:nvSpPr>
          <p:spPr bwMode="auto">
            <a:xfrm>
              <a:off x="911" y="1243"/>
              <a:ext cx="62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CD1C1"/>
                  </a:solidFill>
                  <a:latin typeface="Arial" charset="0"/>
                </a:rPr>
                <a:t>Torque</a:t>
              </a:r>
            </a:p>
          </p:txBody>
        </p:sp>
        <p:sp>
          <p:nvSpPr>
            <p:cNvPr id="101404" name="Line 28"/>
            <p:cNvSpPr>
              <a:spLocks noChangeShapeType="1"/>
            </p:cNvSpPr>
            <p:nvPr/>
          </p:nvSpPr>
          <p:spPr bwMode="auto">
            <a:xfrm>
              <a:off x="816" y="1302"/>
              <a:ext cx="99" cy="84"/>
            </a:xfrm>
            <a:prstGeom prst="line">
              <a:avLst/>
            </a:prstGeom>
            <a:noFill/>
            <a:ln w="25400">
              <a:solidFill>
                <a:srgbClr val="FAFD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5"/>
          <p:cNvGrpSpPr/>
          <p:nvPr/>
        </p:nvGrpSpPr>
        <p:grpSpPr>
          <a:xfrm rot="10100383">
            <a:off x="3599274" y="3386739"/>
            <a:ext cx="475426" cy="107859"/>
            <a:chOff x="4230688" y="3416116"/>
            <a:chExt cx="877887" cy="125413"/>
          </a:xfrm>
        </p:grpSpPr>
        <p:sp>
          <p:nvSpPr>
            <p:cNvPr id="101406" name="Freeform 30"/>
            <p:cNvSpPr>
              <a:spLocks/>
            </p:cNvSpPr>
            <p:nvPr/>
          </p:nvSpPr>
          <p:spPr bwMode="auto">
            <a:xfrm rot="10800000">
              <a:off x="4294188" y="3416116"/>
              <a:ext cx="814387" cy="80963"/>
            </a:xfrm>
            <a:custGeom>
              <a:avLst/>
              <a:gdLst>
                <a:gd name="T0" fmla="*/ 505 w 513"/>
                <a:gd name="T1" fmla="*/ 11 h 51"/>
                <a:gd name="T2" fmla="*/ 505 w 513"/>
                <a:gd name="T3" fmla="*/ 6 h 51"/>
                <a:gd name="T4" fmla="*/ 512 w 513"/>
                <a:gd name="T5" fmla="*/ 6 h 51"/>
                <a:gd name="T6" fmla="*/ 512 w 513"/>
                <a:gd name="T7" fmla="*/ 0 h 51"/>
                <a:gd name="T8" fmla="*/ 505 w 513"/>
                <a:gd name="T9" fmla="*/ 0 h 51"/>
                <a:gd name="T10" fmla="*/ 6 w 513"/>
                <a:gd name="T11" fmla="*/ 39 h 51"/>
                <a:gd name="T12" fmla="*/ 0 w 513"/>
                <a:gd name="T13" fmla="*/ 39 h 51"/>
                <a:gd name="T14" fmla="*/ 0 w 513"/>
                <a:gd name="T15" fmla="*/ 50 h 51"/>
                <a:gd name="T16" fmla="*/ 6 w 513"/>
                <a:gd name="T17" fmla="*/ 50 h 51"/>
                <a:gd name="T18" fmla="*/ 505 w 513"/>
                <a:gd name="T19"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1">
                  <a:moveTo>
                    <a:pt x="505" y="11"/>
                  </a:moveTo>
                  <a:lnTo>
                    <a:pt x="505" y="6"/>
                  </a:lnTo>
                  <a:lnTo>
                    <a:pt x="512" y="6"/>
                  </a:lnTo>
                  <a:lnTo>
                    <a:pt x="512" y="0"/>
                  </a:lnTo>
                  <a:lnTo>
                    <a:pt x="505" y="0"/>
                  </a:lnTo>
                  <a:lnTo>
                    <a:pt x="6" y="39"/>
                  </a:lnTo>
                  <a:lnTo>
                    <a:pt x="0" y="39"/>
                  </a:lnTo>
                  <a:lnTo>
                    <a:pt x="0" y="50"/>
                  </a:lnTo>
                  <a:lnTo>
                    <a:pt x="6" y="50"/>
                  </a:lnTo>
                  <a:lnTo>
                    <a:pt x="505" y="11"/>
                  </a:lnTo>
                </a:path>
              </a:pathLst>
            </a:custGeom>
            <a:solidFill>
              <a:srgbClr val="FAFD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7" name="Freeform 31"/>
            <p:cNvSpPr>
              <a:spLocks/>
            </p:cNvSpPr>
            <p:nvPr/>
          </p:nvSpPr>
          <p:spPr bwMode="auto">
            <a:xfrm>
              <a:off x="4230688" y="3416116"/>
              <a:ext cx="190500" cy="125413"/>
            </a:xfrm>
            <a:custGeom>
              <a:avLst/>
              <a:gdLst>
                <a:gd name="T0" fmla="*/ 119 w 120"/>
                <a:gd name="T1" fmla="*/ 78 h 79"/>
                <a:gd name="T2" fmla="*/ 0 w 120"/>
                <a:gd name="T3" fmla="*/ 50 h 79"/>
                <a:gd name="T4" fmla="*/ 113 w 120"/>
                <a:gd name="T5" fmla="*/ 0 h 79"/>
                <a:gd name="T6" fmla="*/ 119 w 120"/>
                <a:gd name="T7" fmla="*/ 78 h 79"/>
              </a:gdLst>
              <a:ahLst/>
              <a:cxnLst>
                <a:cxn ang="0">
                  <a:pos x="T0" y="T1"/>
                </a:cxn>
                <a:cxn ang="0">
                  <a:pos x="T2" y="T3"/>
                </a:cxn>
                <a:cxn ang="0">
                  <a:pos x="T4" y="T5"/>
                </a:cxn>
                <a:cxn ang="0">
                  <a:pos x="T6" y="T7"/>
                </a:cxn>
              </a:cxnLst>
              <a:rect l="0" t="0" r="r" b="b"/>
              <a:pathLst>
                <a:path w="120" h="79">
                  <a:moveTo>
                    <a:pt x="119" y="78"/>
                  </a:moveTo>
                  <a:lnTo>
                    <a:pt x="0" y="50"/>
                  </a:lnTo>
                  <a:lnTo>
                    <a:pt x="113" y="0"/>
                  </a:lnTo>
                  <a:lnTo>
                    <a:pt x="119" y="78"/>
                  </a:lnTo>
                </a:path>
              </a:pathLst>
            </a:custGeom>
            <a:solidFill>
              <a:srgbClr val="FAFD00"/>
            </a:solidFill>
            <a:ln w="12700" cap="rnd" cmpd="sng">
              <a:solidFill>
                <a:srgbClr val="FAFD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1408" name="Freeform 32"/>
          <p:cNvSpPr>
            <a:spLocks/>
          </p:cNvSpPr>
          <p:nvPr/>
        </p:nvSpPr>
        <p:spPr bwMode="auto">
          <a:xfrm>
            <a:off x="6194425" y="3416116"/>
            <a:ext cx="1130300" cy="80963"/>
          </a:xfrm>
          <a:custGeom>
            <a:avLst/>
            <a:gdLst>
              <a:gd name="T0" fmla="*/ 705 w 712"/>
              <a:gd name="T1" fmla="*/ 11 h 51"/>
              <a:gd name="T2" fmla="*/ 705 w 712"/>
              <a:gd name="T3" fmla="*/ 6 h 51"/>
              <a:gd name="T4" fmla="*/ 711 w 712"/>
              <a:gd name="T5" fmla="*/ 6 h 51"/>
              <a:gd name="T6" fmla="*/ 711 w 712"/>
              <a:gd name="T7" fmla="*/ 0 h 51"/>
              <a:gd name="T8" fmla="*/ 705 w 712"/>
              <a:gd name="T9" fmla="*/ 0 h 51"/>
              <a:gd name="T10" fmla="*/ 6 w 712"/>
              <a:gd name="T11" fmla="*/ 39 h 51"/>
              <a:gd name="T12" fmla="*/ 0 w 712"/>
              <a:gd name="T13" fmla="*/ 39 h 51"/>
              <a:gd name="T14" fmla="*/ 0 w 712"/>
              <a:gd name="T15" fmla="*/ 50 h 51"/>
              <a:gd name="T16" fmla="*/ 6 w 712"/>
              <a:gd name="T17" fmla="*/ 50 h 51"/>
              <a:gd name="T18" fmla="*/ 705 w 712"/>
              <a:gd name="T19"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51">
                <a:moveTo>
                  <a:pt x="705" y="11"/>
                </a:moveTo>
                <a:lnTo>
                  <a:pt x="705" y="6"/>
                </a:lnTo>
                <a:lnTo>
                  <a:pt x="711" y="6"/>
                </a:lnTo>
                <a:lnTo>
                  <a:pt x="711" y="0"/>
                </a:lnTo>
                <a:lnTo>
                  <a:pt x="705" y="0"/>
                </a:lnTo>
                <a:lnTo>
                  <a:pt x="6" y="39"/>
                </a:lnTo>
                <a:lnTo>
                  <a:pt x="0" y="39"/>
                </a:lnTo>
                <a:lnTo>
                  <a:pt x="0" y="50"/>
                </a:lnTo>
                <a:lnTo>
                  <a:pt x="6" y="50"/>
                </a:lnTo>
                <a:lnTo>
                  <a:pt x="705" y="11"/>
                </a:lnTo>
              </a:path>
            </a:pathLst>
          </a:custGeom>
          <a:solidFill>
            <a:srgbClr val="FAFD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9" name="Freeform 33"/>
          <p:cNvSpPr>
            <a:spLocks/>
          </p:cNvSpPr>
          <p:nvPr/>
        </p:nvSpPr>
        <p:spPr bwMode="auto">
          <a:xfrm>
            <a:off x="6130925" y="3425641"/>
            <a:ext cx="192088" cy="115888"/>
          </a:xfrm>
          <a:custGeom>
            <a:avLst/>
            <a:gdLst>
              <a:gd name="T0" fmla="*/ 120 w 121"/>
              <a:gd name="T1" fmla="*/ 72 h 73"/>
              <a:gd name="T2" fmla="*/ 0 w 121"/>
              <a:gd name="T3" fmla="*/ 44 h 73"/>
              <a:gd name="T4" fmla="*/ 113 w 121"/>
              <a:gd name="T5" fmla="*/ 0 h 73"/>
              <a:gd name="T6" fmla="*/ 120 w 121"/>
              <a:gd name="T7" fmla="*/ 72 h 73"/>
            </a:gdLst>
            <a:ahLst/>
            <a:cxnLst>
              <a:cxn ang="0">
                <a:pos x="T0" y="T1"/>
              </a:cxn>
              <a:cxn ang="0">
                <a:pos x="T2" y="T3"/>
              </a:cxn>
              <a:cxn ang="0">
                <a:pos x="T4" y="T5"/>
              </a:cxn>
              <a:cxn ang="0">
                <a:pos x="T6" y="T7"/>
              </a:cxn>
            </a:cxnLst>
            <a:rect l="0" t="0" r="r" b="b"/>
            <a:pathLst>
              <a:path w="121" h="73">
                <a:moveTo>
                  <a:pt x="120" y="72"/>
                </a:moveTo>
                <a:lnTo>
                  <a:pt x="0" y="44"/>
                </a:lnTo>
                <a:lnTo>
                  <a:pt x="113" y="0"/>
                </a:lnTo>
                <a:lnTo>
                  <a:pt x="120" y="72"/>
                </a:lnTo>
              </a:path>
            </a:pathLst>
          </a:custGeom>
          <a:solidFill>
            <a:srgbClr val="FAFD00"/>
          </a:solidFill>
          <a:ln w="12700" cap="rnd" cmpd="sng">
            <a:solidFill>
              <a:srgbClr val="FAFD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0" name="Rectangle 34"/>
          <p:cNvSpPr>
            <a:spLocks noChangeArrowheads="1"/>
          </p:cNvSpPr>
          <p:nvPr/>
        </p:nvSpPr>
        <p:spPr bwMode="auto">
          <a:xfrm rot="16200000">
            <a:off x="24607" y="1827822"/>
            <a:ext cx="177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r>
              <a:rPr lang="en-US" sz="2000">
                <a:solidFill>
                  <a:srgbClr val="FAFD00"/>
                </a:solidFill>
                <a:latin typeface="Arial" charset="0"/>
              </a:rPr>
              <a:t>Torque (oz-in)</a:t>
            </a:r>
          </a:p>
        </p:txBody>
      </p:sp>
      <p:grpSp>
        <p:nvGrpSpPr>
          <p:cNvPr id="101445" name="Group 69"/>
          <p:cNvGrpSpPr>
            <a:grpSpLocks/>
          </p:cNvGrpSpPr>
          <p:nvPr/>
        </p:nvGrpSpPr>
        <p:grpSpPr bwMode="auto">
          <a:xfrm>
            <a:off x="5638800" y="1806391"/>
            <a:ext cx="579438" cy="1136650"/>
            <a:chOff x="3552" y="1536"/>
            <a:chExt cx="365" cy="716"/>
          </a:xfrm>
        </p:grpSpPr>
        <p:sp>
          <p:nvSpPr>
            <p:cNvPr id="101411" name="Arc 35"/>
            <p:cNvSpPr>
              <a:spLocks/>
            </p:cNvSpPr>
            <p:nvPr/>
          </p:nvSpPr>
          <p:spPr bwMode="auto">
            <a:xfrm>
              <a:off x="3567" y="1676"/>
              <a:ext cx="51" cy="153"/>
            </a:xfrm>
            <a:custGeom>
              <a:avLst/>
              <a:gdLst>
                <a:gd name="G0" fmla="+- 21600 0 0"/>
                <a:gd name="G1" fmla="+- 21596 0 0"/>
                <a:gd name="G2" fmla="+- 21600 0 0"/>
                <a:gd name="T0" fmla="*/ 21170 w 21600"/>
                <a:gd name="T1" fmla="*/ 43192 h 43192"/>
                <a:gd name="T2" fmla="*/ 21175 w 21600"/>
                <a:gd name="T3" fmla="*/ 0 h 43192"/>
                <a:gd name="T4" fmla="*/ 21600 w 21600"/>
                <a:gd name="T5" fmla="*/ 21596 h 43192"/>
              </a:gdLst>
              <a:ahLst/>
              <a:cxnLst>
                <a:cxn ang="0">
                  <a:pos x="T0" y="T1"/>
                </a:cxn>
                <a:cxn ang="0">
                  <a:pos x="T2" y="T3"/>
                </a:cxn>
                <a:cxn ang="0">
                  <a:pos x="T4" y="T5"/>
                </a:cxn>
              </a:cxnLst>
              <a:rect l="0" t="0" r="r" b="b"/>
              <a:pathLst>
                <a:path w="21600" h="43192" fill="none" extrusionOk="0">
                  <a:moveTo>
                    <a:pt x="21170" y="43191"/>
                  </a:moveTo>
                  <a:cubicBezTo>
                    <a:pt x="9410" y="42957"/>
                    <a:pt x="0" y="33357"/>
                    <a:pt x="0" y="21596"/>
                  </a:cubicBezTo>
                  <a:cubicBezTo>
                    <a:pt x="-1" y="9832"/>
                    <a:pt x="9413" y="231"/>
                    <a:pt x="21175" y="0"/>
                  </a:cubicBezTo>
                </a:path>
                <a:path w="21600" h="43192" stroke="0" extrusionOk="0">
                  <a:moveTo>
                    <a:pt x="21170" y="43191"/>
                  </a:moveTo>
                  <a:cubicBezTo>
                    <a:pt x="9410" y="42957"/>
                    <a:pt x="0" y="33357"/>
                    <a:pt x="0" y="21596"/>
                  </a:cubicBezTo>
                  <a:cubicBezTo>
                    <a:pt x="-1" y="9832"/>
                    <a:pt x="9413" y="231"/>
                    <a:pt x="21175" y="0"/>
                  </a:cubicBezTo>
                  <a:lnTo>
                    <a:pt x="21600" y="21596"/>
                  </a:lnTo>
                  <a:close/>
                </a:path>
              </a:pathLst>
            </a:custGeom>
            <a:solidFill>
              <a:srgbClr val="FF3300"/>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2" name="Freeform 36"/>
            <p:cNvSpPr>
              <a:spLocks/>
            </p:cNvSpPr>
            <p:nvPr/>
          </p:nvSpPr>
          <p:spPr bwMode="auto">
            <a:xfrm>
              <a:off x="3552" y="1669"/>
              <a:ext cx="68" cy="167"/>
            </a:xfrm>
            <a:custGeom>
              <a:avLst/>
              <a:gdLst>
                <a:gd name="T0" fmla="*/ 66 w 68"/>
                <a:gd name="T1" fmla="*/ 0 h 167"/>
                <a:gd name="T2" fmla="*/ 0 w 68"/>
                <a:gd name="T3" fmla="*/ 0 h 167"/>
                <a:gd name="T4" fmla="*/ 7 w 68"/>
                <a:gd name="T5" fmla="*/ 1 h 167"/>
                <a:gd name="T6" fmla="*/ 11 w 68"/>
                <a:gd name="T7" fmla="*/ 4 h 167"/>
                <a:gd name="T8" fmla="*/ 14 w 68"/>
                <a:gd name="T9" fmla="*/ 6 h 167"/>
                <a:gd name="T10" fmla="*/ 18 w 68"/>
                <a:gd name="T11" fmla="*/ 9 h 167"/>
                <a:gd name="T12" fmla="*/ 22 w 68"/>
                <a:gd name="T13" fmla="*/ 12 h 167"/>
                <a:gd name="T14" fmla="*/ 24 w 68"/>
                <a:gd name="T15" fmla="*/ 15 h 167"/>
                <a:gd name="T16" fmla="*/ 27 w 68"/>
                <a:gd name="T17" fmla="*/ 19 h 167"/>
                <a:gd name="T18" fmla="*/ 29 w 68"/>
                <a:gd name="T19" fmla="*/ 22 h 167"/>
                <a:gd name="T20" fmla="*/ 31 w 68"/>
                <a:gd name="T21" fmla="*/ 26 h 167"/>
                <a:gd name="T22" fmla="*/ 33 w 68"/>
                <a:gd name="T23" fmla="*/ 31 h 167"/>
                <a:gd name="T24" fmla="*/ 35 w 68"/>
                <a:gd name="T25" fmla="*/ 36 h 167"/>
                <a:gd name="T26" fmla="*/ 36 w 68"/>
                <a:gd name="T27" fmla="*/ 40 h 167"/>
                <a:gd name="T28" fmla="*/ 38 w 68"/>
                <a:gd name="T29" fmla="*/ 44 h 167"/>
                <a:gd name="T30" fmla="*/ 49 w 68"/>
                <a:gd name="T31" fmla="*/ 99 h 167"/>
                <a:gd name="T32" fmla="*/ 53 w 68"/>
                <a:gd name="T33" fmla="*/ 121 h 167"/>
                <a:gd name="T34" fmla="*/ 55 w 68"/>
                <a:gd name="T35" fmla="*/ 136 h 167"/>
                <a:gd name="T36" fmla="*/ 59 w 68"/>
                <a:gd name="T37" fmla="*/ 151 h 167"/>
                <a:gd name="T38" fmla="*/ 64 w 68"/>
                <a:gd name="T39" fmla="*/ 166 h 167"/>
                <a:gd name="T40" fmla="*/ 67 w 68"/>
                <a:gd name="T41" fmla="*/ 166 h 167"/>
                <a:gd name="T42" fmla="*/ 66 w 68"/>
                <a:gd name="T4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67">
                  <a:moveTo>
                    <a:pt x="66" y="0"/>
                  </a:moveTo>
                  <a:lnTo>
                    <a:pt x="0" y="0"/>
                  </a:lnTo>
                  <a:lnTo>
                    <a:pt x="7" y="1"/>
                  </a:lnTo>
                  <a:lnTo>
                    <a:pt x="11" y="4"/>
                  </a:lnTo>
                  <a:lnTo>
                    <a:pt x="14" y="6"/>
                  </a:lnTo>
                  <a:lnTo>
                    <a:pt x="18" y="9"/>
                  </a:lnTo>
                  <a:lnTo>
                    <a:pt x="22" y="12"/>
                  </a:lnTo>
                  <a:lnTo>
                    <a:pt x="24" y="15"/>
                  </a:lnTo>
                  <a:lnTo>
                    <a:pt x="27" y="19"/>
                  </a:lnTo>
                  <a:lnTo>
                    <a:pt x="29" y="22"/>
                  </a:lnTo>
                  <a:lnTo>
                    <a:pt x="31" y="26"/>
                  </a:lnTo>
                  <a:lnTo>
                    <a:pt x="33" y="31"/>
                  </a:lnTo>
                  <a:lnTo>
                    <a:pt x="35" y="36"/>
                  </a:lnTo>
                  <a:lnTo>
                    <a:pt x="36" y="40"/>
                  </a:lnTo>
                  <a:lnTo>
                    <a:pt x="38" y="44"/>
                  </a:lnTo>
                  <a:lnTo>
                    <a:pt x="49" y="99"/>
                  </a:lnTo>
                  <a:lnTo>
                    <a:pt x="53" y="121"/>
                  </a:lnTo>
                  <a:lnTo>
                    <a:pt x="55" y="136"/>
                  </a:lnTo>
                  <a:lnTo>
                    <a:pt x="59" y="151"/>
                  </a:lnTo>
                  <a:lnTo>
                    <a:pt x="64" y="166"/>
                  </a:lnTo>
                  <a:lnTo>
                    <a:pt x="67" y="166"/>
                  </a:lnTo>
                  <a:lnTo>
                    <a:pt x="66" y="0"/>
                  </a:lnTo>
                </a:path>
              </a:pathLst>
            </a:custGeom>
            <a:solidFill>
              <a:srgbClr val="FF8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3" name="Arc 37"/>
            <p:cNvSpPr>
              <a:spLocks/>
            </p:cNvSpPr>
            <p:nvPr/>
          </p:nvSpPr>
          <p:spPr bwMode="auto">
            <a:xfrm>
              <a:off x="3851" y="1675"/>
              <a:ext cx="50" cy="154"/>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rgbClr val="FF3300"/>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4" name="Freeform 38"/>
            <p:cNvSpPr>
              <a:spLocks/>
            </p:cNvSpPr>
            <p:nvPr/>
          </p:nvSpPr>
          <p:spPr bwMode="auto">
            <a:xfrm>
              <a:off x="3849" y="1669"/>
              <a:ext cx="68" cy="169"/>
            </a:xfrm>
            <a:custGeom>
              <a:avLst/>
              <a:gdLst>
                <a:gd name="T0" fmla="*/ 0 w 68"/>
                <a:gd name="T1" fmla="*/ 0 h 169"/>
                <a:gd name="T2" fmla="*/ 67 w 68"/>
                <a:gd name="T3" fmla="*/ 0 h 169"/>
                <a:gd name="T4" fmla="*/ 59 w 68"/>
                <a:gd name="T5" fmla="*/ 1 h 169"/>
                <a:gd name="T6" fmla="*/ 55 w 68"/>
                <a:gd name="T7" fmla="*/ 4 h 169"/>
                <a:gd name="T8" fmla="*/ 52 w 68"/>
                <a:gd name="T9" fmla="*/ 6 h 169"/>
                <a:gd name="T10" fmla="*/ 48 w 68"/>
                <a:gd name="T11" fmla="*/ 9 h 169"/>
                <a:gd name="T12" fmla="*/ 44 w 68"/>
                <a:gd name="T13" fmla="*/ 12 h 169"/>
                <a:gd name="T14" fmla="*/ 42 w 68"/>
                <a:gd name="T15" fmla="*/ 15 h 169"/>
                <a:gd name="T16" fmla="*/ 39 w 68"/>
                <a:gd name="T17" fmla="*/ 19 h 169"/>
                <a:gd name="T18" fmla="*/ 37 w 68"/>
                <a:gd name="T19" fmla="*/ 22 h 169"/>
                <a:gd name="T20" fmla="*/ 35 w 68"/>
                <a:gd name="T21" fmla="*/ 27 h 169"/>
                <a:gd name="T22" fmla="*/ 33 w 68"/>
                <a:gd name="T23" fmla="*/ 31 h 169"/>
                <a:gd name="T24" fmla="*/ 31 w 68"/>
                <a:gd name="T25" fmla="*/ 36 h 169"/>
                <a:gd name="T26" fmla="*/ 30 w 68"/>
                <a:gd name="T27" fmla="*/ 41 h 169"/>
                <a:gd name="T28" fmla="*/ 28 w 68"/>
                <a:gd name="T29" fmla="*/ 45 h 169"/>
                <a:gd name="T30" fmla="*/ 17 w 68"/>
                <a:gd name="T31" fmla="*/ 100 h 169"/>
                <a:gd name="T32" fmla="*/ 13 w 68"/>
                <a:gd name="T33" fmla="*/ 123 h 169"/>
                <a:gd name="T34" fmla="*/ 10 w 68"/>
                <a:gd name="T35" fmla="*/ 138 h 169"/>
                <a:gd name="T36" fmla="*/ 7 w 68"/>
                <a:gd name="T37" fmla="*/ 153 h 169"/>
                <a:gd name="T38" fmla="*/ 2 w 68"/>
                <a:gd name="T39" fmla="*/ 168 h 169"/>
                <a:gd name="T40" fmla="*/ 0 w 68"/>
                <a:gd name="T41" fmla="*/ 168 h 169"/>
                <a:gd name="T42" fmla="*/ 0 w 68"/>
                <a:gd name="T4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69">
                  <a:moveTo>
                    <a:pt x="0" y="0"/>
                  </a:moveTo>
                  <a:lnTo>
                    <a:pt x="67" y="0"/>
                  </a:lnTo>
                  <a:lnTo>
                    <a:pt x="59" y="1"/>
                  </a:lnTo>
                  <a:lnTo>
                    <a:pt x="55" y="4"/>
                  </a:lnTo>
                  <a:lnTo>
                    <a:pt x="52" y="6"/>
                  </a:lnTo>
                  <a:lnTo>
                    <a:pt x="48" y="9"/>
                  </a:lnTo>
                  <a:lnTo>
                    <a:pt x="44" y="12"/>
                  </a:lnTo>
                  <a:lnTo>
                    <a:pt x="42" y="15"/>
                  </a:lnTo>
                  <a:lnTo>
                    <a:pt x="39" y="19"/>
                  </a:lnTo>
                  <a:lnTo>
                    <a:pt x="37" y="22"/>
                  </a:lnTo>
                  <a:lnTo>
                    <a:pt x="35" y="27"/>
                  </a:lnTo>
                  <a:lnTo>
                    <a:pt x="33" y="31"/>
                  </a:lnTo>
                  <a:lnTo>
                    <a:pt x="31" y="36"/>
                  </a:lnTo>
                  <a:lnTo>
                    <a:pt x="30" y="41"/>
                  </a:lnTo>
                  <a:lnTo>
                    <a:pt x="28" y="45"/>
                  </a:lnTo>
                  <a:lnTo>
                    <a:pt x="17" y="100"/>
                  </a:lnTo>
                  <a:lnTo>
                    <a:pt x="13" y="123"/>
                  </a:lnTo>
                  <a:lnTo>
                    <a:pt x="10" y="138"/>
                  </a:lnTo>
                  <a:lnTo>
                    <a:pt x="7" y="153"/>
                  </a:lnTo>
                  <a:lnTo>
                    <a:pt x="2" y="168"/>
                  </a:lnTo>
                  <a:lnTo>
                    <a:pt x="0" y="168"/>
                  </a:lnTo>
                  <a:lnTo>
                    <a:pt x="0" y="0"/>
                  </a:lnTo>
                </a:path>
              </a:pathLst>
            </a:custGeom>
            <a:solidFill>
              <a:srgbClr val="FF8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5" name="Arc 39"/>
            <p:cNvSpPr>
              <a:spLocks/>
            </p:cNvSpPr>
            <p:nvPr/>
          </p:nvSpPr>
          <p:spPr bwMode="auto">
            <a:xfrm>
              <a:off x="3567" y="2068"/>
              <a:ext cx="51" cy="152"/>
            </a:xfrm>
            <a:custGeom>
              <a:avLst/>
              <a:gdLst>
                <a:gd name="G0" fmla="+- 21600 0 0"/>
                <a:gd name="G1" fmla="+- 21596 0 0"/>
                <a:gd name="G2" fmla="+- 21600 0 0"/>
                <a:gd name="T0" fmla="*/ 21172 w 21600"/>
                <a:gd name="T1" fmla="*/ 43192 h 43192"/>
                <a:gd name="T2" fmla="*/ 21172 w 21600"/>
                <a:gd name="T3" fmla="*/ 0 h 43192"/>
                <a:gd name="T4" fmla="*/ 21600 w 21600"/>
                <a:gd name="T5" fmla="*/ 21596 h 43192"/>
              </a:gdLst>
              <a:ahLst/>
              <a:cxnLst>
                <a:cxn ang="0">
                  <a:pos x="T0" y="T1"/>
                </a:cxn>
                <a:cxn ang="0">
                  <a:pos x="T2" y="T3"/>
                </a:cxn>
                <a:cxn ang="0">
                  <a:pos x="T4" y="T5"/>
                </a:cxn>
              </a:cxnLst>
              <a:rect l="0" t="0" r="r" b="b"/>
              <a:pathLst>
                <a:path w="21600" h="43192" fill="none" extrusionOk="0">
                  <a:moveTo>
                    <a:pt x="21172" y="43191"/>
                  </a:moveTo>
                  <a:cubicBezTo>
                    <a:pt x="9411" y="42958"/>
                    <a:pt x="0" y="33358"/>
                    <a:pt x="0" y="21596"/>
                  </a:cubicBezTo>
                  <a:cubicBezTo>
                    <a:pt x="-1" y="9833"/>
                    <a:pt x="9411" y="233"/>
                    <a:pt x="21172" y="0"/>
                  </a:cubicBezTo>
                </a:path>
                <a:path w="21600" h="43192" stroke="0" extrusionOk="0">
                  <a:moveTo>
                    <a:pt x="21172" y="43191"/>
                  </a:moveTo>
                  <a:cubicBezTo>
                    <a:pt x="9411" y="42958"/>
                    <a:pt x="0" y="33358"/>
                    <a:pt x="0" y="21596"/>
                  </a:cubicBezTo>
                  <a:cubicBezTo>
                    <a:pt x="-1" y="9833"/>
                    <a:pt x="9411" y="233"/>
                    <a:pt x="21172" y="0"/>
                  </a:cubicBezTo>
                  <a:lnTo>
                    <a:pt x="21600" y="21596"/>
                  </a:lnTo>
                  <a:close/>
                </a:path>
              </a:pathLst>
            </a:custGeom>
            <a:solidFill>
              <a:srgbClr val="777777"/>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6" name="Freeform 40"/>
            <p:cNvSpPr>
              <a:spLocks/>
            </p:cNvSpPr>
            <p:nvPr/>
          </p:nvSpPr>
          <p:spPr bwMode="auto">
            <a:xfrm>
              <a:off x="3552" y="2060"/>
              <a:ext cx="68" cy="169"/>
            </a:xfrm>
            <a:custGeom>
              <a:avLst/>
              <a:gdLst>
                <a:gd name="T0" fmla="*/ 66 w 68"/>
                <a:gd name="T1" fmla="*/ 0 h 169"/>
                <a:gd name="T2" fmla="*/ 0 w 68"/>
                <a:gd name="T3" fmla="*/ 0 h 169"/>
                <a:gd name="T4" fmla="*/ 7 w 68"/>
                <a:gd name="T5" fmla="*/ 2 h 169"/>
                <a:gd name="T6" fmla="*/ 11 w 68"/>
                <a:gd name="T7" fmla="*/ 4 h 169"/>
                <a:gd name="T8" fmla="*/ 14 w 68"/>
                <a:gd name="T9" fmla="*/ 6 h 169"/>
                <a:gd name="T10" fmla="*/ 18 w 68"/>
                <a:gd name="T11" fmla="*/ 9 h 169"/>
                <a:gd name="T12" fmla="*/ 22 w 68"/>
                <a:gd name="T13" fmla="*/ 12 h 169"/>
                <a:gd name="T14" fmla="*/ 24 w 68"/>
                <a:gd name="T15" fmla="*/ 16 h 169"/>
                <a:gd name="T16" fmla="*/ 27 w 68"/>
                <a:gd name="T17" fmla="*/ 19 h 169"/>
                <a:gd name="T18" fmla="*/ 29 w 68"/>
                <a:gd name="T19" fmla="*/ 22 h 169"/>
                <a:gd name="T20" fmla="*/ 31 w 68"/>
                <a:gd name="T21" fmla="*/ 26 h 169"/>
                <a:gd name="T22" fmla="*/ 33 w 68"/>
                <a:gd name="T23" fmla="*/ 31 h 169"/>
                <a:gd name="T24" fmla="*/ 35 w 68"/>
                <a:gd name="T25" fmla="*/ 36 h 169"/>
                <a:gd name="T26" fmla="*/ 36 w 68"/>
                <a:gd name="T27" fmla="*/ 40 h 169"/>
                <a:gd name="T28" fmla="*/ 38 w 68"/>
                <a:gd name="T29" fmla="*/ 45 h 169"/>
                <a:gd name="T30" fmla="*/ 49 w 68"/>
                <a:gd name="T31" fmla="*/ 100 h 169"/>
                <a:gd name="T32" fmla="*/ 53 w 68"/>
                <a:gd name="T33" fmla="*/ 123 h 169"/>
                <a:gd name="T34" fmla="*/ 55 w 68"/>
                <a:gd name="T35" fmla="*/ 138 h 169"/>
                <a:gd name="T36" fmla="*/ 59 w 68"/>
                <a:gd name="T37" fmla="*/ 153 h 169"/>
                <a:gd name="T38" fmla="*/ 64 w 68"/>
                <a:gd name="T39" fmla="*/ 168 h 169"/>
                <a:gd name="T40" fmla="*/ 67 w 68"/>
                <a:gd name="T41" fmla="*/ 168 h 169"/>
                <a:gd name="T42" fmla="*/ 66 w 68"/>
                <a:gd name="T4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69">
                  <a:moveTo>
                    <a:pt x="66" y="0"/>
                  </a:moveTo>
                  <a:lnTo>
                    <a:pt x="0" y="0"/>
                  </a:lnTo>
                  <a:lnTo>
                    <a:pt x="7" y="2"/>
                  </a:lnTo>
                  <a:lnTo>
                    <a:pt x="11" y="4"/>
                  </a:lnTo>
                  <a:lnTo>
                    <a:pt x="14" y="6"/>
                  </a:lnTo>
                  <a:lnTo>
                    <a:pt x="18" y="9"/>
                  </a:lnTo>
                  <a:lnTo>
                    <a:pt x="22" y="12"/>
                  </a:lnTo>
                  <a:lnTo>
                    <a:pt x="24" y="16"/>
                  </a:lnTo>
                  <a:lnTo>
                    <a:pt x="27" y="19"/>
                  </a:lnTo>
                  <a:lnTo>
                    <a:pt x="29" y="22"/>
                  </a:lnTo>
                  <a:lnTo>
                    <a:pt x="31" y="26"/>
                  </a:lnTo>
                  <a:lnTo>
                    <a:pt x="33" y="31"/>
                  </a:lnTo>
                  <a:lnTo>
                    <a:pt x="35" y="36"/>
                  </a:lnTo>
                  <a:lnTo>
                    <a:pt x="36" y="40"/>
                  </a:lnTo>
                  <a:lnTo>
                    <a:pt x="38" y="45"/>
                  </a:lnTo>
                  <a:lnTo>
                    <a:pt x="49" y="100"/>
                  </a:lnTo>
                  <a:lnTo>
                    <a:pt x="53" y="123"/>
                  </a:lnTo>
                  <a:lnTo>
                    <a:pt x="55" y="138"/>
                  </a:lnTo>
                  <a:lnTo>
                    <a:pt x="59" y="153"/>
                  </a:lnTo>
                  <a:lnTo>
                    <a:pt x="64" y="168"/>
                  </a:lnTo>
                  <a:lnTo>
                    <a:pt x="67" y="168"/>
                  </a:lnTo>
                  <a:lnTo>
                    <a:pt x="66" y="0"/>
                  </a:lnTo>
                </a:path>
              </a:pathLst>
            </a:custGeom>
            <a:solidFill>
              <a:srgbClr val="FF8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7" name="Arc 41"/>
            <p:cNvSpPr>
              <a:spLocks/>
            </p:cNvSpPr>
            <p:nvPr/>
          </p:nvSpPr>
          <p:spPr bwMode="auto">
            <a:xfrm>
              <a:off x="3851" y="2069"/>
              <a:ext cx="50" cy="153"/>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rgbClr val="777777"/>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8" name="Freeform 42"/>
            <p:cNvSpPr>
              <a:spLocks/>
            </p:cNvSpPr>
            <p:nvPr/>
          </p:nvSpPr>
          <p:spPr bwMode="auto">
            <a:xfrm>
              <a:off x="3849" y="2062"/>
              <a:ext cx="68" cy="167"/>
            </a:xfrm>
            <a:custGeom>
              <a:avLst/>
              <a:gdLst>
                <a:gd name="T0" fmla="*/ 0 w 68"/>
                <a:gd name="T1" fmla="*/ 0 h 167"/>
                <a:gd name="T2" fmla="*/ 67 w 68"/>
                <a:gd name="T3" fmla="*/ 0 h 167"/>
                <a:gd name="T4" fmla="*/ 59 w 68"/>
                <a:gd name="T5" fmla="*/ 2 h 167"/>
                <a:gd name="T6" fmla="*/ 55 w 68"/>
                <a:gd name="T7" fmla="*/ 4 h 167"/>
                <a:gd name="T8" fmla="*/ 52 w 68"/>
                <a:gd name="T9" fmla="*/ 6 h 167"/>
                <a:gd name="T10" fmla="*/ 48 w 68"/>
                <a:gd name="T11" fmla="*/ 9 h 167"/>
                <a:gd name="T12" fmla="*/ 44 w 68"/>
                <a:gd name="T13" fmla="*/ 12 h 167"/>
                <a:gd name="T14" fmla="*/ 42 w 68"/>
                <a:gd name="T15" fmla="*/ 15 h 167"/>
                <a:gd name="T16" fmla="*/ 39 w 68"/>
                <a:gd name="T17" fmla="*/ 19 h 167"/>
                <a:gd name="T18" fmla="*/ 37 w 68"/>
                <a:gd name="T19" fmla="*/ 22 h 167"/>
                <a:gd name="T20" fmla="*/ 35 w 68"/>
                <a:gd name="T21" fmla="*/ 26 h 167"/>
                <a:gd name="T22" fmla="*/ 33 w 68"/>
                <a:gd name="T23" fmla="*/ 30 h 167"/>
                <a:gd name="T24" fmla="*/ 31 w 68"/>
                <a:gd name="T25" fmla="*/ 36 h 167"/>
                <a:gd name="T26" fmla="*/ 30 w 68"/>
                <a:gd name="T27" fmla="*/ 40 h 167"/>
                <a:gd name="T28" fmla="*/ 28 w 68"/>
                <a:gd name="T29" fmla="*/ 44 h 167"/>
                <a:gd name="T30" fmla="*/ 17 w 68"/>
                <a:gd name="T31" fmla="*/ 99 h 167"/>
                <a:gd name="T32" fmla="*/ 13 w 68"/>
                <a:gd name="T33" fmla="*/ 122 h 167"/>
                <a:gd name="T34" fmla="*/ 10 w 68"/>
                <a:gd name="T35" fmla="*/ 136 h 167"/>
                <a:gd name="T36" fmla="*/ 7 w 68"/>
                <a:gd name="T37" fmla="*/ 151 h 167"/>
                <a:gd name="T38" fmla="*/ 2 w 68"/>
                <a:gd name="T39" fmla="*/ 166 h 167"/>
                <a:gd name="T40" fmla="*/ 0 w 68"/>
                <a:gd name="T41" fmla="*/ 166 h 167"/>
                <a:gd name="T42" fmla="*/ 0 w 68"/>
                <a:gd name="T4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67">
                  <a:moveTo>
                    <a:pt x="0" y="0"/>
                  </a:moveTo>
                  <a:lnTo>
                    <a:pt x="67" y="0"/>
                  </a:lnTo>
                  <a:lnTo>
                    <a:pt x="59" y="2"/>
                  </a:lnTo>
                  <a:lnTo>
                    <a:pt x="55" y="4"/>
                  </a:lnTo>
                  <a:lnTo>
                    <a:pt x="52" y="6"/>
                  </a:lnTo>
                  <a:lnTo>
                    <a:pt x="48" y="9"/>
                  </a:lnTo>
                  <a:lnTo>
                    <a:pt x="44" y="12"/>
                  </a:lnTo>
                  <a:lnTo>
                    <a:pt x="42" y="15"/>
                  </a:lnTo>
                  <a:lnTo>
                    <a:pt x="39" y="19"/>
                  </a:lnTo>
                  <a:lnTo>
                    <a:pt x="37" y="22"/>
                  </a:lnTo>
                  <a:lnTo>
                    <a:pt x="35" y="26"/>
                  </a:lnTo>
                  <a:lnTo>
                    <a:pt x="33" y="30"/>
                  </a:lnTo>
                  <a:lnTo>
                    <a:pt x="31" y="36"/>
                  </a:lnTo>
                  <a:lnTo>
                    <a:pt x="30" y="40"/>
                  </a:lnTo>
                  <a:lnTo>
                    <a:pt x="28" y="44"/>
                  </a:lnTo>
                  <a:lnTo>
                    <a:pt x="17" y="99"/>
                  </a:lnTo>
                  <a:lnTo>
                    <a:pt x="13" y="122"/>
                  </a:lnTo>
                  <a:lnTo>
                    <a:pt x="10" y="136"/>
                  </a:lnTo>
                  <a:lnTo>
                    <a:pt x="7" y="151"/>
                  </a:lnTo>
                  <a:lnTo>
                    <a:pt x="2" y="166"/>
                  </a:lnTo>
                  <a:lnTo>
                    <a:pt x="0" y="166"/>
                  </a:lnTo>
                  <a:lnTo>
                    <a:pt x="0" y="0"/>
                  </a:lnTo>
                </a:path>
              </a:pathLst>
            </a:custGeom>
            <a:solidFill>
              <a:srgbClr val="FF8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19" name="Arc 43"/>
            <p:cNvSpPr>
              <a:spLocks/>
            </p:cNvSpPr>
            <p:nvPr/>
          </p:nvSpPr>
          <p:spPr bwMode="auto">
            <a:xfrm>
              <a:off x="3567" y="1870"/>
              <a:ext cx="51" cy="154"/>
            </a:xfrm>
            <a:custGeom>
              <a:avLst/>
              <a:gdLst>
                <a:gd name="G0" fmla="+- 21600 0 0"/>
                <a:gd name="G1" fmla="+- 21596 0 0"/>
                <a:gd name="G2" fmla="+- 21600 0 0"/>
                <a:gd name="T0" fmla="*/ 21172 w 21600"/>
                <a:gd name="T1" fmla="*/ 43192 h 43192"/>
                <a:gd name="T2" fmla="*/ 21172 w 21600"/>
                <a:gd name="T3" fmla="*/ 0 h 43192"/>
                <a:gd name="T4" fmla="*/ 21600 w 21600"/>
                <a:gd name="T5" fmla="*/ 21596 h 43192"/>
              </a:gdLst>
              <a:ahLst/>
              <a:cxnLst>
                <a:cxn ang="0">
                  <a:pos x="T0" y="T1"/>
                </a:cxn>
                <a:cxn ang="0">
                  <a:pos x="T2" y="T3"/>
                </a:cxn>
                <a:cxn ang="0">
                  <a:pos x="T4" y="T5"/>
                </a:cxn>
              </a:cxnLst>
              <a:rect l="0" t="0" r="r" b="b"/>
              <a:pathLst>
                <a:path w="21600" h="43192" fill="none" extrusionOk="0">
                  <a:moveTo>
                    <a:pt x="21172" y="43191"/>
                  </a:moveTo>
                  <a:cubicBezTo>
                    <a:pt x="9411" y="42958"/>
                    <a:pt x="0" y="33358"/>
                    <a:pt x="0" y="21596"/>
                  </a:cubicBezTo>
                  <a:cubicBezTo>
                    <a:pt x="-1" y="9833"/>
                    <a:pt x="9411" y="233"/>
                    <a:pt x="21172" y="0"/>
                  </a:cubicBezTo>
                </a:path>
                <a:path w="21600" h="43192" stroke="0" extrusionOk="0">
                  <a:moveTo>
                    <a:pt x="21172" y="43191"/>
                  </a:moveTo>
                  <a:cubicBezTo>
                    <a:pt x="9411" y="42958"/>
                    <a:pt x="0" y="33358"/>
                    <a:pt x="0" y="21596"/>
                  </a:cubicBezTo>
                  <a:cubicBezTo>
                    <a:pt x="-1" y="9833"/>
                    <a:pt x="9411" y="233"/>
                    <a:pt x="21172" y="0"/>
                  </a:cubicBezTo>
                  <a:lnTo>
                    <a:pt x="21600" y="21596"/>
                  </a:lnTo>
                  <a:close/>
                </a:path>
              </a:pathLst>
            </a:custGeom>
            <a:solidFill>
              <a:srgbClr val="777777"/>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0" name="Freeform 44"/>
            <p:cNvSpPr>
              <a:spLocks/>
            </p:cNvSpPr>
            <p:nvPr/>
          </p:nvSpPr>
          <p:spPr bwMode="auto">
            <a:xfrm>
              <a:off x="3552" y="1864"/>
              <a:ext cx="68" cy="168"/>
            </a:xfrm>
            <a:custGeom>
              <a:avLst/>
              <a:gdLst>
                <a:gd name="T0" fmla="*/ 66 w 68"/>
                <a:gd name="T1" fmla="*/ 0 h 168"/>
                <a:gd name="T2" fmla="*/ 0 w 68"/>
                <a:gd name="T3" fmla="*/ 0 h 168"/>
                <a:gd name="T4" fmla="*/ 7 w 68"/>
                <a:gd name="T5" fmla="*/ 2 h 168"/>
                <a:gd name="T6" fmla="*/ 11 w 68"/>
                <a:gd name="T7" fmla="*/ 4 h 168"/>
                <a:gd name="T8" fmla="*/ 14 w 68"/>
                <a:gd name="T9" fmla="*/ 6 h 168"/>
                <a:gd name="T10" fmla="*/ 18 w 68"/>
                <a:gd name="T11" fmla="*/ 9 h 168"/>
                <a:gd name="T12" fmla="*/ 22 w 68"/>
                <a:gd name="T13" fmla="*/ 12 h 168"/>
                <a:gd name="T14" fmla="*/ 24 w 68"/>
                <a:gd name="T15" fmla="*/ 15 h 168"/>
                <a:gd name="T16" fmla="*/ 27 w 68"/>
                <a:gd name="T17" fmla="*/ 19 h 168"/>
                <a:gd name="T18" fmla="*/ 29 w 68"/>
                <a:gd name="T19" fmla="*/ 22 h 168"/>
                <a:gd name="T20" fmla="*/ 31 w 68"/>
                <a:gd name="T21" fmla="*/ 27 h 168"/>
                <a:gd name="T22" fmla="*/ 33 w 68"/>
                <a:gd name="T23" fmla="*/ 31 h 168"/>
                <a:gd name="T24" fmla="*/ 35 w 68"/>
                <a:gd name="T25" fmla="*/ 36 h 168"/>
                <a:gd name="T26" fmla="*/ 36 w 68"/>
                <a:gd name="T27" fmla="*/ 40 h 168"/>
                <a:gd name="T28" fmla="*/ 38 w 68"/>
                <a:gd name="T29" fmla="*/ 45 h 168"/>
                <a:gd name="T30" fmla="*/ 49 w 68"/>
                <a:gd name="T31" fmla="*/ 100 h 168"/>
                <a:gd name="T32" fmla="*/ 53 w 68"/>
                <a:gd name="T33" fmla="*/ 122 h 168"/>
                <a:gd name="T34" fmla="*/ 55 w 68"/>
                <a:gd name="T35" fmla="*/ 138 h 168"/>
                <a:gd name="T36" fmla="*/ 59 w 68"/>
                <a:gd name="T37" fmla="*/ 153 h 168"/>
                <a:gd name="T38" fmla="*/ 64 w 68"/>
                <a:gd name="T39" fmla="*/ 167 h 168"/>
                <a:gd name="T40" fmla="*/ 67 w 68"/>
                <a:gd name="T41" fmla="*/ 167 h 168"/>
                <a:gd name="T42" fmla="*/ 66 w 68"/>
                <a:gd name="T4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68">
                  <a:moveTo>
                    <a:pt x="66" y="0"/>
                  </a:moveTo>
                  <a:lnTo>
                    <a:pt x="0" y="0"/>
                  </a:lnTo>
                  <a:lnTo>
                    <a:pt x="7" y="2"/>
                  </a:lnTo>
                  <a:lnTo>
                    <a:pt x="11" y="4"/>
                  </a:lnTo>
                  <a:lnTo>
                    <a:pt x="14" y="6"/>
                  </a:lnTo>
                  <a:lnTo>
                    <a:pt x="18" y="9"/>
                  </a:lnTo>
                  <a:lnTo>
                    <a:pt x="22" y="12"/>
                  </a:lnTo>
                  <a:lnTo>
                    <a:pt x="24" y="15"/>
                  </a:lnTo>
                  <a:lnTo>
                    <a:pt x="27" y="19"/>
                  </a:lnTo>
                  <a:lnTo>
                    <a:pt x="29" y="22"/>
                  </a:lnTo>
                  <a:lnTo>
                    <a:pt x="31" y="27"/>
                  </a:lnTo>
                  <a:lnTo>
                    <a:pt x="33" y="31"/>
                  </a:lnTo>
                  <a:lnTo>
                    <a:pt x="35" y="36"/>
                  </a:lnTo>
                  <a:lnTo>
                    <a:pt x="36" y="40"/>
                  </a:lnTo>
                  <a:lnTo>
                    <a:pt x="38" y="45"/>
                  </a:lnTo>
                  <a:lnTo>
                    <a:pt x="49" y="100"/>
                  </a:lnTo>
                  <a:lnTo>
                    <a:pt x="53" y="122"/>
                  </a:lnTo>
                  <a:lnTo>
                    <a:pt x="55" y="138"/>
                  </a:lnTo>
                  <a:lnTo>
                    <a:pt x="59" y="153"/>
                  </a:lnTo>
                  <a:lnTo>
                    <a:pt x="64" y="167"/>
                  </a:lnTo>
                  <a:lnTo>
                    <a:pt x="67" y="167"/>
                  </a:lnTo>
                  <a:lnTo>
                    <a:pt x="66" y="0"/>
                  </a:lnTo>
                </a:path>
              </a:pathLst>
            </a:custGeom>
            <a:solidFill>
              <a:srgbClr val="FF8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1" name="Arc 45"/>
            <p:cNvSpPr>
              <a:spLocks/>
            </p:cNvSpPr>
            <p:nvPr/>
          </p:nvSpPr>
          <p:spPr bwMode="auto">
            <a:xfrm>
              <a:off x="3851" y="1871"/>
              <a:ext cx="50" cy="154"/>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rgbClr val="777777"/>
            </a:solidFill>
            <a:ln w="12700" cap="rnd">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2" name="Freeform 46"/>
            <p:cNvSpPr>
              <a:spLocks/>
            </p:cNvSpPr>
            <p:nvPr/>
          </p:nvSpPr>
          <p:spPr bwMode="auto">
            <a:xfrm>
              <a:off x="3849" y="1864"/>
              <a:ext cx="68" cy="170"/>
            </a:xfrm>
            <a:custGeom>
              <a:avLst/>
              <a:gdLst>
                <a:gd name="T0" fmla="*/ 0 w 68"/>
                <a:gd name="T1" fmla="*/ 0 h 170"/>
                <a:gd name="T2" fmla="*/ 67 w 68"/>
                <a:gd name="T3" fmla="*/ 0 h 170"/>
                <a:gd name="T4" fmla="*/ 59 w 68"/>
                <a:gd name="T5" fmla="*/ 2 h 170"/>
                <a:gd name="T6" fmla="*/ 55 w 68"/>
                <a:gd name="T7" fmla="*/ 4 h 170"/>
                <a:gd name="T8" fmla="*/ 52 w 68"/>
                <a:gd name="T9" fmla="*/ 6 h 170"/>
                <a:gd name="T10" fmla="*/ 48 w 68"/>
                <a:gd name="T11" fmla="*/ 9 h 170"/>
                <a:gd name="T12" fmla="*/ 44 w 68"/>
                <a:gd name="T13" fmla="*/ 12 h 170"/>
                <a:gd name="T14" fmla="*/ 42 w 68"/>
                <a:gd name="T15" fmla="*/ 16 h 170"/>
                <a:gd name="T16" fmla="*/ 39 w 68"/>
                <a:gd name="T17" fmla="*/ 19 h 170"/>
                <a:gd name="T18" fmla="*/ 37 w 68"/>
                <a:gd name="T19" fmla="*/ 23 h 170"/>
                <a:gd name="T20" fmla="*/ 35 w 68"/>
                <a:gd name="T21" fmla="*/ 27 h 170"/>
                <a:gd name="T22" fmla="*/ 33 w 68"/>
                <a:gd name="T23" fmla="*/ 31 h 170"/>
                <a:gd name="T24" fmla="*/ 31 w 68"/>
                <a:gd name="T25" fmla="*/ 36 h 170"/>
                <a:gd name="T26" fmla="*/ 30 w 68"/>
                <a:gd name="T27" fmla="*/ 41 h 170"/>
                <a:gd name="T28" fmla="*/ 28 w 68"/>
                <a:gd name="T29" fmla="*/ 45 h 170"/>
                <a:gd name="T30" fmla="*/ 17 w 68"/>
                <a:gd name="T31" fmla="*/ 101 h 170"/>
                <a:gd name="T32" fmla="*/ 13 w 68"/>
                <a:gd name="T33" fmla="*/ 124 h 170"/>
                <a:gd name="T34" fmla="*/ 10 w 68"/>
                <a:gd name="T35" fmla="*/ 139 h 170"/>
                <a:gd name="T36" fmla="*/ 7 w 68"/>
                <a:gd name="T37" fmla="*/ 154 h 170"/>
                <a:gd name="T38" fmla="*/ 2 w 68"/>
                <a:gd name="T39" fmla="*/ 169 h 170"/>
                <a:gd name="T40" fmla="*/ 0 w 68"/>
                <a:gd name="T41" fmla="*/ 169 h 170"/>
                <a:gd name="T42" fmla="*/ 0 w 68"/>
                <a:gd name="T4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70">
                  <a:moveTo>
                    <a:pt x="0" y="0"/>
                  </a:moveTo>
                  <a:lnTo>
                    <a:pt x="67" y="0"/>
                  </a:lnTo>
                  <a:lnTo>
                    <a:pt x="59" y="2"/>
                  </a:lnTo>
                  <a:lnTo>
                    <a:pt x="55" y="4"/>
                  </a:lnTo>
                  <a:lnTo>
                    <a:pt x="52" y="6"/>
                  </a:lnTo>
                  <a:lnTo>
                    <a:pt x="48" y="9"/>
                  </a:lnTo>
                  <a:lnTo>
                    <a:pt x="44" y="12"/>
                  </a:lnTo>
                  <a:lnTo>
                    <a:pt x="42" y="16"/>
                  </a:lnTo>
                  <a:lnTo>
                    <a:pt x="39" y="19"/>
                  </a:lnTo>
                  <a:lnTo>
                    <a:pt x="37" y="23"/>
                  </a:lnTo>
                  <a:lnTo>
                    <a:pt x="35" y="27"/>
                  </a:lnTo>
                  <a:lnTo>
                    <a:pt x="33" y="31"/>
                  </a:lnTo>
                  <a:lnTo>
                    <a:pt x="31" y="36"/>
                  </a:lnTo>
                  <a:lnTo>
                    <a:pt x="30" y="41"/>
                  </a:lnTo>
                  <a:lnTo>
                    <a:pt x="28" y="45"/>
                  </a:lnTo>
                  <a:lnTo>
                    <a:pt x="17" y="101"/>
                  </a:lnTo>
                  <a:lnTo>
                    <a:pt x="13" y="124"/>
                  </a:lnTo>
                  <a:lnTo>
                    <a:pt x="10" y="139"/>
                  </a:lnTo>
                  <a:lnTo>
                    <a:pt x="7" y="154"/>
                  </a:lnTo>
                  <a:lnTo>
                    <a:pt x="2" y="169"/>
                  </a:lnTo>
                  <a:lnTo>
                    <a:pt x="0" y="169"/>
                  </a:lnTo>
                  <a:lnTo>
                    <a:pt x="0" y="0"/>
                  </a:lnTo>
                </a:path>
              </a:pathLst>
            </a:custGeom>
            <a:solidFill>
              <a:srgbClr val="FF8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1425" name="Group 49"/>
            <p:cNvGrpSpPr>
              <a:grpSpLocks/>
            </p:cNvGrpSpPr>
            <p:nvPr/>
          </p:nvGrpSpPr>
          <p:grpSpPr bwMode="auto">
            <a:xfrm>
              <a:off x="3664" y="1536"/>
              <a:ext cx="140" cy="114"/>
              <a:chOff x="3664" y="1536"/>
              <a:chExt cx="140" cy="114"/>
            </a:xfrm>
          </p:grpSpPr>
          <p:sp>
            <p:nvSpPr>
              <p:cNvPr id="101423" name="Freeform 47"/>
              <p:cNvSpPr>
                <a:spLocks/>
              </p:cNvSpPr>
              <p:nvPr/>
            </p:nvSpPr>
            <p:spPr bwMode="auto">
              <a:xfrm>
                <a:off x="3664" y="1536"/>
                <a:ext cx="140" cy="114"/>
              </a:xfrm>
              <a:custGeom>
                <a:avLst/>
                <a:gdLst>
                  <a:gd name="T0" fmla="*/ 44 w 140"/>
                  <a:gd name="T1" fmla="*/ 112 h 114"/>
                  <a:gd name="T2" fmla="*/ 44 w 140"/>
                  <a:gd name="T3" fmla="*/ 87 h 114"/>
                  <a:gd name="T4" fmla="*/ 16 w 140"/>
                  <a:gd name="T5" fmla="*/ 87 h 114"/>
                  <a:gd name="T6" fmla="*/ 13 w 140"/>
                  <a:gd name="T7" fmla="*/ 86 h 114"/>
                  <a:gd name="T8" fmla="*/ 11 w 140"/>
                  <a:gd name="T9" fmla="*/ 85 h 114"/>
                  <a:gd name="T10" fmla="*/ 8 w 140"/>
                  <a:gd name="T11" fmla="*/ 84 h 114"/>
                  <a:gd name="T12" fmla="*/ 5 w 140"/>
                  <a:gd name="T13" fmla="*/ 81 h 114"/>
                  <a:gd name="T14" fmla="*/ 3 w 140"/>
                  <a:gd name="T15" fmla="*/ 79 h 114"/>
                  <a:gd name="T16" fmla="*/ 1 w 140"/>
                  <a:gd name="T17" fmla="*/ 76 h 114"/>
                  <a:gd name="T18" fmla="*/ 0 w 140"/>
                  <a:gd name="T19" fmla="*/ 74 h 114"/>
                  <a:gd name="T20" fmla="*/ 0 w 140"/>
                  <a:gd name="T21" fmla="*/ 71 h 114"/>
                  <a:gd name="T22" fmla="*/ 0 w 140"/>
                  <a:gd name="T23" fmla="*/ 67 h 114"/>
                  <a:gd name="T24" fmla="*/ 0 w 140"/>
                  <a:gd name="T25" fmla="*/ 64 h 114"/>
                  <a:gd name="T26" fmla="*/ 0 w 140"/>
                  <a:gd name="T27" fmla="*/ 60 h 114"/>
                  <a:gd name="T28" fmla="*/ 2 w 140"/>
                  <a:gd name="T29" fmla="*/ 57 h 114"/>
                  <a:gd name="T30" fmla="*/ 5 w 140"/>
                  <a:gd name="T31" fmla="*/ 54 h 114"/>
                  <a:gd name="T32" fmla="*/ 8 w 140"/>
                  <a:gd name="T33" fmla="*/ 51 h 114"/>
                  <a:gd name="T34" fmla="*/ 11 w 140"/>
                  <a:gd name="T35" fmla="*/ 48 h 114"/>
                  <a:gd name="T36" fmla="*/ 13 w 140"/>
                  <a:gd name="T37" fmla="*/ 46 h 114"/>
                  <a:gd name="T38" fmla="*/ 16 w 140"/>
                  <a:gd name="T39" fmla="*/ 45 h 114"/>
                  <a:gd name="T40" fmla="*/ 45 w 140"/>
                  <a:gd name="T41" fmla="*/ 45 h 114"/>
                  <a:gd name="T42" fmla="*/ 45 w 140"/>
                  <a:gd name="T43" fmla="*/ 23 h 114"/>
                  <a:gd name="T44" fmla="*/ 46 w 140"/>
                  <a:gd name="T45" fmla="*/ 20 h 114"/>
                  <a:gd name="T46" fmla="*/ 47 w 140"/>
                  <a:gd name="T47" fmla="*/ 17 h 114"/>
                  <a:gd name="T48" fmla="*/ 49 w 140"/>
                  <a:gd name="T49" fmla="*/ 13 h 114"/>
                  <a:gd name="T50" fmla="*/ 52 w 140"/>
                  <a:gd name="T51" fmla="*/ 10 h 114"/>
                  <a:gd name="T52" fmla="*/ 55 w 140"/>
                  <a:gd name="T53" fmla="*/ 6 h 114"/>
                  <a:gd name="T54" fmla="*/ 57 w 140"/>
                  <a:gd name="T55" fmla="*/ 4 h 114"/>
                  <a:gd name="T56" fmla="*/ 60 w 140"/>
                  <a:gd name="T57" fmla="*/ 2 h 114"/>
                  <a:gd name="T58" fmla="*/ 64 w 140"/>
                  <a:gd name="T59" fmla="*/ 0 h 114"/>
                  <a:gd name="T60" fmla="*/ 68 w 140"/>
                  <a:gd name="T61" fmla="*/ 0 h 114"/>
                  <a:gd name="T62" fmla="*/ 72 w 140"/>
                  <a:gd name="T63" fmla="*/ 0 h 114"/>
                  <a:gd name="T64" fmla="*/ 76 w 140"/>
                  <a:gd name="T65" fmla="*/ 0 h 114"/>
                  <a:gd name="T66" fmla="*/ 80 w 140"/>
                  <a:gd name="T67" fmla="*/ 2 h 114"/>
                  <a:gd name="T68" fmla="*/ 83 w 140"/>
                  <a:gd name="T69" fmla="*/ 4 h 114"/>
                  <a:gd name="T70" fmla="*/ 86 w 140"/>
                  <a:gd name="T71" fmla="*/ 6 h 114"/>
                  <a:gd name="T72" fmla="*/ 90 w 140"/>
                  <a:gd name="T73" fmla="*/ 10 h 114"/>
                  <a:gd name="T74" fmla="*/ 93 w 140"/>
                  <a:gd name="T75" fmla="*/ 13 h 114"/>
                  <a:gd name="T76" fmla="*/ 94 w 140"/>
                  <a:gd name="T77" fmla="*/ 17 h 114"/>
                  <a:gd name="T78" fmla="*/ 95 w 140"/>
                  <a:gd name="T79" fmla="*/ 20 h 114"/>
                  <a:gd name="T80" fmla="*/ 96 w 140"/>
                  <a:gd name="T81" fmla="*/ 25 h 114"/>
                  <a:gd name="T82" fmla="*/ 96 w 140"/>
                  <a:gd name="T83" fmla="*/ 45 h 114"/>
                  <a:gd name="T84" fmla="*/ 123 w 140"/>
                  <a:gd name="T85" fmla="*/ 45 h 114"/>
                  <a:gd name="T86" fmla="*/ 126 w 140"/>
                  <a:gd name="T87" fmla="*/ 46 h 114"/>
                  <a:gd name="T88" fmla="*/ 128 w 140"/>
                  <a:gd name="T89" fmla="*/ 48 h 114"/>
                  <a:gd name="T90" fmla="*/ 131 w 140"/>
                  <a:gd name="T91" fmla="*/ 50 h 114"/>
                  <a:gd name="T92" fmla="*/ 134 w 140"/>
                  <a:gd name="T93" fmla="*/ 53 h 114"/>
                  <a:gd name="T94" fmla="*/ 136 w 140"/>
                  <a:gd name="T95" fmla="*/ 56 h 114"/>
                  <a:gd name="T96" fmla="*/ 137 w 140"/>
                  <a:gd name="T97" fmla="*/ 59 h 114"/>
                  <a:gd name="T98" fmla="*/ 138 w 140"/>
                  <a:gd name="T99" fmla="*/ 63 h 114"/>
                  <a:gd name="T100" fmla="*/ 139 w 140"/>
                  <a:gd name="T101" fmla="*/ 66 h 114"/>
                  <a:gd name="T102" fmla="*/ 139 w 140"/>
                  <a:gd name="T103" fmla="*/ 70 h 114"/>
                  <a:gd name="T104" fmla="*/ 137 w 140"/>
                  <a:gd name="T105" fmla="*/ 74 h 114"/>
                  <a:gd name="T106" fmla="*/ 136 w 140"/>
                  <a:gd name="T107" fmla="*/ 77 h 114"/>
                  <a:gd name="T108" fmla="*/ 134 w 140"/>
                  <a:gd name="T109" fmla="*/ 80 h 114"/>
                  <a:gd name="T110" fmla="*/ 132 w 140"/>
                  <a:gd name="T111" fmla="*/ 83 h 114"/>
                  <a:gd name="T112" fmla="*/ 128 w 140"/>
                  <a:gd name="T113" fmla="*/ 85 h 114"/>
                  <a:gd name="T114" fmla="*/ 122 w 140"/>
                  <a:gd name="T115" fmla="*/ 87 h 114"/>
                  <a:gd name="T116" fmla="*/ 96 w 140"/>
                  <a:gd name="T117" fmla="*/ 87 h 114"/>
                  <a:gd name="T118" fmla="*/ 96 w 140"/>
                  <a:gd name="T119" fmla="*/ 113 h 114"/>
                  <a:gd name="T120" fmla="*/ 44 w 140"/>
                  <a:gd name="T121" fmla="*/ 1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 h="114">
                    <a:moveTo>
                      <a:pt x="44" y="112"/>
                    </a:moveTo>
                    <a:lnTo>
                      <a:pt x="44" y="87"/>
                    </a:lnTo>
                    <a:lnTo>
                      <a:pt x="16" y="87"/>
                    </a:lnTo>
                    <a:lnTo>
                      <a:pt x="13" y="86"/>
                    </a:lnTo>
                    <a:lnTo>
                      <a:pt x="11" y="85"/>
                    </a:lnTo>
                    <a:lnTo>
                      <a:pt x="8" y="84"/>
                    </a:lnTo>
                    <a:lnTo>
                      <a:pt x="5" y="81"/>
                    </a:lnTo>
                    <a:lnTo>
                      <a:pt x="3" y="79"/>
                    </a:lnTo>
                    <a:lnTo>
                      <a:pt x="1" y="76"/>
                    </a:lnTo>
                    <a:lnTo>
                      <a:pt x="0" y="74"/>
                    </a:lnTo>
                    <a:lnTo>
                      <a:pt x="0" y="71"/>
                    </a:lnTo>
                    <a:lnTo>
                      <a:pt x="0" y="67"/>
                    </a:lnTo>
                    <a:lnTo>
                      <a:pt x="0" y="64"/>
                    </a:lnTo>
                    <a:lnTo>
                      <a:pt x="0" y="60"/>
                    </a:lnTo>
                    <a:lnTo>
                      <a:pt x="2" y="57"/>
                    </a:lnTo>
                    <a:lnTo>
                      <a:pt x="5" y="54"/>
                    </a:lnTo>
                    <a:lnTo>
                      <a:pt x="8" y="51"/>
                    </a:lnTo>
                    <a:lnTo>
                      <a:pt x="11" y="48"/>
                    </a:lnTo>
                    <a:lnTo>
                      <a:pt x="13" y="46"/>
                    </a:lnTo>
                    <a:lnTo>
                      <a:pt x="16" y="45"/>
                    </a:lnTo>
                    <a:lnTo>
                      <a:pt x="45" y="45"/>
                    </a:lnTo>
                    <a:lnTo>
                      <a:pt x="45" y="23"/>
                    </a:lnTo>
                    <a:lnTo>
                      <a:pt x="46" y="20"/>
                    </a:lnTo>
                    <a:lnTo>
                      <a:pt x="47" y="17"/>
                    </a:lnTo>
                    <a:lnTo>
                      <a:pt x="49" y="13"/>
                    </a:lnTo>
                    <a:lnTo>
                      <a:pt x="52" y="10"/>
                    </a:lnTo>
                    <a:lnTo>
                      <a:pt x="55" y="6"/>
                    </a:lnTo>
                    <a:lnTo>
                      <a:pt x="57" y="4"/>
                    </a:lnTo>
                    <a:lnTo>
                      <a:pt x="60" y="2"/>
                    </a:lnTo>
                    <a:lnTo>
                      <a:pt x="64" y="0"/>
                    </a:lnTo>
                    <a:lnTo>
                      <a:pt x="68" y="0"/>
                    </a:lnTo>
                    <a:lnTo>
                      <a:pt x="72" y="0"/>
                    </a:lnTo>
                    <a:lnTo>
                      <a:pt x="76" y="0"/>
                    </a:lnTo>
                    <a:lnTo>
                      <a:pt x="80" y="2"/>
                    </a:lnTo>
                    <a:lnTo>
                      <a:pt x="83" y="4"/>
                    </a:lnTo>
                    <a:lnTo>
                      <a:pt x="86" y="6"/>
                    </a:lnTo>
                    <a:lnTo>
                      <a:pt x="90" y="10"/>
                    </a:lnTo>
                    <a:lnTo>
                      <a:pt x="93" y="13"/>
                    </a:lnTo>
                    <a:lnTo>
                      <a:pt x="94" y="17"/>
                    </a:lnTo>
                    <a:lnTo>
                      <a:pt x="95" y="20"/>
                    </a:lnTo>
                    <a:lnTo>
                      <a:pt x="96" y="25"/>
                    </a:lnTo>
                    <a:lnTo>
                      <a:pt x="96" y="45"/>
                    </a:lnTo>
                    <a:lnTo>
                      <a:pt x="123" y="45"/>
                    </a:lnTo>
                    <a:lnTo>
                      <a:pt x="126" y="46"/>
                    </a:lnTo>
                    <a:lnTo>
                      <a:pt x="128" y="48"/>
                    </a:lnTo>
                    <a:lnTo>
                      <a:pt x="131" y="50"/>
                    </a:lnTo>
                    <a:lnTo>
                      <a:pt x="134" y="53"/>
                    </a:lnTo>
                    <a:lnTo>
                      <a:pt x="136" y="56"/>
                    </a:lnTo>
                    <a:lnTo>
                      <a:pt x="137" y="59"/>
                    </a:lnTo>
                    <a:lnTo>
                      <a:pt x="138" y="63"/>
                    </a:lnTo>
                    <a:lnTo>
                      <a:pt x="139" y="66"/>
                    </a:lnTo>
                    <a:lnTo>
                      <a:pt x="139" y="70"/>
                    </a:lnTo>
                    <a:lnTo>
                      <a:pt x="137" y="74"/>
                    </a:lnTo>
                    <a:lnTo>
                      <a:pt x="136" y="77"/>
                    </a:lnTo>
                    <a:lnTo>
                      <a:pt x="134" y="80"/>
                    </a:lnTo>
                    <a:lnTo>
                      <a:pt x="132" y="83"/>
                    </a:lnTo>
                    <a:lnTo>
                      <a:pt x="128" y="85"/>
                    </a:lnTo>
                    <a:lnTo>
                      <a:pt x="122" y="87"/>
                    </a:lnTo>
                    <a:lnTo>
                      <a:pt x="96" y="87"/>
                    </a:lnTo>
                    <a:lnTo>
                      <a:pt x="96" y="113"/>
                    </a:lnTo>
                    <a:lnTo>
                      <a:pt x="44" y="112"/>
                    </a:lnTo>
                  </a:path>
                </a:pathLst>
              </a:custGeom>
              <a:solidFill>
                <a:srgbClr val="E07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4" name="Oval 48"/>
              <p:cNvSpPr>
                <a:spLocks noChangeArrowheads="1"/>
              </p:cNvSpPr>
              <p:nvPr/>
            </p:nvSpPr>
            <p:spPr bwMode="auto">
              <a:xfrm>
                <a:off x="3717" y="1585"/>
                <a:ext cx="34" cy="38"/>
              </a:xfrm>
              <a:prstGeom prst="ellipse">
                <a:avLst/>
              </a:prstGeom>
              <a:solidFill>
                <a:srgbClr val="FFA04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426" name="Rectangle 50"/>
            <p:cNvSpPr>
              <a:spLocks noChangeArrowheads="1"/>
            </p:cNvSpPr>
            <p:nvPr/>
          </p:nvSpPr>
          <p:spPr bwMode="auto">
            <a:xfrm>
              <a:off x="3618" y="1643"/>
              <a:ext cx="233" cy="609"/>
            </a:xfrm>
            <a:prstGeom prst="rect">
              <a:avLst/>
            </a:prstGeom>
            <a:solidFill>
              <a:srgbClr val="FF8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7" name="Freeform 51"/>
            <p:cNvSpPr>
              <a:spLocks/>
            </p:cNvSpPr>
            <p:nvPr/>
          </p:nvSpPr>
          <p:spPr bwMode="auto">
            <a:xfrm>
              <a:off x="3651" y="1656"/>
              <a:ext cx="166" cy="164"/>
            </a:xfrm>
            <a:custGeom>
              <a:avLst/>
              <a:gdLst>
                <a:gd name="T0" fmla="*/ 0 w 166"/>
                <a:gd name="T1" fmla="*/ 55 h 164"/>
                <a:gd name="T2" fmla="*/ 0 w 166"/>
                <a:gd name="T3" fmla="*/ 50 h 164"/>
                <a:gd name="T4" fmla="*/ 1 w 166"/>
                <a:gd name="T5" fmla="*/ 45 h 164"/>
                <a:gd name="T6" fmla="*/ 3 w 166"/>
                <a:gd name="T7" fmla="*/ 40 h 164"/>
                <a:gd name="T8" fmla="*/ 6 w 166"/>
                <a:gd name="T9" fmla="*/ 35 h 164"/>
                <a:gd name="T10" fmla="*/ 8 w 166"/>
                <a:gd name="T11" fmla="*/ 32 h 164"/>
                <a:gd name="T12" fmla="*/ 11 w 166"/>
                <a:gd name="T13" fmla="*/ 28 h 164"/>
                <a:gd name="T14" fmla="*/ 14 w 166"/>
                <a:gd name="T15" fmla="*/ 24 h 164"/>
                <a:gd name="T16" fmla="*/ 19 w 166"/>
                <a:gd name="T17" fmla="*/ 20 h 164"/>
                <a:gd name="T18" fmla="*/ 24 w 166"/>
                <a:gd name="T19" fmla="*/ 17 h 164"/>
                <a:gd name="T20" fmla="*/ 30 w 166"/>
                <a:gd name="T21" fmla="*/ 13 h 164"/>
                <a:gd name="T22" fmla="*/ 37 w 166"/>
                <a:gd name="T23" fmla="*/ 9 h 164"/>
                <a:gd name="T24" fmla="*/ 44 w 166"/>
                <a:gd name="T25" fmla="*/ 7 h 164"/>
                <a:gd name="T26" fmla="*/ 52 w 166"/>
                <a:gd name="T27" fmla="*/ 4 h 164"/>
                <a:gd name="T28" fmla="*/ 60 w 166"/>
                <a:gd name="T29" fmla="*/ 2 h 164"/>
                <a:gd name="T30" fmla="*/ 67 w 166"/>
                <a:gd name="T31" fmla="*/ 1 h 164"/>
                <a:gd name="T32" fmla="*/ 73 w 166"/>
                <a:gd name="T33" fmla="*/ 0 h 164"/>
                <a:gd name="T34" fmla="*/ 80 w 166"/>
                <a:gd name="T35" fmla="*/ 0 h 164"/>
                <a:gd name="T36" fmla="*/ 88 w 166"/>
                <a:gd name="T37" fmla="*/ 0 h 164"/>
                <a:gd name="T38" fmla="*/ 93 w 166"/>
                <a:gd name="T39" fmla="*/ 0 h 164"/>
                <a:gd name="T40" fmla="*/ 99 w 166"/>
                <a:gd name="T41" fmla="*/ 1 h 164"/>
                <a:gd name="T42" fmla="*/ 106 w 166"/>
                <a:gd name="T43" fmla="*/ 3 h 164"/>
                <a:gd name="T44" fmla="*/ 112 w 166"/>
                <a:gd name="T45" fmla="*/ 4 h 164"/>
                <a:gd name="T46" fmla="*/ 118 w 166"/>
                <a:gd name="T47" fmla="*/ 6 h 164"/>
                <a:gd name="T48" fmla="*/ 124 w 166"/>
                <a:gd name="T49" fmla="*/ 8 h 164"/>
                <a:gd name="T50" fmla="*/ 130 w 166"/>
                <a:gd name="T51" fmla="*/ 11 h 164"/>
                <a:gd name="T52" fmla="*/ 134 w 166"/>
                <a:gd name="T53" fmla="*/ 13 h 164"/>
                <a:gd name="T54" fmla="*/ 138 w 166"/>
                <a:gd name="T55" fmla="*/ 16 h 164"/>
                <a:gd name="T56" fmla="*/ 142 w 166"/>
                <a:gd name="T57" fmla="*/ 19 h 164"/>
                <a:gd name="T58" fmla="*/ 146 w 166"/>
                <a:gd name="T59" fmla="*/ 21 h 164"/>
                <a:gd name="T60" fmla="*/ 149 w 166"/>
                <a:gd name="T61" fmla="*/ 25 h 164"/>
                <a:gd name="T62" fmla="*/ 153 w 166"/>
                <a:gd name="T63" fmla="*/ 29 h 164"/>
                <a:gd name="T64" fmla="*/ 156 w 166"/>
                <a:gd name="T65" fmla="*/ 33 h 164"/>
                <a:gd name="T66" fmla="*/ 158 w 166"/>
                <a:gd name="T67" fmla="*/ 37 h 164"/>
                <a:gd name="T68" fmla="*/ 160 w 166"/>
                <a:gd name="T69" fmla="*/ 40 h 164"/>
                <a:gd name="T70" fmla="*/ 162 w 166"/>
                <a:gd name="T71" fmla="*/ 44 h 164"/>
                <a:gd name="T72" fmla="*/ 163 w 166"/>
                <a:gd name="T73" fmla="*/ 47 h 164"/>
                <a:gd name="T74" fmla="*/ 165 w 166"/>
                <a:gd name="T75" fmla="*/ 52 h 164"/>
                <a:gd name="T76" fmla="*/ 165 w 166"/>
                <a:gd name="T77" fmla="*/ 163 h 164"/>
                <a:gd name="T78" fmla="*/ 0 w 166"/>
                <a:gd name="T79" fmla="*/ 162 h 164"/>
                <a:gd name="T80" fmla="*/ 0 w 166"/>
                <a:gd name="T81"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 h="164">
                  <a:moveTo>
                    <a:pt x="0" y="55"/>
                  </a:moveTo>
                  <a:lnTo>
                    <a:pt x="0" y="50"/>
                  </a:lnTo>
                  <a:lnTo>
                    <a:pt x="1" y="45"/>
                  </a:lnTo>
                  <a:lnTo>
                    <a:pt x="3" y="40"/>
                  </a:lnTo>
                  <a:lnTo>
                    <a:pt x="6" y="35"/>
                  </a:lnTo>
                  <a:lnTo>
                    <a:pt x="8" y="32"/>
                  </a:lnTo>
                  <a:lnTo>
                    <a:pt x="11" y="28"/>
                  </a:lnTo>
                  <a:lnTo>
                    <a:pt x="14" y="24"/>
                  </a:lnTo>
                  <a:lnTo>
                    <a:pt x="19" y="20"/>
                  </a:lnTo>
                  <a:lnTo>
                    <a:pt x="24" y="17"/>
                  </a:lnTo>
                  <a:lnTo>
                    <a:pt x="30" y="13"/>
                  </a:lnTo>
                  <a:lnTo>
                    <a:pt x="37" y="9"/>
                  </a:lnTo>
                  <a:lnTo>
                    <a:pt x="44" y="7"/>
                  </a:lnTo>
                  <a:lnTo>
                    <a:pt x="52" y="4"/>
                  </a:lnTo>
                  <a:lnTo>
                    <a:pt x="60" y="2"/>
                  </a:lnTo>
                  <a:lnTo>
                    <a:pt x="67" y="1"/>
                  </a:lnTo>
                  <a:lnTo>
                    <a:pt x="73" y="0"/>
                  </a:lnTo>
                  <a:lnTo>
                    <a:pt x="80" y="0"/>
                  </a:lnTo>
                  <a:lnTo>
                    <a:pt x="88" y="0"/>
                  </a:lnTo>
                  <a:lnTo>
                    <a:pt x="93" y="0"/>
                  </a:lnTo>
                  <a:lnTo>
                    <a:pt x="99" y="1"/>
                  </a:lnTo>
                  <a:lnTo>
                    <a:pt x="106" y="3"/>
                  </a:lnTo>
                  <a:lnTo>
                    <a:pt x="112" y="4"/>
                  </a:lnTo>
                  <a:lnTo>
                    <a:pt x="118" y="6"/>
                  </a:lnTo>
                  <a:lnTo>
                    <a:pt x="124" y="8"/>
                  </a:lnTo>
                  <a:lnTo>
                    <a:pt x="130" y="11"/>
                  </a:lnTo>
                  <a:lnTo>
                    <a:pt x="134" y="13"/>
                  </a:lnTo>
                  <a:lnTo>
                    <a:pt x="138" y="16"/>
                  </a:lnTo>
                  <a:lnTo>
                    <a:pt x="142" y="19"/>
                  </a:lnTo>
                  <a:lnTo>
                    <a:pt x="146" y="21"/>
                  </a:lnTo>
                  <a:lnTo>
                    <a:pt x="149" y="25"/>
                  </a:lnTo>
                  <a:lnTo>
                    <a:pt x="153" y="29"/>
                  </a:lnTo>
                  <a:lnTo>
                    <a:pt x="156" y="33"/>
                  </a:lnTo>
                  <a:lnTo>
                    <a:pt x="158" y="37"/>
                  </a:lnTo>
                  <a:lnTo>
                    <a:pt x="160" y="40"/>
                  </a:lnTo>
                  <a:lnTo>
                    <a:pt x="162" y="44"/>
                  </a:lnTo>
                  <a:lnTo>
                    <a:pt x="163" y="47"/>
                  </a:lnTo>
                  <a:lnTo>
                    <a:pt x="165" y="52"/>
                  </a:lnTo>
                  <a:lnTo>
                    <a:pt x="165" y="163"/>
                  </a:lnTo>
                  <a:lnTo>
                    <a:pt x="0" y="162"/>
                  </a:lnTo>
                  <a:lnTo>
                    <a:pt x="0" y="55"/>
                  </a:lnTo>
                </a:path>
              </a:pathLst>
            </a:custGeom>
            <a:solidFill>
              <a:srgbClr val="FFA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8" name="Freeform 52"/>
            <p:cNvSpPr>
              <a:spLocks/>
            </p:cNvSpPr>
            <p:nvPr/>
          </p:nvSpPr>
          <p:spPr bwMode="auto">
            <a:xfrm>
              <a:off x="3651" y="1665"/>
              <a:ext cx="166" cy="163"/>
            </a:xfrm>
            <a:custGeom>
              <a:avLst/>
              <a:gdLst>
                <a:gd name="T0" fmla="*/ 0 w 166"/>
                <a:gd name="T1" fmla="*/ 55 h 163"/>
                <a:gd name="T2" fmla="*/ 0 w 166"/>
                <a:gd name="T3" fmla="*/ 50 h 163"/>
                <a:gd name="T4" fmla="*/ 1 w 166"/>
                <a:gd name="T5" fmla="*/ 45 h 163"/>
                <a:gd name="T6" fmla="*/ 3 w 166"/>
                <a:gd name="T7" fmla="*/ 40 h 163"/>
                <a:gd name="T8" fmla="*/ 6 w 166"/>
                <a:gd name="T9" fmla="*/ 35 h 163"/>
                <a:gd name="T10" fmla="*/ 8 w 166"/>
                <a:gd name="T11" fmla="*/ 32 h 163"/>
                <a:gd name="T12" fmla="*/ 11 w 166"/>
                <a:gd name="T13" fmla="*/ 28 h 163"/>
                <a:gd name="T14" fmla="*/ 14 w 166"/>
                <a:gd name="T15" fmla="*/ 24 h 163"/>
                <a:gd name="T16" fmla="*/ 19 w 166"/>
                <a:gd name="T17" fmla="*/ 20 h 163"/>
                <a:gd name="T18" fmla="*/ 24 w 166"/>
                <a:gd name="T19" fmla="*/ 17 h 163"/>
                <a:gd name="T20" fmla="*/ 30 w 166"/>
                <a:gd name="T21" fmla="*/ 13 h 163"/>
                <a:gd name="T22" fmla="*/ 37 w 166"/>
                <a:gd name="T23" fmla="*/ 9 h 163"/>
                <a:gd name="T24" fmla="*/ 44 w 166"/>
                <a:gd name="T25" fmla="*/ 6 h 163"/>
                <a:gd name="T26" fmla="*/ 52 w 166"/>
                <a:gd name="T27" fmla="*/ 4 h 163"/>
                <a:gd name="T28" fmla="*/ 60 w 166"/>
                <a:gd name="T29" fmla="*/ 2 h 163"/>
                <a:gd name="T30" fmla="*/ 67 w 166"/>
                <a:gd name="T31" fmla="*/ 1 h 163"/>
                <a:gd name="T32" fmla="*/ 73 w 166"/>
                <a:gd name="T33" fmla="*/ 0 h 163"/>
                <a:gd name="T34" fmla="*/ 80 w 166"/>
                <a:gd name="T35" fmla="*/ 0 h 163"/>
                <a:gd name="T36" fmla="*/ 88 w 166"/>
                <a:gd name="T37" fmla="*/ 0 h 163"/>
                <a:gd name="T38" fmla="*/ 93 w 166"/>
                <a:gd name="T39" fmla="*/ 0 h 163"/>
                <a:gd name="T40" fmla="*/ 99 w 166"/>
                <a:gd name="T41" fmla="*/ 1 h 163"/>
                <a:gd name="T42" fmla="*/ 106 w 166"/>
                <a:gd name="T43" fmla="*/ 3 h 163"/>
                <a:gd name="T44" fmla="*/ 112 w 166"/>
                <a:gd name="T45" fmla="*/ 4 h 163"/>
                <a:gd name="T46" fmla="*/ 118 w 166"/>
                <a:gd name="T47" fmla="*/ 6 h 163"/>
                <a:gd name="T48" fmla="*/ 124 w 166"/>
                <a:gd name="T49" fmla="*/ 8 h 163"/>
                <a:gd name="T50" fmla="*/ 130 w 166"/>
                <a:gd name="T51" fmla="*/ 11 h 163"/>
                <a:gd name="T52" fmla="*/ 134 w 166"/>
                <a:gd name="T53" fmla="*/ 13 h 163"/>
                <a:gd name="T54" fmla="*/ 138 w 166"/>
                <a:gd name="T55" fmla="*/ 16 h 163"/>
                <a:gd name="T56" fmla="*/ 142 w 166"/>
                <a:gd name="T57" fmla="*/ 18 h 163"/>
                <a:gd name="T58" fmla="*/ 146 w 166"/>
                <a:gd name="T59" fmla="*/ 21 h 163"/>
                <a:gd name="T60" fmla="*/ 149 w 166"/>
                <a:gd name="T61" fmla="*/ 25 h 163"/>
                <a:gd name="T62" fmla="*/ 153 w 166"/>
                <a:gd name="T63" fmla="*/ 29 h 163"/>
                <a:gd name="T64" fmla="*/ 156 w 166"/>
                <a:gd name="T65" fmla="*/ 33 h 163"/>
                <a:gd name="T66" fmla="*/ 158 w 166"/>
                <a:gd name="T67" fmla="*/ 36 h 163"/>
                <a:gd name="T68" fmla="*/ 160 w 166"/>
                <a:gd name="T69" fmla="*/ 40 h 163"/>
                <a:gd name="T70" fmla="*/ 162 w 166"/>
                <a:gd name="T71" fmla="*/ 43 h 163"/>
                <a:gd name="T72" fmla="*/ 163 w 166"/>
                <a:gd name="T73" fmla="*/ 47 h 163"/>
                <a:gd name="T74" fmla="*/ 165 w 166"/>
                <a:gd name="T75" fmla="*/ 51 h 163"/>
                <a:gd name="T76" fmla="*/ 165 w 166"/>
                <a:gd name="T77" fmla="*/ 162 h 163"/>
                <a:gd name="T78" fmla="*/ 0 w 166"/>
                <a:gd name="T79" fmla="*/ 161 h 163"/>
                <a:gd name="T80" fmla="*/ 0 w 166"/>
                <a:gd name="T81" fmla="*/ 5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 h="163">
                  <a:moveTo>
                    <a:pt x="0" y="55"/>
                  </a:moveTo>
                  <a:lnTo>
                    <a:pt x="0" y="50"/>
                  </a:lnTo>
                  <a:lnTo>
                    <a:pt x="1" y="45"/>
                  </a:lnTo>
                  <a:lnTo>
                    <a:pt x="3" y="40"/>
                  </a:lnTo>
                  <a:lnTo>
                    <a:pt x="6" y="35"/>
                  </a:lnTo>
                  <a:lnTo>
                    <a:pt x="8" y="32"/>
                  </a:lnTo>
                  <a:lnTo>
                    <a:pt x="11" y="28"/>
                  </a:lnTo>
                  <a:lnTo>
                    <a:pt x="14" y="24"/>
                  </a:lnTo>
                  <a:lnTo>
                    <a:pt x="19" y="20"/>
                  </a:lnTo>
                  <a:lnTo>
                    <a:pt x="24" y="17"/>
                  </a:lnTo>
                  <a:lnTo>
                    <a:pt x="30" y="13"/>
                  </a:lnTo>
                  <a:lnTo>
                    <a:pt x="37" y="9"/>
                  </a:lnTo>
                  <a:lnTo>
                    <a:pt x="44" y="6"/>
                  </a:lnTo>
                  <a:lnTo>
                    <a:pt x="52" y="4"/>
                  </a:lnTo>
                  <a:lnTo>
                    <a:pt x="60" y="2"/>
                  </a:lnTo>
                  <a:lnTo>
                    <a:pt x="67" y="1"/>
                  </a:lnTo>
                  <a:lnTo>
                    <a:pt x="73" y="0"/>
                  </a:lnTo>
                  <a:lnTo>
                    <a:pt x="80" y="0"/>
                  </a:lnTo>
                  <a:lnTo>
                    <a:pt x="88" y="0"/>
                  </a:lnTo>
                  <a:lnTo>
                    <a:pt x="93" y="0"/>
                  </a:lnTo>
                  <a:lnTo>
                    <a:pt x="99" y="1"/>
                  </a:lnTo>
                  <a:lnTo>
                    <a:pt x="106" y="3"/>
                  </a:lnTo>
                  <a:lnTo>
                    <a:pt x="112" y="4"/>
                  </a:lnTo>
                  <a:lnTo>
                    <a:pt x="118" y="6"/>
                  </a:lnTo>
                  <a:lnTo>
                    <a:pt x="124" y="8"/>
                  </a:lnTo>
                  <a:lnTo>
                    <a:pt x="130" y="11"/>
                  </a:lnTo>
                  <a:lnTo>
                    <a:pt x="134" y="13"/>
                  </a:lnTo>
                  <a:lnTo>
                    <a:pt x="138" y="16"/>
                  </a:lnTo>
                  <a:lnTo>
                    <a:pt x="142" y="18"/>
                  </a:lnTo>
                  <a:lnTo>
                    <a:pt x="146" y="21"/>
                  </a:lnTo>
                  <a:lnTo>
                    <a:pt x="149" y="25"/>
                  </a:lnTo>
                  <a:lnTo>
                    <a:pt x="153" y="29"/>
                  </a:lnTo>
                  <a:lnTo>
                    <a:pt x="156" y="33"/>
                  </a:lnTo>
                  <a:lnTo>
                    <a:pt x="158" y="36"/>
                  </a:lnTo>
                  <a:lnTo>
                    <a:pt x="160" y="40"/>
                  </a:lnTo>
                  <a:lnTo>
                    <a:pt x="162" y="43"/>
                  </a:lnTo>
                  <a:lnTo>
                    <a:pt x="163" y="47"/>
                  </a:lnTo>
                  <a:lnTo>
                    <a:pt x="165" y="51"/>
                  </a:lnTo>
                  <a:lnTo>
                    <a:pt x="165" y="162"/>
                  </a:lnTo>
                  <a:lnTo>
                    <a:pt x="0" y="161"/>
                  </a:lnTo>
                  <a:lnTo>
                    <a:pt x="0" y="55"/>
                  </a:lnTo>
                </a:path>
              </a:pathLst>
            </a:custGeom>
            <a:solidFill>
              <a:srgbClr val="E07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9" name="Oval 53"/>
            <p:cNvSpPr>
              <a:spLocks noChangeArrowheads="1"/>
            </p:cNvSpPr>
            <p:nvPr/>
          </p:nvSpPr>
          <p:spPr bwMode="auto">
            <a:xfrm>
              <a:off x="3664" y="1675"/>
              <a:ext cx="136" cy="147"/>
            </a:xfrm>
            <a:prstGeom prst="ellipse">
              <a:avLst/>
            </a:prstGeom>
            <a:solidFill>
              <a:srgbClr val="FF33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432" name="Group 56"/>
            <p:cNvGrpSpPr>
              <a:grpSpLocks/>
            </p:cNvGrpSpPr>
            <p:nvPr/>
          </p:nvGrpSpPr>
          <p:grpSpPr bwMode="auto">
            <a:xfrm>
              <a:off x="3741" y="1687"/>
              <a:ext cx="29" cy="27"/>
              <a:chOff x="3741" y="1687"/>
              <a:chExt cx="29" cy="27"/>
            </a:xfrm>
          </p:grpSpPr>
          <p:sp>
            <p:nvSpPr>
              <p:cNvPr id="101430" name="Oval 54"/>
              <p:cNvSpPr>
                <a:spLocks noChangeArrowheads="1"/>
              </p:cNvSpPr>
              <p:nvPr/>
            </p:nvSpPr>
            <p:spPr bwMode="auto">
              <a:xfrm>
                <a:off x="3741" y="1687"/>
                <a:ext cx="17" cy="17"/>
              </a:xfrm>
              <a:prstGeom prst="ellipse">
                <a:avLst/>
              </a:prstGeom>
              <a:solidFill>
                <a:srgbClr val="FF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1" name="Oval 55"/>
              <p:cNvSpPr>
                <a:spLocks noChangeArrowheads="1"/>
              </p:cNvSpPr>
              <p:nvPr/>
            </p:nvSpPr>
            <p:spPr bwMode="auto">
              <a:xfrm>
                <a:off x="3754" y="1698"/>
                <a:ext cx="16" cy="16"/>
              </a:xfrm>
              <a:prstGeom prst="ellipse">
                <a:avLst/>
              </a:prstGeom>
              <a:solidFill>
                <a:srgbClr val="FF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433" name="Freeform 57"/>
            <p:cNvSpPr>
              <a:spLocks/>
            </p:cNvSpPr>
            <p:nvPr/>
          </p:nvSpPr>
          <p:spPr bwMode="auto">
            <a:xfrm>
              <a:off x="3646" y="1862"/>
              <a:ext cx="167" cy="163"/>
            </a:xfrm>
            <a:custGeom>
              <a:avLst/>
              <a:gdLst>
                <a:gd name="T0" fmla="*/ 0 w 167"/>
                <a:gd name="T1" fmla="*/ 55 h 163"/>
                <a:gd name="T2" fmla="*/ 0 w 167"/>
                <a:gd name="T3" fmla="*/ 50 h 163"/>
                <a:gd name="T4" fmla="*/ 1 w 167"/>
                <a:gd name="T5" fmla="*/ 45 h 163"/>
                <a:gd name="T6" fmla="*/ 3 w 167"/>
                <a:gd name="T7" fmla="*/ 40 h 163"/>
                <a:gd name="T8" fmla="*/ 6 w 167"/>
                <a:gd name="T9" fmla="*/ 35 h 163"/>
                <a:gd name="T10" fmla="*/ 8 w 167"/>
                <a:gd name="T11" fmla="*/ 32 h 163"/>
                <a:gd name="T12" fmla="*/ 11 w 167"/>
                <a:gd name="T13" fmla="*/ 28 h 163"/>
                <a:gd name="T14" fmla="*/ 14 w 167"/>
                <a:gd name="T15" fmla="*/ 24 h 163"/>
                <a:gd name="T16" fmla="*/ 19 w 167"/>
                <a:gd name="T17" fmla="*/ 20 h 163"/>
                <a:gd name="T18" fmla="*/ 24 w 167"/>
                <a:gd name="T19" fmla="*/ 16 h 163"/>
                <a:gd name="T20" fmla="*/ 31 w 167"/>
                <a:gd name="T21" fmla="*/ 12 h 163"/>
                <a:gd name="T22" fmla="*/ 37 w 167"/>
                <a:gd name="T23" fmla="*/ 9 h 163"/>
                <a:gd name="T24" fmla="*/ 45 w 167"/>
                <a:gd name="T25" fmla="*/ 6 h 163"/>
                <a:gd name="T26" fmla="*/ 52 w 167"/>
                <a:gd name="T27" fmla="*/ 4 h 163"/>
                <a:gd name="T28" fmla="*/ 60 w 167"/>
                <a:gd name="T29" fmla="*/ 2 h 163"/>
                <a:gd name="T30" fmla="*/ 68 w 167"/>
                <a:gd name="T31" fmla="*/ 1 h 163"/>
                <a:gd name="T32" fmla="*/ 74 w 167"/>
                <a:gd name="T33" fmla="*/ 0 h 163"/>
                <a:gd name="T34" fmla="*/ 81 w 167"/>
                <a:gd name="T35" fmla="*/ 0 h 163"/>
                <a:gd name="T36" fmla="*/ 88 w 167"/>
                <a:gd name="T37" fmla="*/ 0 h 163"/>
                <a:gd name="T38" fmla="*/ 94 w 167"/>
                <a:gd name="T39" fmla="*/ 0 h 163"/>
                <a:gd name="T40" fmla="*/ 100 w 167"/>
                <a:gd name="T41" fmla="*/ 1 h 163"/>
                <a:gd name="T42" fmla="*/ 106 w 167"/>
                <a:gd name="T43" fmla="*/ 2 h 163"/>
                <a:gd name="T44" fmla="*/ 113 w 167"/>
                <a:gd name="T45" fmla="*/ 4 h 163"/>
                <a:gd name="T46" fmla="*/ 119 w 167"/>
                <a:gd name="T47" fmla="*/ 6 h 163"/>
                <a:gd name="T48" fmla="*/ 125 w 167"/>
                <a:gd name="T49" fmla="*/ 8 h 163"/>
                <a:gd name="T50" fmla="*/ 130 w 167"/>
                <a:gd name="T51" fmla="*/ 11 h 163"/>
                <a:gd name="T52" fmla="*/ 135 w 167"/>
                <a:gd name="T53" fmla="*/ 13 h 163"/>
                <a:gd name="T54" fmla="*/ 139 w 167"/>
                <a:gd name="T55" fmla="*/ 16 h 163"/>
                <a:gd name="T56" fmla="*/ 142 w 167"/>
                <a:gd name="T57" fmla="*/ 18 h 163"/>
                <a:gd name="T58" fmla="*/ 146 w 167"/>
                <a:gd name="T59" fmla="*/ 21 h 163"/>
                <a:gd name="T60" fmla="*/ 150 w 167"/>
                <a:gd name="T61" fmla="*/ 24 h 163"/>
                <a:gd name="T62" fmla="*/ 154 w 167"/>
                <a:gd name="T63" fmla="*/ 29 h 163"/>
                <a:gd name="T64" fmla="*/ 157 w 167"/>
                <a:gd name="T65" fmla="*/ 33 h 163"/>
                <a:gd name="T66" fmla="*/ 159 w 167"/>
                <a:gd name="T67" fmla="*/ 36 h 163"/>
                <a:gd name="T68" fmla="*/ 161 w 167"/>
                <a:gd name="T69" fmla="*/ 40 h 163"/>
                <a:gd name="T70" fmla="*/ 163 w 167"/>
                <a:gd name="T71" fmla="*/ 43 h 163"/>
                <a:gd name="T72" fmla="*/ 164 w 167"/>
                <a:gd name="T73" fmla="*/ 47 h 163"/>
                <a:gd name="T74" fmla="*/ 166 w 167"/>
                <a:gd name="T75" fmla="*/ 52 h 163"/>
                <a:gd name="T76" fmla="*/ 166 w 167"/>
                <a:gd name="T77" fmla="*/ 162 h 163"/>
                <a:gd name="T78" fmla="*/ 0 w 167"/>
                <a:gd name="T79" fmla="*/ 161 h 163"/>
                <a:gd name="T80" fmla="*/ 0 w 167"/>
                <a:gd name="T81" fmla="*/ 5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 h="163">
                  <a:moveTo>
                    <a:pt x="0" y="55"/>
                  </a:moveTo>
                  <a:lnTo>
                    <a:pt x="0" y="50"/>
                  </a:lnTo>
                  <a:lnTo>
                    <a:pt x="1" y="45"/>
                  </a:lnTo>
                  <a:lnTo>
                    <a:pt x="3" y="40"/>
                  </a:lnTo>
                  <a:lnTo>
                    <a:pt x="6" y="35"/>
                  </a:lnTo>
                  <a:lnTo>
                    <a:pt x="8" y="32"/>
                  </a:lnTo>
                  <a:lnTo>
                    <a:pt x="11" y="28"/>
                  </a:lnTo>
                  <a:lnTo>
                    <a:pt x="14" y="24"/>
                  </a:lnTo>
                  <a:lnTo>
                    <a:pt x="19" y="20"/>
                  </a:lnTo>
                  <a:lnTo>
                    <a:pt x="24" y="16"/>
                  </a:lnTo>
                  <a:lnTo>
                    <a:pt x="31" y="12"/>
                  </a:lnTo>
                  <a:lnTo>
                    <a:pt x="37" y="9"/>
                  </a:lnTo>
                  <a:lnTo>
                    <a:pt x="45" y="6"/>
                  </a:lnTo>
                  <a:lnTo>
                    <a:pt x="52" y="4"/>
                  </a:lnTo>
                  <a:lnTo>
                    <a:pt x="60" y="2"/>
                  </a:lnTo>
                  <a:lnTo>
                    <a:pt x="68" y="1"/>
                  </a:lnTo>
                  <a:lnTo>
                    <a:pt x="74" y="0"/>
                  </a:lnTo>
                  <a:lnTo>
                    <a:pt x="81" y="0"/>
                  </a:lnTo>
                  <a:lnTo>
                    <a:pt x="88" y="0"/>
                  </a:lnTo>
                  <a:lnTo>
                    <a:pt x="94" y="0"/>
                  </a:lnTo>
                  <a:lnTo>
                    <a:pt x="100" y="1"/>
                  </a:lnTo>
                  <a:lnTo>
                    <a:pt x="106" y="2"/>
                  </a:lnTo>
                  <a:lnTo>
                    <a:pt x="113" y="4"/>
                  </a:lnTo>
                  <a:lnTo>
                    <a:pt x="119" y="6"/>
                  </a:lnTo>
                  <a:lnTo>
                    <a:pt x="125" y="8"/>
                  </a:lnTo>
                  <a:lnTo>
                    <a:pt x="130" y="11"/>
                  </a:lnTo>
                  <a:lnTo>
                    <a:pt x="135" y="13"/>
                  </a:lnTo>
                  <a:lnTo>
                    <a:pt x="139" y="16"/>
                  </a:lnTo>
                  <a:lnTo>
                    <a:pt x="142" y="18"/>
                  </a:lnTo>
                  <a:lnTo>
                    <a:pt x="146" y="21"/>
                  </a:lnTo>
                  <a:lnTo>
                    <a:pt x="150" y="24"/>
                  </a:lnTo>
                  <a:lnTo>
                    <a:pt x="154" y="29"/>
                  </a:lnTo>
                  <a:lnTo>
                    <a:pt x="157" y="33"/>
                  </a:lnTo>
                  <a:lnTo>
                    <a:pt x="159" y="36"/>
                  </a:lnTo>
                  <a:lnTo>
                    <a:pt x="161" y="40"/>
                  </a:lnTo>
                  <a:lnTo>
                    <a:pt x="163" y="43"/>
                  </a:lnTo>
                  <a:lnTo>
                    <a:pt x="164" y="47"/>
                  </a:lnTo>
                  <a:lnTo>
                    <a:pt x="166" y="52"/>
                  </a:lnTo>
                  <a:lnTo>
                    <a:pt x="166" y="162"/>
                  </a:lnTo>
                  <a:lnTo>
                    <a:pt x="0" y="161"/>
                  </a:lnTo>
                  <a:lnTo>
                    <a:pt x="0" y="55"/>
                  </a:lnTo>
                </a:path>
              </a:pathLst>
            </a:custGeom>
            <a:solidFill>
              <a:srgbClr val="FFA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4" name="Freeform 58"/>
            <p:cNvSpPr>
              <a:spLocks/>
            </p:cNvSpPr>
            <p:nvPr/>
          </p:nvSpPr>
          <p:spPr bwMode="auto">
            <a:xfrm>
              <a:off x="3647" y="1868"/>
              <a:ext cx="166" cy="164"/>
            </a:xfrm>
            <a:custGeom>
              <a:avLst/>
              <a:gdLst>
                <a:gd name="T0" fmla="*/ 0 w 166"/>
                <a:gd name="T1" fmla="*/ 55 h 164"/>
                <a:gd name="T2" fmla="*/ 0 w 166"/>
                <a:gd name="T3" fmla="*/ 50 h 164"/>
                <a:gd name="T4" fmla="*/ 1 w 166"/>
                <a:gd name="T5" fmla="*/ 45 h 164"/>
                <a:gd name="T6" fmla="*/ 3 w 166"/>
                <a:gd name="T7" fmla="*/ 40 h 164"/>
                <a:gd name="T8" fmla="*/ 6 w 166"/>
                <a:gd name="T9" fmla="*/ 35 h 164"/>
                <a:gd name="T10" fmla="*/ 8 w 166"/>
                <a:gd name="T11" fmla="*/ 32 h 164"/>
                <a:gd name="T12" fmla="*/ 11 w 166"/>
                <a:gd name="T13" fmla="*/ 28 h 164"/>
                <a:gd name="T14" fmla="*/ 14 w 166"/>
                <a:gd name="T15" fmla="*/ 24 h 164"/>
                <a:gd name="T16" fmla="*/ 18 w 166"/>
                <a:gd name="T17" fmla="*/ 20 h 164"/>
                <a:gd name="T18" fmla="*/ 24 w 166"/>
                <a:gd name="T19" fmla="*/ 17 h 164"/>
                <a:gd name="T20" fmla="*/ 30 w 166"/>
                <a:gd name="T21" fmla="*/ 13 h 164"/>
                <a:gd name="T22" fmla="*/ 37 w 166"/>
                <a:gd name="T23" fmla="*/ 9 h 164"/>
                <a:gd name="T24" fmla="*/ 44 w 166"/>
                <a:gd name="T25" fmla="*/ 7 h 164"/>
                <a:gd name="T26" fmla="*/ 52 w 166"/>
                <a:gd name="T27" fmla="*/ 4 h 164"/>
                <a:gd name="T28" fmla="*/ 60 w 166"/>
                <a:gd name="T29" fmla="*/ 2 h 164"/>
                <a:gd name="T30" fmla="*/ 67 w 166"/>
                <a:gd name="T31" fmla="*/ 1 h 164"/>
                <a:gd name="T32" fmla="*/ 73 w 166"/>
                <a:gd name="T33" fmla="*/ 0 h 164"/>
                <a:gd name="T34" fmla="*/ 80 w 166"/>
                <a:gd name="T35" fmla="*/ 0 h 164"/>
                <a:gd name="T36" fmla="*/ 88 w 166"/>
                <a:gd name="T37" fmla="*/ 0 h 164"/>
                <a:gd name="T38" fmla="*/ 93 w 166"/>
                <a:gd name="T39" fmla="*/ 0 h 164"/>
                <a:gd name="T40" fmla="*/ 99 w 166"/>
                <a:gd name="T41" fmla="*/ 1 h 164"/>
                <a:gd name="T42" fmla="*/ 106 w 166"/>
                <a:gd name="T43" fmla="*/ 3 h 164"/>
                <a:gd name="T44" fmla="*/ 112 w 166"/>
                <a:gd name="T45" fmla="*/ 4 h 164"/>
                <a:gd name="T46" fmla="*/ 118 w 166"/>
                <a:gd name="T47" fmla="*/ 6 h 164"/>
                <a:gd name="T48" fmla="*/ 124 w 166"/>
                <a:gd name="T49" fmla="*/ 8 h 164"/>
                <a:gd name="T50" fmla="*/ 130 w 166"/>
                <a:gd name="T51" fmla="*/ 11 h 164"/>
                <a:gd name="T52" fmla="*/ 134 w 166"/>
                <a:gd name="T53" fmla="*/ 13 h 164"/>
                <a:gd name="T54" fmla="*/ 138 w 166"/>
                <a:gd name="T55" fmla="*/ 16 h 164"/>
                <a:gd name="T56" fmla="*/ 142 w 166"/>
                <a:gd name="T57" fmla="*/ 19 h 164"/>
                <a:gd name="T58" fmla="*/ 145 w 166"/>
                <a:gd name="T59" fmla="*/ 21 h 164"/>
                <a:gd name="T60" fmla="*/ 149 w 166"/>
                <a:gd name="T61" fmla="*/ 25 h 164"/>
                <a:gd name="T62" fmla="*/ 153 w 166"/>
                <a:gd name="T63" fmla="*/ 29 h 164"/>
                <a:gd name="T64" fmla="*/ 156 w 166"/>
                <a:gd name="T65" fmla="*/ 33 h 164"/>
                <a:gd name="T66" fmla="*/ 158 w 166"/>
                <a:gd name="T67" fmla="*/ 37 h 164"/>
                <a:gd name="T68" fmla="*/ 160 w 166"/>
                <a:gd name="T69" fmla="*/ 40 h 164"/>
                <a:gd name="T70" fmla="*/ 162 w 166"/>
                <a:gd name="T71" fmla="*/ 44 h 164"/>
                <a:gd name="T72" fmla="*/ 163 w 166"/>
                <a:gd name="T73" fmla="*/ 47 h 164"/>
                <a:gd name="T74" fmla="*/ 165 w 166"/>
                <a:gd name="T75" fmla="*/ 52 h 164"/>
                <a:gd name="T76" fmla="*/ 165 w 166"/>
                <a:gd name="T77" fmla="*/ 163 h 164"/>
                <a:gd name="T78" fmla="*/ 0 w 166"/>
                <a:gd name="T79" fmla="*/ 162 h 164"/>
                <a:gd name="T80" fmla="*/ 0 w 166"/>
                <a:gd name="T81"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 h="164">
                  <a:moveTo>
                    <a:pt x="0" y="55"/>
                  </a:moveTo>
                  <a:lnTo>
                    <a:pt x="0" y="50"/>
                  </a:lnTo>
                  <a:lnTo>
                    <a:pt x="1" y="45"/>
                  </a:lnTo>
                  <a:lnTo>
                    <a:pt x="3" y="40"/>
                  </a:lnTo>
                  <a:lnTo>
                    <a:pt x="6" y="35"/>
                  </a:lnTo>
                  <a:lnTo>
                    <a:pt x="8" y="32"/>
                  </a:lnTo>
                  <a:lnTo>
                    <a:pt x="11" y="28"/>
                  </a:lnTo>
                  <a:lnTo>
                    <a:pt x="14" y="24"/>
                  </a:lnTo>
                  <a:lnTo>
                    <a:pt x="18" y="20"/>
                  </a:lnTo>
                  <a:lnTo>
                    <a:pt x="24" y="17"/>
                  </a:lnTo>
                  <a:lnTo>
                    <a:pt x="30" y="13"/>
                  </a:lnTo>
                  <a:lnTo>
                    <a:pt x="37" y="9"/>
                  </a:lnTo>
                  <a:lnTo>
                    <a:pt x="44" y="7"/>
                  </a:lnTo>
                  <a:lnTo>
                    <a:pt x="52" y="4"/>
                  </a:lnTo>
                  <a:lnTo>
                    <a:pt x="60" y="2"/>
                  </a:lnTo>
                  <a:lnTo>
                    <a:pt x="67" y="1"/>
                  </a:lnTo>
                  <a:lnTo>
                    <a:pt x="73" y="0"/>
                  </a:lnTo>
                  <a:lnTo>
                    <a:pt x="80" y="0"/>
                  </a:lnTo>
                  <a:lnTo>
                    <a:pt x="88" y="0"/>
                  </a:lnTo>
                  <a:lnTo>
                    <a:pt x="93" y="0"/>
                  </a:lnTo>
                  <a:lnTo>
                    <a:pt x="99" y="1"/>
                  </a:lnTo>
                  <a:lnTo>
                    <a:pt x="106" y="3"/>
                  </a:lnTo>
                  <a:lnTo>
                    <a:pt x="112" y="4"/>
                  </a:lnTo>
                  <a:lnTo>
                    <a:pt x="118" y="6"/>
                  </a:lnTo>
                  <a:lnTo>
                    <a:pt x="124" y="8"/>
                  </a:lnTo>
                  <a:lnTo>
                    <a:pt x="130" y="11"/>
                  </a:lnTo>
                  <a:lnTo>
                    <a:pt x="134" y="13"/>
                  </a:lnTo>
                  <a:lnTo>
                    <a:pt x="138" y="16"/>
                  </a:lnTo>
                  <a:lnTo>
                    <a:pt x="142" y="19"/>
                  </a:lnTo>
                  <a:lnTo>
                    <a:pt x="145" y="21"/>
                  </a:lnTo>
                  <a:lnTo>
                    <a:pt x="149" y="25"/>
                  </a:lnTo>
                  <a:lnTo>
                    <a:pt x="153" y="29"/>
                  </a:lnTo>
                  <a:lnTo>
                    <a:pt x="156" y="33"/>
                  </a:lnTo>
                  <a:lnTo>
                    <a:pt x="158" y="37"/>
                  </a:lnTo>
                  <a:lnTo>
                    <a:pt x="160" y="40"/>
                  </a:lnTo>
                  <a:lnTo>
                    <a:pt x="162" y="44"/>
                  </a:lnTo>
                  <a:lnTo>
                    <a:pt x="163" y="47"/>
                  </a:lnTo>
                  <a:lnTo>
                    <a:pt x="165" y="52"/>
                  </a:lnTo>
                  <a:lnTo>
                    <a:pt x="165" y="163"/>
                  </a:lnTo>
                  <a:lnTo>
                    <a:pt x="0" y="162"/>
                  </a:lnTo>
                  <a:lnTo>
                    <a:pt x="0" y="55"/>
                  </a:lnTo>
                </a:path>
              </a:pathLst>
            </a:custGeom>
            <a:solidFill>
              <a:srgbClr val="E07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5" name="Oval 59"/>
            <p:cNvSpPr>
              <a:spLocks noChangeArrowheads="1"/>
            </p:cNvSpPr>
            <p:nvPr/>
          </p:nvSpPr>
          <p:spPr bwMode="auto">
            <a:xfrm>
              <a:off x="3660" y="1877"/>
              <a:ext cx="136" cy="149"/>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438" name="Group 62"/>
            <p:cNvGrpSpPr>
              <a:grpSpLocks/>
            </p:cNvGrpSpPr>
            <p:nvPr/>
          </p:nvGrpSpPr>
          <p:grpSpPr bwMode="auto">
            <a:xfrm>
              <a:off x="3737" y="1890"/>
              <a:ext cx="29" cy="27"/>
              <a:chOff x="3737" y="1890"/>
              <a:chExt cx="29" cy="27"/>
            </a:xfrm>
          </p:grpSpPr>
          <p:sp>
            <p:nvSpPr>
              <p:cNvPr id="101436" name="Oval 60"/>
              <p:cNvSpPr>
                <a:spLocks noChangeArrowheads="1"/>
              </p:cNvSpPr>
              <p:nvPr/>
            </p:nvSpPr>
            <p:spPr bwMode="auto">
              <a:xfrm>
                <a:off x="3737" y="1890"/>
                <a:ext cx="17" cy="17"/>
              </a:xfrm>
              <a:prstGeom prst="ellipse">
                <a:avLst/>
              </a:prstGeom>
              <a:solidFill>
                <a:srgbClr val="FFFF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7" name="Oval 61"/>
              <p:cNvSpPr>
                <a:spLocks noChangeArrowheads="1"/>
              </p:cNvSpPr>
              <p:nvPr/>
            </p:nvSpPr>
            <p:spPr bwMode="auto">
              <a:xfrm>
                <a:off x="3750" y="1901"/>
                <a:ext cx="16" cy="16"/>
              </a:xfrm>
              <a:prstGeom prst="ellipse">
                <a:avLst/>
              </a:prstGeom>
              <a:solidFill>
                <a:srgbClr val="FFFF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439" name="Freeform 63"/>
            <p:cNvSpPr>
              <a:spLocks/>
            </p:cNvSpPr>
            <p:nvPr/>
          </p:nvSpPr>
          <p:spPr bwMode="auto">
            <a:xfrm>
              <a:off x="3651" y="2055"/>
              <a:ext cx="166" cy="163"/>
            </a:xfrm>
            <a:custGeom>
              <a:avLst/>
              <a:gdLst>
                <a:gd name="T0" fmla="*/ 0 w 166"/>
                <a:gd name="T1" fmla="*/ 55 h 163"/>
                <a:gd name="T2" fmla="*/ 0 w 166"/>
                <a:gd name="T3" fmla="*/ 50 h 163"/>
                <a:gd name="T4" fmla="*/ 1 w 166"/>
                <a:gd name="T5" fmla="*/ 44 h 163"/>
                <a:gd name="T6" fmla="*/ 3 w 166"/>
                <a:gd name="T7" fmla="*/ 40 h 163"/>
                <a:gd name="T8" fmla="*/ 6 w 166"/>
                <a:gd name="T9" fmla="*/ 35 h 163"/>
                <a:gd name="T10" fmla="*/ 8 w 166"/>
                <a:gd name="T11" fmla="*/ 31 h 163"/>
                <a:gd name="T12" fmla="*/ 11 w 166"/>
                <a:gd name="T13" fmla="*/ 28 h 163"/>
                <a:gd name="T14" fmla="*/ 14 w 166"/>
                <a:gd name="T15" fmla="*/ 24 h 163"/>
                <a:gd name="T16" fmla="*/ 18 w 166"/>
                <a:gd name="T17" fmla="*/ 20 h 163"/>
                <a:gd name="T18" fmla="*/ 24 w 166"/>
                <a:gd name="T19" fmla="*/ 17 h 163"/>
                <a:gd name="T20" fmla="*/ 30 w 166"/>
                <a:gd name="T21" fmla="*/ 13 h 163"/>
                <a:gd name="T22" fmla="*/ 37 w 166"/>
                <a:gd name="T23" fmla="*/ 9 h 163"/>
                <a:gd name="T24" fmla="*/ 44 w 166"/>
                <a:gd name="T25" fmla="*/ 7 h 163"/>
                <a:gd name="T26" fmla="*/ 52 w 166"/>
                <a:gd name="T27" fmla="*/ 4 h 163"/>
                <a:gd name="T28" fmla="*/ 60 w 166"/>
                <a:gd name="T29" fmla="*/ 2 h 163"/>
                <a:gd name="T30" fmla="*/ 67 w 166"/>
                <a:gd name="T31" fmla="*/ 1 h 163"/>
                <a:gd name="T32" fmla="*/ 73 w 166"/>
                <a:gd name="T33" fmla="*/ 0 h 163"/>
                <a:gd name="T34" fmla="*/ 80 w 166"/>
                <a:gd name="T35" fmla="*/ 0 h 163"/>
                <a:gd name="T36" fmla="*/ 88 w 166"/>
                <a:gd name="T37" fmla="*/ 0 h 163"/>
                <a:gd name="T38" fmla="*/ 93 w 166"/>
                <a:gd name="T39" fmla="*/ 0 h 163"/>
                <a:gd name="T40" fmla="*/ 99 w 166"/>
                <a:gd name="T41" fmla="*/ 1 h 163"/>
                <a:gd name="T42" fmla="*/ 106 w 166"/>
                <a:gd name="T43" fmla="*/ 2 h 163"/>
                <a:gd name="T44" fmla="*/ 112 w 166"/>
                <a:gd name="T45" fmla="*/ 4 h 163"/>
                <a:gd name="T46" fmla="*/ 118 w 166"/>
                <a:gd name="T47" fmla="*/ 6 h 163"/>
                <a:gd name="T48" fmla="*/ 124 w 166"/>
                <a:gd name="T49" fmla="*/ 8 h 163"/>
                <a:gd name="T50" fmla="*/ 130 w 166"/>
                <a:gd name="T51" fmla="*/ 11 h 163"/>
                <a:gd name="T52" fmla="*/ 134 w 166"/>
                <a:gd name="T53" fmla="*/ 13 h 163"/>
                <a:gd name="T54" fmla="*/ 138 w 166"/>
                <a:gd name="T55" fmla="*/ 16 h 163"/>
                <a:gd name="T56" fmla="*/ 142 w 166"/>
                <a:gd name="T57" fmla="*/ 18 h 163"/>
                <a:gd name="T58" fmla="*/ 145 w 166"/>
                <a:gd name="T59" fmla="*/ 21 h 163"/>
                <a:gd name="T60" fmla="*/ 149 w 166"/>
                <a:gd name="T61" fmla="*/ 24 h 163"/>
                <a:gd name="T62" fmla="*/ 153 w 166"/>
                <a:gd name="T63" fmla="*/ 28 h 163"/>
                <a:gd name="T64" fmla="*/ 156 w 166"/>
                <a:gd name="T65" fmla="*/ 33 h 163"/>
                <a:gd name="T66" fmla="*/ 158 w 166"/>
                <a:gd name="T67" fmla="*/ 36 h 163"/>
                <a:gd name="T68" fmla="*/ 160 w 166"/>
                <a:gd name="T69" fmla="*/ 39 h 163"/>
                <a:gd name="T70" fmla="*/ 162 w 166"/>
                <a:gd name="T71" fmla="*/ 43 h 163"/>
                <a:gd name="T72" fmla="*/ 163 w 166"/>
                <a:gd name="T73" fmla="*/ 47 h 163"/>
                <a:gd name="T74" fmla="*/ 165 w 166"/>
                <a:gd name="T75" fmla="*/ 51 h 163"/>
                <a:gd name="T76" fmla="*/ 165 w 166"/>
                <a:gd name="T77" fmla="*/ 162 h 163"/>
                <a:gd name="T78" fmla="*/ 0 w 166"/>
                <a:gd name="T79" fmla="*/ 161 h 163"/>
                <a:gd name="T80" fmla="*/ 0 w 166"/>
                <a:gd name="T81" fmla="*/ 5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 h="163">
                  <a:moveTo>
                    <a:pt x="0" y="55"/>
                  </a:moveTo>
                  <a:lnTo>
                    <a:pt x="0" y="50"/>
                  </a:lnTo>
                  <a:lnTo>
                    <a:pt x="1" y="44"/>
                  </a:lnTo>
                  <a:lnTo>
                    <a:pt x="3" y="40"/>
                  </a:lnTo>
                  <a:lnTo>
                    <a:pt x="6" y="35"/>
                  </a:lnTo>
                  <a:lnTo>
                    <a:pt x="8" y="31"/>
                  </a:lnTo>
                  <a:lnTo>
                    <a:pt x="11" y="28"/>
                  </a:lnTo>
                  <a:lnTo>
                    <a:pt x="14" y="24"/>
                  </a:lnTo>
                  <a:lnTo>
                    <a:pt x="18" y="20"/>
                  </a:lnTo>
                  <a:lnTo>
                    <a:pt x="24" y="17"/>
                  </a:lnTo>
                  <a:lnTo>
                    <a:pt x="30" y="13"/>
                  </a:lnTo>
                  <a:lnTo>
                    <a:pt x="37" y="9"/>
                  </a:lnTo>
                  <a:lnTo>
                    <a:pt x="44" y="7"/>
                  </a:lnTo>
                  <a:lnTo>
                    <a:pt x="52" y="4"/>
                  </a:lnTo>
                  <a:lnTo>
                    <a:pt x="60" y="2"/>
                  </a:lnTo>
                  <a:lnTo>
                    <a:pt x="67" y="1"/>
                  </a:lnTo>
                  <a:lnTo>
                    <a:pt x="73" y="0"/>
                  </a:lnTo>
                  <a:lnTo>
                    <a:pt x="80" y="0"/>
                  </a:lnTo>
                  <a:lnTo>
                    <a:pt x="88" y="0"/>
                  </a:lnTo>
                  <a:lnTo>
                    <a:pt x="93" y="0"/>
                  </a:lnTo>
                  <a:lnTo>
                    <a:pt x="99" y="1"/>
                  </a:lnTo>
                  <a:lnTo>
                    <a:pt x="106" y="2"/>
                  </a:lnTo>
                  <a:lnTo>
                    <a:pt x="112" y="4"/>
                  </a:lnTo>
                  <a:lnTo>
                    <a:pt x="118" y="6"/>
                  </a:lnTo>
                  <a:lnTo>
                    <a:pt x="124" y="8"/>
                  </a:lnTo>
                  <a:lnTo>
                    <a:pt x="130" y="11"/>
                  </a:lnTo>
                  <a:lnTo>
                    <a:pt x="134" y="13"/>
                  </a:lnTo>
                  <a:lnTo>
                    <a:pt x="138" y="16"/>
                  </a:lnTo>
                  <a:lnTo>
                    <a:pt x="142" y="18"/>
                  </a:lnTo>
                  <a:lnTo>
                    <a:pt x="145" y="21"/>
                  </a:lnTo>
                  <a:lnTo>
                    <a:pt x="149" y="24"/>
                  </a:lnTo>
                  <a:lnTo>
                    <a:pt x="153" y="28"/>
                  </a:lnTo>
                  <a:lnTo>
                    <a:pt x="156" y="33"/>
                  </a:lnTo>
                  <a:lnTo>
                    <a:pt x="158" y="36"/>
                  </a:lnTo>
                  <a:lnTo>
                    <a:pt x="160" y="39"/>
                  </a:lnTo>
                  <a:lnTo>
                    <a:pt x="162" y="43"/>
                  </a:lnTo>
                  <a:lnTo>
                    <a:pt x="163" y="47"/>
                  </a:lnTo>
                  <a:lnTo>
                    <a:pt x="165" y="51"/>
                  </a:lnTo>
                  <a:lnTo>
                    <a:pt x="165" y="162"/>
                  </a:lnTo>
                  <a:lnTo>
                    <a:pt x="0" y="161"/>
                  </a:lnTo>
                  <a:lnTo>
                    <a:pt x="0" y="55"/>
                  </a:lnTo>
                </a:path>
              </a:pathLst>
            </a:custGeom>
            <a:solidFill>
              <a:srgbClr val="FFA04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0" name="Freeform 64"/>
            <p:cNvSpPr>
              <a:spLocks/>
            </p:cNvSpPr>
            <p:nvPr/>
          </p:nvSpPr>
          <p:spPr bwMode="auto">
            <a:xfrm>
              <a:off x="3651" y="2061"/>
              <a:ext cx="166" cy="164"/>
            </a:xfrm>
            <a:custGeom>
              <a:avLst/>
              <a:gdLst>
                <a:gd name="T0" fmla="*/ 0 w 166"/>
                <a:gd name="T1" fmla="*/ 55 h 164"/>
                <a:gd name="T2" fmla="*/ 0 w 166"/>
                <a:gd name="T3" fmla="*/ 50 h 164"/>
                <a:gd name="T4" fmla="*/ 1 w 166"/>
                <a:gd name="T5" fmla="*/ 45 h 164"/>
                <a:gd name="T6" fmla="*/ 3 w 166"/>
                <a:gd name="T7" fmla="*/ 40 h 164"/>
                <a:gd name="T8" fmla="*/ 6 w 166"/>
                <a:gd name="T9" fmla="*/ 35 h 164"/>
                <a:gd name="T10" fmla="*/ 8 w 166"/>
                <a:gd name="T11" fmla="*/ 31 h 164"/>
                <a:gd name="T12" fmla="*/ 11 w 166"/>
                <a:gd name="T13" fmla="*/ 28 h 164"/>
                <a:gd name="T14" fmla="*/ 14 w 166"/>
                <a:gd name="T15" fmla="*/ 24 h 164"/>
                <a:gd name="T16" fmla="*/ 19 w 166"/>
                <a:gd name="T17" fmla="*/ 20 h 164"/>
                <a:gd name="T18" fmla="*/ 24 w 166"/>
                <a:gd name="T19" fmla="*/ 16 h 164"/>
                <a:gd name="T20" fmla="*/ 30 w 166"/>
                <a:gd name="T21" fmla="*/ 12 h 164"/>
                <a:gd name="T22" fmla="*/ 37 w 166"/>
                <a:gd name="T23" fmla="*/ 9 h 164"/>
                <a:gd name="T24" fmla="*/ 44 w 166"/>
                <a:gd name="T25" fmla="*/ 6 h 164"/>
                <a:gd name="T26" fmla="*/ 52 w 166"/>
                <a:gd name="T27" fmla="*/ 4 h 164"/>
                <a:gd name="T28" fmla="*/ 60 w 166"/>
                <a:gd name="T29" fmla="*/ 2 h 164"/>
                <a:gd name="T30" fmla="*/ 67 w 166"/>
                <a:gd name="T31" fmla="*/ 1 h 164"/>
                <a:gd name="T32" fmla="*/ 73 w 166"/>
                <a:gd name="T33" fmla="*/ 0 h 164"/>
                <a:gd name="T34" fmla="*/ 80 w 166"/>
                <a:gd name="T35" fmla="*/ 0 h 164"/>
                <a:gd name="T36" fmla="*/ 88 w 166"/>
                <a:gd name="T37" fmla="*/ 0 h 164"/>
                <a:gd name="T38" fmla="*/ 93 w 166"/>
                <a:gd name="T39" fmla="*/ 0 h 164"/>
                <a:gd name="T40" fmla="*/ 99 w 166"/>
                <a:gd name="T41" fmla="*/ 1 h 164"/>
                <a:gd name="T42" fmla="*/ 106 w 166"/>
                <a:gd name="T43" fmla="*/ 2 h 164"/>
                <a:gd name="T44" fmla="*/ 112 w 166"/>
                <a:gd name="T45" fmla="*/ 4 h 164"/>
                <a:gd name="T46" fmla="*/ 118 w 166"/>
                <a:gd name="T47" fmla="*/ 6 h 164"/>
                <a:gd name="T48" fmla="*/ 124 w 166"/>
                <a:gd name="T49" fmla="*/ 8 h 164"/>
                <a:gd name="T50" fmla="*/ 130 w 166"/>
                <a:gd name="T51" fmla="*/ 11 h 164"/>
                <a:gd name="T52" fmla="*/ 134 w 166"/>
                <a:gd name="T53" fmla="*/ 13 h 164"/>
                <a:gd name="T54" fmla="*/ 138 w 166"/>
                <a:gd name="T55" fmla="*/ 16 h 164"/>
                <a:gd name="T56" fmla="*/ 142 w 166"/>
                <a:gd name="T57" fmla="*/ 18 h 164"/>
                <a:gd name="T58" fmla="*/ 146 w 166"/>
                <a:gd name="T59" fmla="*/ 21 h 164"/>
                <a:gd name="T60" fmla="*/ 149 w 166"/>
                <a:gd name="T61" fmla="*/ 24 h 164"/>
                <a:gd name="T62" fmla="*/ 153 w 166"/>
                <a:gd name="T63" fmla="*/ 29 h 164"/>
                <a:gd name="T64" fmla="*/ 156 w 166"/>
                <a:gd name="T65" fmla="*/ 32 h 164"/>
                <a:gd name="T66" fmla="*/ 158 w 166"/>
                <a:gd name="T67" fmla="*/ 36 h 164"/>
                <a:gd name="T68" fmla="*/ 160 w 166"/>
                <a:gd name="T69" fmla="*/ 40 h 164"/>
                <a:gd name="T70" fmla="*/ 162 w 166"/>
                <a:gd name="T71" fmla="*/ 43 h 164"/>
                <a:gd name="T72" fmla="*/ 163 w 166"/>
                <a:gd name="T73" fmla="*/ 47 h 164"/>
                <a:gd name="T74" fmla="*/ 165 w 166"/>
                <a:gd name="T75" fmla="*/ 52 h 164"/>
                <a:gd name="T76" fmla="*/ 165 w 166"/>
                <a:gd name="T77" fmla="*/ 163 h 164"/>
                <a:gd name="T78" fmla="*/ 0 w 166"/>
                <a:gd name="T79" fmla="*/ 162 h 164"/>
                <a:gd name="T80" fmla="*/ 0 w 166"/>
                <a:gd name="T81"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6" h="164">
                  <a:moveTo>
                    <a:pt x="0" y="55"/>
                  </a:moveTo>
                  <a:lnTo>
                    <a:pt x="0" y="50"/>
                  </a:lnTo>
                  <a:lnTo>
                    <a:pt x="1" y="45"/>
                  </a:lnTo>
                  <a:lnTo>
                    <a:pt x="3" y="40"/>
                  </a:lnTo>
                  <a:lnTo>
                    <a:pt x="6" y="35"/>
                  </a:lnTo>
                  <a:lnTo>
                    <a:pt x="8" y="31"/>
                  </a:lnTo>
                  <a:lnTo>
                    <a:pt x="11" y="28"/>
                  </a:lnTo>
                  <a:lnTo>
                    <a:pt x="14" y="24"/>
                  </a:lnTo>
                  <a:lnTo>
                    <a:pt x="19" y="20"/>
                  </a:lnTo>
                  <a:lnTo>
                    <a:pt x="24" y="16"/>
                  </a:lnTo>
                  <a:lnTo>
                    <a:pt x="30" y="12"/>
                  </a:lnTo>
                  <a:lnTo>
                    <a:pt x="37" y="9"/>
                  </a:lnTo>
                  <a:lnTo>
                    <a:pt x="44" y="6"/>
                  </a:lnTo>
                  <a:lnTo>
                    <a:pt x="52" y="4"/>
                  </a:lnTo>
                  <a:lnTo>
                    <a:pt x="60" y="2"/>
                  </a:lnTo>
                  <a:lnTo>
                    <a:pt x="67" y="1"/>
                  </a:lnTo>
                  <a:lnTo>
                    <a:pt x="73" y="0"/>
                  </a:lnTo>
                  <a:lnTo>
                    <a:pt x="80" y="0"/>
                  </a:lnTo>
                  <a:lnTo>
                    <a:pt x="88" y="0"/>
                  </a:lnTo>
                  <a:lnTo>
                    <a:pt x="93" y="0"/>
                  </a:lnTo>
                  <a:lnTo>
                    <a:pt x="99" y="1"/>
                  </a:lnTo>
                  <a:lnTo>
                    <a:pt x="106" y="2"/>
                  </a:lnTo>
                  <a:lnTo>
                    <a:pt x="112" y="4"/>
                  </a:lnTo>
                  <a:lnTo>
                    <a:pt x="118" y="6"/>
                  </a:lnTo>
                  <a:lnTo>
                    <a:pt x="124" y="8"/>
                  </a:lnTo>
                  <a:lnTo>
                    <a:pt x="130" y="11"/>
                  </a:lnTo>
                  <a:lnTo>
                    <a:pt x="134" y="13"/>
                  </a:lnTo>
                  <a:lnTo>
                    <a:pt x="138" y="16"/>
                  </a:lnTo>
                  <a:lnTo>
                    <a:pt x="142" y="18"/>
                  </a:lnTo>
                  <a:lnTo>
                    <a:pt x="146" y="21"/>
                  </a:lnTo>
                  <a:lnTo>
                    <a:pt x="149" y="24"/>
                  </a:lnTo>
                  <a:lnTo>
                    <a:pt x="153" y="29"/>
                  </a:lnTo>
                  <a:lnTo>
                    <a:pt x="156" y="32"/>
                  </a:lnTo>
                  <a:lnTo>
                    <a:pt x="158" y="36"/>
                  </a:lnTo>
                  <a:lnTo>
                    <a:pt x="160" y="40"/>
                  </a:lnTo>
                  <a:lnTo>
                    <a:pt x="162" y="43"/>
                  </a:lnTo>
                  <a:lnTo>
                    <a:pt x="163" y="47"/>
                  </a:lnTo>
                  <a:lnTo>
                    <a:pt x="165" y="52"/>
                  </a:lnTo>
                  <a:lnTo>
                    <a:pt x="165" y="163"/>
                  </a:lnTo>
                  <a:lnTo>
                    <a:pt x="0" y="162"/>
                  </a:lnTo>
                  <a:lnTo>
                    <a:pt x="0" y="55"/>
                  </a:lnTo>
                </a:path>
              </a:pathLst>
            </a:custGeom>
            <a:solidFill>
              <a:srgbClr val="E070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1" name="Oval 65"/>
            <p:cNvSpPr>
              <a:spLocks noChangeArrowheads="1"/>
            </p:cNvSpPr>
            <p:nvPr/>
          </p:nvSpPr>
          <p:spPr bwMode="auto">
            <a:xfrm>
              <a:off x="3664" y="2071"/>
              <a:ext cx="136" cy="147"/>
            </a:xfrm>
            <a:prstGeom prst="ellipse">
              <a:avLst/>
            </a:prstGeom>
            <a:solidFill>
              <a:srgbClr val="777777"/>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444" name="Group 68"/>
            <p:cNvGrpSpPr>
              <a:grpSpLocks/>
            </p:cNvGrpSpPr>
            <p:nvPr/>
          </p:nvGrpSpPr>
          <p:grpSpPr bwMode="auto">
            <a:xfrm>
              <a:off x="3741" y="2082"/>
              <a:ext cx="29" cy="28"/>
              <a:chOff x="3741" y="2082"/>
              <a:chExt cx="29" cy="28"/>
            </a:xfrm>
          </p:grpSpPr>
          <p:sp>
            <p:nvSpPr>
              <p:cNvPr id="101442" name="Oval 66"/>
              <p:cNvSpPr>
                <a:spLocks noChangeArrowheads="1"/>
              </p:cNvSpPr>
              <p:nvPr/>
            </p:nvSpPr>
            <p:spPr bwMode="auto">
              <a:xfrm>
                <a:off x="3741" y="2082"/>
                <a:ext cx="17" cy="17"/>
              </a:xfrm>
              <a:prstGeom prst="ellipse">
                <a:avLst/>
              </a:prstGeom>
              <a:solidFill>
                <a:srgbClr val="80FF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3" name="Oval 67"/>
              <p:cNvSpPr>
                <a:spLocks noChangeArrowheads="1"/>
              </p:cNvSpPr>
              <p:nvPr/>
            </p:nvSpPr>
            <p:spPr bwMode="auto">
              <a:xfrm>
                <a:off x="3754" y="2094"/>
                <a:ext cx="16" cy="16"/>
              </a:xfrm>
              <a:prstGeom prst="ellipse">
                <a:avLst/>
              </a:prstGeom>
              <a:solidFill>
                <a:srgbClr val="80FF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0" name="Rectangle 69"/>
          <p:cNvSpPr/>
          <p:nvPr/>
        </p:nvSpPr>
        <p:spPr>
          <a:xfrm>
            <a:off x="2114377" y="6226498"/>
            <a:ext cx="4822026" cy="369332"/>
          </a:xfrm>
          <a:prstGeom prst="rect">
            <a:avLst/>
          </a:prstGeom>
        </p:spPr>
        <p:txBody>
          <a:bodyPr wrap="none">
            <a:spAutoFit/>
          </a:bodyPr>
          <a:lstStyle/>
          <a:p>
            <a:r>
              <a:rPr lang="en-US" dirty="0" smtClean="0"/>
              <a:t>Slide courtesy of Nick </a:t>
            </a:r>
            <a:r>
              <a:rPr lang="en-US" dirty="0" err="1" smtClean="0"/>
              <a:t>Johantgen</a:t>
            </a:r>
            <a:r>
              <a:rPr lang="en-US" dirty="0" smtClean="0"/>
              <a:t>, Oriental Motors, Inc.</a:t>
            </a:r>
            <a:endParaRPr lang="en-US" dirty="0"/>
          </a:p>
        </p:txBody>
      </p:sp>
      <p:cxnSp>
        <p:nvCxnSpPr>
          <p:cNvPr id="3" name="Straight Connector 2"/>
          <p:cNvCxnSpPr>
            <a:endCxn id="101382" idx="31"/>
          </p:cNvCxnSpPr>
          <p:nvPr/>
        </p:nvCxnSpPr>
        <p:spPr>
          <a:xfrm flipV="1">
            <a:off x="1112839" y="4832166"/>
            <a:ext cx="3803649" cy="3305"/>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09172" y="2717616"/>
            <a:ext cx="0" cy="1985962"/>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9688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76</a:t>
            </a:fld>
            <a:endParaRPr lang="en-US" dirty="0"/>
          </a:p>
        </p:txBody>
      </p:sp>
      <p:pic>
        <p:nvPicPr>
          <p:cNvPr id="37890" name="Picture 2" descr="http://www.probotix.com/cnc_images/unipolar_ill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505" y="792029"/>
            <a:ext cx="2851096" cy="20874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14715" y="2825902"/>
            <a:ext cx="4358800" cy="307777"/>
          </a:xfrm>
          <a:prstGeom prst="rect">
            <a:avLst/>
          </a:prstGeom>
        </p:spPr>
        <p:txBody>
          <a:bodyPr wrap="square">
            <a:spAutoFit/>
          </a:bodyPr>
          <a:lstStyle/>
          <a:p>
            <a:r>
              <a:rPr lang="en-US" sz="1400" dirty="0"/>
              <a:t>http://www.probotix.com/stepper_motors/unipolar_bipolar/</a:t>
            </a:r>
          </a:p>
        </p:txBody>
      </p:sp>
      <p:pic>
        <p:nvPicPr>
          <p:cNvPr id="378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796" t="26644" r="22585" b="23525"/>
          <a:stretch/>
        </p:blipFill>
        <p:spPr bwMode="auto">
          <a:xfrm>
            <a:off x="371959" y="927359"/>
            <a:ext cx="1805553" cy="189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7712" t="30831" r="22415" b="31389"/>
          <a:stretch/>
        </p:blipFill>
        <p:spPr bwMode="auto">
          <a:xfrm>
            <a:off x="2341614" y="1078154"/>
            <a:ext cx="1969264" cy="155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5890" t="17203" r="16186" b="13848"/>
          <a:stretch/>
        </p:blipFill>
        <p:spPr bwMode="auto">
          <a:xfrm>
            <a:off x="488196" y="2897189"/>
            <a:ext cx="3378631" cy="303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6465" t="17172" r="19440" b="16207"/>
          <a:stretch/>
        </p:blipFill>
        <p:spPr bwMode="auto">
          <a:xfrm>
            <a:off x="4682367" y="3211448"/>
            <a:ext cx="3310757" cy="312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060803" y="5509027"/>
            <a:ext cx="2530885" cy="646331"/>
          </a:xfrm>
          <a:prstGeom prst="rect">
            <a:avLst/>
          </a:prstGeom>
        </p:spPr>
        <p:txBody>
          <a:bodyPr wrap="square">
            <a:spAutoFit/>
          </a:bodyPr>
          <a:lstStyle/>
          <a:p>
            <a:r>
              <a:rPr lang="en-US" sz="1200" dirty="0"/>
              <a:t>http://www.astrosyn.com/shopimages/technicalguides/Guide%20to%20Stepper%20Motor%20Drive%20Selection.pdf</a:t>
            </a:r>
          </a:p>
        </p:txBody>
      </p:sp>
      <p:sp>
        <p:nvSpPr>
          <p:cNvPr id="2" name="Title 1"/>
          <p:cNvSpPr>
            <a:spLocks noGrp="1"/>
          </p:cNvSpPr>
          <p:nvPr>
            <p:ph type="title"/>
          </p:nvPr>
        </p:nvSpPr>
        <p:spPr/>
        <p:txBody>
          <a:bodyPr>
            <a:normAutofit fontScale="90000"/>
          </a:bodyPr>
          <a:lstStyle/>
          <a:p>
            <a:r>
              <a:rPr lang="en-US" dirty="0" smtClean="0"/>
              <a:t>Stepper motor drive configurations</a:t>
            </a:r>
            <a:endParaRPr lang="en-US" dirty="0"/>
          </a:p>
        </p:txBody>
      </p:sp>
    </p:spTree>
    <p:extLst>
      <p:ext uri="{BB962C8B-B14F-4D97-AF65-F5344CB8AC3E}">
        <p14:creationId xmlns:p14="http://schemas.microsoft.com/office/powerpoint/2010/main" val="41307054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Stepper motor drivers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dirty="0"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77</a:t>
            </a:fld>
            <a:endParaRPr lang="en-US" dirty="0"/>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79" t="40137" r="26811" b="38552"/>
          <a:stretch/>
        </p:blipFill>
        <p:spPr bwMode="auto">
          <a:xfrm>
            <a:off x="725214" y="1292772"/>
            <a:ext cx="6621517" cy="16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29507" y="2916621"/>
            <a:ext cx="4612929" cy="369332"/>
          </a:xfrm>
          <a:prstGeom prst="rect">
            <a:avLst/>
          </a:prstGeom>
        </p:spPr>
        <p:txBody>
          <a:bodyPr wrap="none">
            <a:spAutoFit/>
          </a:bodyPr>
          <a:lstStyle/>
          <a:p>
            <a:r>
              <a:rPr lang="en-US" dirty="0"/>
              <a:t>http://www.allmotion.com/EZInchdescription.htm</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14" y="3429000"/>
            <a:ext cx="41624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121" y="3429000"/>
            <a:ext cx="3381375" cy="22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1067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Low-cost stepper motor drive</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78</a:t>
            </a:fld>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1400175"/>
            <a:ext cx="5286375"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44872" y="5612121"/>
            <a:ext cx="4491486" cy="369332"/>
          </a:xfrm>
          <a:prstGeom prst="rect">
            <a:avLst/>
          </a:prstGeom>
        </p:spPr>
        <p:txBody>
          <a:bodyPr wrap="none">
            <a:spAutoFit/>
          </a:bodyPr>
          <a:lstStyle/>
          <a:p>
            <a:r>
              <a:rPr lang="en-US" dirty="0"/>
              <a:t>http://www.ti.com/lit/ds/symlink/sn754410.pdf</a:t>
            </a:r>
          </a:p>
        </p:txBody>
      </p:sp>
      <p:sp>
        <p:nvSpPr>
          <p:cNvPr id="8" name="Rectangle 7"/>
          <p:cNvSpPr/>
          <p:nvPr/>
        </p:nvSpPr>
        <p:spPr>
          <a:xfrm>
            <a:off x="692184" y="1037557"/>
            <a:ext cx="2571269" cy="830997"/>
          </a:xfrm>
          <a:prstGeom prst="rect">
            <a:avLst/>
          </a:prstGeom>
        </p:spPr>
        <p:txBody>
          <a:bodyPr wrap="square">
            <a:spAutoFit/>
          </a:bodyPr>
          <a:lstStyle/>
          <a:p>
            <a:r>
              <a:rPr lang="en-US" sz="2400" dirty="0" smtClean="0"/>
              <a:t>Uses the SN754410 Quad Half-H chip</a:t>
            </a:r>
            <a:endParaRPr lang="en-US" sz="2400" dirty="0"/>
          </a:p>
        </p:txBody>
      </p:sp>
    </p:spTree>
    <p:extLst>
      <p:ext uri="{BB962C8B-B14F-4D97-AF65-F5344CB8AC3E}">
        <p14:creationId xmlns:p14="http://schemas.microsoft.com/office/powerpoint/2010/main" val="42700648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Features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79</a:t>
            </a:fld>
            <a:endParaRPr lang="en-US" dirty="0"/>
          </a:p>
        </p:txBody>
      </p:sp>
      <p:sp>
        <p:nvSpPr>
          <p:cNvPr id="6" name="Content Placeholder 5"/>
          <p:cNvSpPr>
            <a:spLocks noGrp="1"/>
          </p:cNvSpPr>
          <p:nvPr>
            <p:ph sz="quarter" idx="1"/>
          </p:nvPr>
        </p:nvSpPr>
        <p:spPr/>
        <p:txBody>
          <a:bodyPr>
            <a:normAutofit lnSpcReduction="10000"/>
          </a:bodyPr>
          <a:lstStyle/>
          <a:p>
            <a:r>
              <a:rPr lang="en-US" dirty="0" smtClean="0"/>
              <a:t>Known, relatively accurate basic step angle</a:t>
            </a:r>
          </a:p>
          <a:p>
            <a:pPr lvl="1"/>
            <a:r>
              <a:rPr lang="en-US" dirty="0" smtClean="0"/>
              <a:t>7.2</a:t>
            </a:r>
            <a:r>
              <a:rPr lang="en-US" baseline="30000" dirty="0"/>
              <a:t>o</a:t>
            </a:r>
            <a:r>
              <a:rPr lang="en-US" dirty="0" smtClean="0"/>
              <a:t>, 3.6</a:t>
            </a:r>
            <a:r>
              <a:rPr lang="en-US" baseline="30000" dirty="0"/>
              <a:t>o</a:t>
            </a:r>
            <a:r>
              <a:rPr lang="en-US" dirty="0" smtClean="0"/>
              <a:t>, 1.8</a:t>
            </a:r>
            <a:r>
              <a:rPr lang="en-US" baseline="30000" dirty="0" smtClean="0"/>
              <a:t>o</a:t>
            </a:r>
            <a:r>
              <a:rPr lang="en-US" dirty="0"/>
              <a:t>, .9</a:t>
            </a:r>
            <a:r>
              <a:rPr lang="en-US" baseline="30000" dirty="0"/>
              <a:t>o</a:t>
            </a:r>
            <a:r>
              <a:rPr lang="en-US" dirty="0"/>
              <a:t>, .72</a:t>
            </a:r>
            <a:r>
              <a:rPr lang="en-US" baseline="30000" dirty="0"/>
              <a:t>o</a:t>
            </a:r>
            <a:r>
              <a:rPr lang="en-US" dirty="0"/>
              <a:t>, and </a:t>
            </a:r>
            <a:r>
              <a:rPr lang="en-US" dirty="0" smtClean="0"/>
              <a:t>0.36</a:t>
            </a:r>
            <a:r>
              <a:rPr lang="en-US" baseline="30000" dirty="0" smtClean="0"/>
              <a:t>o</a:t>
            </a:r>
            <a:r>
              <a:rPr lang="en-US" dirty="0" smtClean="0"/>
              <a:t> </a:t>
            </a:r>
            <a:r>
              <a:rPr lang="en-US" dirty="0" smtClean="0">
                <a:latin typeface="Arial" pitchFamily="34" charset="0"/>
                <a:cs typeface="Arial" pitchFamily="34" charset="0"/>
              </a:rPr>
              <a:t>per step</a:t>
            </a:r>
          </a:p>
          <a:p>
            <a:pPr lvl="2"/>
            <a:r>
              <a:rPr lang="en-US" dirty="0" smtClean="0">
                <a:latin typeface="Arial" pitchFamily="34" charset="0"/>
                <a:cs typeface="Arial" pitchFamily="34" charset="0"/>
              </a:rPr>
              <a:t>± 0.05</a:t>
            </a:r>
            <a:r>
              <a:rPr lang="en-US" baseline="30000" dirty="0" smtClean="0"/>
              <a:t>o</a:t>
            </a:r>
            <a:r>
              <a:rPr lang="en-US" dirty="0">
                <a:latin typeface="Arial" pitchFamily="34" charset="0"/>
                <a:cs typeface="Arial" pitchFamily="34" charset="0"/>
              </a:rPr>
              <a:t> </a:t>
            </a:r>
            <a:r>
              <a:rPr lang="en-US" dirty="0" smtClean="0">
                <a:latin typeface="Arial" pitchFamily="34" charset="0"/>
                <a:cs typeface="Arial" pitchFamily="34" charset="0"/>
              </a:rPr>
              <a:t>accuracy</a:t>
            </a:r>
          </a:p>
          <a:p>
            <a:r>
              <a:rPr lang="en-US" dirty="0" smtClean="0"/>
              <a:t>Non-cumulative error</a:t>
            </a:r>
          </a:p>
          <a:p>
            <a:pPr lvl="1"/>
            <a:r>
              <a:rPr lang="en-US" dirty="0" smtClean="0"/>
              <a:t>Basic accuracy applies regardless of number of steps</a:t>
            </a:r>
          </a:p>
          <a:p>
            <a:r>
              <a:rPr lang="en-US" dirty="0" smtClean="0">
                <a:latin typeface="Arial" pitchFamily="34" charset="0"/>
                <a:cs typeface="Arial" pitchFamily="34" charset="0"/>
              </a:rPr>
              <a:t>Very high repeatability</a:t>
            </a:r>
          </a:p>
          <a:p>
            <a:r>
              <a:rPr lang="en-US" dirty="0" smtClean="0"/>
              <a:t>One pulse, one step</a:t>
            </a:r>
          </a:p>
          <a:p>
            <a:r>
              <a:rPr lang="en-US" dirty="0" smtClean="0">
                <a:latin typeface="Arial" pitchFamily="34" charset="0"/>
                <a:cs typeface="Arial" pitchFamily="34" charset="0"/>
              </a:rPr>
              <a:t>Output speed == pulse rate</a:t>
            </a:r>
          </a:p>
          <a:p>
            <a:r>
              <a:rPr lang="en-US" dirty="0" smtClean="0"/>
              <a:t>Relatively fast response</a:t>
            </a:r>
          </a:p>
          <a:p>
            <a:pPr lvl="1"/>
            <a:r>
              <a:rPr lang="en-US" dirty="0" smtClean="0">
                <a:latin typeface="Arial" pitchFamily="34" charset="0"/>
                <a:cs typeface="Arial" pitchFamily="34" charset="0"/>
              </a:rPr>
              <a:t>Low rotor inertia </a:t>
            </a:r>
            <a:r>
              <a:rPr lang="en-US" dirty="0" smtClean="0">
                <a:latin typeface="Arial" pitchFamily="34" charset="0"/>
                <a:cs typeface="Arial" pitchFamily="34" charset="0"/>
                <a:sym typeface="Wingdings" pitchFamily="2" charset="2"/>
              </a:rPr>
              <a:t> high accelerations</a:t>
            </a:r>
          </a:p>
          <a:p>
            <a:r>
              <a:rPr lang="en-US" dirty="0" smtClean="0">
                <a:sym typeface="Wingdings" pitchFamily="2" charset="2"/>
              </a:rPr>
              <a:t>Relatively high torque per volume</a:t>
            </a:r>
          </a:p>
          <a:p>
            <a:r>
              <a:rPr lang="en-US" dirty="0" smtClean="0">
                <a:latin typeface="Arial" pitchFamily="34" charset="0"/>
                <a:cs typeface="Arial" pitchFamily="34" charset="0"/>
                <a:sym typeface="Wingdings" pitchFamily="2" charset="2"/>
              </a:rPr>
              <a:t>Brushless</a:t>
            </a:r>
            <a:r>
              <a:rPr lang="en-US" dirty="0"/>
              <a:t> </a:t>
            </a:r>
            <a:r>
              <a:rPr lang="en-US" dirty="0">
                <a:sym typeface="Wingdings" pitchFamily="2" charset="2"/>
              </a:rPr>
              <a:t> </a:t>
            </a:r>
            <a:r>
              <a:rPr lang="en-US" dirty="0" smtClean="0">
                <a:sym typeface="Wingdings" pitchFamily="2" charset="2"/>
              </a:rPr>
              <a:t>high reliability</a:t>
            </a:r>
            <a:endParaRPr lang="en-US" dirty="0">
              <a:latin typeface="Arial" pitchFamily="34" charset="0"/>
              <a:cs typeface="Arial" pitchFamily="34" charset="0"/>
            </a:endParaRPr>
          </a:p>
        </p:txBody>
      </p:sp>
    </p:spTree>
    <p:extLst>
      <p:ext uri="{BB962C8B-B14F-4D97-AF65-F5344CB8AC3E}">
        <p14:creationId xmlns:p14="http://schemas.microsoft.com/office/powerpoint/2010/main" val="3851825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551" t="20506" r="32490" b="44620"/>
          <a:stretch/>
        </p:blipFill>
        <p:spPr bwMode="auto">
          <a:xfrm>
            <a:off x="1280160" y="1828800"/>
            <a:ext cx="641107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985554" y="5982789"/>
            <a:ext cx="4572000" cy="276999"/>
          </a:xfrm>
          <a:prstGeom prst="rect">
            <a:avLst/>
          </a:prstGeom>
        </p:spPr>
        <p:txBody>
          <a:bodyPr>
            <a:spAutoFit/>
          </a:bodyPr>
          <a:lstStyle/>
          <a:p>
            <a:r>
              <a:rPr lang="en-US" sz="1200" dirty="0"/>
              <a:t>http://www.animations.physics.unsw.edu.au/jw/electricmotors.html</a:t>
            </a:r>
          </a:p>
        </p:txBody>
      </p:sp>
      <p:grpSp>
        <p:nvGrpSpPr>
          <p:cNvPr id="51" name="Group 50"/>
          <p:cNvGrpSpPr/>
          <p:nvPr/>
        </p:nvGrpSpPr>
        <p:grpSpPr>
          <a:xfrm>
            <a:off x="5138928" y="1627632"/>
            <a:ext cx="2670048" cy="2011680"/>
            <a:chOff x="5138928" y="1627632"/>
            <a:chExt cx="2670048" cy="2011680"/>
          </a:xfrm>
        </p:grpSpPr>
        <p:sp>
          <p:nvSpPr>
            <p:cNvPr id="23" name="Rectangle 22"/>
            <p:cNvSpPr/>
            <p:nvPr/>
          </p:nvSpPr>
          <p:spPr>
            <a:xfrm>
              <a:off x="5138928" y="2243172"/>
              <a:ext cx="1700784" cy="1396140"/>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138928" y="1627632"/>
              <a:ext cx="2670048" cy="615540"/>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a:xfrm>
            <a:off x="533400" y="274638"/>
            <a:ext cx="6178918" cy="715962"/>
          </a:xfrm>
        </p:spPr>
        <p:txBody>
          <a:bodyPr>
            <a:normAutofit fontScale="90000"/>
          </a:bodyPr>
          <a:lstStyle/>
          <a:p>
            <a:r>
              <a:rPr lang="en-US" dirty="0" smtClean="0"/>
              <a:t>Simple DC motor</a:t>
            </a:r>
            <a:endParaRPr lang="en-US" dirty="0"/>
          </a:p>
        </p:txBody>
      </p:sp>
      <p:sp>
        <p:nvSpPr>
          <p:cNvPr id="2" name="Date Placeholder 1"/>
          <p:cNvSpPr>
            <a:spLocks noGrp="1"/>
          </p:cNvSpPr>
          <p:nvPr>
            <p:ph type="dt" sz="half" idx="10"/>
          </p:nvPr>
        </p:nvSpPr>
        <p:spPr/>
        <p:txBody>
          <a:bodyPr/>
          <a:lstStyle/>
          <a:p>
            <a:fld id="{92EAF5AE-32AA-4548-9354-66166018369C}" type="datetime1">
              <a:rPr lang="en-US" smtClean="0"/>
              <a:t>3/11/2014</a:t>
            </a:fld>
            <a:endParaRPr lang="en-US" dirty="0"/>
          </a:p>
        </p:txBody>
      </p:sp>
      <p:sp>
        <p:nvSpPr>
          <p:cNvPr id="3" name="Footer Placeholder 2"/>
          <p:cNvSpPr>
            <a:spLocks noGrp="1"/>
          </p:cNvSpPr>
          <p:nvPr>
            <p:ph type="ftr" sz="quarter" idx="11"/>
          </p:nvPr>
        </p:nvSpPr>
        <p:spPr/>
        <p:txBody>
          <a:bodyPr/>
          <a:lstStyle/>
          <a:p>
            <a:r>
              <a:rPr lang="en-US" smtClean="0"/>
              <a:t>BJ Furman SJSU Mechanical and Aerospace Engineering  ME 285</a:t>
            </a:r>
            <a:endParaRPr lang="en-US"/>
          </a:p>
        </p:txBody>
      </p:sp>
      <p:sp>
        <p:nvSpPr>
          <p:cNvPr id="4" name="Slide Number Placeholder 3"/>
          <p:cNvSpPr>
            <a:spLocks noGrp="1"/>
          </p:cNvSpPr>
          <p:nvPr>
            <p:ph type="sldNum" sz="quarter" idx="12"/>
          </p:nvPr>
        </p:nvSpPr>
        <p:spPr/>
        <p:txBody>
          <a:bodyPr/>
          <a:lstStyle/>
          <a:p>
            <a:fld id="{E38BA50E-BAE6-4426-82D3-815483C8565A}" type="slidenum">
              <a:rPr lang="en-US" smtClean="0"/>
              <a:t>8</a:t>
            </a:fld>
            <a:endParaRPr lang="en-US"/>
          </a:p>
        </p:txBody>
      </p:sp>
      <p:sp>
        <p:nvSpPr>
          <p:cNvPr id="27" name="Rectangle 26"/>
          <p:cNvSpPr/>
          <p:nvPr/>
        </p:nvSpPr>
        <p:spPr>
          <a:xfrm>
            <a:off x="4197096" y="3730752"/>
            <a:ext cx="3494136" cy="2231136"/>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4261727876"/>
              </p:ext>
            </p:extLst>
          </p:nvPr>
        </p:nvGraphicFramePr>
        <p:xfrm>
          <a:off x="4373563" y="3829050"/>
          <a:ext cx="3833812" cy="1422400"/>
        </p:xfrm>
        <a:graphic>
          <a:graphicData uri="http://schemas.openxmlformats.org/presentationml/2006/ole">
            <mc:AlternateContent xmlns:mc="http://schemas.openxmlformats.org/markup-compatibility/2006">
              <mc:Choice xmlns:v="urn:schemas-microsoft-com:vml" Requires="v">
                <p:oleObj spid="_x0000_s31432" name="Equation" r:id="rId5" imgW="3035160" imgH="1130040" progId="Equation.3">
                  <p:embed/>
                </p:oleObj>
              </mc:Choice>
              <mc:Fallback>
                <p:oleObj name="Equation" r:id="rId5" imgW="3035160" imgH="1130040" progId="Equation.3">
                  <p:embed/>
                  <p:pic>
                    <p:nvPicPr>
                      <p:cNvPr id="0" name=""/>
                      <p:cNvPicPr>
                        <a:picLocks noChangeAspect="1" noChangeArrowheads="1"/>
                      </p:cNvPicPr>
                      <p:nvPr/>
                    </p:nvPicPr>
                    <p:blipFill>
                      <a:blip r:embed="rId6"/>
                      <a:srcRect/>
                      <a:stretch>
                        <a:fillRect/>
                      </a:stretch>
                    </p:blipFill>
                    <p:spPr bwMode="auto">
                      <a:xfrm>
                        <a:off x="4373563" y="3829050"/>
                        <a:ext cx="3833812" cy="1422400"/>
                      </a:xfrm>
                      <a:prstGeom prst="rect">
                        <a:avLst/>
                      </a:prstGeom>
                      <a:noFill/>
                      <a:ln w="25400">
                        <a:solidFill>
                          <a:srgbClr val="FF0000"/>
                        </a:solidFill>
                      </a:ln>
                    </p:spPr>
                  </p:pic>
                </p:oleObj>
              </mc:Fallback>
            </mc:AlternateContent>
          </a:graphicData>
        </a:graphic>
      </p:graphicFrame>
      <p:grpSp>
        <p:nvGrpSpPr>
          <p:cNvPr id="57" name="Group 56"/>
          <p:cNvGrpSpPr/>
          <p:nvPr/>
        </p:nvGrpSpPr>
        <p:grpSpPr>
          <a:xfrm>
            <a:off x="6290848" y="3357068"/>
            <a:ext cx="1912225" cy="1112824"/>
            <a:chOff x="6290848" y="3357068"/>
            <a:chExt cx="1912225" cy="1112824"/>
          </a:xfrm>
        </p:grpSpPr>
        <p:cxnSp>
          <p:nvCxnSpPr>
            <p:cNvPr id="36" name="Straight Arrow Connector 35"/>
            <p:cNvCxnSpPr/>
            <p:nvPr/>
          </p:nvCxnSpPr>
          <p:spPr>
            <a:xfrm>
              <a:off x="7541841" y="3685032"/>
              <a:ext cx="440871" cy="784860"/>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290848" y="3357068"/>
              <a:ext cx="1912225" cy="523220"/>
            </a:xfrm>
            <a:prstGeom prst="rect">
              <a:avLst/>
            </a:prstGeom>
          </p:spPr>
          <p:txBody>
            <a:bodyPr wrap="square">
              <a:spAutoFit/>
            </a:bodyPr>
            <a:lstStyle/>
            <a:p>
              <a:r>
                <a:rPr lang="en-US" sz="1400" b="1" dirty="0" smtClean="0"/>
                <a:t>Torque constant </a:t>
              </a:r>
              <a:r>
                <a:rPr lang="en-US" sz="1400" dirty="0" smtClean="0"/>
                <a:t>(Nm/A)</a:t>
              </a:r>
              <a:endParaRPr lang="en-US" sz="1400" dirty="0"/>
            </a:p>
          </p:txBody>
        </p:sp>
      </p:grpSp>
      <p:grpSp>
        <p:nvGrpSpPr>
          <p:cNvPr id="58" name="Group 57"/>
          <p:cNvGrpSpPr/>
          <p:nvPr/>
        </p:nvGrpSpPr>
        <p:grpSpPr>
          <a:xfrm>
            <a:off x="5882795" y="5138928"/>
            <a:ext cx="1659046" cy="801486"/>
            <a:chOff x="5882795" y="5138928"/>
            <a:chExt cx="1659046" cy="801486"/>
          </a:xfrm>
        </p:grpSpPr>
        <p:cxnSp>
          <p:nvCxnSpPr>
            <p:cNvPr id="38" name="Straight Arrow Connector 37"/>
            <p:cNvCxnSpPr/>
            <p:nvPr/>
          </p:nvCxnSpPr>
          <p:spPr>
            <a:xfrm flipV="1">
              <a:off x="7246961" y="5138928"/>
              <a:ext cx="294880" cy="361120"/>
            </a:xfrm>
            <a:prstGeom prst="straightConnector1">
              <a:avLst/>
            </a:prstGeom>
            <a:ln w="317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882795" y="5417194"/>
              <a:ext cx="1659046" cy="523220"/>
            </a:xfrm>
            <a:prstGeom prst="rect">
              <a:avLst/>
            </a:prstGeom>
          </p:spPr>
          <p:txBody>
            <a:bodyPr wrap="square">
              <a:spAutoFit/>
            </a:bodyPr>
            <a:lstStyle/>
            <a:p>
              <a:r>
                <a:rPr lang="en-US" sz="1400" b="1" dirty="0" smtClean="0"/>
                <a:t>Back EMF constant</a:t>
              </a:r>
              <a:r>
                <a:rPr lang="en-US" sz="1400" dirty="0" smtClean="0"/>
                <a:t> (V/rad/s)</a:t>
              </a:r>
              <a:endParaRPr lang="en-US" sz="1400" dirty="0"/>
            </a:p>
          </p:txBody>
        </p:sp>
      </p:grpSp>
      <p:grpSp>
        <p:nvGrpSpPr>
          <p:cNvPr id="53" name="Group 52"/>
          <p:cNvGrpSpPr/>
          <p:nvPr/>
        </p:nvGrpSpPr>
        <p:grpSpPr>
          <a:xfrm>
            <a:off x="1709928" y="3040380"/>
            <a:ext cx="954024" cy="1813560"/>
            <a:chOff x="1709928" y="3040380"/>
            <a:chExt cx="954024" cy="1813560"/>
          </a:xfrm>
        </p:grpSpPr>
        <p:cxnSp>
          <p:nvCxnSpPr>
            <p:cNvPr id="9" name="Straight Arrow Connector 8"/>
            <p:cNvCxnSpPr/>
            <p:nvPr/>
          </p:nvCxnSpPr>
          <p:spPr>
            <a:xfrm flipV="1">
              <a:off x="1709928" y="3063240"/>
              <a:ext cx="0" cy="16916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200656" y="3063240"/>
              <a:ext cx="0" cy="17907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663952" y="3040380"/>
              <a:ext cx="0" cy="169164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3264408" y="2243172"/>
            <a:ext cx="1086830" cy="1185828"/>
            <a:chOff x="3264408" y="2243172"/>
            <a:chExt cx="1086830" cy="1185828"/>
          </a:xfrm>
        </p:grpSpPr>
        <p:sp>
          <p:nvSpPr>
            <p:cNvPr id="17" name="Rectangle 16"/>
            <p:cNvSpPr/>
            <p:nvPr/>
          </p:nvSpPr>
          <p:spPr>
            <a:xfrm>
              <a:off x="3538728" y="2243172"/>
              <a:ext cx="812510" cy="369332"/>
            </a:xfrm>
            <a:prstGeom prst="rect">
              <a:avLst/>
            </a:prstGeom>
          </p:spPr>
          <p:txBody>
            <a:bodyPr wrap="square">
              <a:spAutoFit/>
            </a:bodyPr>
            <a:lstStyle/>
            <a:p>
              <a:r>
                <a:rPr lang="en-US" dirty="0" smtClean="0">
                  <a:latin typeface="Arial" pitchFamily="34" charset="0"/>
                  <a:cs typeface="Arial" pitchFamily="34" charset="0"/>
                </a:rPr>
                <a:t>Brush</a:t>
              </a:r>
              <a:endParaRPr lang="en-US" sz="1200" dirty="0">
                <a:latin typeface="Arial" pitchFamily="34" charset="0"/>
                <a:cs typeface="Arial" pitchFamily="34" charset="0"/>
              </a:endParaRPr>
            </a:p>
          </p:txBody>
        </p:sp>
        <p:cxnSp>
          <p:nvCxnSpPr>
            <p:cNvPr id="18" name="Straight Arrow Connector 17"/>
            <p:cNvCxnSpPr/>
            <p:nvPr/>
          </p:nvCxnSpPr>
          <p:spPr>
            <a:xfrm flipH="1">
              <a:off x="3264408" y="2612504"/>
              <a:ext cx="438912" cy="81649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3148149" y="2854036"/>
            <a:ext cx="3030583" cy="947528"/>
            <a:chOff x="3148149" y="2854036"/>
            <a:chExt cx="3030583" cy="947528"/>
          </a:xfrm>
        </p:grpSpPr>
        <p:cxnSp>
          <p:nvCxnSpPr>
            <p:cNvPr id="22" name="Straight Arrow Connector 21"/>
            <p:cNvCxnSpPr/>
            <p:nvPr/>
          </p:nvCxnSpPr>
          <p:spPr>
            <a:xfrm flipH="1">
              <a:off x="3148149" y="3145536"/>
              <a:ext cx="796834" cy="65602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44983" y="2854036"/>
              <a:ext cx="2233749" cy="369332"/>
            </a:xfrm>
            <a:prstGeom prst="rect">
              <a:avLst/>
            </a:prstGeom>
          </p:spPr>
          <p:txBody>
            <a:bodyPr wrap="square">
              <a:spAutoFit/>
            </a:bodyPr>
            <a:lstStyle/>
            <a:p>
              <a:r>
                <a:rPr lang="en-US" dirty="0" smtClean="0">
                  <a:latin typeface="Arial" pitchFamily="34" charset="0"/>
                  <a:cs typeface="Arial" pitchFamily="34" charset="0"/>
                </a:rPr>
                <a:t>Commutation ring</a:t>
              </a:r>
              <a:endParaRPr lang="en-US" sz="1200" dirty="0">
                <a:latin typeface="Arial" pitchFamily="34" charset="0"/>
                <a:cs typeface="Arial" pitchFamily="34" charset="0"/>
              </a:endParaRPr>
            </a:p>
          </p:txBody>
        </p:sp>
      </p:grpSp>
      <p:grpSp>
        <p:nvGrpSpPr>
          <p:cNvPr id="54" name="Group 53"/>
          <p:cNvGrpSpPr/>
          <p:nvPr/>
        </p:nvGrpSpPr>
        <p:grpSpPr>
          <a:xfrm>
            <a:off x="1869158" y="3313867"/>
            <a:ext cx="489994" cy="572333"/>
            <a:chOff x="1869158" y="3313867"/>
            <a:chExt cx="489994" cy="572333"/>
          </a:xfrm>
        </p:grpSpPr>
        <p:cxnSp>
          <p:nvCxnSpPr>
            <p:cNvPr id="28" name="Straight Arrow Connector 27"/>
            <p:cNvCxnSpPr/>
            <p:nvPr/>
          </p:nvCxnSpPr>
          <p:spPr>
            <a:xfrm flipH="1" flipV="1">
              <a:off x="1901952" y="3639312"/>
              <a:ext cx="457200" cy="24688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0" name="Object 29"/>
            <p:cNvGraphicFramePr>
              <a:graphicFrameLocks noChangeAspect="1"/>
            </p:cNvGraphicFramePr>
            <p:nvPr>
              <p:extLst>
                <p:ext uri="{D42A27DB-BD31-4B8C-83A1-F6EECF244321}">
                  <p14:modId xmlns:p14="http://schemas.microsoft.com/office/powerpoint/2010/main" val="4063516511"/>
                </p:ext>
              </p:extLst>
            </p:nvPr>
          </p:nvGraphicFramePr>
          <p:xfrm>
            <a:off x="1869158" y="3313867"/>
            <a:ext cx="232791" cy="325445"/>
          </p:xfrm>
          <a:graphic>
            <a:graphicData uri="http://schemas.openxmlformats.org/presentationml/2006/ole">
              <mc:AlternateContent xmlns:mc="http://schemas.openxmlformats.org/markup-compatibility/2006">
                <mc:Choice xmlns:v="urn:schemas-microsoft-com:vml" Requires="v">
                  <p:oleObj spid="_x0000_s31433" name="Equation" r:id="rId7" imgW="126720" imgH="177480" progId="Equation.3">
                    <p:embed/>
                  </p:oleObj>
                </mc:Choice>
                <mc:Fallback>
                  <p:oleObj name="Equation" r:id="rId7" imgW="126720" imgH="177480" progId="Equation.3">
                    <p:embed/>
                    <p:pic>
                      <p:nvPicPr>
                        <p:cNvPr id="0" name=""/>
                        <p:cNvPicPr>
                          <a:picLocks noChangeAspect="1" noChangeArrowheads="1"/>
                        </p:cNvPicPr>
                        <p:nvPr/>
                      </p:nvPicPr>
                      <p:blipFill>
                        <a:blip r:embed="rId8"/>
                        <a:srcRect/>
                        <a:stretch>
                          <a:fillRect/>
                        </a:stretch>
                      </p:blipFill>
                      <p:spPr bwMode="auto">
                        <a:xfrm>
                          <a:off x="1869158" y="3313867"/>
                          <a:ext cx="232791" cy="325445"/>
                        </a:xfrm>
                        <a:prstGeom prst="rect">
                          <a:avLst/>
                        </a:prstGeom>
                        <a:noFill/>
                        <a:ln>
                          <a:noFill/>
                        </a:ln>
                      </p:spPr>
                    </p:pic>
                  </p:oleObj>
                </mc:Fallback>
              </mc:AlternateContent>
            </a:graphicData>
          </a:graphic>
        </p:graphicFrame>
      </p:grpSp>
      <p:grpSp>
        <p:nvGrpSpPr>
          <p:cNvPr id="59" name="Group 58"/>
          <p:cNvGrpSpPr/>
          <p:nvPr/>
        </p:nvGrpSpPr>
        <p:grpSpPr>
          <a:xfrm>
            <a:off x="2322576" y="4192524"/>
            <a:ext cx="341376" cy="330067"/>
            <a:chOff x="2322576" y="4192524"/>
            <a:chExt cx="341376" cy="330067"/>
          </a:xfrm>
        </p:grpSpPr>
        <p:graphicFrame>
          <p:nvGraphicFramePr>
            <p:cNvPr id="31" name="Object 30"/>
            <p:cNvGraphicFramePr>
              <a:graphicFrameLocks noChangeAspect="1"/>
            </p:cNvGraphicFramePr>
            <p:nvPr>
              <p:extLst>
                <p:ext uri="{D42A27DB-BD31-4B8C-83A1-F6EECF244321}">
                  <p14:modId xmlns:p14="http://schemas.microsoft.com/office/powerpoint/2010/main" val="2284016476"/>
                </p:ext>
              </p:extLst>
            </p:nvPr>
          </p:nvGraphicFramePr>
          <p:xfrm>
            <a:off x="2409889" y="4192524"/>
            <a:ext cx="254063" cy="288036"/>
          </p:xfrm>
          <a:graphic>
            <a:graphicData uri="http://schemas.openxmlformats.org/presentationml/2006/ole">
              <mc:AlternateContent xmlns:mc="http://schemas.openxmlformats.org/markup-compatibility/2006">
                <mc:Choice xmlns:v="urn:schemas-microsoft-com:vml" Requires="v">
                  <p:oleObj spid="_x0000_s31434" name="Equation" r:id="rId9" imgW="126720" imgH="177480" progId="Equation.3">
                    <p:embed/>
                  </p:oleObj>
                </mc:Choice>
                <mc:Fallback>
                  <p:oleObj name="Equation" r:id="rId9" imgW="126720" imgH="177480" progId="Equation.3">
                    <p:embed/>
                    <p:pic>
                      <p:nvPicPr>
                        <p:cNvPr id="0" name=""/>
                        <p:cNvPicPr>
                          <a:picLocks noChangeAspect="1" noChangeArrowheads="1"/>
                        </p:cNvPicPr>
                        <p:nvPr/>
                      </p:nvPicPr>
                      <p:blipFill>
                        <a:blip r:embed="rId10"/>
                        <a:srcRect/>
                        <a:stretch>
                          <a:fillRect/>
                        </a:stretch>
                      </p:blipFill>
                      <p:spPr bwMode="auto">
                        <a:xfrm>
                          <a:off x="2409889" y="4192524"/>
                          <a:ext cx="254063" cy="288036"/>
                        </a:xfrm>
                        <a:prstGeom prst="rect">
                          <a:avLst/>
                        </a:prstGeom>
                        <a:noFill/>
                        <a:ln>
                          <a:noFill/>
                        </a:ln>
                      </p:spPr>
                    </p:pic>
                  </p:oleObj>
                </mc:Fallback>
              </mc:AlternateContent>
            </a:graphicData>
          </a:graphic>
        </p:graphicFrame>
        <p:sp>
          <p:nvSpPr>
            <p:cNvPr id="34" name="Freeform 33"/>
            <p:cNvSpPr/>
            <p:nvPr/>
          </p:nvSpPr>
          <p:spPr>
            <a:xfrm>
              <a:off x="2322576" y="4407409"/>
              <a:ext cx="338328" cy="115182"/>
            </a:xfrm>
            <a:custGeom>
              <a:avLst/>
              <a:gdLst>
                <a:gd name="connsiteX0" fmla="*/ 0 w 338328"/>
                <a:gd name="connsiteY0" fmla="*/ 0 h 92319"/>
                <a:gd name="connsiteX1" fmla="*/ 91440 w 338328"/>
                <a:gd name="connsiteY1" fmla="*/ 82296 h 92319"/>
                <a:gd name="connsiteX2" fmla="*/ 219456 w 338328"/>
                <a:gd name="connsiteY2" fmla="*/ 91440 h 92319"/>
                <a:gd name="connsiteX3" fmla="*/ 338328 w 338328"/>
                <a:gd name="connsiteY3" fmla="*/ 91440 h 92319"/>
                <a:gd name="connsiteX0" fmla="*/ 0 w 338328"/>
                <a:gd name="connsiteY0" fmla="*/ 0 h 115182"/>
                <a:gd name="connsiteX1" fmla="*/ 91440 w 338328"/>
                <a:gd name="connsiteY1" fmla="*/ 82296 h 115182"/>
                <a:gd name="connsiteX2" fmla="*/ 216497 w 338328"/>
                <a:gd name="connsiteY2" fmla="*/ 115114 h 115182"/>
                <a:gd name="connsiteX3" fmla="*/ 338328 w 338328"/>
                <a:gd name="connsiteY3" fmla="*/ 91440 h 115182"/>
              </a:gdLst>
              <a:ahLst/>
              <a:cxnLst>
                <a:cxn ang="0">
                  <a:pos x="connsiteX0" y="connsiteY0"/>
                </a:cxn>
                <a:cxn ang="0">
                  <a:pos x="connsiteX1" y="connsiteY1"/>
                </a:cxn>
                <a:cxn ang="0">
                  <a:pos x="connsiteX2" y="connsiteY2"/>
                </a:cxn>
                <a:cxn ang="0">
                  <a:pos x="connsiteX3" y="connsiteY3"/>
                </a:cxn>
              </a:cxnLst>
              <a:rect l="l" t="t" r="r" b="b"/>
              <a:pathLst>
                <a:path w="338328" h="115182">
                  <a:moveTo>
                    <a:pt x="0" y="0"/>
                  </a:moveTo>
                  <a:cubicBezTo>
                    <a:pt x="27432" y="33528"/>
                    <a:pt x="55357" y="63110"/>
                    <a:pt x="91440" y="82296"/>
                  </a:cubicBezTo>
                  <a:cubicBezTo>
                    <a:pt x="127523" y="101482"/>
                    <a:pt x="175349" y="113590"/>
                    <a:pt x="216497" y="115114"/>
                  </a:cubicBezTo>
                  <a:cubicBezTo>
                    <a:pt x="257645" y="116638"/>
                    <a:pt x="299466" y="92202"/>
                    <a:pt x="338328" y="9144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aphicFrame>
        <p:nvGraphicFramePr>
          <p:cNvPr id="13" name="Object 12"/>
          <p:cNvGraphicFramePr>
            <a:graphicFrameLocks noChangeAspect="1"/>
          </p:cNvGraphicFramePr>
          <p:nvPr>
            <p:extLst>
              <p:ext uri="{D42A27DB-BD31-4B8C-83A1-F6EECF244321}">
                <p14:modId xmlns:p14="http://schemas.microsoft.com/office/powerpoint/2010/main" val="3620691470"/>
              </p:ext>
            </p:extLst>
          </p:nvPr>
        </p:nvGraphicFramePr>
        <p:xfrm>
          <a:off x="1162684" y="3196462"/>
          <a:ext cx="382652" cy="509341"/>
        </p:xfrm>
        <a:graphic>
          <a:graphicData uri="http://schemas.openxmlformats.org/presentationml/2006/ole">
            <mc:AlternateContent xmlns:mc="http://schemas.openxmlformats.org/markup-compatibility/2006">
              <mc:Choice xmlns:v="urn:schemas-microsoft-com:vml" Requires="v">
                <p:oleObj spid="_x0000_s31435" name="Equation" r:id="rId11" imgW="152280" imgH="203040" progId="Equation.3">
                  <p:embed/>
                </p:oleObj>
              </mc:Choice>
              <mc:Fallback>
                <p:oleObj name="Equation" r:id="rId11" imgW="152280" imgH="203040" progId="Equation.3">
                  <p:embed/>
                  <p:pic>
                    <p:nvPicPr>
                      <p:cNvPr id="0" name="Object 7"/>
                      <p:cNvPicPr>
                        <a:picLocks noChangeAspect="1" noChangeArrowheads="1"/>
                      </p:cNvPicPr>
                      <p:nvPr/>
                    </p:nvPicPr>
                    <p:blipFill>
                      <a:blip r:embed="rId12"/>
                      <a:srcRect/>
                      <a:stretch>
                        <a:fillRect/>
                      </a:stretch>
                    </p:blipFill>
                    <p:spPr bwMode="auto">
                      <a:xfrm>
                        <a:off x="1162684" y="3196462"/>
                        <a:ext cx="382652" cy="509341"/>
                      </a:xfrm>
                      <a:prstGeom prst="rect">
                        <a:avLst/>
                      </a:prstGeom>
                      <a:noFill/>
                      <a:ln>
                        <a:noFill/>
                      </a:ln>
                    </p:spPr>
                  </p:pic>
                </p:oleObj>
              </mc:Fallback>
            </mc:AlternateContent>
          </a:graphicData>
        </a:graphic>
      </p:graphicFrame>
      <mc:AlternateContent xmlns:mc="http://schemas.openxmlformats.org/markup-compatibility/2006" xmlns:p14="http://schemas.microsoft.com/office/powerpoint/2010/main">
        <mc:Choice Requires="p14">
          <p:contentPart p14:bwMode="auto" r:id="rId13">
            <p14:nvContentPartPr>
              <p14:cNvPr id="19" name="Ink 18"/>
              <p14:cNvContentPartPr/>
              <p14:nvPr/>
            </p14:nvContentPartPr>
            <p14:xfrm>
              <a:off x="2357640" y="3282660"/>
              <a:ext cx="713160" cy="298800"/>
            </p14:xfrm>
          </p:contentPart>
        </mc:Choice>
        <mc:Fallback xmlns="">
          <p:pic>
            <p:nvPicPr>
              <p:cNvPr id="19" name="Ink 18"/>
              <p:cNvPicPr/>
              <p:nvPr/>
            </p:nvPicPr>
            <p:blipFill>
              <a:blip r:embed="rId14"/>
              <a:stretch>
                <a:fillRect/>
              </a:stretch>
            </p:blipFill>
            <p:spPr>
              <a:xfrm>
                <a:off x="2346480" y="3267180"/>
                <a:ext cx="7398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p14:cNvContentPartPr/>
              <p14:nvPr/>
            </p14:nvContentPartPr>
            <p14:xfrm>
              <a:off x="1647720" y="3351420"/>
              <a:ext cx="731520" cy="1025280"/>
            </p14:xfrm>
          </p:contentPart>
        </mc:Choice>
        <mc:Fallback xmlns="">
          <p:pic>
            <p:nvPicPr>
              <p:cNvPr id="20" name="Ink 19"/>
              <p:cNvPicPr/>
              <p:nvPr/>
            </p:nvPicPr>
            <p:blipFill>
              <a:blip r:embed="rId16"/>
              <a:stretch>
                <a:fillRect/>
              </a:stretch>
            </p:blipFill>
            <p:spPr>
              <a:xfrm>
                <a:off x="1634400" y="3340620"/>
                <a:ext cx="748800" cy="1043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p14:cNvContentPartPr/>
              <p14:nvPr/>
            </p14:nvContentPartPr>
            <p14:xfrm>
              <a:off x="1647000" y="3671460"/>
              <a:ext cx="1329840" cy="843480"/>
            </p14:xfrm>
          </p:contentPart>
        </mc:Choice>
        <mc:Fallback xmlns="">
          <p:pic>
            <p:nvPicPr>
              <p:cNvPr id="29" name="Ink 28"/>
              <p:cNvPicPr/>
              <p:nvPr/>
            </p:nvPicPr>
            <p:blipFill>
              <a:blip r:embed="rId18"/>
              <a:stretch>
                <a:fillRect/>
              </a:stretch>
            </p:blipFill>
            <p:spPr>
              <a:xfrm>
                <a:off x="1639440" y="3664260"/>
                <a:ext cx="1342080" cy="866520"/>
              </a:xfrm>
              <a:prstGeom prst="rect">
                <a:avLst/>
              </a:prstGeom>
            </p:spPr>
          </p:pic>
        </mc:Fallback>
      </mc:AlternateContent>
    </p:spTree>
    <p:extLst>
      <p:ext uri="{BB962C8B-B14F-4D97-AF65-F5344CB8AC3E}">
        <p14:creationId xmlns:p14="http://schemas.microsoft.com/office/powerpoint/2010/main" val="31936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1000"/>
                                  </p:stCondLst>
                                  <p:childTnLst>
                                    <p:set>
                                      <p:cBhvr>
                                        <p:cTn id="12" dur="1" fill="hold">
                                          <p:stCondLst>
                                            <p:cond delay="0"/>
                                          </p:stCondLst>
                                        </p:cTn>
                                        <p:tgtEl>
                                          <p:spTgt spid="57"/>
                                        </p:tgtEl>
                                        <p:attrNameLst>
                                          <p:attrName>style.visibility</p:attrName>
                                        </p:attrNameLst>
                                      </p:cBhvr>
                                      <p:to>
                                        <p:strVal val="visible"/>
                                      </p:to>
                                    </p:set>
                                    <p:animEffect transition="in" filter="wipe(up)">
                                      <p:cBhvr>
                                        <p:cTn id="13" dur="500"/>
                                        <p:tgtEl>
                                          <p:spTgt spid="57"/>
                                        </p:tgtEl>
                                      </p:cBhvr>
                                    </p:animEffect>
                                  </p:childTnLst>
                                </p:cTn>
                              </p:par>
                            </p:childTnLst>
                          </p:cTn>
                        </p:par>
                        <p:par>
                          <p:cTn id="14" fill="hold">
                            <p:stCondLst>
                              <p:cond delay="2500"/>
                            </p:stCondLst>
                            <p:childTnLst>
                              <p:par>
                                <p:cTn id="15" presetID="22" presetClass="entr" presetSubtype="4" fill="hold" nodeType="afterEffect">
                                  <p:stCondLst>
                                    <p:cond delay="500"/>
                                  </p:stCondLst>
                                  <p:childTnLst>
                                    <p:set>
                                      <p:cBhvr>
                                        <p:cTn id="16" dur="1" fill="hold">
                                          <p:stCondLst>
                                            <p:cond delay="0"/>
                                          </p:stCondLst>
                                        </p:cTn>
                                        <p:tgtEl>
                                          <p:spTgt spid="58"/>
                                        </p:tgtEl>
                                        <p:attrNameLst>
                                          <p:attrName>style.visibility</p:attrName>
                                        </p:attrNameLst>
                                      </p:cBhvr>
                                      <p:to>
                                        <p:strVal val="visible"/>
                                      </p:to>
                                    </p:set>
                                    <p:animEffect transition="in" filter="wipe(down)">
                                      <p:cBhvr>
                                        <p:cTn id="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Advantages/Disadvantages</a:t>
            </a:r>
            <a:endParaRPr lang="en-US" dirty="0"/>
          </a:p>
        </p:txBody>
      </p:sp>
      <p:sp>
        <p:nvSpPr>
          <p:cNvPr id="3" name="Date Placeholder 2"/>
          <p:cNvSpPr>
            <a:spLocks noGrp="1"/>
          </p:cNvSpPr>
          <p:nvPr>
            <p:ph type="dt" sz="half" idx="10"/>
          </p:nvPr>
        </p:nvSpPr>
        <p:spPr/>
        <p:txBody>
          <a:bodyPr/>
          <a:lstStyle/>
          <a:p>
            <a:fld id="{20AFCA7D-09F6-4B72-ABAD-72B07186A767}" type="datetime1">
              <a:rPr lang="en-US" smtClean="0"/>
              <a:t>3/11/2014</a:t>
            </a:fld>
            <a:endParaRPr lang="en-US" dirty="0"/>
          </a:p>
        </p:txBody>
      </p:sp>
      <p:sp>
        <p:nvSpPr>
          <p:cNvPr id="4" name="Footer Placeholder 3"/>
          <p:cNvSpPr>
            <a:spLocks noGrp="1"/>
          </p:cNvSpPr>
          <p:nvPr>
            <p:ph type="ftr" sz="quarter" idx="11"/>
          </p:nvPr>
        </p:nvSpPr>
        <p:spPr/>
        <p:txBody>
          <a:bodyPr/>
          <a:lstStyle/>
          <a:p>
            <a:r>
              <a:rPr lang="en-US" smtClean="0"/>
              <a:t>BJ Furman SJSU Mechanical and Aerospace Engineering  ME 285</a:t>
            </a:r>
            <a:endParaRPr lang="en-US" dirty="0"/>
          </a:p>
        </p:txBody>
      </p:sp>
      <p:sp>
        <p:nvSpPr>
          <p:cNvPr id="5" name="Slide Number Placeholder 4"/>
          <p:cNvSpPr>
            <a:spLocks noGrp="1"/>
          </p:cNvSpPr>
          <p:nvPr>
            <p:ph type="sldNum" sz="quarter" idx="12"/>
          </p:nvPr>
        </p:nvSpPr>
        <p:spPr/>
        <p:txBody>
          <a:bodyPr/>
          <a:lstStyle/>
          <a:p>
            <a:fld id="{E38BA50E-BAE6-4426-82D3-815483C8565A}" type="slidenum">
              <a:rPr lang="en-US" smtClean="0"/>
              <a:pPr/>
              <a:t>80</a:t>
            </a:fld>
            <a:endParaRPr lang="en-US" dirty="0"/>
          </a:p>
        </p:txBody>
      </p:sp>
      <p:sp>
        <p:nvSpPr>
          <p:cNvPr id="6" name="Content Placeholder 5"/>
          <p:cNvSpPr>
            <a:spLocks noGrp="1"/>
          </p:cNvSpPr>
          <p:nvPr>
            <p:ph sz="quarter" idx="1"/>
          </p:nvPr>
        </p:nvSpPr>
        <p:spPr/>
        <p:txBody>
          <a:bodyPr/>
          <a:lstStyle/>
          <a:p>
            <a:r>
              <a:rPr lang="en-US" dirty="0" smtClean="0"/>
              <a:t>See ‘Features’ list</a:t>
            </a:r>
          </a:p>
          <a:p>
            <a:r>
              <a:rPr lang="en-US" dirty="0" smtClean="0"/>
              <a:t>Can position without a sensor</a:t>
            </a:r>
          </a:p>
          <a:p>
            <a:r>
              <a:rPr lang="en-US" dirty="0" smtClean="0"/>
              <a:t>May be more cost effective than other approaches</a:t>
            </a:r>
          </a:p>
          <a:p>
            <a:r>
              <a:rPr lang="en-US" dirty="0" smtClean="0"/>
              <a:t>Disadvantages</a:t>
            </a:r>
          </a:p>
          <a:p>
            <a:pPr lvl="1"/>
            <a:r>
              <a:rPr lang="en-US" dirty="0" smtClean="0"/>
              <a:t>Power dissipation</a:t>
            </a:r>
          </a:p>
          <a:p>
            <a:pPr lvl="1"/>
            <a:r>
              <a:rPr lang="en-US" dirty="0" smtClean="0"/>
              <a:t>Vibration (particularly 2-phase motors. 5-phase much better)</a:t>
            </a:r>
          </a:p>
          <a:p>
            <a:pPr lvl="1"/>
            <a:r>
              <a:rPr lang="en-US" dirty="0" smtClean="0"/>
              <a:t>Need to mind pull-in/pull-out torques</a:t>
            </a:r>
          </a:p>
          <a:p>
            <a:pPr lvl="1"/>
            <a:r>
              <a:rPr lang="en-US" dirty="0" smtClean="0"/>
              <a:t>Relatively low-speed operation</a:t>
            </a:r>
          </a:p>
          <a:p>
            <a:endParaRPr lang="en-US" dirty="0"/>
          </a:p>
        </p:txBody>
      </p:sp>
    </p:spTree>
    <p:extLst>
      <p:ext uri="{BB962C8B-B14F-4D97-AF65-F5344CB8AC3E}">
        <p14:creationId xmlns:p14="http://schemas.microsoft.com/office/powerpoint/2010/main" val="2461940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Commutation – torque increasing</a:t>
            </a:r>
            <a:endParaRPr lang="en-US" dirty="0"/>
          </a:p>
        </p:txBody>
      </p:sp>
      <p:sp>
        <p:nvSpPr>
          <p:cNvPr id="2" name="Date Placeholder 1"/>
          <p:cNvSpPr>
            <a:spLocks noGrp="1"/>
          </p:cNvSpPr>
          <p:nvPr>
            <p:ph type="dt" sz="half" idx="10"/>
          </p:nvPr>
        </p:nvSpPr>
        <p:spPr/>
        <p:txBody>
          <a:bodyPr/>
          <a:lstStyle/>
          <a:p>
            <a:fld id="{92EAF5AE-32AA-4548-9354-66166018369C}" type="datetime1">
              <a:rPr lang="en-US" smtClean="0"/>
              <a:t>3/11/2014</a:t>
            </a:fld>
            <a:endParaRPr lang="en-US" dirty="0"/>
          </a:p>
        </p:txBody>
      </p:sp>
      <p:sp>
        <p:nvSpPr>
          <p:cNvPr id="3" name="Footer Placeholder 2"/>
          <p:cNvSpPr>
            <a:spLocks noGrp="1"/>
          </p:cNvSpPr>
          <p:nvPr>
            <p:ph type="ftr" sz="quarter" idx="11"/>
          </p:nvPr>
        </p:nvSpPr>
        <p:spPr/>
        <p:txBody>
          <a:bodyPr/>
          <a:lstStyle/>
          <a:p>
            <a:r>
              <a:rPr lang="en-US" smtClean="0"/>
              <a:t>BJ Furman SJSU Mechanical and Aerospace Engineering  ME 285</a:t>
            </a:r>
            <a:endParaRPr lang="en-US"/>
          </a:p>
        </p:txBody>
      </p:sp>
      <p:sp>
        <p:nvSpPr>
          <p:cNvPr id="4" name="Slide Number Placeholder 3"/>
          <p:cNvSpPr>
            <a:spLocks noGrp="1"/>
          </p:cNvSpPr>
          <p:nvPr>
            <p:ph type="sldNum" sz="quarter" idx="12"/>
          </p:nvPr>
        </p:nvSpPr>
        <p:spPr/>
        <p:txBody>
          <a:bodyPr/>
          <a:lstStyle/>
          <a:p>
            <a:fld id="{E38BA50E-BAE6-4426-82D3-815483C8565A}" type="slidenum">
              <a:rPr lang="en-US" smtClean="0"/>
              <a:t>9</a:t>
            </a:fld>
            <a:endParaRPr lang="en-US"/>
          </a:p>
        </p:txBody>
      </p:sp>
      <p:sp>
        <p:nvSpPr>
          <p:cNvPr id="6" name="Content Placeholder 5"/>
          <p:cNvSpPr>
            <a:spLocks noGrp="1"/>
          </p:cNvSpPr>
          <p:nvPr>
            <p:ph sz="quarter" idx="1"/>
          </p:nvPr>
        </p:nvSpPr>
        <p:spPr/>
        <p:txBody>
          <a:bodyPr/>
          <a:lstStyle/>
          <a:p>
            <a:r>
              <a:rPr lang="en-US" dirty="0" smtClean="0"/>
              <a:t>Which way will the coil rotate?</a:t>
            </a:r>
            <a:endParaRPr lang="en-US" dirty="0"/>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551" t="20506" r="32490" b="44620"/>
          <a:stretch/>
        </p:blipFill>
        <p:spPr bwMode="auto">
          <a:xfrm>
            <a:off x="1280160" y="1828800"/>
            <a:ext cx="641107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985554" y="5982789"/>
            <a:ext cx="4572000" cy="276999"/>
          </a:xfrm>
          <a:prstGeom prst="rect">
            <a:avLst/>
          </a:prstGeom>
        </p:spPr>
        <p:txBody>
          <a:bodyPr>
            <a:spAutoFit/>
          </a:bodyPr>
          <a:lstStyle/>
          <a:p>
            <a:r>
              <a:rPr lang="en-US" sz="1200" dirty="0"/>
              <a:t>http://www.animations.physics.unsw.edu.au/jw/electricmotors.html</a:t>
            </a:r>
          </a:p>
        </p:txBody>
      </p:sp>
      <mc:AlternateContent xmlns:mc="http://schemas.openxmlformats.org/markup-compatibility/2006" xmlns:p14="http://schemas.microsoft.com/office/powerpoint/2010/main">
        <mc:Choice Requires="p14">
          <p:contentPart p14:bwMode="auto" r:id="rId3">
            <p14:nvContentPartPr>
              <p14:cNvPr id="12" name="Ink 11"/>
              <p14:cNvContentPartPr/>
              <p14:nvPr/>
            </p14:nvContentPartPr>
            <p14:xfrm>
              <a:off x="1636800" y="3344006"/>
              <a:ext cx="721080" cy="1015200"/>
            </p14:xfrm>
          </p:contentPart>
        </mc:Choice>
        <mc:Fallback xmlns="">
          <p:pic>
            <p:nvPicPr>
              <p:cNvPr id="12" name="Ink 11"/>
              <p:cNvPicPr/>
              <p:nvPr/>
            </p:nvPicPr>
            <p:blipFill>
              <a:blip r:embed="rId4"/>
              <a:stretch>
                <a:fillRect/>
              </a:stretch>
            </p:blipFill>
            <p:spPr>
              <a:xfrm>
                <a:off x="1624200" y="3331406"/>
                <a:ext cx="741600" cy="1040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p14:cNvContentPartPr/>
              <p14:nvPr/>
            </p14:nvContentPartPr>
            <p14:xfrm>
              <a:off x="2333400" y="3304406"/>
              <a:ext cx="702360" cy="701640"/>
            </p14:xfrm>
          </p:contentPart>
        </mc:Choice>
        <mc:Fallback xmlns="">
          <p:pic>
            <p:nvPicPr>
              <p:cNvPr id="16" name="Ink 15"/>
              <p:cNvPicPr/>
              <p:nvPr/>
            </p:nvPicPr>
            <p:blipFill>
              <a:blip r:embed="rId6"/>
              <a:stretch>
                <a:fillRect/>
              </a:stretch>
            </p:blipFill>
            <p:spPr>
              <a:xfrm>
                <a:off x="2319000" y="3288566"/>
                <a:ext cx="732240" cy="732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p14:cNvContentPartPr/>
              <p14:nvPr/>
            </p14:nvContentPartPr>
            <p14:xfrm>
              <a:off x="1636440" y="3949526"/>
              <a:ext cx="1044360" cy="561600"/>
            </p14:xfrm>
          </p:contentPart>
        </mc:Choice>
        <mc:Fallback xmlns="">
          <p:pic>
            <p:nvPicPr>
              <p:cNvPr id="17" name="Ink 16"/>
              <p:cNvPicPr/>
              <p:nvPr/>
            </p:nvPicPr>
            <p:blipFill>
              <a:blip r:embed="rId8"/>
              <a:stretch>
                <a:fillRect/>
              </a:stretch>
            </p:blipFill>
            <p:spPr>
              <a:xfrm>
                <a:off x="1626360" y="3933686"/>
                <a:ext cx="1070280" cy="593640"/>
              </a:xfrm>
              <a:prstGeom prst="rect">
                <a:avLst/>
              </a:prstGeom>
            </p:spPr>
          </p:pic>
        </mc:Fallback>
      </mc:AlternateContent>
    </p:spTree>
    <p:extLst>
      <p:ext uri="{BB962C8B-B14F-4D97-AF65-F5344CB8AC3E}">
        <p14:creationId xmlns:p14="http://schemas.microsoft.com/office/powerpoint/2010/main" val="106105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noFill/>
        <a:ln w="25400">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10280</TotalTime>
  <Words>4134</Words>
  <Application>Microsoft Office PowerPoint</Application>
  <PresentationFormat>On-screen Show (4:3)</PresentationFormat>
  <Paragraphs>995</Paragraphs>
  <Slides>80</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83" baseType="lpstr">
      <vt:lpstr>Equity</vt:lpstr>
      <vt:lpstr>Equation</vt:lpstr>
      <vt:lpstr>Equation.DSMT4</vt:lpstr>
      <vt:lpstr>Actuators for Mechatronics Applications</vt:lpstr>
      <vt:lpstr>Outline</vt:lpstr>
      <vt:lpstr>Learning objectives</vt:lpstr>
      <vt:lpstr>Context for this module</vt:lpstr>
      <vt:lpstr>PMDC theory</vt:lpstr>
      <vt:lpstr>PMDC theory - Torque</vt:lpstr>
      <vt:lpstr>PMDC theory – Back EMF</vt:lpstr>
      <vt:lpstr>Simple DC motor</vt:lpstr>
      <vt:lpstr>Commutation – torque increasing</vt:lpstr>
      <vt:lpstr>Commutation – maximum torque</vt:lpstr>
      <vt:lpstr>Commutation – torque decreasing</vt:lpstr>
      <vt:lpstr>Commutation – zero torque</vt:lpstr>
      <vt:lpstr>Commutation – torque increasing</vt:lpstr>
      <vt:lpstr>Permanent magnet DC (PMDC) motor</vt:lpstr>
      <vt:lpstr>PMDC motor electrical model</vt:lpstr>
      <vt:lpstr>PMDC motor speed-torque behavior</vt:lpstr>
      <vt:lpstr>Power and efficiency for a PMDC motor</vt:lpstr>
      <vt:lpstr>Gearheads</vt:lpstr>
      <vt:lpstr>Speed – Torque Curve for a PMDC Motor</vt:lpstr>
      <vt:lpstr>Speed – Torque Curve for a PMDC Motor</vt:lpstr>
      <vt:lpstr>Speed – Torque Curve for a PMDC Motor</vt:lpstr>
      <vt:lpstr>Speed – Torque Curve for a PMDC Motor</vt:lpstr>
      <vt:lpstr>Speed – Torque Curve for a PMDC Motor</vt:lpstr>
      <vt:lpstr>Speed – Torque Curve for a PMDC Motor</vt:lpstr>
      <vt:lpstr>Speed – Torque Curve for a PMDC Motor</vt:lpstr>
      <vt:lpstr>Speed – Torque Curve for a PMDC Motor</vt:lpstr>
      <vt:lpstr>Actuators for Mechatronics Applications, cont.</vt:lpstr>
      <vt:lpstr>Outline</vt:lpstr>
      <vt:lpstr>Learning objectives</vt:lpstr>
      <vt:lpstr>Brushless motors</vt:lpstr>
      <vt:lpstr>Linear motors</vt:lpstr>
      <vt:lpstr>Linear actuators</vt:lpstr>
      <vt:lpstr>Linear motion stage</vt:lpstr>
      <vt:lpstr>Voice-coil actuator</vt:lpstr>
      <vt:lpstr>Picomotor</vt:lpstr>
      <vt:lpstr>Picomotor actuating principle</vt:lpstr>
      <vt:lpstr>Other piezoelectric actuators</vt:lpstr>
      <vt:lpstr>Many other actuators</vt:lpstr>
      <vt:lpstr>Bidirectional control of motors</vt:lpstr>
      <vt:lpstr>Bidirectional control of motors – LR current flow</vt:lpstr>
      <vt:lpstr>Bidirectional control of motors – dynamic braking</vt:lpstr>
      <vt:lpstr>H-bridge chips</vt:lpstr>
      <vt:lpstr>H-bridge design example</vt:lpstr>
      <vt:lpstr>H-bridge design example schematic</vt:lpstr>
      <vt:lpstr>Speed Control via PWM</vt:lpstr>
      <vt:lpstr>RC (radio controlled) Servo</vt:lpstr>
      <vt:lpstr>RC servo control system</vt:lpstr>
      <vt:lpstr>RC Servo resources</vt:lpstr>
      <vt:lpstr>Sizing a motor – guiding ideas</vt:lpstr>
      <vt:lpstr>Sizing a motor - procedure</vt:lpstr>
      <vt:lpstr>Sizing a motor - example</vt:lpstr>
      <vt:lpstr>For More Information</vt:lpstr>
      <vt:lpstr>Stepping motors</vt:lpstr>
      <vt:lpstr>PM Stepper motor – simplified model</vt:lpstr>
      <vt:lpstr>Stepper Motor Operation - Full Step Mode 1a</vt:lpstr>
      <vt:lpstr>Stepper Motor Operation - Full Step Mode 1b</vt:lpstr>
      <vt:lpstr>Stepper Motor Operation - Full Step Mode 2a</vt:lpstr>
      <vt:lpstr>Stepper Motor Operation - Full Step Mode 2b</vt:lpstr>
      <vt:lpstr>Stepper Motor Operation - Full Step Mode 3a</vt:lpstr>
      <vt:lpstr>Stepper Motor Operation - Full Step Mode 3b</vt:lpstr>
      <vt:lpstr>Stepper Motor Operation - Full Step Mode 4a</vt:lpstr>
      <vt:lpstr>Stepper Motor Operation - Full Step Mode 4b</vt:lpstr>
      <vt:lpstr>Stepper Motor Operation – Half Stepping</vt:lpstr>
      <vt:lpstr>Stepper Motor Operation – Half Stepping 1a</vt:lpstr>
      <vt:lpstr>Stepper Motor Operation – Half Stepping 1b</vt:lpstr>
      <vt:lpstr>Stepper Motor Operation – Half Stepping 2a</vt:lpstr>
      <vt:lpstr>Stepper Motor Operation – Half Stepping 2b</vt:lpstr>
      <vt:lpstr>Stepper Motor Operation – microstepping</vt:lpstr>
      <vt:lpstr>Variable Reluctance (VR) Stepper Motor</vt:lpstr>
      <vt:lpstr>How torque is created</vt:lpstr>
      <vt:lpstr>Hybrid Stepper Motor</vt:lpstr>
      <vt:lpstr>Hybrid Stepper Motor Operation</vt:lpstr>
      <vt:lpstr>Torque vs. displacement</vt:lpstr>
      <vt:lpstr>Two phase torque ripple</vt:lpstr>
      <vt:lpstr>Torque/Speed curve</vt:lpstr>
      <vt:lpstr>Stepper motor drive configurations</vt:lpstr>
      <vt:lpstr>Stepper motor drivers</vt:lpstr>
      <vt:lpstr>Low-cost stepper motor drive</vt:lpstr>
      <vt:lpstr>Features</vt:lpstr>
      <vt:lpstr>Advantages/Disadvantages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Programming the mbed</dc:title>
  <dc:creator>Burford Furman</dc:creator>
  <cp:keywords>ME 285, mechatronics, microcontroller</cp:keywords>
  <cp:lastModifiedBy>bjfurman</cp:lastModifiedBy>
  <cp:revision>417</cp:revision>
  <dcterms:created xsi:type="dcterms:W3CDTF">2011-06-04T21:10:27Z</dcterms:created>
  <dcterms:modified xsi:type="dcterms:W3CDTF">2014-03-11T18:42:59Z</dcterms:modified>
</cp:coreProperties>
</file>