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57"/>
          </p14:sldIdLst>
        </p14:section>
        <p14:section name="Untitled Section" id="{B5E848DF-3723-9949-9F25-F3A97BA7877A}">
          <p14:sldIdLst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D9749-76AF-DD43-8B2B-58F3DC12FECD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20ED1-94C7-9E45-90F4-24A797833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84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Kivel</a:t>
            </a:r>
            <a:r>
              <a:rPr lang="en-US" dirty="0" smtClean="0"/>
              <a:t>, Paul (2010-06-04). Men's Work: How to Stop the Violence That Tears Our Lives Apart (Kindle Locations 2430-2437). </a:t>
            </a:r>
            <a:r>
              <a:rPr lang="en-US" dirty="0" err="1" smtClean="0"/>
              <a:t>Hazelden</a:t>
            </a:r>
            <a:r>
              <a:rPr lang="en-US" dirty="0" smtClean="0"/>
              <a:t> Publishing.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0ED1-94C7-9E45-90F4-24A797833C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1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life.Hoge</a:t>
            </a:r>
            <a:r>
              <a:rPr lang="en-US" dirty="0" smtClean="0"/>
              <a:t>, Charles W. (2010-02-23). Once a Warrior--Always a Warrior: Navigating the Transition from Combat to Home--Including Combat Stress, PTSD, and </a:t>
            </a:r>
            <a:r>
              <a:rPr lang="en-US" dirty="0" err="1" smtClean="0"/>
              <a:t>mTBI</a:t>
            </a:r>
            <a:r>
              <a:rPr lang="en-US" dirty="0" smtClean="0"/>
              <a:t> (Kindle Locations 3653-3654). GPP Life.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0ED1-94C7-9E45-90F4-24A797833C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1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Hoge</a:t>
            </a:r>
            <a:r>
              <a:rPr lang="en-US" dirty="0" smtClean="0"/>
              <a:t>, Charles W. (2010-02-23). Once a Warrior--Always a Warrior: Navigating the Transition from Combat to Home--Including Combat Stress, PTSD, and </a:t>
            </a:r>
            <a:r>
              <a:rPr lang="en-US" dirty="0" err="1" smtClean="0"/>
              <a:t>mTBI</a:t>
            </a:r>
            <a:r>
              <a:rPr lang="en-US" dirty="0" smtClean="0"/>
              <a:t> (Kindle Location 4096). GPP Life. Kindle Edition. EMDR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20ED1-94C7-9E45-90F4-24A797833C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2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5/4/14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Psych. 190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6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Partner discussion activity: getting help</a:t>
            </a:r>
          </a:p>
          <a:p>
            <a:r>
              <a:rPr lang="en-US" dirty="0" smtClean="0"/>
              <a:t>What makes it hard to get help?</a:t>
            </a:r>
          </a:p>
          <a:p>
            <a:r>
              <a:rPr lang="en-US" dirty="0" smtClean="0"/>
              <a:t>Why do it?</a:t>
            </a:r>
          </a:p>
          <a:p>
            <a:r>
              <a:rPr lang="en-US" dirty="0" smtClean="0"/>
              <a:t>Barriers for Vets</a:t>
            </a:r>
          </a:p>
          <a:p>
            <a:r>
              <a:rPr lang="en-US" dirty="0" smtClean="0"/>
              <a:t>Treatments for PTSD</a:t>
            </a:r>
          </a:p>
          <a:p>
            <a:r>
              <a:rPr lang="en-US" dirty="0" smtClean="0"/>
              <a:t>Advice for helping professionals serving Vets</a:t>
            </a:r>
          </a:p>
          <a:p>
            <a:r>
              <a:rPr lang="en-US" dirty="0" smtClean="0"/>
              <a:t>Guest Speakers</a:t>
            </a:r>
            <a:r>
              <a:rPr lang="en-US" smtClean="0"/>
              <a:t>: SJSU Director </a:t>
            </a:r>
            <a:r>
              <a:rPr lang="en-US" dirty="0" smtClean="0"/>
              <a:t>of Military and Vet Program Services, U. Co. Services,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1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Discussion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a time that it would have benefitted you to ask for help but you didn’t.</a:t>
            </a:r>
          </a:p>
          <a:p>
            <a:endParaRPr lang="en-US" dirty="0" smtClean="0"/>
          </a:p>
          <a:p>
            <a:r>
              <a:rPr lang="en-US" dirty="0" smtClean="0"/>
              <a:t>Why didn’t you ask for help?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7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We May Give Ourselves</a:t>
            </a:r>
            <a:br>
              <a:rPr lang="en-US" dirty="0" smtClean="0"/>
            </a:br>
            <a:r>
              <a:rPr lang="en-US" dirty="0" smtClean="0"/>
              <a:t>(See </a:t>
            </a:r>
            <a:r>
              <a:rPr lang="en-US" dirty="0" err="1" smtClean="0"/>
              <a:t>Kivel</a:t>
            </a:r>
            <a:r>
              <a:rPr lang="en-US" dirty="0" smtClean="0"/>
              <a:t>, 2010, Ch. 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“I </a:t>
            </a:r>
            <a:r>
              <a:rPr lang="en-US" i="1" dirty="0"/>
              <a:t>don’t want to bother anyone. </a:t>
            </a:r>
            <a:endParaRPr lang="en-US" i="1" dirty="0" smtClean="0"/>
          </a:p>
          <a:p>
            <a:r>
              <a:rPr lang="en-US" i="1" dirty="0" smtClean="0"/>
              <a:t>It </a:t>
            </a:r>
            <a:r>
              <a:rPr lang="en-US" i="1" dirty="0"/>
              <a:t>really isn’t that important</a:t>
            </a:r>
            <a:r>
              <a:rPr lang="en-US" i="1" dirty="0" smtClean="0"/>
              <a:t>.</a:t>
            </a:r>
          </a:p>
          <a:p>
            <a:r>
              <a:rPr lang="en-US" i="1" dirty="0" smtClean="0"/>
              <a:t> </a:t>
            </a:r>
            <a:r>
              <a:rPr lang="en-US" i="1" dirty="0"/>
              <a:t>No one would understand. How could they help me anyway</a:t>
            </a:r>
            <a:r>
              <a:rPr lang="en-US" i="1" dirty="0" smtClean="0"/>
              <a:t>?</a:t>
            </a:r>
          </a:p>
          <a:p>
            <a:r>
              <a:rPr lang="en-US" i="1" dirty="0" smtClean="0"/>
              <a:t> </a:t>
            </a:r>
            <a:r>
              <a:rPr lang="en-US" i="1" dirty="0"/>
              <a:t>I’m embarrassed to admit it happened to me. </a:t>
            </a:r>
            <a:endParaRPr lang="en-US" i="1" dirty="0" smtClean="0"/>
          </a:p>
          <a:p>
            <a:r>
              <a:rPr lang="en-US" i="1" dirty="0" smtClean="0"/>
              <a:t>It </a:t>
            </a:r>
            <a:r>
              <a:rPr lang="en-US" i="1" dirty="0"/>
              <a:t>will probably go away or get better. </a:t>
            </a:r>
            <a:endParaRPr lang="en-US" i="1" dirty="0" smtClean="0"/>
          </a:p>
          <a:p>
            <a:r>
              <a:rPr lang="en-US" i="1" dirty="0" smtClean="0"/>
              <a:t>I </a:t>
            </a:r>
            <a:r>
              <a:rPr lang="en-US" i="1" dirty="0"/>
              <a:t>don’t want to cause a problem. I should take care of it myself. </a:t>
            </a:r>
            <a:endParaRPr lang="en-US" i="1" dirty="0" smtClean="0"/>
          </a:p>
          <a:p>
            <a:r>
              <a:rPr lang="en-US" i="1" dirty="0" smtClean="0"/>
              <a:t>Other </a:t>
            </a:r>
            <a:r>
              <a:rPr lang="en-US" i="1" dirty="0"/>
              <a:t>people’s problems are much more serious than mine. </a:t>
            </a:r>
            <a:endParaRPr lang="en-US" i="1" dirty="0" smtClean="0"/>
          </a:p>
          <a:p>
            <a:r>
              <a:rPr lang="en-US" i="1" dirty="0" smtClean="0"/>
              <a:t>They </a:t>
            </a:r>
            <a:r>
              <a:rPr lang="en-US" i="1" dirty="0"/>
              <a:t>might laugh at me. I don’t know how to talk about it</a:t>
            </a:r>
            <a:r>
              <a:rPr lang="en-US" i="1" dirty="0" smtClean="0"/>
              <a:t>. “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8814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Reasons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Kivel</a:t>
            </a:r>
            <a:r>
              <a:rPr lang="en-US" dirty="0" smtClean="0"/>
              <a:t>, 2010, Ch. 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see our problems as personal problems instead of looking at social forces (political, economic)</a:t>
            </a:r>
          </a:p>
          <a:p>
            <a:r>
              <a:rPr lang="en-US" dirty="0" smtClean="0"/>
              <a:t>Protestant Ethic/Capitalism - Says we are responsible for what happens to us</a:t>
            </a:r>
          </a:p>
          <a:p>
            <a:r>
              <a:rPr lang="en-US" dirty="0" smtClean="0"/>
              <a:t>Masculine values</a:t>
            </a:r>
          </a:p>
          <a:p>
            <a:r>
              <a:rPr lang="en-US" dirty="0" smtClean="0"/>
              <a:t>Fear of being vulnerable</a:t>
            </a:r>
          </a:p>
          <a:p>
            <a:r>
              <a:rPr lang="en-US" dirty="0" smtClean="0"/>
              <a:t>Fear of being out of control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So, why get help??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4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Should a Vet Get Help?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Hoge</a:t>
            </a:r>
            <a:r>
              <a:rPr lang="en-US" dirty="0" smtClean="0"/>
              <a:t>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By integrating traumatic experiences,  a person can reduce the </a:t>
            </a:r>
            <a:r>
              <a:rPr lang="en-US" i="1" dirty="0"/>
              <a:t>number and severity of </a:t>
            </a:r>
            <a:r>
              <a:rPr lang="en-US" i="1" dirty="0" smtClean="0"/>
              <a:t>symptoms they experience improve their ability </a:t>
            </a:r>
            <a:r>
              <a:rPr lang="en-US" i="1" dirty="0"/>
              <a:t>to relate to people, to function at work, and to </a:t>
            </a:r>
            <a:r>
              <a:rPr lang="en-US" i="1" dirty="0" smtClean="0"/>
              <a:t>enjoy life.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7579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Barrier to Care for Vets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Less than half of Vets who need it </a:t>
            </a:r>
            <a:r>
              <a:rPr lang="en-US" dirty="0" smtClean="0"/>
              <a:t>seek help! </a:t>
            </a:r>
          </a:p>
          <a:p>
            <a:pPr lvl="1"/>
            <a:r>
              <a:rPr lang="en-US" dirty="0" smtClean="0"/>
              <a:t>Warrior mindset</a:t>
            </a:r>
          </a:p>
          <a:p>
            <a:pPr lvl="1"/>
            <a:r>
              <a:rPr lang="en-US" dirty="0" smtClean="0"/>
              <a:t>Fear that they won’t be able to handle memories coming up, will lose control</a:t>
            </a:r>
          </a:p>
          <a:p>
            <a:pPr lvl="1"/>
            <a:r>
              <a:rPr lang="en-US" dirty="0" smtClean="0"/>
              <a:t>Concerned therapist can’t understand</a:t>
            </a:r>
          </a:p>
          <a:p>
            <a:pPr lvl="1"/>
            <a:r>
              <a:rPr lang="en-US" dirty="0" smtClean="0"/>
              <a:t>Seeing concerns as mental illness/disorder</a:t>
            </a:r>
          </a:p>
          <a:p>
            <a:pPr lvl="1"/>
            <a:r>
              <a:rPr lang="en-US" dirty="0" smtClean="0"/>
              <a:t>Stigma</a:t>
            </a:r>
          </a:p>
          <a:p>
            <a:pPr lvl="1"/>
            <a:r>
              <a:rPr lang="en-US" dirty="0" smtClean="0"/>
              <a:t>Navigating insurance, VA system</a:t>
            </a:r>
          </a:p>
          <a:p>
            <a:pPr lvl="1"/>
            <a:r>
              <a:rPr lang="en-US" dirty="0" smtClean="0"/>
              <a:t>Career related consequences</a:t>
            </a:r>
          </a:p>
          <a:p>
            <a:pPr lvl="1"/>
            <a:r>
              <a:rPr lang="en-US" dirty="0" smtClean="0"/>
              <a:t>Don’t think it could help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6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Therapies for PTSD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Exposure – talking about the experience in a structured way, most evidence</a:t>
            </a:r>
          </a:p>
          <a:p>
            <a:r>
              <a:rPr lang="en-US" dirty="0" smtClean="0"/>
              <a:t>Cognitive Restructuring- change thoughts</a:t>
            </a:r>
          </a:p>
          <a:p>
            <a:r>
              <a:rPr lang="en-US" dirty="0" smtClean="0"/>
              <a:t>Cognitive Processing – adds written exposure and relaxation</a:t>
            </a:r>
          </a:p>
          <a:p>
            <a:r>
              <a:rPr lang="en-US" dirty="0"/>
              <a:t>Eye Movement Desensitization and Reprocessing (EMDR</a:t>
            </a:r>
            <a:r>
              <a:rPr lang="en-US" dirty="0" smtClean="0"/>
              <a:t>)- </a:t>
            </a:r>
            <a:r>
              <a:rPr lang="en-US" dirty="0" err="1" smtClean="0"/>
              <a:t>includese</a:t>
            </a:r>
            <a:r>
              <a:rPr lang="en-US" dirty="0" smtClean="0"/>
              <a:t> </a:t>
            </a:r>
            <a:r>
              <a:rPr lang="en-US" dirty="0" err="1" smtClean="0"/>
              <a:t>xposure</a:t>
            </a:r>
            <a:r>
              <a:rPr lang="en-US" dirty="0" smtClean="0"/>
              <a:t>, cognitive </a:t>
            </a:r>
            <a:r>
              <a:rPr lang="en-US" dirty="0" err="1" smtClean="0"/>
              <a:t>teechniques</a:t>
            </a:r>
            <a:r>
              <a:rPr lang="en-US" dirty="0" smtClean="0"/>
              <a:t>, relaxation</a:t>
            </a:r>
          </a:p>
          <a:p>
            <a:r>
              <a:rPr lang="en-US" dirty="0" smtClean="0"/>
              <a:t>Group Therapy</a:t>
            </a:r>
          </a:p>
          <a:p>
            <a:r>
              <a:rPr lang="en-US" dirty="0" smtClean="0"/>
              <a:t>Medication: SSRI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51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for Therapists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Prepare but ask questions</a:t>
            </a:r>
          </a:p>
          <a:p>
            <a:r>
              <a:rPr lang="en-US" dirty="0" smtClean="0"/>
              <a:t>Provide empathy and normalize</a:t>
            </a:r>
          </a:p>
          <a:p>
            <a:pPr lvl="1"/>
            <a:r>
              <a:rPr lang="en-US" sz="2800" dirty="0" smtClean="0"/>
              <a:t>“Your reactions were really essential for you in combat but are hurting you now..”</a:t>
            </a:r>
          </a:p>
          <a:p>
            <a:pPr lvl="1"/>
            <a:r>
              <a:rPr lang="en-US" sz="2800" dirty="0" smtClean="0"/>
              <a:t>“You are not going crazy”</a:t>
            </a:r>
          </a:p>
          <a:p>
            <a:r>
              <a:rPr lang="en-US" dirty="0" smtClean="0"/>
              <a:t>Clarify that you are not judging</a:t>
            </a:r>
          </a:p>
          <a:p>
            <a:r>
              <a:rPr lang="en-US" dirty="0" smtClean="0"/>
              <a:t>See people as whole individuals</a:t>
            </a:r>
          </a:p>
          <a:p>
            <a:r>
              <a:rPr lang="en-US" dirty="0" smtClean="0"/>
              <a:t>Don’t use psych lingo to label</a:t>
            </a:r>
          </a:p>
          <a:p>
            <a:r>
              <a:rPr lang="en-US" dirty="0" smtClean="0"/>
              <a:t>Don’t tell people what to do!</a:t>
            </a:r>
          </a:p>
          <a:p>
            <a:r>
              <a:rPr lang="en-US" dirty="0" smtClean="0"/>
              <a:t>Be an ally through ups and downs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24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69</TotalTime>
  <Words>597</Words>
  <Application>Microsoft Macintosh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190vetsfa14class1overviewandwomeninmil-5</vt:lpstr>
      <vt:lpstr>Getting Help</vt:lpstr>
      <vt:lpstr>Goals for Today</vt:lpstr>
      <vt:lpstr>Partner Discussion Activity</vt:lpstr>
      <vt:lpstr>Reasons We May Give Ourselves (See Kivel, 2010, Ch. 12)</vt:lpstr>
      <vt:lpstr>Social Reasons (Kivel, 2010, Ch. 12)</vt:lpstr>
      <vt:lpstr>Why Should a Vet Get Help? (Hoge, 2010)</vt:lpstr>
      <vt:lpstr>Barrier to Care for Vets</vt:lpstr>
      <vt:lpstr>Therapies for PTSD</vt:lpstr>
      <vt:lpstr>Advice for Therapists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Help</dc:title>
  <dc:creator>Elena  Klaw</dc:creator>
  <cp:lastModifiedBy>Elena  Klaw</cp:lastModifiedBy>
  <cp:revision>8</cp:revision>
  <dcterms:created xsi:type="dcterms:W3CDTF">2014-05-04T22:31:33Z</dcterms:created>
  <dcterms:modified xsi:type="dcterms:W3CDTF">2014-05-05T05:00:03Z</dcterms:modified>
</cp:coreProperties>
</file>