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1"/>
  </p:sldMasterIdLst>
  <p:sldIdLst>
    <p:sldId id="256" r:id="rId2"/>
    <p:sldId id="258" r:id="rId3"/>
    <p:sldId id="259" r:id="rId4"/>
    <p:sldId id="260" r:id="rId5"/>
    <p:sldId id="257"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3" d="100"/>
          <a:sy n="93" d="100"/>
        </p:scale>
        <p:origin x="-128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F1525D19-4FE3-B348-A2AA-F0DB4DFB6577}" type="datetimeFigureOut">
              <a:rPr lang="en-US" smtClean="0"/>
              <a:t>2/18/14</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BF777B0-AD78-AD4E-AE8F-5FEE87F0B930}"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1525D19-4FE3-B348-A2AA-F0DB4DFB6577}" type="datetimeFigureOut">
              <a:rPr lang="en-US" smtClean="0"/>
              <a:t>2/18/14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BF777B0-AD78-AD4E-AE8F-5FEE87F0B93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1525D19-4FE3-B348-A2AA-F0DB4DFB6577}" type="datetimeFigureOut">
              <a:rPr lang="en-US" smtClean="0"/>
              <a:t>2/18/14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BF777B0-AD78-AD4E-AE8F-5FEE87F0B93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1525D19-4FE3-B348-A2AA-F0DB4DFB6577}" type="datetimeFigureOut">
              <a:rPr lang="en-US" smtClean="0"/>
              <a:t>2/18/14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BF777B0-AD78-AD4E-AE8F-5FEE87F0B93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F1525D19-4FE3-B348-A2AA-F0DB4DFB6577}" type="datetimeFigureOut">
              <a:rPr lang="en-US" smtClean="0"/>
              <a:t>2/18/14</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BF777B0-AD78-AD4E-AE8F-5FEE87F0B930}"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1525D19-4FE3-B348-A2AA-F0DB4DFB6577}" type="datetimeFigureOut">
              <a:rPr lang="en-US" smtClean="0"/>
              <a:t>2/18/14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1BF777B0-AD78-AD4E-AE8F-5FEE87F0B930}"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1525D19-4FE3-B348-A2AA-F0DB4DFB6577}" type="datetimeFigureOut">
              <a:rPr lang="en-US" smtClean="0"/>
              <a:t>2/18/14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1BF777B0-AD78-AD4E-AE8F-5FEE87F0B93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1525D19-4FE3-B348-A2AA-F0DB4DFB6577}" type="datetimeFigureOut">
              <a:rPr lang="en-US" smtClean="0"/>
              <a:t>2/18/14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BF777B0-AD78-AD4E-AE8F-5FEE87F0B930}"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1525D19-4FE3-B348-A2AA-F0DB4DFB6577}" type="datetimeFigureOut">
              <a:rPr lang="en-US" smtClean="0"/>
              <a:t>2/18/14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BF777B0-AD78-AD4E-AE8F-5FEE87F0B93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F1525D19-4FE3-B348-A2AA-F0DB4DFB6577}" type="datetimeFigureOut">
              <a:rPr lang="en-US" smtClean="0"/>
              <a:t>2/18/14</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BF777B0-AD78-AD4E-AE8F-5FEE87F0B930}"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Drag picture to placeholder or click icon to add</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F1525D19-4FE3-B348-A2AA-F0DB4DFB6577}" type="datetimeFigureOut">
              <a:rPr lang="en-US" smtClean="0"/>
              <a:t>2/18/14</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BF777B0-AD78-AD4E-AE8F-5FEE87F0B930}"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F1525D19-4FE3-B348-A2AA-F0DB4DFB6577}" type="datetimeFigureOut">
              <a:rPr lang="en-US" smtClean="0"/>
              <a:t>2/18/14</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1BF777B0-AD78-AD4E-AE8F-5FEE87F0B930}"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Psych 190: Warriors at Home:</a:t>
            </a:r>
            <a:br>
              <a:rPr lang="en-US" dirty="0" smtClean="0"/>
            </a:br>
            <a:r>
              <a:rPr lang="en-US" dirty="0" smtClean="0"/>
              <a:t>Dealing With Stress</a:t>
            </a:r>
            <a:endParaRPr lang="en-US" dirty="0"/>
          </a:p>
        </p:txBody>
      </p:sp>
      <p:sp>
        <p:nvSpPr>
          <p:cNvPr id="3" name="Subtitle 2"/>
          <p:cNvSpPr>
            <a:spLocks noGrp="1"/>
          </p:cNvSpPr>
          <p:nvPr>
            <p:ph type="subTitle" idx="1"/>
          </p:nvPr>
        </p:nvSpPr>
        <p:spPr/>
        <p:txBody>
          <a:bodyPr/>
          <a:lstStyle/>
          <a:p>
            <a:r>
              <a:rPr lang="en-US" dirty="0" smtClean="0"/>
              <a:t>Dr.  Elena Klaw</a:t>
            </a:r>
            <a:endParaRPr lang="en-US" dirty="0"/>
          </a:p>
        </p:txBody>
      </p:sp>
    </p:spTree>
    <p:extLst>
      <p:ext uri="{BB962C8B-B14F-4D97-AF65-F5344CB8AC3E}">
        <p14:creationId xmlns:p14="http://schemas.microsoft.com/office/powerpoint/2010/main" val="3666811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Modulating Reactions</a:t>
            </a:r>
            <a:endParaRPr lang="en-US" dirty="0"/>
          </a:p>
        </p:txBody>
      </p:sp>
      <p:sp>
        <p:nvSpPr>
          <p:cNvPr id="3" name="Content Placeholder 2"/>
          <p:cNvSpPr>
            <a:spLocks noGrp="1"/>
          </p:cNvSpPr>
          <p:nvPr>
            <p:ph idx="4294967295"/>
          </p:nvPr>
        </p:nvSpPr>
        <p:spPr>
          <a:xfrm>
            <a:off x="628149" y="1396218"/>
            <a:ext cx="8229600" cy="5594914"/>
          </a:xfrm>
        </p:spPr>
        <p:txBody>
          <a:bodyPr>
            <a:normAutofit fontScale="70000" lnSpcReduction="20000"/>
          </a:bodyPr>
          <a:lstStyle/>
          <a:p>
            <a:pPr marL="0" indent="0" algn="ctr">
              <a:buNone/>
            </a:pPr>
            <a:r>
              <a:rPr lang="en-US" sz="5100" b="1" i="1" dirty="0" smtClean="0">
                <a:solidFill>
                  <a:srgbClr val="FF0000"/>
                </a:solidFill>
              </a:rPr>
              <a:t>Events </a:t>
            </a:r>
            <a:r>
              <a:rPr lang="en-US" sz="5100" b="1" i="1" dirty="0" smtClean="0">
                <a:solidFill>
                  <a:srgbClr val="FF0000"/>
                </a:solidFill>
                <a:latin typeface="Wingdings"/>
                <a:ea typeface="Wingdings"/>
                <a:cs typeface="Wingdings"/>
                <a:sym typeface="Wingdings"/>
              </a:rPr>
              <a:t></a:t>
            </a:r>
            <a:r>
              <a:rPr lang="en-US" sz="5100" b="1" i="1" dirty="0" smtClean="0">
                <a:solidFill>
                  <a:srgbClr val="FF0000"/>
                </a:solidFill>
              </a:rPr>
              <a:t>Physical </a:t>
            </a:r>
            <a:r>
              <a:rPr lang="en-US" sz="5100" b="1" i="1" dirty="0" err="1" smtClean="0">
                <a:solidFill>
                  <a:srgbClr val="FF0000"/>
                </a:solidFill>
              </a:rPr>
              <a:t>Rxns</a:t>
            </a:r>
            <a:r>
              <a:rPr lang="en-US" sz="5100" b="1" i="1" dirty="0" smtClean="0">
                <a:solidFill>
                  <a:srgbClr val="FF0000"/>
                </a:solidFill>
              </a:rPr>
              <a:t>/Feelings </a:t>
            </a:r>
            <a:r>
              <a:rPr lang="en-US" sz="5100" b="1" i="1" dirty="0" smtClean="0">
                <a:solidFill>
                  <a:srgbClr val="FF0000"/>
                </a:solidFill>
                <a:latin typeface="Wingdings"/>
                <a:ea typeface="Wingdings"/>
                <a:cs typeface="Wingdings"/>
                <a:sym typeface="Wingdings"/>
              </a:rPr>
              <a:t></a:t>
            </a:r>
            <a:r>
              <a:rPr lang="en-US" sz="5100" b="1" i="1" dirty="0" smtClean="0">
                <a:solidFill>
                  <a:srgbClr val="FF0000"/>
                </a:solidFill>
              </a:rPr>
              <a:t>Thoughts </a:t>
            </a:r>
            <a:r>
              <a:rPr lang="en-US" sz="5100" b="1" i="1" dirty="0" smtClean="0">
                <a:solidFill>
                  <a:srgbClr val="FF0000"/>
                </a:solidFill>
                <a:latin typeface="Wingdings"/>
                <a:ea typeface="Wingdings"/>
                <a:cs typeface="Wingdings"/>
                <a:sym typeface="Wingdings"/>
              </a:rPr>
              <a:t></a:t>
            </a:r>
            <a:r>
              <a:rPr lang="en-US" sz="5100" b="1" i="1" dirty="0" smtClean="0">
                <a:solidFill>
                  <a:srgbClr val="FF0000"/>
                </a:solidFill>
              </a:rPr>
              <a:t>Behaviors</a:t>
            </a:r>
          </a:p>
          <a:p>
            <a:pPr marL="0" indent="0">
              <a:buNone/>
            </a:pPr>
            <a:endParaRPr lang="en-US" sz="4600" b="1" i="1" dirty="0">
              <a:solidFill>
                <a:srgbClr val="FF0000"/>
              </a:solidFill>
            </a:endParaRPr>
          </a:p>
          <a:p>
            <a:pPr>
              <a:buFont typeface="Courier New"/>
              <a:buChar char="o"/>
            </a:pPr>
            <a:r>
              <a:rPr lang="en-US" sz="4500" dirty="0" smtClean="0"/>
              <a:t>According to </a:t>
            </a:r>
            <a:r>
              <a:rPr lang="en-US" sz="4500" dirty="0" err="1" smtClean="0"/>
              <a:t>Hoge</a:t>
            </a:r>
            <a:r>
              <a:rPr lang="en-US" sz="4500" dirty="0" smtClean="0"/>
              <a:t>:</a:t>
            </a:r>
          </a:p>
          <a:p>
            <a:pPr lvl="1">
              <a:buFont typeface="Courier New"/>
              <a:buChar char="o"/>
            </a:pPr>
            <a:r>
              <a:rPr lang="en-US" sz="3900" dirty="0" smtClean="0"/>
              <a:t>Combat </a:t>
            </a:r>
            <a:r>
              <a:rPr lang="en-US" sz="3900" dirty="0"/>
              <a:t>experiences tend to </a:t>
            </a:r>
            <a:r>
              <a:rPr lang="en-US" sz="3900" dirty="0" smtClean="0"/>
              <a:t>reduce </a:t>
            </a:r>
            <a:r>
              <a:rPr lang="en-US" sz="3900" dirty="0"/>
              <a:t>the time between stressful events and </a:t>
            </a:r>
            <a:r>
              <a:rPr lang="en-US" sz="3900" dirty="0" smtClean="0"/>
              <a:t>behavioral responses. Stressors may thus </a:t>
            </a:r>
            <a:r>
              <a:rPr lang="en-US" sz="3900" dirty="0"/>
              <a:t>automatically lead to action.</a:t>
            </a:r>
          </a:p>
          <a:p>
            <a:pPr lvl="1">
              <a:buFont typeface="Courier New"/>
              <a:buChar char="o"/>
            </a:pPr>
            <a:r>
              <a:rPr lang="en-US" sz="3900" dirty="0" smtClean="0"/>
              <a:t>Warriors may </a:t>
            </a:r>
            <a:r>
              <a:rPr lang="en-US" sz="3900" dirty="0"/>
              <a:t>have </a:t>
            </a:r>
            <a:r>
              <a:rPr lang="en-US" sz="3900" dirty="0" smtClean="0"/>
              <a:t>“hair</a:t>
            </a:r>
            <a:r>
              <a:rPr lang="en-US" sz="3900" dirty="0"/>
              <a:t>-trigger </a:t>
            </a:r>
            <a:r>
              <a:rPr lang="en-US" sz="3900" dirty="0" smtClean="0"/>
              <a:t>reactions” </a:t>
            </a:r>
            <a:r>
              <a:rPr lang="en-US" sz="3900" dirty="0"/>
              <a:t>to stressful </a:t>
            </a:r>
            <a:r>
              <a:rPr lang="en-US" sz="3900" dirty="0" smtClean="0"/>
              <a:t>cues which can lead vets to act in ways they </a:t>
            </a:r>
            <a:r>
              <a:rPr lang="en-US" sz="3900" dirty="0"/>
              <a:t>later regret. </a:t>
            </a:r>
          </a:p>
          <a:p>
            <a:pPr lvl="1">
              <a:buFont typeface="Courier New"/>
              <a:buChar char="o"/>
            </a:pPr>
            <a:r>
              <a:rPr lang="en-US" sz="3900" dirty="0" smtClean="0"/>
              <a:t>The alternative is learning to pay attention </a:t>
            </a:r>
            <a:r>
              <a:rPr lang="en-US" sz="3900" dirty="0"/>
              <a:t>to the feelings </a:t>
            </a:r>
            <a:r>
              <a:rPr lang="en-US" sz="3900" dirty="0" smtClean="0"/>
              <a:t>and/or thoughts that mediate the event and the response.</a:t>
            </a:r>
            <a:endParaRPr lang="en-US" sz="3900" dirty="0"/>
          </a:p>
          <a:p>
            <a:pPr>
              <a:buFont typeface="Courier New"/>
              <a:buChar char="o"/>
            </a:pPr>
            <a:endParaRPr lang="en-US" dirty="0"/>
          </a:p>
        </p:txBody>
      </p:sp>
    </p:spTree>
    <p:extLst>
      <p:ext uri="{BB962C8B-B14F-4D97-AF65-F5344CB8AC3E}">
        <p14:creationId xmlns:p14="http://schemas.microsoft.com/office/powerpoint/2010/main" val="1771478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Tolerating and Accepting Emotions</a:t>
            </a:r>
            <a:endParaRPr lang="en-US" dirty="0"/>
          </a:p>
        </p:txBody>
      </p:sp>
      <p:sp>
        <p:nvSpPr>
          <p:cNvPr id="3" name="Content Placeholder 2"/>
          <p:cNvSpPr>
            <a:spLocks noGrp="1"/>
          </p:cNvSpPr>
          <p:nvPr>
            <p:ph idx="1"/>
          </p:nvPr>
        </p:nvSpPr>
        <p:spPr/>
        <p:txBody>
          <a:bodyPr>
            <a:normAutofit lnSpcReduction="10000"/>
          </a:bodyPr>
          <a:lstStyle/>
          <a:p>
            <a:r>
              <a:rPr lang="en-US" dirty="0" smtClean="0"/>
              <a:t>We all have feelings that fluctuate constantly, and may even conflict!</a:t>
            </a:r>
          </a:p>
          <a:p>
            <a:r>
              <a:rPr lang="en-US" dirty="0" smtClean="0"/>
              <a:t>What are you feeling right now ?</a:t>
            </a:r>
          </a:p>
          <a:p>
            <a:r>
              <a:rPr lang="en-US" dirty="0" smtClean="0"/>
              <a:t>What are you afraid of ?</a:t>
            </a:r>
          </a:p>
          <a:p>
            <a:pPr marL="0" indent="0">
              <a:buNone/>
            </a:pPr>
            <a:r>
              <a:rPr lang="en-US" u="sng" dirty="0" smtClean="0"/>
              <a:t>With a Partner:</a:t>
            </a:r>
          </a:p>
          <a:p>
            <a:r>
              <a:rPr lang="en-US" dirty="0" smtClean="0"/>
              <a:t>What thoughts do you have that get you stuck?</a:t>
            </a:r>
          </a:p>
          <a:p>
            <a:pPr lvl="1"/>
            <a:r>
              <a:rPr lang="en-US" dirty="0" smtClean="0"/>
              <a:t>Should have/could have/would have…</a:t>
            </a:r>
          </a:p>
          <a:p>
            <a:r>
              <a:rPr lang="en-US" dirty="0" smtClean="0"/>
              <a:t>How can you challenge these thoughts?</a:t>
            </a:r>
          </a:p>
          <a:p>
            <a:r>
              <a:rPr lang="en-US" dirty="0" smtClean="0"/>
              <a:t>Why is it hard to change?</a:t>
            </a:r>
          </a:p>
          <a:p>
            <a:endParaRPr lang="en-US" dirty="0"/>
          </a:p>
        </p:txBody>
      </p:sp>
    </p:spTree>
    <p:extLst>
      <p:ext uri="{BB962C8B-B14F-4D97-AF65-F5344CB8AC3E}">
        <p14:creationId xmlns:p14="http://schemas.microsoft.com/office/powerpoint/2010/main" val="1505449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Meditation &amp; Awareness</a:t>
            </a:r>
            <a:endParaRPr lang="en-US" dirty="0"/>
          </a:p>
        </p:txBody>
      </p:sp>
      <p:sp>
        <p:nvSpPr>
          <p:cNvPr id="3" name="Content Placeholder 2"/>
          <p:cNvSpPr>
            <a:spLocks noGrp="1"/>
          </p:cNvSpPr>
          <p:nvPr>
            <p:ph idx="1"/>
          </p:nvPr>
        </p:nvSpPr>
        <p:spPr/>
        <p:txBody>
          <a:bodyPr>
            <a:normAutofit lnSpcReduction="10000"/>
          </a:bodyPr>
          <a:lstStyle/>
          <a:p>
            <a:r>
              <a:rPr lang="en-US" dirty="0" smtClean="0"/>
              <a:t>Goal is to get space between our automatic feelings/physical reactions and our behaviors</a:t>
            </a:r>
          </a:p>
          <a:p>
            <a:r>
              <a:rPr lang="en-US" dirty="0" smtClean="0"/>
              <a:t>Focused Breathing – where do you get stuck?</a:t>
            </a:r>
          </a:p>
          <a:p>
            <a:r>
              <a:rPr lang="en-US" dirty="0" smtClean="0"/>
              <a:t>Focused Meditation - focus </a:t>
            </a:r>
            <a:r>
              <a:rPr lang="en-US" dirty="0"/>
              <a:t>your mind on </a:t>
            </a:r>
            <a:r>
              <a:rPr lang="en-US" dirty="0" smtClean="0"/>
              <a:t>something</a:t>
            </a:r>
          </a:p>
          <a:p>
            <a:r>
              <a:rPr lang="en-US" dirty="0" smtClean="0"/>
              <a:t>Open Awareness Meditation observing </a:t>
            </a:r>
            <a:r>
              <a:rPr lang="en-US" dirty="0"/>
              <a:t>or witnessing whatever is </a:t>
            </a:r>
            <a:r>
              <a:rPr lang="en-US" dirty="0" smtClean="0"/>
              <a:t>happening present moment.</a:t>
            </a:r>
            <a:endParaRPr lang="en-US" dirty="0"/>
          </a:p>
        </p:txBody>
      </p:sp>
    </p:spTree>
    <p:extLst>
      <p:ext uri="{BB962C8B-B14F-4D97-AF65-F5344CB8AC3E}">
        <p14:creationId xmlns:p14="http://schemas.microsoft.com/office/powerpoint/2010/main" val="2087537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Readjusting to Community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Goal is to reduce isolation</a:t>
            </a:r>
          </a:p>
          <a:p>
            <a:endParaRPr lang="en-US" dirty="0" smtClean="0"/>
          </a:p>
          <a:p>
            <a:r>
              <a:rPr lang="en-US" i="1" dirty="0" smtClean="0"/>
              <a:t>Discuss: Identify communities and activities in one’s own life that provide meaning, connection, and structure.</a:t>
            </a:r>
          </a:p>
          <a:p>
            <a:endParaRPr lang="en-US" dirty="0" smtClean="0"/>
          </a:p>
          <a:p>
            <a:r>
              <a:rPr lang="en-US" dirty="0" smtClean="0"/>
              <a:t>For  vets, apply for service connected disability compensation rating by filing an application with the VA Benefits Administration (VBA) that includes discharge papers (DD214), info on injuries, MD statement, and stressor statement as to how injuries occurred in military service.</a:t>
            </a:r>
            <a:endParaRPr lang="en-US" dirty="0"/>
          </a:p>
        </p:txBody>
      </p:sp>
    </p:spTree>
    <p:extLst>
      <p:ext uri="{BB962C8B-B14F-4D97-AF65-F5344CB8AC3E}">
        <p14:creationId xmlns:p14="http://schemas.microsoft.com/office/powerpoint/2010/main" val="3291652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Supporting a Veteran</a:t>
            </a:r>
            <a:endParaRPr lang="en-US" dirty="0"/>
          </a:p>
        </p:txBody>
      </p:sp>
      <p:sp>
        <p:nvSpPr>
          <p:cNvPr id="3" name="Content Placeholder 2"/>
          <p:cNvSpPr>
            <a:spLocks noGrp="1"/>
          </p:cNvSpPr>
          <p:nvPr>
            <p:ph idx="1"/>
          </p:nvPr>
        </p:nvSpPr>
        <p:spPr/>
        <p:txBody>
          <a:bodyPr/>
          <a:lstStyle/>
          <a:p>
            <a:r>
              <a:rPr lang="en-US" dirty="0" smtClean="0"/>
              <a:t>What questions should you NOT ask?</a:t>
            </a:r>
          </a:p>
          <a:p>
            <a:r>
              <a:rPr lang="en-US" dirty="0" smtClean="0"/>
              <a:t>What questions might be helpful?</a:t>
            </a:r>
          </a:p>
          <a:p>
            <a:r>
              <a:rPr lang="en-US" dirty="0" smtClean="0"/>
              <a:t>What kinds of accommodations in school or work might be helpful?</a:t>
            </a:r>
          </a:p>
          <a:p>
            <a:r>
              <a:rPr lang="en-US" dirty="0" smtClean="0"/>
              <a:t>What kinds of support or activities might be helpful for significant others of vets?</a:t>
            </a:r>
            <a:endParaRPr lang="en-US" dirty="0"/>
          </a:p>
        </p:txBody>
      </p:sp>
    </p:spTree>
    <p:extLst>
      <p:ext uri="{BB962C8B-B14F-4D97-AF65-F5344CB8AC3E}">
        <p14:creationId xmlns:p14="http://schemas.microsoft.com/office/powerpoint/2010/main" val="5750913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ＭＳ 明朝"/>
        <a:font script="Hang" typeface="바탕"/>
        <a:font script="Hans" typeface="华文新魏"/>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ＭＳ 明朝"/>
        <a:font script="Hang" typeface="바탕"/>
        <a:font script="Hans" typeface="华文新魏"/>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Foundry.thmx</Template>
  <TotalTime>64</TotalTime>
  <Words>331</Words>
  <Application>Microsoft Macintosh PowerPoint</Application>
  <PresentationFormat>On-screen Show (4:3)</PresentationFormat>
  <Paragraphs>34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Foundry</vt:lpstr>
      <vt:lpstr>Psych 190: Warriors at Home: Dealing With Stress</vt:lpstr>
      <vt:lpstr>Modulating Reactions</vt:lpstr>
      <vt:lpstr>Tolerating and Accepting Emotions</vt:lpstr>
      <vt:lpstr>Meditation &amp; Awareness</vt:lpstr>
      <vt:lpstr>Readjusting to Community</vt:lpstr>
      <vt:lpstr>Supporting a Veteran</vt:lpstr>
    </vt:vector>
  </TitlesOfParts>
  <Company>San Jose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 190: Warriors at Home: Dealing With Stress</dc:title>
  <dc:creator>Elena  Klaw</dc:creator>
  <cp:lastModifiedBy>Elena  Klaw</cp:lastModifiedBy>
  <cp:revision>7</cp:revision>
  <dcterms:created xsi:type="dcterms:W3CDTF">2014-02-18T23:33:57Z</dcterms:created>
  <dcterms:modified xsi:type="dcterms:W3CDTF">2014-02-19T00:38:39Z</dcterms:modified>
</cp:coreProperties>
</file>