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116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13455-10C9-6441-A9A3-613DA5B5B507}" type="datetimeFigureOut">
              <a:rPr lang="en-US" smtClean="0"/>
              <a:t>2/25/14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F4721-E508-FE43-820B-7CD23290B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70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E7DA97-3A68-054B-8E66-1E221F31145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Degoratis—BSI </a:t>
            </a:r>
          </a:p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6FB444-0986-FA43-8766-3DEEBA2CABF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Scales: Anger (DAR5), Social Support (Boscarino), Relationship Satisfaction (Hendrick), Conflict-Tactics Scale (Straus), DVmyths (Peters), Hypermasculinity (Peters &amp; Turner)</a:t>
            </a:r>
          </a:p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8EC3E1-FEAF-6749-9640-86F1D01DEF7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73ED5D-7160-7340-A348-78126B631D6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2F3025-4D83-374A-B601-D09614165DF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A5767F-4DF9-D146-9700-4B11B4C9911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058DC8-5B70-5C4D-877F-9C9A850B7E0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27089E-7243-3149-8338-F9B7FEDBB58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2A7892C-A1EA-2C4B-887E-B529A5EFBD1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4877F6E-5FC8-1E48-9BD1-28820D516B6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Psyc</a:t>
            </a:r>
            <a:r>
              <a:rPr lang="en-US" dirty="0" smtClean="0"/>
              <a:t> 190: Warriors At  Home</a:t>
            </a:r>
            <a:br>
              <a:rPr lang="en-US" dirty="0" smtClean="0"/>
            </a:br>
            <a:r>
              <a:rPr lang="en-US" dirty="0" smtClean="0"/>
              <a:t>Adjustment to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 Elena Klaw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99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sz="2700" smtClean="0">
                <a:latin typeface="Garamond"/>
              </a:rPr>
              <a:t>“</a:t>
            </a:r>
            <a:r>
              <a:rPr lang="en-US" altLang="ja-JP" sz="2700" smtClean="0"/>
              <a:t>What was most beneficial/what would you say to other veterans </a:t>
            </a:r>
            <a:r>
              <a:rPr lang="en-US" sz="2700" smtClean="0">
                <a:cs typeface="+mj-cs"/>
              </a:rPr>
              <a:t>?</a:t>
            </a:r>
            <a:r>
              <a:rPr lang="ja-JP" altLang="en-US" sz="2700" smtClean="0">
                <a:latin typeface="Arial"/>
                <a:cs typeface="+mj-cs"/>
              </a:rPr>
              <a:t>”</a:t>
            </a:r>
            <a:r>
              <a:rPr lang="en-US" sz="2700" smtClean="0">
                <a:cs typeface="+mj-cs"/>
              </a:rPr>
              <a:t> Wrap-up theme: Support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41475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500" i="1" dirty="0" smtClean="0">
                <a:cs typeface="+mn-cs"/>
              </a:rPr>
              <a:t>It</a:t>
            </a:r>
            <a:r>
              <a:rPr lang="en-US" sz="2500" i="1" dirty="0" smtClean="0">
                <a:latin typeface="Arial"/>
              </a:rPr>
              <a:t>’</a:t>
            </a:r>
            <a:r>
              <a:rPr lang="en-US" sz="2500" i="1" dirty="0" smtClean="0">
                <a:cs typeface="+mn-cs"/>
              </a:rPr>
              <a:t>s </a:t>
            </a:r>
            <a:r>
              <a:rPr lang="en-US" sz="2500" i="1" dirty="0" smtClean="0">
                <a:cs typeface="+mn-cs"/>
              </a:rPr>
              <a:t>a great opportunity to speak about your feelings and see how others have felt since leaving active duty.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500" i="1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i="1" dirty="0" smtClean="0">
                <a:cs typeface="+mn-cs"/>
              </a:rPr>
              <a:t>I would highly recommend to every veteran I know. I wish more veterans had access to similar opportunity.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500" i="1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i="1" dirty="0" smtClean="0">
                <a:cs typeface="+mn-cs"/>
              </a:rPr>
              <a:t>It let me know that I was not alone, explained the reasons behind some of the troubles that I</a:t>
            </a:r>
            <a:r>
              <a:rPr lang="ja-JP" altLang="en-US" sz="2500" i="1" dirty="0" smtClean="0">
                <a:latin typeface="Arial"/>
                <a:cs typeface="+mn-cs"/>
              </a:rPr>
              <a:t>’</a:t>
            </a:r>
            <a:r>
              <a:rPr lang="en-US" sz="2500" i="1" dirty="0" err="1" smtClean="0">
                <a:cs typeface="+mn-cs"/>
              </a:rPr>
              <a:t>ve</a:t>
            </a:r>
            <a:r>
              <a:rPr lang="en-US" sz="2500" i="1" dirty="0" smtClean="0">
                <a:cs typeface="+mn-cs"/>
              </a:rPr>
              <a:t> been having, and provided a safe environment to talk about my challenges as well as pointed towards helpful resources.</a:t>
            </a:r>
          </a:p>
        </p:txBody>
      </p:sp>
    </p:spTree>
    <p:extLst>
      <p:ext uri="{BB962C8B-B14F-4D97-AF65-F5344CB8AC3E}">
        <p14:creationId xmlns:p14="http://schemas.microsoft.com/office/powerpoint/2010/main" val="4232688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1625"/>
            <a:ext cx="7845425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ja-JP" altLang="en-US" sz="3200" smtClean="0">
                <a:latin typeface="Arial"/>
                <a:cs typeface="+mj-cs"/>
              </a:rPr>
              <a:t>“</a:t>
            </a:r>
            <a:r>
              <a:rPr lang="en-US" sz="3200" smtClean="0">
                <a:cs typeface="+mj-cs"/>
              </a:rPr>
              <a:t>How has your participation affected you?</a:t>
            </a:r>
            <a:r>
              <a:rPr lang="ja-JP" altLang="en-US" sz="3200" smtClean="0">
                <a:latin typeface="Arial"/>
                <a:cs typeface="+mj-cs"/>
              </a:rPr>
              <a:t>”</a:t>
            </a:r>
            <a:r>
              <a:rPr lang="en-US" sz="3200" smtClean="0">
                <a:cs typeface="+mj-cs"/>
              </a:rPr>
              <a:t> Wrap-up theme: Healthy relationships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93875"/>
            <a:ext cx="7848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>
                <a:cs typeface="+mn-cs"/>
              </a:rPr>
              <a:t>I have a better understanding of what a healthy relationship is and how to deal with someone in a relationship.</a:t>
            </a:r>
          </a:p>
          <a:p>
            <a:pPr eaLnBrk="1" hangingPunct="1">
              <a:defRPr/>
            </a:pPr>
            <a:endParaRPr lang="en-US" i="1" smtClean="0">
              <a:cs typeface="+mn-cs"/>
            </a:endParaRPr>
          </a:p>
          <a:p>
            <a:pPr eaLnBrk="1" hangingPunct="1">
              <a:defRPr/>
            </a:pPr>
            <a:r>
              <a:rPr lang="en-US" i="1" smtClean="0">
                <a:cs typeface="+mn-cs"/>
              </a:rPr>
              <a:t>I have learned new skills for creating a healthier relationship. I am better able to discuss the issues that bother [sic].</a:t>
            </a:r>
          </a:p>
          <a:p>
            <a:pPr eaLnBrk="1" hangingPunct="1">
              <a:defRPr/>
            </a:pPr>
            <a:endParaRPr lang="en-US" b="1" i="1" smtClean="0">
              <a:cs typeface="+mn-cs"/>
            </a:endParaRPr>
          </a:p>
          <a:p>
            <a:pPr eaLnBrk="1" hangingPunct="1">
              <a:defRPr/>
            </a:pPr>
            <a:endParaRPr lang="en-US" i="1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736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8153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ja-JP" altLang="en-US" sz="2800" smtClean="0">
                <a:latin typeface="Arial"/>
                <a:cs typeface="+mj-cs"/>
              </a:rPr>
              <a:t>“</a:t>
            </a:r>
            <a:r>
              <a:rPr lang="en-US" sz="2800" smtClean="0">
                <a:cs typeface="+mj-cs"/>
              </a:rPr>
              <a:t>Three most important things you have learned?</a:t>
            </a:r>
            <a:r>
              <a:rPr lang="ja-JP" altLang="en-US" sz="2800" smtClean="0">
                <a:latin typeface="Arial"/>
                <a:cs typeface="+mj-cs"/>
              </a:rPr>
              <a:t>”</a:t>
            </a:r>
            <a:r>
              <a:rPr lang="en-US" sz="2800" smtClean="0">
                <a:cs typeface="+mj-cs"/>
              </a:rPr>
              <a:t> Concluding theme: Support &amp; healthy relationships go together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i="1" dirty="0" smtClean="0">
                <a:cs typeface="+mn-cs"/>
              </a:rPr>
              <a:t>Relationships are key to a healthy and happy life, Developing relationships is a skill that can be learned, Being a veteran ads [sic] an additional spin to how I relate to people, and what I can do to make it better</a:t>
            </a:r>
            <a:r>
              <a:rPr lang="en-US" sz="2500" i="1" dirty="0" smtClean="0">
                <a:cs typeface="+mn-cs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500" i="1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i="1" dirty="0" smtClean="0">
                <a:cs typeface="+mn-cs"/>
              </a:rPr>
              <a:t>Self respect optimism, value of a healthy relationship</a:t>
            </a:r>
            <a:r>
              <a:rPr lang="en-US" sz="2500" i="1" dirty="0" smtClean="0">
                <a:cs typeface="+mn-cs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500" i="1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i="1" dirty="0" smtClean="0">
                <a:cs typeface="+mn-cs"/>
              </a:rPr>
              <a:t>Relationship communication, stress management, personal strengths and weaknesses</a:t>
            </a:r>
            <a:r>
              <a:rPr lang="en-US" sz="2500" i="1" dirty="0" smtClean="0">
                <a:cs typeface="+mn-cs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2500" i="1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i="1" dirty="0" smtClean="0">
                <a:cs typeface="+mn-cs"/>
              </a:rPr>
              <a:t>I am not the only one struggling with readjusting into society. I have been able to recognize some of the problems I had communicating.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500" i="1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500" i="1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7769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cs typeface="+mj-cs"/>
              </a:rPr>
              <a:t>Summary: Effects of vet discussion group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500" dirty="0" smtClean="0">
                <a:cs typeface="+mn-cs"/>
              </a:rPr>
              <a:t>Vets discussed how difficult it is to express feelings and ask for help instead of </a:t>
            </a:r>
            <a:r>
              <a:rPr lang="ja-JP" altLang="en-US" sz="2500" dirty="0" smtClean="0">
                <a:latin typeface="Arial"/>
                <a:cs typeface="+mn-cs"/>
              </a:rPr>
              <a:t>“</a:t>
            </a:r>
            <a:r>
              <a:rPr lang="en-US" sz="2500" dirty="0" smtClean="0">
                <a:cs typeface="+mn-cs"/>
              </a:rPr>
              <a:t>eating it.</a:t>
            </a:r>
            <a:r>
              <a:rPr lang="ja-JP" altLang="en-US" sz="2500" dirty="0" smtClean="0">
                <a:latin typeface="Arial"/>
                <a:cs typeface="+mn-cs"/>
              </a:rPr>
              <a:t>”</a:t>
            </a:r>
            <a:endParaRPr lang="en-US" sz="25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500" dirty="0" smtClean="0">
                <a:cs typeface="+mn-cs"/>
              </a:rPr>
              <a:t>The group allowed participants to feel they are </a:t>
            </a:r>
            <a:r>
              <a:rPr lang="ja-JP" altLang="en-US" sz="2500" dirty="0" smtClean="0">
                <a:latin typeface="Arial"/>
                <a:cs typeface="+mn-cs"/>
              </a:rPr>
              <a:t>“</a:t>
            </a:r>
            <a:r>
              <a:rPr lang="en-US" sz="2500" dirty="0" smtClean="0">
                <a:cs typeface="+mn-cs"/>
              </a:rPr>
              <a:t>not alone,</a:t>
            </a:r>
            <a:r>
              <a:rPr lang="ja-JP" altLang="en-US" sz="2500" dirty="0" smtClean="0">
                <a:latin typeface="Arial"/>
                <a:cs typeface="+mn-cs"/>
              </a:rPr>
              <a:t>”</a:t>
            </a:r>
            <a:r>
              <a:rPr lang="en-US" altLang="ja-JP" sz="2500" dirty="0" smtClean="0"/>
              <a:t>”</a:t>
            </a:r>
            <a:r>
              <a:rPr lang="en-US" sz="2500" dirty="0" smtClean="0">
                <a:cs typeface="+mn-cs"/>
              </a:rPr>
              <a:t>some </a:t>
            </a:r>
            <a:r>
              <a:rPr lang="en-US" sz="2500" dirty="0" smtClean="0">
                <a:cs typeface="+mn-cs"/>
              </a:rPr>
              <a:t>people care,</a:t>
            </a:r>
            <a:r>
              <a:rPr lang="ja-JP" altLang="en-US" sz="2500" dirty="0" smtClean="0">
                <a:latin typeface="Arial"/>
                <a:cs typeface="+mn-cs"/>
              </a:rPr>
              <a:t>”</a:t>
            </a:r>
            <a:r>
              <a:rPr lang="en-US" sz="2500" dirty="0" smtClean="0">
                <a:cs typeface="+mn-cs"/>
              </a:rPr>
              <a:t> and to connect to counseling.</a:t>
            </a:r>
          </a:p>
          <a:p>
            <a:pPr eaLnBrk="1" hangingPunct="1">
              <a:defRPr/>
            </a:pPr>
            <a:r>
              <a:rPr lang="en-US" sz="2500" dirty="0" smtClean="0">
                <a:cs typeface="+mn-cs"/>
              </a:rPr>
              <a:t>Showed vets “The </a:t>
            </a:r>
            <a:r>
              <a:rPr lang="en-US" sz="2500" dirty="0" smtClean="0">
                <a:cs typeface="+mn-cs"/>
              </a:rPr>
              <a:t>University is finally doing something.</a:t>
            </a:r>
            <a:r>
              <a:rPr lang="ja-JP" altLang="en-US" sz="2500" dirty="0" smtClean="0">
                <a:latin typeface="Arial"/>
                <a:cs typeface="+mn-cs"/>
              </a:rPr>
              <a:t>”</a:t>
            </a:r>
            <a:endParaRPr lang="en-US" sz="2500" dirty="0" smtClean="0">
              <a:cs typeface="+mn-cs"/>
            </a:endParaRPr>
          </a:p>
          <a:p>
            <a:pPr eaLnBrk="1" hangingPunct="1">
              <a:defRPr/>
            </a:pPr>
            <a:endParaRPr lang="en-US" sz="2500" dirty="0" smtClean="0">
              <a:cs typeface="+mn-cs"/>
            </a:endParaRP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940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Conclusions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41475"/>
            <a:ext cx="8229600" cy="4911725"/>
          </a:xfrm>
        </p:spPr>
        <p:txBody>
          <a:bodyPr/>
          <a:lstStyle/>
          <a:p>
            <a:pPr eaLnBrk="1" hangingPunct="1">
              <a:defRPr/>
            </a:pPr>
            <a:r>
              <a:rPr lang="en-US" sz="2300" dirty="0" smtClean="0">
                <a:cs typeface="+mn-cs"/>
              </a:rPr>
              <a:t>Given that psychological distress (depression, PTSD, substance abuse) increases risk of drop-out, violence, and suicide, and many vets are not connected to services, outreach through discussion groups and workshops are essential.</a:t>
            </a:r>
          </a:p>
          <a:p>
            <a:pPr eaLnBrk="1" hangingPunct="1">
              <a:defRPr/>
            </a:pPr>
            <a:r>
              <a:rPr lang="en-US" sz="2300" dirty="0" smtClean="0">
                <a:cs typeface="+mn-cs"/>
              </a:rPr>
              <a:t>Risk for mental health problems, drop-out and partner violence, will be reduced by decreasing isolation, providing healthy coping skills, increasing self-esteem, and providing new ways to relate.</a:t>
            </a:r>
          </a:p>
          <a:p>
            <a:pPr eaLnBrk="1" hangingPunct="1">
              <a:defRPr/>
            </a:pPr>
            <a:r>
              <a:rPr lang="en-US" sz="2300" dirty="0" smtClean="0">
                <a:cs typeface="+mn-cs"/>
              </a:rPr>
              <a:t>Programs must </a:t>
            </a:r>
            <a:r>
              <a:rPr lang="en-US" sz="2300" dirty="0" smtClean="0">
                <a:cs typeface="+mn-cs"/>
              </a:rPr>
              <a:t>address strongly held scripts and allow vets to honor their </a:t>
            </a:r>
            <a:r>
              <a:rPr lang="ja-JP" altLang="en-US" sz="2300" dirty="0" smtClean="0">
                <a:latin typeface="Arial"/>
                <a:cs typeface="+mn-cs"/>
              </a:rPr>
              <a:t>“</a:t>
            </a:r>
            <a:r>
              <a:rPr lang="en-US" sz="2300" dirty="0" smtClean="0">
                <a:cs typeface="+mn-cs"/>
              </a:rPr>
              <a:t>warrior self </a:t>
            </a:r>
            <a:r>
              <a:rPr lang="ja-JP" altLang="en-US" sz="2300" dirty="0" smtClean="0">
                <a:latin typeface="Arial"/>
                <a:cs typeface="+mn-cs"/>
              </a:rPr>
              <a:t>“</a:t>
            </a:r>
            <a:r>
              <a:rPr lang="en-US" sz="2300" dirty="0" smtClean="0">
                <a:cs typeface="+mn-cs"/>
              </a:rPr>
              <a:t> while helping them transition and build skills for success in college, work-world, and relationships.</a:t>
            </a:r>
          </a:p>
          <a:p>
            <a:pPr eaLnBrk="1" hangingPunct="1">
              <a:defRPr/>
            </a:pPr>
            <a:endParaRPr lang="en-US" sz="23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300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cs typeface="+mj-cs"/>
              </a:rPr>
              <a:t>Survey </a:t>
            </a:r>
            <a:r>
              <a:rPr lang="en-US" sz="3100" dirty="0" smtClean="0">
                <a:cs typeface="+mj-cs"/>
              </a:rPr>
              <a:t>findings </a:t>
            </a:r>
            <a:br>
              <a:rPr lang="en-US" sz="3100" dirty="0" smtClean="0">
                <a:cs typeface="+mj-cs"/>
              </a:rPr>
            </a:br>
            <a:r>
              <a:rPr lang="en-US" sz="3100" dirty="0" smtClean="0">
                <a:cs typeface="+mj-cs"/>
              </a:rPr>
              <a:t>(N =169 Post 9-11 CA College Vets) </a:t>
            </a:r>
            <a:endParaRPr lang="en-US" sz="3100" dirty="0" smtClean="0">
              <a:cs typeface="+mj-cs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24000"/>
            <a:ext cx="8769350" cy="4803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On average, vets </a:t>
            </a:r>
            <a:r>
              <a:rPr lang="en-US" sz="2500" dirty="0" smtClean="0">
                <a:cs typeface="+mn-cs"/>
              </a:rPr>
              <a:t> in this sample (in a CA college and in a relationship) did </a:t>
            </a:r>
            <a:r>
              <a:rPr lang="en-US" sz="2500" dirty="0" smtClean="0">
                <a:cs typeface="+mn-cs"/>
              </a:rPr>
              <a:t>not report they were clinically anxious or depressed on standard scales </a:t>
            </a:r>
            <a:r>
              <a:rPr lang="en-US" sz="2000" dirty="0" smtClean="0">
                <a:cs typeface="+mn-cs"/>
              </a:rPr>
              <a:t>(BSI &amp; PCL-M).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>
                <a:cs typeface="+mn-cs"/>
              </a:rPr>
              <a:t>However </a:t>
            </a:r>
            <a:r>
              <a:rPr lang="en-US" sz="2500" dirty="0" smtClean="0">
                <a:cs typeface="+mn-cs"/>
              </a:rPr>
              <a:t>many reported experiencing </a:t>
            </a:r>
            <a:r>
              <a:rPr lang="en-US" altLang="ja-JP" sz="2500" dirty="0" smtClean="0"/>
              <a:t>some</a:t>
            </a:r>
            <a:r>
              <a:rPr lang="ja-JP" altLang="en-US" sz="2500" dirty="0" smtClean="0">
                <a:latin typeface="Tahoma"/>
              </a:rPr>
              <a:t>“</a:t>
            </a:r>
            <a:r>
              <a:rPr lang="en-US" altLang="ja-JP" sz="2500" dirty="0"/>
              <a:t> </a:t>
            </a:r>
            <a:r>
              <a:rPr lang="en-US" altLang="ja-JP" sz="2500" dirty="0" smtClean="0"/>
              <a:t>to </a:t>
            </a:r>
            <a:r>
              <a:rPr lang="ja-JP" altLang="en-US" sz="2500" dirty="0" smtClean="0">
                <a:latin typeface="Tahoma"/>
              </a:rPr>
              <a:t>“</a:t>
            </a:r>
            <a:r>
              <a:rPr lang="en-US" altLang="ja-JP" sz="2500" dirty="0" smtClean="0"/>
              <a:t>a huge amount</a:t>
            </a:r>
            <a:r>
              <a:rPr lang="ja-JP" altLang="en-US" sz="2500" dirty="0" smtClean="0">
                <a:latin typeface="Tahoma"/>
              </a:rPr>
              <a:t>”</a:t>
            </a:r>
            <a:r>
              <a:rPr lang="en-US" altLang="ja-JP" sz="2500" dirty="0" smtClean="0"/>
              <a:t> of symptoms of distress: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65% worrying too much about things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51% low energy or feeling slowed down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43% blaming self for things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39% feeling blue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39% loss of interest in things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34% scary thoughts and images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31% nervousness or shakiness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29% feeling trapped or caught</a:t>
            </a:r>
          </a:p>
        </p:txBody>
      </p:sp>
    </p:spTree>
    <p:extLst>
      <p:ext uri="{BB962C8B-B14F-4D97-AF65-F5344CB8AC3E}">
        <p14:creationId xmlns:p14="http://schemas.microsoft.com/office/powerpoint/2010/main" val="18852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Interpersonal relationships</a:t>
            </a:r>
            <a:endParaRPr lang="en-US" dirty="0" smtClean="0">
              <a:cs typeface="+mj-cs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382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55% noted </a:t>
            </a:r>
            <a:r>
              <a:rPr lang="ja-JP" altLang="en-US" sz="2800" dirty="0" smtClean="0">
                <a:latin typeface="Tahoma"/>
              </a:rPr>
              <a:t>“</a:t>
            </a:r>
            <a:r>
              <a:rPr lang="en-US" altLang="ja-JP" sz="2800" dirty="0" smtClean="0"/>
              <a:t>moderate</a:t>
            </a:r>
            <a:r>
              <a:rPr lang="ja-JP" altLang="en-US" sz="2800" dirty="0" smtClean="0">
                <a:latin typeface="Tahoma"/>
              </a:rPr>
              <a:t>”</a:t>
            </a:r>
            <a:r>
              <a:rPr lang="en-US" altLang="ja-JP" sz="2800" dirty="0" smtClean="0"/>
              <a:t> to a </a:t>
            </a:r>
            <a:r>
              <a:rPr lang="ja-JP" altLang="en-US" sz="2800" dirty="0" smtClean="0">
                <a:latin typeface="Tahoma"/>
              </a:rPr>
              <a:t>“</a:t>
            </a:r>
            <a:r>
              <a:rPr lang="en-US" altLang="ja-JP" sz="2800" dirty="0" smtClean="0"/>
              <a:t>huge amount</a:t>
            </a:r>
            <a:r>
              <a:rPr lang="ja-JP" altLang="en-US" sz="2800" dirty="0" smtClean="0">
                <a:latin typeface="Tahoma"/>
              </a:rPr>
              <a:t>”</a:t>
            </a:r>
            <a:r>
              <a:rPr lang="en-US" altLang="ja-JP" sz="2800" dirty="0" smtClean="0"/>
              <a:t> of anger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38% feel lonely</a:t>
            </a:r>
            <a:endParaRPr lang="en-US" altLang="ja-JP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36% reported problems in their relationship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34% reported low social support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26% no close friends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3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3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527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Discussion group: Warriors at Home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41475"/>
            <a:ext cx="8229600" cy="5064125"/>
          </a:xfrm>
        </p:spPr>
        <p:txBody>
          <a:bodyPr/>
          <a:lstStyle/>
          <a:p>
            <a:pPr marL="476250" indent="-476250" eaLnBrk="1" hangingPunct="1">
              <a:defRPr/>
            </a:pPr>
            <a:r>
              <a:rPr lang="en-US" sz="2500" dirty="0" smtClean="0">
                <a:cs typeface="+mn-cs"/>
              </a:rPr>
              <a:t>Discussion group: Series of 7 meetings designed to support vets on campus, build healthy relationships, and to </a:t>
            </a:r>
            <a:r>
              <a:rPr lang="en-US" sz="2500" dirty="0" smtClean="0">
                <a:cs typeface="+mn-cs"/>
              </a:rPr>
              <a:t>develop </a:t>
            </a:r>
            <a:r>
              <a:rPr lang="en-US" sz="2500" dirty="0" smtClean="0">
                <a:cs typeface="+mn-cs"/>
              </a:rPr>
              <a:t>a program manual to disseminate to colleges nationally to support vets.</a:t>
            </a:r>
          </a:p>
          <a:p>
            <a:pPr marL="857250" lvl="1" indent="-400050" eaLnBrk="1" hangingPunct="1">
              <a:buFont typeface="Wingdings" charset="0"/>
              <a:buAutoNum type="arabicPeriod"/>
              <a:defRPr/>
            </a:pPr>
            <a:r>
              <a:rPr lang="en-US" sz="2400" dirty="0" smtClean="0"/>
              <a:t>Transitioning Home</a:t>
            </a:r>
          </a:p>
          <a:p>
            <a:pPr marL="857250" lvl="1" indent="-400050" eaLnBrk="1" hangingPunct="1">
              <a:buFont typeface="Wingdings" charset="0"/>
              <a:buAutoNum type="arabicPeriod"/>
              <a:defRPr/>
            </a:pPr>
            <a:r>
              <a:rPr lang="en-US" sz="2400" dirty="0" smtClean="0"/>
              <a:t>Dealing with Feelings</a:t>
            </a:r>
          </a:p>
          <a:p>
            <a:pPr marL="857250" lvl="1" indent="-400050" eaLnBrk="1" hangingPunct="1">
              <a:buFont typeface="Wingdings" charset="0"/>
              <a:buAutoNum type="arabicPeriod"/>
              <a:defRPr/>
            </a:pPr>
            <a:r>
              <a:rPr lang="en-US" sz="2400" dirty="0" smtClean="0"/>
              <a:t>Healthy Relationships</a:t>
            </a:r>
          </a:p>
          <a:p>
            <a:pPr marL="857250" lvl="1" indent="-400050" eaLnBrk="1" hangingPunct="1">
              <a:buFont typeface="Wingdings" charset="0"/>
              <a:buAutoNum type="arabicPeriod"/>
              <a:defRPr/>
            </a:pPr>
            <a:r>
              <a:rPr lang="en-US" sz="2400" dirty="0" smtClean="0"/>
              <a:t>Relationship Communication</a:t>
            </a:r>
          </a:p>
          <a:p>
            <a:pPr marL="857250" lvl="1" indent="-400050" eaLnBrk="1" hangingPunct="1">
              <a:buFont typeface="Wingdings" charset="0"/>
              <a:buAutoNum type="arabicPeriod"/>
              <a:defRPr/>
            </a:pPr>
            <a:r>
              <a:rPr lang="en-US" sz="2400" dirty="0" smtClean="0"/>
              <a:t>Bringing it all Together</a:t>
            </a:r>
          </a:p>
          <a:p>
            <a:pPr marL="857250" lvl="1" indent="-400050" eaLnBrk="1" hangingPunct="1">
              <a:buFont typeface="Wingdings" charset="0"/>
              <a:buAutoNum type="arabicPeriod"/>
              <a:defRPr/>
            </a:pPr>
            <a:r>
              <a:rPr lang="en-US" sz="2400" dirty="0" smtClean="0"/>
              <a:t>Masculinity and Getting Support</a:t>
            </a:r>
          </a:p>
          <a:p>
            <a:pPr marL="857250" lvl="1" indent="-400050" eaLnBrk="1" hangingPunct="1">
              <a:buFont typeface="Wingdings" charset="0"/>
              <a:buAutoNum type="arabicPeriod"/>
              <a:defRPr/>
            </a:pPr>
            <a:r>
              <a:rPr lang="en-US" sz="2400" dirty="0" smtClean="0"/>
              <a:t>Happiness</a:t>
            </a:r>
            <a:r>
              <a:rPr lang="en-US" sz="21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1289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cs typeface="+mj-cs"/>
              </a:rPr>
              <a:t>Strengths expressed by student veterans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8800"/>
            <a:ext cx="3589337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300" i="1" dirty="0" smtClean="0">
                <a:cs typeface="+mn-cs"/>
              </a:rPr>
              <a:t>Really good at taking crap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i="1" dirty="0" smtClean="0">
                <a:cs typeface="+mn-cs"/>
              </a:rPr>
              <a:t>Learned </a:t>
            </a:r>
            <a:r>
              <a:rPr lang="en-US" sz="2300" i="1" dirty="0" smtClean="0">
                <a:cs typeface="+mn-cs"/>
              </a:rPr>
              <a:t>to</a:t>
            </a:r>
            <a:r>
              <a:rPr lang="en-US" sz="2300" i="1" dirty="0">
                <a:latin typeface="Tahoma"/>
              </a:rPr>
              <a:t> </a:t>
            </a:r>
            <a:r>
              <a:rPr lang="en-US" sz="2300" i="1" dirty="0" smtClean="0">
                <a:latin typeface="Tahoma"/>
              </a:rPr>
              <a:t>“</a:t>
            </a:r>
            <a:r>
              <a:rPr lang="en-US" altLang="ja-JP" sz="2300" i="1" dirty="0" smtClean="0"/>
              <a:t>suck </a:t>
            </a:r>
            <a:r>
              <a:rPr lang="en-US" altLang="ja-JP" sz="2300" i="1" dirty="0" smtClean="0"/>
              <a:t>it up</a:t>
            </a:r>
            <a:r>
              <a:rPr lang="ja-JP" altLang="en-US" sz="2300" i="1" dirty="0" smtClean="0">
                <a:latin typeface="Tahoma"/>
              </a:rPr>
              <a:t>”</a:t>
            </a:r>
            <a:endParaRPr lang="en-US" altLang="ja-JP" sz="230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i="1" dirty="0" smtClean="0">
                <a:cs typeface="+mn-cs"/>
              </a:rPr>
              <a:t>Highly skilled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i="1" dirty="0" smtClean="0">
                <a:cs typeface="+mn-cs"/>
              </a:rPr>
              <a:t>Professional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i="1" dirty="0" smtClean="0">
                <a:cs typeface="+mn-cs"/>
              </a:rPr>
              <a:t>Work well with other veterans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i="1" dirty="0" smtClean="0">
                <a:cs typeface="+mn-cs"/>
              </a:rPr>
              <a:t>Flexible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i="1" dirty="0" smtClean="0">
                <a:cs typeface="+mn-cs"/>
              </a:rPr>
              <a:t>Work well with structure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i="1" dirty="0" smtClean="0">
                <a:cs typeface="+mn-cs"/>
              </a:rPr>
              <a:t>Respect expertise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300" i="1" dirty="0" smtClean="0">
                <a:cs typeface="+mn-cs"/>
              </a:rPr>
              <a:t>Leaders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300" i="1" dirty="0" smtClean="0">
              <a:cs typeface="+mn-cs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300" dirty="0" smtClean="0">
              <a:cs typeface="+mn-cs"/>
            </a:endParaRP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94288" y="1752600"/>
            <a:ext cx="3589337" cy="4114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300" i="1" smtClean="0">
                <a:cs typeface="+mn-cs"/>
              </a:rPr>
              <a:t>More serious than other students</a:t>
            </a:r>
          </a:p>
          <a:p>
            <a:pPr eaLnBrk="1" hangingPunct="1">
              <a:defRPr/>
            </a:pPr>
            <a:r>
              <a:rPr lang="en-US" sz="2300" i="1" smtClean="0">
                <a:cs typeface="+mn-cs"/>
              </a:rPr>
              <a:t>Trivial stuff doesn't</a:t>
            </a:r>
            <a:r>
              <a:rPr lang="en-US" altLang="ja-JP" sz="2300" i="1" smtClean="0"/>
              <a:t> matter</a:t>
            </a:r>
          </a:p>
          <a:p>
            <a:pPr eaLnBrk="1" hangingPunct="1">
              <a:defRPr/>
            </a:pPr>
            <a:r>
              <a:rPr lang="en-US" sz="2300" i="1" smtClean="0">
                <a:cs typeface="+mn-cs"/>
              </a:rPr>
              <a:t>Discipline</a:t>
            </a:r>
          </a:p>
          <a:p>
            <a:pPr eaLnBrk="1" hangingPunct="1">
              <a:defRPr/>
            </a:pPr>
            <a:r>
              <a:rPr lang="en-US" sz="2300" i="1" smtClean="0">
                <a:cs typeface="+mn-cs"/>
              </a:rPr>
              <a:t>Focus</a:t>
            </a:r>
          </a:p>
          <a:p>
            <a:pPr eaLnBrk="1" hangingPunct="1">
              <a:defRPr/>
            </a:pPr>
            <a:r>
              <a:rPr lang="en-US" sz="2300" i="1" smtClean="0">
                <a:cs typeface="+mn-cs"/>
              </a:rPr>
              <a:t>Initiative</a:t>
            </a:r>
          </a:p>
          <a:p>
            <a:pPr eaLnBrk="1" hangingPunct="1">
              <a:defRPr/>
            </a:pPr>
            <a:r>
              <a:rPr lang="en-US" sz="2300" i="1" smtClean="0">
                <a:cs typeface="+mn-cs"/>
              </a:rPr>
              <a:t>Drive</a:t>
            </a:r>
          </a:p>
          <a:p>
            <a:pPr eaLnBrk="1" hangingPunct="1">
              <a:defRPr/>
            </a:pPr>
            <a:r>
              <a:rPr lang="en-US" sz="2300" i="1" smtClean="0">
                <a:cs typeface="+mn-cs"/>
              </a:rPr>
              <a:t>Effective communicators</a:t>
            </a:r>
          </a:p>
          <a:p>
            <a:pPr eaLnBrk="1" hangingPunct="1">
              <a:defRPr/>
            </a:pPr>
            <a:r>
              <a:rPr lang="en-US" sz="2300" i="1" smtClean="0">
                <a:cs typeface="+mn-cs"/>
              </a:rPr>
              <a:t>Done more in life than most people</a:t>
            </a:r>
          </a:p>
          <a:p>
            <a:pPr eaLnBrk="1" hangingPunct="1">
              <a:defRPr/>
            </a:pPr>
            <a:endParaRPr lang="en-US" sz="2500" smtClean="0"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sz="190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902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Values expressed by student veterans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65275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Honor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Courage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Commitment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Doing something bigger than yourself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Protect, defend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Being a hero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Having an identity based on accomplishments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Feeling useful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Being part of society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Being connected to others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Job satisfaction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i="1" smtClean="0">
                <a:cs typeface="+mn-cs"/>
              </a:rPr>
              <a:t>Trust and respect as earned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700" i="1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46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>
                <a:cs typeface="+mj-cs"/>
              </a:rPr>
              <a:t>Supports student vets identified as helpful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524000"/>
            <a:ext cx="7313613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500" smtClean="0">
                <a:cs typeface="+mn-cs"/>
              </a:rPr>
              <a:t>Military friends</a:t>
            </a:r>
          </a:p>
          <a:p>
            <a:pPr eaLnBrk="1" hangingPunct="1">
              <a:defRPr/>
            </a:pPr>
            <a:r>
              <a:rPr lang="en-US" sz="2500" smtClean="0">
                <a:cs typeface="+mn-cs"/>
              </a:rPr>
              <a:t>Veteran Centers</a:t>
            </a:r>
          </a:p>
          <a:p>
            <a:pPr eaLnBrk="1" hangingPunct="1">
              <a:defRPr/>
            </a:pPr>
            <a:r>
              <a:rPr lang="en-US" sz="2500" smtClean="0">
                <a:cs typeface="+mn-cs"/>
              </a:rPr>
              <a:t>Faculty support</a:t>
            </a:r>
          </a:p>
          <a:p>
            <a:pPr eaLnBrk="1" hangingPunct="1">
              <a:defRPr/>
            </a:pPr>
            <a:r>
              <a:rPr lang="en-US" sz="2500" smtClean="0">
                <a:cs typeface="+mn-cs"/>
              </a:rPr>
              <a:t>Opportunities for accomplishment and service</a:t>
            </a:r>
          </a:p>
          <a:p>
            <a:pPr eaLnBrk="1" hangingPunct="1">
              <a:defRPr/>
            </a:pPr>
            <a:r>
              <a:rPr lang="en-US" sz="2500" smtClean="0">
                <a:cs typeface="+mn-cs"/>
              </a:rPr>
              <a:t>Veterans Student Organization (VSO) </a:t>
            </a:r>
          </a:p>
          <a:p>
            <a:pPr eaLnBrk="1" hangingPunct="1">
              <a:defRPr/>
            </a:pPr>
            <a:r>
              <a:rPr lang="en-US" sz="2500" smtClean="0">
                <a:cs typeface="+mn-cs"/>
              </a:rPr>
              <a:t>Media attention to vet issues e.g. University Daily</a:t>
            </a:r>
          </a:p>
          <a:p>
            <a:pPr eaLnBrk="1" hangingPunct="1">
              <a:defRPr/>
            </a:pPr>
            <a:r>
              <a:rPr lang="en-US" sz="2500" smtClean="0">
                <a:cs typeface="+mn-cs"/>
              </a:rPr>
              <a:t>Getting information for/about student vets out</a:t>
            </a:r>
          </a:p>
          <a:p>
            <a:pPr eaLnBrk="1" hangingPunct="1">
              <a:defRPr/>
            </a:pPr>
            <a:r>
              <a:rPr lang="en-US" sz="2500" smtClean="0">
                <a:cs typeface="+mn-cs"/>
              </a:rPr>
              <a:t>University Counseling Center</a:t>
            </a:r>
          </a:p>
          <a:p>
            <a:pPr eaLnBrk="1" hangingPunct="1">
              <a:defRPr/>
            </a:pPr>
            <a:r>
              <a:rPr lang="en-US" sz="2500" smtClean="0">
                <a:cs typeface="+mn-cs"/>
              </a:rPr>
              <a:t>12-step groups for addiction</a:t>
            </a:r>
          </a:p>
          <a:p>
            <a:pPr eaLnBrk="1" hangingPunct="1">
              <a:buFont typeface="Wingdings" charset="0"/>
              <a:buNone/>
              <a:defRPr/>
            </a:pPr>
            <a:endParaRPr lang="en-US" sz="250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136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Effects of discussion groups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313613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Comments about the effects of the group fell into two main categories:</a:t>
            </a:r>
          </a:p>
          <a:p>
            <a:pPr lvl="1" eaLnBrk="1" hangingPunct="1">
              <a:defRPr/>
            </a:pPr>
            <a:r>
              <a:rPr lang="en-US" smtClean="0"/>
              <a:t>Participants emphasized the value of support for student vets.</a:t>
            </a:r>
          </a:p>
          <a:p>
            <a:pPr lvl="1" eaLnBrk="1" hangingPunct="1">
              <a:defRPr/>
            </a:pPr>
            <a:r>
              <a:rPr lang="en-US" altLang="ja-JP" smtClean="0">
                <a:cs typeface="ＭＳ Ｐゴシック" charset="0"/>
              </a:rPr>
              <a:t>Participants emphasized that they learned skills to help them have healthy relationships.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980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924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3200" smtClean="0">
                <a:latin typeface="Arial"/>
                <a:cs typeface="+mj-cs"/>
              </a:rPr>
              <a:t>“</a:t>
            </a:r>
            <a:r>
              <a:rPr lang="en-US" sz="3200" smtClean="0">
                <a:cs typeface="+mj-cs"/>
              </a:rPr>
              <a:t>Most important thing you learned</a:t>
            </a:r>
            <a:r>
              <a:rPr lang="ja-JP" altLang="en-US" sz="3200" smtClean="0">
                <a:latin typeface="Arial"/>
                <a:cs typeface="+mj-cs"/>
              </a:rPr>
              <a:t>”</a:t>
            </a:r>
            <a:r>
              <a:rPr lang="en-US" sz="3200" smtClean="0">
                <a:cs typeface="+mj-cs"/>
              </a:rPr>
              <a:t> </a:t>
            </a:r>
            <a:br>
              <a:rPr lang="en-US" sz="3200" smtClean="0">
                <a:cs typeface="+mj-cs"/>
              </a:rPr>
            </a:br>
            <a:r>
              <a:rPr lang="en-US" sz="3200" smtClean="0">
                <a:cs typeface="+mj-cs"/>
              </a:rPr>
              <a:t>Session 1 response theme: Support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500" i="1" dirty="0" smtClean="0">
                <a:cs typeface="+mn-cs"/>
              </a:rPr>
              <a:t>Support is available.</a:t>
            </a:r>
          </a:p>
          <a:p>
            <a:pPr eaLnBrk="1" hangingPunct="1">
              <a:defRPr/>
            </a:pPr>
            <a:r>
              <a:rPr lang="en-US" sz="2500" i="1" dirty="0" smtClean="0">
                <a:cs typeface="+mn-cs"/>
              </a:rPr>
              <a:t>There are many issues regarding being a student and veteran. There</a:t>
            </a:r>
            <a:r>
              <a:rPr lang="ja-JP" altLang="en-US" sz="2500" i="1" dirty="0" smtClean="0">
                <a:latin typeface="Arial"/>
                <a:cs typeface="+mn-cs"/>
              </a:rPr>
              <a:t>’</a:t>
            </a:r>
            <a:r>
              <a:rPr lang="en-US" sz="2500" i="1" dirty="0" smtClean="0">
                <a:cs typeface="+mn-cs"/>
              </a:rPr>
              <a:t>s a lot more going on than I realized.</a:t>
            </a:r>
          </a:p>
          <a:p>
            <a:pPr eaLnBrk="1" hangingPunct="1">
              <a:defRPr/>
            </a:pPr>
            <a:r>
              <a:rPr lang="en-US" sz="2500" i="1" dirty="0" smtClean="0">
                <a:cs typeface="+mn-cs"/>
              </a:rPr>
              <a:t>I</a:t>
            </a:r>
            <a:r>
              <a:rPr lang="en-US" sz="2500" i="1" dirty="0" smtClean="0">
                <a:latin typeface="Arial"/>
              </a:rPr>
              <a:t>’</a:t>
            </a:r>
            <a:r>
              <a:rPr lang="en-US" sz="2500" i="1" dirty="0" smtClean="0">
                <a:cs typeface="+mn-cs"/>
              </a:rPr>
              <a:t>m </a:t>
            </a:r>
            <a:r>
              <a:rPr lang="en-US" sz="2500" i="1" dirty="0" smtClean="0">
                <a:cs typeface="+mn-cs"/>
              </a:rPr>
              <a:t>not alone and not the only person with similar feelings.</a:t>
            </a:r>
          </a:p>
          <a:p>
            <a:pPr eaLnBrk="1" hangingPunct="1">
              <a:defRPr/>
            </a:pPr>
            <a:r>
              <a:rPr lang="en-US" sz="2500" i="1" dirty="0" smtClean="0">
                <a:cs typeface="+mn-cs"/>
              </a:rPr>
              <a:t>There are other people who feel like me.</a:t>
            </a:r>
          </a:p>
          <a:p>
            <a:pPr eaLnBrk="1" hangingPunct="1">
              <a:defRPr/>
            </a:pPr>
            <a:r>
              <a:rPr lang="en-US" sz="2500" i="1" dirty="0" smtClean="0">
                <a:cs typeface="+mn-cs"/>
              </a:rPr>
              <a:t>There are resources available to help veterans who need help.</a:t>
            </a:r>
          </a:p>
          <a:p>
            <a:pPr eaLnBrk="1" hangingPunct="1">
              <a:defRPr/>
            </a:pPr>
            <a:r>
              <a:rPr lang="en-US" sz="2500" i="1" dirty="0" smtClean="0">
                <a:cs typeface="+mn-cs"/>
              </a:rPr>
              <a:t>That I need help.</a:t>
            </a:r>
          </a:p>
        </p:txBody>
      </p:sp>
    </p:spTree>
    <p:extLst>
      <p:ext uri="{BB962C8B-B14F-4D97-AF65-F5344CB8AC3E}">
        <p14:creationId xmlns:p14="http://schemas.microsoft.com/office/powerpoint/2010/main" val="4042561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24</TotalTime>
  <Words>969</Words>
  <Application>Microsoft Macintosh PowerPoint</Application>
  <PresentationFormat>On-screen Show (4:3)</PresentationFormat>
  <Paragraphs>116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190vetsfa14class1overviewandwomeninmil-5</vt:lpstr>
      <vt:lpstr>Psyc 190: Warriors At  Home Adjustment to College</vt:lpstr>
      <vt:lpstr>Survey findings  (N =169 Post 9-11 CA College Vets) </vt:lpstr>
      <vt:lpstr>Interpersonal relationships</vt:lpstr>
      <vt:lpstr>Discussion group: Warriors at Home</vt:lpstr>
      <vt:lpstr>Strengths expressed by student veterans</vt:lpstr>
      <vt:lpstr>Values expressed by student veterans</vt:lpstr>
      <vt:lpstr>Supports student vets identified as helpful</vt:lpstr>
      <vt:lpstr>Effects of discussion groups</vt:lpstr>
      <vt:lpstr>“Most important thing you learned”  Session 1 response theme: Support</vt:lpstr>
      <vt:lpstr>“What was most beneficial/what would you say to other veterans ?” Wrap-up theme: Support</vt:lpstr>
      <vt:lpstr>“How has your participation affected you?” Wrap-up theme: Healthy relationships</vt:lpstr>
      <vt:lpstr>“Three most important things you have learned?” Concluding theme: Support &amp; healthy relationships go together</vt:lpstr>
      <vt:lpstr>Summary: Effects of vet discussion group </vt:lpstr>
      <vt:lpstr>Conclusions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190: Warriors At  Home Adjustment to College</dc:title>
  <dc:creator>Elena  Klaw</dc:creator>
  <cp:lastModifiedBy>Elena  Klaw</cp:lastModifiedBy>
  <cp:revision>3</cp:revision>
  <dcterms:created xsi:type="dcterms:W3CDTF">2014-02-25T21:24:52Z</dcterms:created>
  <dcterms:modified xsi:type="dcterms:W3CDTF">2014-02-25T21:49:27Z</dcterms:modified>
</cp:coreProperties>
</file>