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66"/>
            <p14:sldId id="257"/>
            <p14:sldId id="258"/>
            <p14:sldId id="259"/>
            <p14:sldId id="260"/>
          </p14:sldIdLst>
        </p14:section>
        <p14:section name="Untitled Section" id="{B5E848DF-3723-9949-9F25-F3A97BA7877A}">
          <p14:sldIdLst>
            <p14:sldId id="262"/>
            <p14:sldId id="263"/>
            <p14:sldId id="264"/>
            <p14:sldId id="265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3/31/14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Identity &amp; Moral Injury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Psych 190:  Warriors at Home</a:t>
            </a:r>
          </a:p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531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 Forgiveness</a:t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err="1"/>
              <a:t>Litz</a:t>
            </a:r>
            <a:r>
              <a:rPr lang="en-US" dirty="0"/>
              <a:t> et al., 2009)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46237"/>
            <a:ext cx="8326967" cy="4936596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/>
              <a:t>Veterans </a:t>
            </a:r>
            <a:r>
              <a:rPr lang="en-US" sz="4000" dirty="0" smtClean="0"/>
              <a:t>who have experienced atrocities and/or killing as part of war need </a:t>
            </a:r>
            <a:r>
              <a:rPr lang="en-US" sz="4000" dirty="0"/>
              <a:t>professional support to </a:t>
            </a:r>
            <a:r>
              <a:rPr lang="en-US" sz="4000" dirty="0" smtClean="0"/>
              <a:t>accommodate their </a:t>
            </a:r>
            <a:r>
              <a:rPr lang="en-US" sz="4000" dirty="0"/>
              <a:t>experiences </a:t>
            </a:r>
            <a:r>
              <a:rPr lang="en-US" sz="4000" dirty="0" smtClean="0"/>
              <a:t>into </a:t>
            </a:r>
            <a:r>
              <a:rPr lang="en-US" sz="4000" dirty="0"/>
              <a:t>their own moral schemas.</a:t>
            </a:r>
          </a:p>
          <a:p>
            <a:endParaRPr lang="en-US" sz="4000" dirty="0" smtClean="0"/>
          </a:p>
          <a:p>
            <a:r>
              <a:rPr lang="en-US" sz="4000" dirty="0" smtClean="0"/>
              <a:t>Self forgiveness challenges </a:t>
            </a:r>
            <a:r>
              <a:rPr lang="en-US" sz="4000" dirty="0"/>
              <a:t>internal, stable, and global attributions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Correlated with reduced PTSD severity.</a:t>
            </a:r>
          </a:p>
          <a:p>
            <a:r>
              <a:rPr lang="en-US" sz="4000" dirty="0"/>
              <a:t>Increasing feelings of worth </a:t>
            </a:r>
            <a:r>
              <a:rPr lang="en-US" sz="4000" dirty="0" smtClean="0"/>
              <a:t>reduces </a:t>
            </a:r>
            <a:r>
              <a:rPr lang="en-US" sz="4000" dirty="0"/>
              <a:t>isolation and increase social </a:t>
            </a:r>
            <a:r>
              <a:rPr lang="en-US" sz="4000" dirty="0" smtClean="0"/>
              <a:t>support. </a:t>
            </a:r>
          </a:p>
          <a:p>
            <a:r>
              <a:rPr lang="en-US" sz="4000" dirty="0" smtClean="0"/>
              <a:t>Reduces both </a:t>
            </a:r>
            <a:r>
              <a:rPr lang="en-US" sz="4000" dirty="0"/>
              <a:t>avoidance symptoms and self punishing </a:t>
            </a:r>
            <a:r>
              <a:rPr lang="en-US" sz="4000" dirty="0" smtClean="0"/>
              <a:t>behaviors.</a:t>
            </a:r>
          </a:p>
          <a:p>
            <a:r>
              <a:rPr lang="en-US" sz="4000" dirty="0" smtClean="0"/>
              <a:t>Allows traumatized veterans to develop adaptive ways of relating, and new meanings as they integrate into civilian world.</a:t>
            </a:r>
            <a:endParaRPr lang="en-US" sz="40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4834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</a:t>
            </a:r>
            <a:r>
              <a:rPr lang="en-US" dirty="0"/>
              <a:t>t</a:t>
            </a:r>
            <a:r>
              <a:rPr lang="en-US" dirty="0" smtClean="0"/>
              <a:t>traumatic Growth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self as more capable and self reliant</a:t>
            </a:r>
          </a:p>
          <a:p>
            <a:r>
              <a:rPr lang="en-US" dirty="0" smtClean="0"/>
              <a:t>Appreciate family and friends more</a:t>
            </a:r>
          </a:p>
          <a:p>
            <a:endParaRPr lang="en-US" dirty="0"/>
          </a:p>
          <a:p>
            <a:r>
              <a:rPr lang="en-US" dirty="0" smtClean="0"/>
              <a:t>Can practice acceptance of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7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Identity changes in warriors</a:t>
            </a:r>
            <a:endParaRPr lang="en-US" dirty="0" smtClean="0"/>
          </a:p>
          <a:p>
            <a:r>
              <a:rPr lang="en-US" dirty="0" smtClean="0"/>
              <a:t>Sense of self</a:t>
            </a:r>
          </a:p>
          <a:p>
            <a:r>
              <a:rPr lang="en-US" dirty="0" smtClean="0"/>
              <a:t>Sense of purpose</a:t>
            </a:r>
          </a:p>
          <a:p>
            <a:r>
              <a:rPr lang="en-US" dirty="0" smtClean="0"/>
              <a:t>Relationships</a:t>
            </a:r>
          </a:p>
          <a:p>
            <a:r>
              <a:rPr lang="en-US" dirty="0" smtClean="0"/>
              <a:t>Moral injury</a:t>
            </a:r>
          </a:p>
          <a:p>
            <a:r>
              <a:rPr lang="en-US" dirty="0" smtClean="0"/>
              <a:t>Effects</a:t>
            </a:r>
          </a:p>
          <a:p>
            <a:r>
              <a:rPr lang="en-US" dirty="0" smtClean="0"/>
              <a:t>Self forgiveness</a:t>
            </a:r>
          </a:p>
          <a:p>
            <a:r>
              <a:rPr lang="en-US" dirty="0" smtClean="0"/>
              <a:t>Posttraumatic growth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28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aspects of a military member’s sense of self may change as a result of participating on war?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228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Possible Changes in Sense of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Safety &amp; trust in the world</a:t>
            </a:r>
          </a:p>
          <a:p>
            <a:r>
              <a:rPr lang="en-US" dirty="0" smtClean="0"/>
              <a:t>Sense of control may be gone</a:t>
            </a:r>
          </a:p>
          <a:p>
            <a:r>
              <a:rPr lang="en-US" dirty="0" smtClean="0"/>
              <a:t>Feeling of indestructability</a:t>
            </a:r>
          </a:p>
          <a:p>
            <a:r>
              <a:rPr lang="en-US" dirty="0" smtClean="0"/>
              <a:t>May feel like a “bad” person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Effects:</a:t>
            </a:r>
            <a:endParaRPr lang="en-US" dirty="0"/>
          </a:p>
          <a:p>
            <a:r>
              <a:rPr lang="en-US" dirty="0" smtClean="0"/>
              <a:t>May try to exert control: give orders</a:t>
            </a:r>
          </a:p>
          <a:p>
            <a:r>
              <a:rPr lang="en-US" dirty="0" smtClean="0"/>
              <a:t>May feel hopeless &amp; helpless: depressed</a:t>
            </a:r>
          </a:p>
          <a:p>
            <a:r>
              <a:rPr lang="en-US" dirty="0" smtClean="0"/>
              <a:t>May feel that they deserve special treatment and disappointed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Sense of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have foreshortened sense of future</a:t>
            </a:r>
          </a:p>
          <a:p>
            <a:r>
              <a:rPr lang="en-US" dirty="0" smtClean="0"/>
              <a:t>May have anxiety about redeployment </a:t>
            </a:r>
          </a:p>
          <a:p>
            <a:r>
              <a:rPr lang="en-US" dirty="0" smtClean="0"/>
              <a:t>May feel like damaged goods</a:t>
            </a:r>
          </a:p>
          <a:p>
            <a:r>
              <a:rPr lang="en-US" dirty="0" smtClean="0"/>
              <a:t>May feel that they have failed if they lost buddies in the war</a:t>
            </a:r>
          </a:p>
          <a:p>
            <a:r>
              <a:rPr lang="en-US" dirty="0" smtClean="0"/>
              <a:t>May miss a sense of mission</a:t>
            </a:r>
          </a:p>
          <a:p>
            <a:r>
              <a:rPr lang="en-US" dirty="0" smtClean="0"/>
              <a:t>May question spiritual beliefs, feel abandoned or unloved by higher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596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Redployment</a:t>
            </a:r>
            <a:r>
              <a:rPr lang="en-US" sz="2800" dirty="0" smtClean="0"/>
              <a:t> anxiety may affect whole  family</a:t>
            </a:r>
          </a:p>
          <a:p>
            <a:r>
              <a:rPr lang="en-US" sz="2800" dirty="0" smtClean="0"/>
              <a:t>May feel unworthy of love and care</a:t>
            </a:r>
          </a:p>
          <a:p>
            <a:r>
              <a:rPr lang="en-US" sz="2800" dirty="0" smtClean="0"/>
              <a:t>May feel weak</a:t>
            </a:r>
          </a:p>
          <a:p>
            <a:r>
              <a:rPr lang="en-US" sz="2800" dirty="0" smtClean="0"/>
              <a:t>May feel useless especially with a physical disability</a:t>
            </a:r>
          </a:p>
          <a:p>
            <a:r>
              <a:rPr lang="en-US" sz="2800" dirty="0" smtClean="0"/>
              <a:t>May feel others would hate them if they knew what they did in service</a:t>
            </a:r>
          </a:p>
          <a:p>
            <a:r>
              <a:rPr lang="en-US" sz="2800" dirty="0" smtClean="0"/>
              <a:t>May feel out of place, like misfits or loners</a:t>
            </a:r>
          </a:p>
          <a:p>
            <a:r>
              <a:rPr lang="en-US" sz="2800" dirty="0" smtClean="0"/>
              <a:t>May feel hardened</a:t>
            </a:r>
          </a:p>
          <a:p>
            <a:r>
              <a:rPr lang="en-US" sz="2800" dirty="0" smtClean="0"/>
              <a:t>May feel abandoned by the gov’t</a:t>
            </a:r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Effects: May self isolate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22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Litz</a:t>
            </a:r>
            <a:r>
              <a:rPr lang="en-US" b="1" dirty="0" smtClean="0"/>
              <a:t> et al. (2009) </a:t>
            </a:r>
            <a:r>
              <a:rPr lang="en-US" i="1" dirty="0" smtClean="0"/>
              <a:t>“Throughout </a:t>
            </a:r>
            <a:r>
              <a:rPr lang="en-US" i="1" dirty="0"/>
              <a:t>history, warriors have been confronted with moral and ethical challenges and modern unconventional </a:t>
            </a:r>
            <a:r>
              <a:rPr lang="en-US" i="1" dirty="0" smtClean="0"/>
              <a:t>guerilla </a:t>
            </a:r>
            <a:r>
              <a:rPr lang="en-US" i="1" dirty="0"/>
              <a:t>wars amplify these challenges. </a:t>
            </a:r>
            <a:r>
              <a:rPr lang="en-US" i="1" dirty="0" smtClean="0"/>
              <a:t>“</a:t>
            </a:r>
          </a:p>
          <a:p>
            <a:r>
              <a:rPr lang="en-US" i="1" dirty="0" smtClean="0"/>
              <a:t>“Potentially </a:t>
            </a:r>
            <a:r>
              <a:rPr lang="en-US" i="1" dirty="0"/>
              <a:t>morally injurious events, such as perpetrating, failing to </a:t>
            </a:r>
            <a:r>
              <a:rPr lang="en-US" i="1" dirty="0" smtClean="0"/>
              <a:t>prevent</a:t>
            </a:r>
            <a:r>
              <a:rPr lang="en-US" i="1" dirty="0"/>
              <a:t>, or bearing witness to acts that transgress deeply held moral beliefs and expectations may be deleterious in the long-term, emotionally, psychologically, behaviorally, spiritually, and </a:t>
            </a:r>
            <a:r>
              <a:rPr lang="en-US" i="1" dirty="0" smtClean="0"/>
              <a:t>socially.”</a:t>
            </a:r>
          </a:p>
          <a:p>
            <a:r>
              <a:rPr lang="en-US" i="1" dirty="0" smtClean="0"/>
              <a:t>“Warriors </a:t>
            </a:r>
            <a:r>
              <a:rPr lang="en-US" i="1" dirty="0"/>
              <a:t>may also bear witness to intense human suffering and cruelty that shakes their core beliefs about humanity. </a:t>
            </a:r>
            <a:r>
              <a:rPr lang="en-US" i="1" dirty="0" smtClean="0"/>
              <a:t>“</a:t>
            </a:r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50323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OIF/OEF and Moral Injury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Litz</a:t>
            </a:r>
            <a:r>
              <a:rPr lang="en-US" dirty="0" smtClean="0"/>
              <a:t> et al., 2009)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0987"/>
            <a:ext cx="8229600" cy="5074180"/>
          </a:xfrm>
        </p:spPr>
        <p:txBody>
          <a:bodyPr>
            <a:noAutofit/>
          </a:bodyPr>
          <a:lstStyle/>
          <a:p>
            <a:r>
              <a:rPr lang="en-US" sz="2400" dirty="0"/>
              <a:t>Service members deployed to Iraq or Afghanistan have been exposed to high levels of </a:t>
            </a:r>
            <a:r>
              <a:rPr lang="en-US" sz="2400" dirty="0" smtClean="0"/>
              <a:t>violence and its aftermath. 27% surveyed  had experienced ethical dilemmas, possibly because of ambiguity of the enemy.</a:t>
            </a:r>
          </a:p>
          <a:p>
            <a:r>
              <a:rPr lang="en-US" sz="2400" dirty="0" smtClean="0"/>
              <a:t>In </a:t>
            </a:r>
            <a:r>
              <a:rPr lang="en-US" sz="2400" dirty="0"/>
              <a:t>2003, 52% of soldiers and Marines surveyed reported shooting or directing fire at the </a:t>
            </a:r>
            <a:r>
              <a:rPr lang="en-US" sz="2400" dirty="0" smtClean="0"/>
              <a:t>enemy.</a:t>
            </a:r>
          </a:p>
          <a:p>
            <a:r>
              <a:rPr lang="en-US" sz="2400" dirty="0" smtClean="0"/>
              <a:t>32</a:t>
            </a:r>
            <a:r>
              <a:rPr lang="en-US" sz="2400" dirty="0"/>
              <a:t>% reported being directly responsible for the death of an enemy combatant (</a:t>
            </a:r>
            <a:r>
              <a:rPr lang="en-US" sz="2400" dirty="0" err="1"/>
              <a:t>Hoge</a:t>
            </a:r>
            <a:r>
              <a:rPr lang="en-US" sz="2400" dirty="0"/>
              <a:t> et al., 2004). </a:t>
            </a:r>
            <a:endParaRPr lang="en-US" sz="2400" dirty="0" smtClean="0"/>
          </a:p>
          <a:p>
            <a:r>
              <a:rPr lang="en-US" sz="2400" dirty="0" smtClean="0"/>
              <a:t>65</a:t>
            </a:r>
            <a:r>
              <a:rPr lang="en-US" sz="2400" dirty="0"/>
              <a:t>% </a:t>
            </a:r>
            <a:r>
              <a:rPr lang="en-US" sz="2400" dirty="0" smtClean="0"/>
              <a:t>reported </a:t>
            </a:r>
            <a:r>
              <a:rPr lang="en-US" sz="2400" dirty="0"/>
              <a:t>seeing dead bodies or human remains, 31% reported handling or uncovering human remains, </a:t>
            </a:r>
            <a:r>
              <a:rPr lang="en-US" sz="2400" dirty="0" smtClean="0"/>
              <a:t>60</a:t>
            </a:r>
            <a:r>
              <a:rPr lang="en-US" sz="2400" dirty="0"/>
              <a:t>% reported having seen ill/wounded women and children who they were unable to help. </a:t>
            </a:r>
            <a:endParaRPr lang="en-US" sz="2400" dirty="0" smtClean="0"/>
          </a:p>
          <a:p>
            <a:r>
              <a:rPr lang="en-US" sz="2400" dirty="0" smtClean="0"/>
              <a:t>2003</a:t>
            </a:r>
            <a:r>
              <a:rPr lang="en-US" sz="2400" dirty="0"/>
              <a:t>, 20% of soldiers </a:t>
            </a:r>
            <a:r>
              <a:rPr lang="en-US" sz="2400" dirty="0" smtClean="0"/>
              <a:t>&amp; </a:t>
            </a:r>
            <a:r>
              <a:rPr lang="en-US" sz="2400" dirty="0"/>
              <a:t>Marines surveyed endorsed responsibility for the death of a non-</a:t>
            </a:r>
            <a:r>
              <a:rPr lang="en-US" sz="2400" dirty="0" smtClean="0"/>
              <a:t>combatant.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940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</a:t>
            </a:r>
            <a:br>
              <a:rPr lang="en-US" dirty="0" smtClean="0"/>
            </a:br>
            <a:r>
              <a:rPr lang="en-US" dirty="0"/>
              <a:t>(</a:t>
            </a:r>
            <a:r>
              <a:rPr lang="en-US" dirty="0" err="1"/>
              <a:t>Litz</a:t>
            </a:r>
            <a:r>
              <a:rPr lang="en-US" dirty="0"/>
              <a:t> et al., 2009)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After </a:t>
            </a:r>
            <a:r>
              <a:rPr lang="en-US" sz="2800" dirty="0"/>
              <a:t>controlling for combat exposure, taking </a:t>
            </a:r>
            <a:r>
              <a:rPr lang="en-US" sz="2800" dirty="0" smtClean="0"/>
              <a:t>a </a:t>
            </a:r>
            <a:r>
              <a:rPr lang="en-US" sz="2800" dirty="0"/>
              <a:t>life was a significant predictor of PTSD symptoms, alcohol abuse, anger, and relationship </a:t>
            </a:r>
            <a:r>
              <a:rPr lang="en-US" sz="2800" dirty="0" smtClean="0"/>
              <a:t>problems.</a:t>
            </a:r>
          </a:p>
          <a:p>
            <a:r>
              <a:rPr lang="en-US" sz="2800" dirty="0" smtClean="0"/>
              <a:t>Especially associated with chronic PTSD and depression.</a:t>
            </a:r>
          </a:p>
          <a:p>
            <a:r>
              <a:rPr lang="en-US" sz="2800" dirty="0" smtClean="0"/>
              <a:t>May have long lasting psycho-social impact including guilt and shame.</a:t>
            </a:r>
          </a:p>
          <a:p>
            <a:r>
              <a:rPr lang="en-US" sz="2800" dirty="0" smtClean="0"/>
              <a:t>This sense of shame may lead to a negative </a:t>
            </a:r>
            <a:r>
              <a:rPr lang="en-US" sz="2800" dirty="0" err="1" smtClean="0"/>
              <a:t>attributional</a:t>
            </a:r>
            <a:r>
              <a:rPr lang="en-US" sz="2800" dirty="0" smtClean="0"/>
              <a:t> style, withdrawal, and avoidance behavior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5020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67</TotalTime>
  <Words>635</Words>
  <Application>Microsoft Macintosh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190vetsfa14class1overviewandwomeninmil-5</vt:lpstr>
      <vt:lpstr>Identity &amp; Moral Injury</vt:lpstr>
      <vt:lpstr>Goals for Today</vt:lpstr>
      <vt:lpstr>Identity Change</vt:lpstr>
      <vt:lpstr>Possible Changes in Sense of Self</vt:lpstr>
      <vt:lpstr>Sense of Purpose</vt:lpstr>
      <vt:lpstr>Relationships</vt:lpstr>
      <vt:lpstr>Moral Injury</vt:lpstr>
      <vt:lpstr>OIF/OEF and Moral Injury  (Litz et al., 2009)</vt:lpstr>
      <vt:lpstr>Effects (Litz et al., 2009)</vt:lpstr>
      <vt:lpstr>Self Forgiveness (Litz et al., 2009)</vt:lpstr>
      <vt:lpstr>Posttraumatic Growth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&amp; Moral Injury</dc:title>
  <dc:creator>Elena  Klaw</dc:creator>
  <cp:lastModifiedBy>Elena  Klaw</cp:lastModifiedBy>
  <cp:revision>10</cp:revision>
  <dcterms:created xsi:type="dcterms:W3CDTF">2014-03-31T20:54:36Z</dcterms:created>
  <dcterms:modified xsi:type="dcterms:W3CDTF">2014-03-31T22:02:13Z</dcterms:modified>
</cp:coreProperties>
</file>