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8" r:id="rId1"/>
  </p:sldMasterIdLst>
  <p:notesMasterIdLst>
    <p:notesMasterId r:id="rId16"/>
  </p:notesMasterIdLst>
  <p:sldIdLst>
    <p:sldId id="256" r:id="rId2"/>
    <p:sldId id="272" r:id="rId3"/>
    <p:sldId id="257" r:id="rId4"/>
    <p:sldId id="260" r:id="rId5"/>
    <p:sldId id="258" r:id="rId6"/>
    <p:sldId id="263" r:id="rId7"/>
    <p:sldId id="259" r:id="rId8"/>
    <p:sldId id="265" r:id="rId9"/>
    <p:sldId id="266" r:id="rId10"/>
    <p:sldId id="267" r:id="rId11"/>
    <p:sldId id="268" r:id="rId12"/>
    <p:sldId id="269" r:id="rId13"/>
    <p:sldId id="270" r:id="rId14"/>
    <p:sldId id="271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A651506-C9F3-0845-8B3F-226532937315}">
          <p14:sldIdLst>
            <p14:sldId id="256"/>
            <p14:sldId id="272"/>
            <p14:sldId id="257"/>
            <p14:sldId id="260"/>
            <p14:sldId id="258"/>
            <p14:sldId id="263"/>
            <p14:sldId id="259"/>
          </p14:sldIdLst>
        </p14:section>
        <p14:section name="Untitled Section" id="{B5E848DF-3723-9949-9F25-F3A97BA7877A}">
          <p14:sldIdLst>
            <p14:sldId id="265"/>
            <p14:sldId id="266"/>
            <p14:sldId id="267"/>
            <p14:sldId id="268"/>
            <p14:sldId id="269"/>
            <p14:sldId id="270"/>
            <p14:sldId id="271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1760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6BC42F-2A94-CB40-B390-02183C3BD3A9}" type="datetimeFigureOut">
              <a:rPr lang="en-US" smtClean="0"/>
              <a:t>4/22/14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77BF60-CD4A-CC4E-8A7E-4993355F74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8431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EB392FD-3EC4-DF47-9935-79EC5519570C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135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cs typeface="+mn-cs"/>
              </a:rPr>
              <a:t>Scales: Anger (DAR5), Social Support (Boscarino), Relationship Satisfaction (Hendrick), Conflict-Tactics Scale (Straus), DVmyths (Peters), Hypermasculinity (Peters &amp; Turner)</a:t>
            </a:r>
          </a:p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60DE4116-9614-AC4F-82B9-E70B951F8012}" type="datetimeFigureOut">
              <a:rPr lang="en-US" smtClean="0"/>
              <a:t>4/22/14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443DD80C-5799-AA4C-9EDF-40A1A2EDD57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DE4116-9614-AC4F-82B9-E70B951F8012}" type="datetimeFigureOut">
              <a:rPr lang="en-US" smtClean="0"/>
              <a:t>4/22/14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3DD80C-5799-AA4C-9EDF-40A1A2EDD5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DE4116-9614-AC4F-82B9-E70B951F8012}" type="datetimeFigureOut">
              <a:rPr lang="en-US" smtClean="0"/>
              <a:t>4/22/14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3DD80C-5799-AA4C-9EDF-40A1A2EDD5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DE4116-9614-AC4F-82B9-E70B951F8012}" type="datetimeFigureOut">
              <a:rPr lang="en-US" smtClean="0"/>
              <a:t>4/22/14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3DD80C-5799-AA4C-9EDF-40A1A2EDD5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60DE4116-9614-AC4F-82B9-E70B951F8012}" type="datetimeFigureOut">
              <a:rPr lang="en-US" smtClean="0"/>
              <a:t>4/22/14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443DD80C-5799-AA4C-9EDF-40A1A2EDD57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DE4116-9614-AC4F-82B9-E70B951F8012}" type="datetimeFigureOut">
              <a:rPr lang="en-US" smtClean="0"/>
              <a:t>4/22/14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443DD80C-5799-AA4C-9EDF-40A1A2EDD57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DE4116-9614-AC4F-82B9-E70B951F8012}" type="datetimeFigureOut">
              <a:rPr lang="en-US" smtClean="0"/>
              <a:t>4/22/14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443DD80C-5799-AA4C-9EDF-40A1A2EDD5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DE4116-9614-AC4F-82B9-E70B951F8012}" type="datetimeFigureOut">
              <a:rPr lang="en-US" smtClean="0"/>
              <a:t>4/22/14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3DD80C-5799-AA4C-9EDF-40A1A2EDD57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DE4116-9614-AC4F-82B9-E70B951F8012}" type="datetimeFigureOut">
              <a:rPr lang="en-US" smtClean="0"/>
              <a:t>4/22/14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3DD80C-5799-AA4C-9EDF-40A1A2EDD5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60DE4116-9614-AC4F-82B9-E70B951F8012}" type="datetimeFigureOut">
              <a:rPr lang="en-US" smtClean="0"/>
              <a:t>4/22/14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443DD80C-5799-AA4C-9EDF-40A1A2EDD57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Drag picture to placeholder or click icon to add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60DE4116-9614-AC4F-82B9-E70B951F8012}" type="datetimeFigureOut">
              <a:rPr lang="en-US" smtClean="0"/>
              <a:t>4/22/14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443DD80C-5799-AA4C-9EDF-40A1A2EDD57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60DE4116-9614-AC4F-82B9-E70B951F8012}" type="datetimeFigureOut">
              <a:rPr lang="en-US" smtClean="0"/>
              <a:t>4/22/14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443DD80C-5799-AA4C-9EDF-40A1A2EDD57D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Risk Factors for Veterans in Relationships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Psych. 190</a:t>
            </a:r>
          </a:p>
          <a:p>
            <a:r>
              <a:rPr lang="en-US" dirty="0" smtClean="0"/>
              <a:t>Dr. Elena Klaw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32885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i="1" dirty="0" smtClean="0">
                <a:solidFill>
                  <a:srgbClr val="FFFF00"/>
                </a:solidFill>
              </a:rPr>
              <a:t/>
            </a:r>
            <a:br>
              <a:rPr lang="en-US" sz="4000" b="1" i="1" dirty="0" smtClean="0">
                <a:solidFill>
                  <a:srgbClr val="FFFF00"/>
                </a:solidFill>
              </a:rPr>
            </a:br>
            <a:r>
              <a:rPr lang="en-US" sz="4800" b="1" i="1" dirty="0">
                <a:solidFill>
                  <a:srgbClr val="FFFF00"/>
                </a:solidFill>
              </a:rPr>
              <a:t>First Day of Class: Goals Expressed By Student Veterans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914400" lvl="1" indent="-457200">
              <a:spcBef>
                <a:spcPts val="500"/>
              </a:spcBef>
              <a:spcAft>
                <a:spcPts val="500"/>
              </a:spcAft>
              <a:buFont typeface="Wingdings" charset="0"/>
              <a:buChar char="v"/>
            </a:pPr>
            <a:r>
              <a:rPr lang="en-US" b="1" dirty="0" smtClean="0"/>
              <a:t>62.5</a:t>
            </a:r>
            <a:r>
              <a:rPr lang="en-US" b="1" dirty="0"/>
              <a:t>% of the veteran students expressed the desire to learn about </a:t>
            </a:r>
            <a:r>
              <a:rPr lang="en-US" b="1" dirty="0">
                <a:solidFill>
                  <a:srgbClr val="72FA89"/>
                </a:solidFill>
              </a:rPr>
              <a:t>Campus Resources </a:t>
            </a:r>
            <a:r>
              <a:rPr lang="en-US" b="1" dirty="0"/>
              <a:t>and the benefits provided to them.</a:t>
            </a:r>
          </a:p>
          <a:p>
            <a:pPr marL="914400" lvl="1" indent="-457200">
              <a:spcBef>
                <a:spcPts val="500"/>
              </a:spcBef>
              <a:spcAft>
                <a:spcPts val="500"/>
              </a:spcAft>
            </a:pPr>
            <a:r>
              <a:rPr lang="en-US" b="1" dirty="0"/>
              <a:t>	</a:t>
            </a:r>
            <a:r>
              <a:rPr lang="ja-JP" altLang="en-US" i="1" dirty="0" smtClean="0"/>
              <a:t>“</a:t>
            </a:r>
            <a:r>
              <a:rPr lang="en-US" altLang="ja-JP" i="1" dirty="0"/>
              <a:t>Gain knowledge in how to obtain and/or acquire tools to become more successful as a student.</a:t>
            </a:r>
            <a:r>
              <a:rPr lang="ja-JP" altLang="en-US" i="1" dirty="0" smtClean="0"/>
              <a:t>”</a:t>
            </a:r>
            <a:endParaRPr lang="en-US" altLang="ja-JP" i="1" dirty="0" smtClean="0"/>
          </a:p>
          <a:p>
            <a:pPr marL="914400" lvl="1" indent="-457200">
              <a:spcBef>
                <a:spcPts val="500"/>
              </a:spcBef>
              <a:spcAft>
                <a:spcPts val="500"/>
              </a:spcAft>
            </a:pPr>
            <a:endParaRPr lang="en-US" altLang="ja-JP" i="1" dirty="0"/>
          </a:p>
          <a:p>
            <a:pPr marL="914400" lvl="1" indent="-457200">
              <a:spcBef>
                <a:spcPts val="500"/>
              </a:spcBef>
              <a:spcAft>
                <a:spcPts val="500"/>
              </a:spcAft>
              <a:buFont typeface="Wingdings" charset="0"/>
              <a:buChar char="v"/>
            </a:pPr>
            <a:r>
              <a:rPr lang="en-US" b="1" dirty="0"/>
              <a:t>25% of the </a:t>
            </a:r>
            <a:r>
              <a:rPr lang="en-US" b="1" dirty="0" smtClean="0"/>
              <a:t>student veterans reported </a:t>
            </a:r>
            <a:r>
              <a:rPr lang="en-US" b="1" dirty="0" smtClean="0">
                <a:solidFill>
                  <a:srgbClr val="72FA89"/>
                </a:solidFill>
              </a:rPr>
              <a:t>Emotional </a:t>
            </a:r>
            <a:r>
              <a:rPr lang="en-US" b="1" dirty="0">
                <a:solidFill>
                  <a:srgbClr val="72FA89"/>
                </a:solidFill>
              </a:rPr>
              <a:t>Stability </a:t>
            </a:r>
            <a:r>
              <a:rPr lang="en-US" b="1" dirty="0" smtClean="0"/>
              <a:t>as </a:t>
            </a:r>
            <a:r>
              <a:rPr lang="en-US" b="1" dirty="0"/>
              <a:t>something they wanted to work on.</a:t>
            </a:r>
          </a:p>
          <a:p>
            <a:pPr marL="914400" lvl="1" indent="-457200">
              <a:spcBef>
                <a:spcPts val="500"/>
              </a:spcBef>
              <a:spcAft>
                <a:spcPts val="500"/>
              </a:spcAft>
            </a:pPr>
            <a:r>
              <a:rPr lang="en-US" b="1" dirty="0"/>
              <a:t>	</a:t>
            </a:r>
            <a:r>
              <a:rPr lang="ja-JP" altLang="en-US" i="1" dirty="0"/>
              <a:t>“</a:t>
            </a:r>
            <a:r>
              <a:rPr lang="en-US" altLang="ja-JP" i="1" dirty="0"/>
              <a:t>I am still prone to </a:t>
            </a:r>
            <a:r>
              <a:rPr lang="en-US" altLang="ja-JP" i="1" dirty="0" smtClean="0"/>
              <a:t>aggressive  </a:t>
            </a:r>
            <a:r>
              <a:rPr lang="en-US" altLang="ja-JP" i="1" dirty="0"/>
              <a:t>behavior</a:t>
            </a:r>
            <a:r>
              <a:rPr lang="en-US" altLang="ja-JP" i="1" dirty="0" smtClean="0"/>
              <a:t>.  </a:t>
            </a:r>
            <a:r>
              <a:rPr lang="en-US" altLang="ja-JP" i="1" dirty="0"/>
              <a:t>I would like to change this</a:t>
            </a:r>
            <a:r>
              <a:rPr lang="ja-JP" altLang="en-US" i="1" dirty="0"/>
              <a:t>”</a:t>
            </a:r>
            <a:endParaRPr lang="en-US" altLang="ja-JP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92542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b="1" dirty="0"/>
              <a:t/>
            </a:r>
            <a:br>
              <a:rPr lang="en-US" sz="4800" b="1" dirty="0"/>
            </a:br>
            <a:r>
              <a:rPr lang="en-US" sz="4400" b="1" i="1" dirty="0">
                <a:solidFill>
                  <a:srgbClr val="FFFF00"/>
                </a:solidFill>
              </a:rPr>
              <a:t>Early Semester: Goals Expressed By Student Veterans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914400" lvl="1" indent="-457200">
              <a:spcBef>
                <a:spcPts val="500"/>
              </a:spcBef>
              <a:spcAft>
                <a:spcPts val="500"/>
              </a:spcAft>
              <a:buFont typeface="Wingdings" charset="0"/>
              <a:buChar char="v"/>
            </a:pPr>
            <a:r>
              <a:rPr lang="en-US" b="1" dirty="0" smtClean="0"/>
              <a:t>57</a:t>
            </a:r>
            <a:r>
              <a:rPr lang="en-US" b="1" dirty="0"/>
              <a:t>% of the </a:t>
            </a:r>
            <a:r>
              <a:rPr lang="en-US" b="1" dirty="0" smtClean="0"/>
              <a:t>student </a:t>
            </a:r>
            <a:r>
              <a:rPr lang="en-US" b="1" dirty="0"/>
              <a:t>veteran</a:t>
            </a:r>
            <a:r>
              <a:rPr lang="en-US" b="1" dirty="0" smtClean="0"/>
              <a:t>s </a:t>
            </a:r>
            <a:r>
              <a:rPr lang="en-US" b="1" dirty="0"/>
              <a:t>felt they would like to address and work on </a:t>
            </a:r>
            <a:r>
              <a:rPr lang="en-US" b="1" dirty="0">
                <a:solidFill>
                  <a:srgbClr val="72FA89"/>
                </a:solidFill>
              </a:rPr>
              <a:t>Stressors </a:t>
            </a:r>
            <a:r>
              <a:rPr lang="en-US" b="1" dirty="0"/>
              <a:t>throughout the semester.</a:t>
            </a:r>
          </a:p>
          <a:p>
            <a:pPr marL="914400" lvl="1" indent="-457200">
              <a:spcBef>
                <a:spcPts val="500"/>
              </a:spcBef>
              <a:spcAft>
                <a:spcPts val="500"/>
              </a:spcAft>
            </a:pPr>
            <a:r>
              <a:rPr lang="en-US" b="1" dirty="0"/>
              <a:t>	</a:t>
            </a:r>
            <a:r>
              <a:rPr lang="ja-JP" altLang="en-US" i="1" dirty="0"/>
              <a:t>“</a:t>
            </a:r>
            <a:r>
              <a:rPr lang="en-US" altLang="ja-JP" i="1" dirty="0"/>
              <a:t>It seems as if in the military I built endurance for high levels of stress, but cannot handle the least bit of stress.</a:t>
            </a:r>
            <a:r>
              <a:rPr lang="ja-JP" altLang="en-US" i="1" dirty="0"/>
              <a:t>”</a:t>
            </a:r>
            <a:endParaRPr lang="en-US" altLang="ja-JP" i="1" dirty="0"/>
          </a:p>
          <a:p>
            <a:pPr marL="914400" lvl="1" indent="-457200">
              <a:spcBef>
                <a:spcPts val="500"/>
              </a:spcBef>
              <a:spcAft>
                <a:spcPts val="500"/>
              </a:spcAft>
            </a:pPr>
            <a:r>
              <a:rPr lang="en-US" i="1" dirty="0"/>
              <a:t>	</a:t>
            </a:r>
            <a:r>
              <a:rPr lang="ja-JP" altLang="en-US" i="1" dirty="0"/>
              <a:t>“</a:t>
            </a:r>
            <a:r>
              <a:rPr lang="en-US" altLang="ja-JP" i="1" dirty="0"/>
              <a:t>My biggest problem with me is at worst I have a shutdown reaction when things become overwhelming.</a:t>
            </a:r>
            <a:r>
              <a:rPr lang="ja-JP" altLang="en-US" i="1" dirty="0" smtClean="0"/>
              <a:t>”</a:t>
            </a:r>
            <a:endParaRPr lang="en-US" altLang="ja-JP" i="1" dirty="0" smtClean="0"/>
          </a:p>
          <a:p>
            <a:pPr marL="914400" lvl="1" indent="-457200">
              <a:spcBef>
                <a:spcPts val="500"/>
              </a:spcBef>
              <a:spcAft>
                <a:spcPts val="500"/>
              </a:spcAft>
            </a:pPr>
            <a:endParaRPr lang="en-US" altLang="ja-JP" i="1" dirty="0"/>
          </a:p>
          <a:p>
            <a:pPr marL="914400" lvl="1" indent="-457200">
              <a:spcBef>
                <a:spcPts val="500"/>
              </a:spcBef>
              <a:spcAft>
                <a:spcPts val="500"/>
              </a:spcAft>
              <a:buFont typeface="Wingdings" charset="0"/>
              <a:buChar char="v"/>
            </a:pPr>
            <a:r>
              <a:rPr lang="en-US" b="1" dirty="0"/>
              <a:t>43% of the </a:t>
            </a:r>
            <a:r>
              <a:rPr lang="en-US" b="1" dirty="0" smtClean="0"/>
              <a:t>student </a:t>
            </a:r>
            <a:r>
              <a:rPr lang="en-US" b="1" dirty="0"/>
              <a:t>veteran</a:t>
            </a:r>
            <a:r>
              <a:rPr lang="en-US" b="1" dirty="0" smtClean="0"/>
              <a:t>s </a:t>
            </a:r>
            <a:r>
              <a:rPr lang="en-US" b="1" dirty="0"/>
              <a:t>specifically reported wanting to address </a:t>
            </a:r>
            <a:r>
              <a:rPr lang="en-US" b="1" dirty="0">
                <a:solidFill>
                  <a:srgbClr val="72FA89"/>
                </a:solidFill>
              </a:rPr>
              <a:t>Anger and Anxiety</a:t>
            </a:r>
            <a:r>
              <a:rPr lang="en-US" b="1" dirty="0"/>
              <a:t>.</a:t>
            </a:r>
          </a:p>
          <a:p>
            <a:pPr marL="914400" lvl="1" indent="-457200">
              <a:spcBef>
                <a:spcPts val="500"/>
              </a:spcBef>
              <a:spcAft>
                <a:spcPts val="500"/>
              </a:spcAft>
            </a:pPr>
            <a:r>
              <a:rPr lang="en-US" b="1" dirty="0"/>
              <a:t>	</a:t>
            </a:r>
            <a:r>
              <a:rPr lang="ja-JP" altLang="en-US" i="1" dirty="0"/>
              <a:t>“</a:t>
            </a:r>
            <a:r>
              <a:rPr lang="en-US" altLang="ja-JP" i="1" dirty="0"/>
              <a:t>For me, stress brings anxiety and anxiety brings depression.</a:t>
            </a:r>
            <a:r>
              <a:rPr lang="ja-JP" altLang="en-US" i="1" dirty="0"/>
              <a:t>”</a:t>
            </a:r>
            <a:endParaRPr lang="en-US" altLang="ja-JP" i="1" dirty="0"/>
          </a:p>
          <a:p>
            <a:pPr marL="914400" lvl="1" indent="-457200">
              <a:spcBef>
                <a:spcPts val="500"/>
              </a:spcBef>
              <a:spcAft>
                <a:spcPts val="500"/>
              </a:spcAft>
            </a:pPr>
            <a:r>
              <a:rPr lang="en-US" i="1" dirty="0"/>
              <a:t>	</a:t>
            </a:r>
            <a:r>
              <a:rPr lang="ja-JP" altLang="en-US" i="1" dirty="0"/>
              <a:t>“</a:t>
            </a:r>
            <a:r>
              <a:rPr lang="en-US" altLang="ja-JP" i="1" dirty="0"/>
              <a:t>I unquestionably get anger quicker and tend to snap at the small things more often</a:t>
            </a:r>
            <a:r>
              <a:rPr lang="ja-JP" altLang="en-US" i="1" dirty="0"/>
              <a:t>”</a:t>
            </a:r>
            <a:endParaRPr lang="en-US" altLang="ja-JP" sz="3200" b="1" dirty="0">
              <a:solidFill>
                <a:srgbClr val="FFFF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26975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b="1" i="1" dirty="0">
                <a:solidFill>
                  <a:srgbClr val="FFFF00"/>
                </a:solidFill>
              </a:rPr>
              <a:t/>
            </a:r>
            <a:br>
              <a:rPr lang="en-US" sz="4800" b="1" i="1" dirty="0">
                <a:solidFill>
                  <a:srgbClr val="FFFF00"/>
                </a:solidFill>
              </a:rPr>
            </a:br>
            <a:r>
              <a:rPr lang="en-US" sz="4400" b="1" i="1" dirty="0">
                <a:solidFill>
                  <a:srgbClr val="FFFF00"/>
                </a:solidFill>
              </a:rPr>
              <a:t>End of Semester Feedback: Effects of the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914400" lvl="1" indent="-457200">
              <a:spcBef>
                <a:spcPts val="500"/>
              </a:spcBef>
              <a:spcAft>
                <a:spcPts val="500"/>
              </a:spcAft>
              <a:buFont typeface="Wingdings" charset="0"/>
              <a:buChar char="v"/>
            </a:pPr>
            <a:r>
              <a:rPr lang="en-US" sz="2800" b="1" dirty="0" smtClean="0"/>
              <a:t>87.5</a:t>
            </a:r>
            <a:r>
              <a:rPr lang="en-US" sz="2800" b="1" dirty="0"/>
              <a:t>% of the </a:t>
            </a:r>
            <a:r>
              <a:rPr lang="en-US" sz="2800" b="1" dirty="0" smtClean="0"/>
              <a:t>student </a:t>
            </a:r>
            <a:r>
              <a:rPr lang="en-US" sz="2800" b="1" dirty="0"/>
              <a:t>veteran</a:t>
            </a:r>
            <a:r>
              <a:rPr lang="en-US" sz="2800" b="1" dirty="0" smtClean="0"/>
              <a:t>s </a:t>
            </a:r>
            <a:r>
              <a:rPr lang="en-US" sz="2800" b="1" dirty="0"/>
              <a:t>felt this class had a </a:t>
            </a:r>
            <a:r>
              <a:rPr lang="en-US" sz="2800" b="1" dirty="0">
                <a:solidFill>
                  <a:srgbClr val="72FA89"/>
                </a:solidFill>
              </a:rPr>
              <a:t>Positive Effect</a:t>
            </a:r>
            <a:r>
              <a:rPr lang="en-US" sz="2800" b="1" dirty="0"/>
              <a:t>.</a:t>
            </a:r>
          </a:p>
          <a:p>
            <a:pPr marL="914400" lvl="1" indent="-457200">
              <a:spcBef>
                <a:spcPts val="500"/>
              </a:spcBef>
              <a:spcAft>
                <a:spcPts val="500"/>
              </a:spcAft>
            </a:pPr>
            <a:r>
              <a:rPr lang="en-US" sz="2800" b="1" dirty="0"/>
              <a:t>	</a:t>
            </a:r>
            <a:r>
              <a:rPr lang="ja-JP" altLang="en-US" sz="2800" i="1" dirty="0"/>
              <a:t>“</a:t>
            </a:r>
            <a:r>
              <a:rPr lang="en-US" altLang="ja-JP" sz="2800" i="1" dirty="0"/>
              <a:t>Honestly this class has also helped. It is always nice hearing that we are not alone and I believe our classmates will help each other achieve new goals.</a:t>
            </a:r>
            <a:r>
              <a:rPr lang="ja-JP" altLang="en-US" sz="2800" i="1" dirty="0"/>
              <a:t>”</a:t>
            </a:r>
            <a:endParaRPr lang="en-US" altLang="ja-JP" sz="2800" i="1" dirty="0"/>
          </a:p>
          <a:p>
            <a:pPr marL="914400" lvl="1" indent="-457200">
              <a:spcBef>
                <a:spcPts val="500"/>
              </a:spcBef>
              <a:spcAft>
                <a:spcPts val="500"/>
              </a:spcAft>
            </a:pPr>
            <a:r>
              <a:rPr lang="en-US" sz="2800" i="1" dirty="0"/>
              <a:t>	</a:t>
            </a:r>
            <a:r>
              <a:rPr lang="ja-JP" altLang="en-US" sz="2800" i="1" dirty="0"/>
              <a:t>“</a:t>
            </a:r>
            <a:r>
              <a:rPr lang="en-US" altLang="ja-JP" sz="2800" i="1" dirty="0"/>
              <a:t>Definitely will help me move forward as a better person.</a:t>
            </a:r>
            <a:r>
              <a:rPr lang="ja-JP" altLang="en-US" sz="2800" i="1" dirty="0" smtClean="0"/>
              <a:t>”</a:t>
            </a:r>
            <a:endParaRPr lang="en-US" altLang="ja-JP" sz="2800" i="1" dirty="0"/>
          </a:p>
        </p:txBody>
      </p:sp>
    </p:spTree>
    <p:extLst>
      <p:ext uri="{BB962C8B-B14F-4D97-AF65-F5344CB8AC3E}">
        <p14:creationId xmlns:p14="http://schemas.microsoft.com/office/powerpoint/2010/main" val="15677975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Specific Effects of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1" indent="-457200">
              <a:spcBef>
                <a:spcPts val="500"/>
              </a:spcBef>
              <a:spcAft>
                <a:spcPts val="500"/>
              </a:spcAft>
              <a:buFont typeface="Wingdings" charset="0"/>
              <a:buChar char="v"/>
            </a:pPr>
            <a:r>
              <a:rPr lang="en-US" sz="2800" b="1" dirty="0"/>
              <a:t>62.5% of the class reported this class benefitted their ability to engage in </a:t>
            </a:r>
            <a:r>
              <a:rPr lang="en-US" sz="2800" b="1" dirty="0" smtClean="0">
                <a:solidFill>
                  <a:srgbClr val="23FD4D"/>
                </a:solidFill>
              </a:rPr>
              <a:t>relationships</a:t>
            </a:r>
            <a:r>
              <a:rPr lang="en-US" sz="2800" b="1" dirty="0">
                <a:solidFill>
                  <a:srgbClr val="23FD4D"/>
                </a:solidFill>
              </a:rPr>
              <a:t>, </a:t>
            </a:r>
            <a:r>
              <a:rPr lang="en-US" sz="2800" b="1" dirty="0" smtClean="0">
                <a:solidFill>
                  <a:srgbClr val="23FD4D"/>
                </a:solidFill>
              </a:rPr>
              <a:t>share </a:t>
            </a:r>
            <a:r>
              <a:rPr lang="en-US" sz="2800" b="1" dirty="0">
                <a:solidFill>
                  <a:srgbClr val="23FD4D"/>
                </a:solidFill>
              </a:rPr>
              <a:t>about </a:t>
            </a:r>
            <a:r>
              <a:rPr lang="en-US" sz="2800" b="1" dirty="0" smtClean="0">
                <a:solidFill>
                  <a:srgbClr val="23FD4D"/>
                </a:solidFill>
              </a:rPr>
              <a:t>past, and </a:t>
            </a:r>
            <a:r>
              <a:rPr lang="en-US" sz="2800" b="1" dirty="0">
                <a:solidFill>
                  <a:srgbClr val="23FD4D"/>
                </a:solidFill>
              </a:rPr>
              <a:t>learn </a:t>
            </a:r>
            <a:r>
              <a:rPr lang="en-US" sz="2800" b="1" dirty="0" smtClean="0">
                <a:solidFill>
                  <a:srgbClr val="23FD4D"/>
                </a:solidFill>
              </a:rPr>
              <a:t>more about PTSD</a:t>
            </a:r>
            <a:r>
              <a:rPr lang="en-US" sz="2800" b="1" dirty="0" smtClean="0"/>
              <a:t>.</a:t>
            </a:r>
          </a:p>
          <a:p>
            <a:pPr marL="971550" lvl="1" indent="-514350">
              <a:spcBef>
                <a:spcPts val="500"/>
              </a:spcBef>
              <a:spcAft>
                <a:spcPts val="500"/>
              </a:spcAft>
            </a:pPr>
            <a:r>
              <a:rPr lang="en-US" sz="2800" b="1" dirty="0" smtClean="0"/>
              <a:t>	 </a:t>
            </a:r>
            <a:r>
              <a:rPr lang="ja-JP" altLang="en-US" sz="2800" i="1" dirty="0" smtClean="0"/>
              <a:t>“</a:t>
            </a:r>
            <a:r>
              <a:rPr lang="en-US" altLang="ja-JP" sz="2800" i="1" dirty="0"/>
              <a:t>Helped me identify </a:t>
            </a:r>
            <a:r>
              <a:rPr lang="en-US" altLang="ja-JP" sz="2800" i="1" dirty="0" smtClean="0"/>
              <a:t>triggers</a:t>
            </a:r>
            <a:r>
              <a:rPr lang="ja-JP" altLang="en-US" sz="2800" i="1" dirty="0" smtClean="0"/>
              <a:t>”</a:t>
            </a:r>
            <a:endParaRPr lang="en-US" altLang="ja-JP" sz="2800" i="1" dirty="0"/>
          </a:p>
          <a:p>
            <a:pPr marL="971550" lvl="1" indent="-514350">
              <a:spcBef>
                <a:spcPts val="500"/>
              </a:spcBef>
              <a:spcAft>
                <a:spcPts val="500"/>
              </a:spcAft>
            </a:pPr>
            <a:r>
              <a:rPr lang="en-US" sz="2800" i="1" dirty="0"/>
              <a:t>	</a:t>
            </a:r>
            <a:r>
              <a:rPr lang="ja-JP" altLang="en-US" sz="2800" i="1" dirty="0"/>
              <a:t>“</a:t>
            </a:r>
            <a:r>
              <a:rPr lang="en-US" altLang="ja-JP" sz="2800" i="1" dirty="0"/>
              <a:t>It helped me to better understand and communicate in my personal relationships.</a:t>
            </a:r>
            <a:r>
              <a:rPr lang="ja-JP" altLang="en-US" sz="2800" i="1" dirty="0"/>
              <a:t>”</a:t>
            </a:r>
            <a:endParaRPr lang="en-US" sz="2800" i="1" dirty="0"/>
          </a:p>
          <a:p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66605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Veterans benefit from specific classes that pertain to transition issues and healthy relationships.. </a:t>
            </a:r>
          </a:p>
          <a:p>
            <a:r>
              <a:rPr lang="en-US" sz="2800" dirty="0" smtClean="0"/>
              <a:t>Students hoped to see the course offered as a GE so that it would “count.”</a:t>
            </a:r>
          </a:p>
          <a:p>
            <a:r>
              <a:rPr lang="en-US" sz="2800" dirty="0" smtClean="0"/>
              <a:t>The Warriors at Home Class was most relevant to individuals who had been deployed, and needed to be modified to meet the needs of other military members and significant others.</a:t>
            </a:r>
          </a:p>
          <a:p>
            <a:r>
              <a:rPr lang="en-US" sz="2800" dirty="0" smtClean="0"/>
              <a:t>Longitudinal studies of graduation rates, college engagement, and satisfaction in veterans who participate in vet specific programs vs. those that don’t is essential.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96657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for 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Blue Shield Study</a:t>
            </a:r>
          </a:p>
          <a:p>
            <a:r>
              <a:rPr lang="en-US" dirty="0" smtClean="0"/>
              <a:t>Hypothesis development</a:t>
            </a:r>
          </a:p>
          <a:p>
            <a:r>
              <a:rPr lang="en-US" dirty="0" smtClean="0"/>
              <a:t>Risk Factors for IPV</a:t>
            </a:r>
          </a:p>
          <a:p>
            <a:r>
              <a:rPr lang="en-US" dirty="0" smtClean="0"/>
              <a:t>Findings</a:t>
            </a:r>
          </a:p>
          <a:p>
            <a:r>
              <a:rPr lang="en-US" dirty="0" smtClean="0"/>
              <a:t>Interventions</a:t>
            </a:r>
          </a:p>
          <a:p>
            <a:r>
              <a:rPr lang="en-US" dirty="0" smtClean="0"/>
              <a:t>Veterans’ goals in Warriors at Home Class</a:t>
            </a:r>
          </a:p>
          <a:p>
            <a:r>
              <a:rPr lang="en-US" dirty="0" smtClean="0"/>
              <a:t>Effects of class</a:t>
            </a:r>
          </a:p>
          <a:p>
            <a:r>
              <a:rPr lang="en-US" dirty="0" smtClean="0"/>
              <a:t>Conclusions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1382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Blue Shield Study on Barriers to Healthy Relationships &amp; Risk Factors for IPV in Veterans (Klaw, Demers, &amp; Da Silva</a:t>
            </a:r>
            <a:r>
              <a:rPr lang="en-US" sz="3200" dirty="0" smtClean="0"/>
              <a:t>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spcBef>
                <a:spcPts val="500"/>
              </a:spcBef>
              <a:spcAft>
                <a:spcPts val="500"/>
              </a:spcAft>
              <a:buFont typeface="Wingdings" charset="0"/>
              <a:buNone/>
            </a:pPr>
            <a:r>
              <a:rPr lang="en-US" b="1" i="1" dirty="0" smtClean="0">
                <a:solidFill>
                  <a:srgbClr val="FFFF00"/>
                </a:solidFill>
              </a:rPr>
              <a:t>Procedures</a:t>
            </a:r>
            <a:endParaRPr lang="en-US" b="1" i="1" dirty="0">
              <a:solidFill>
                <a:srgbClr val="FFFF00"/>
              </a:solidFill>
            </a:endParaRPr>
          </a:p>
          <a:p>
            <a:pPr>
              <a:spcBef>
                <a:spcPts val="500"/>
              </a:spcBef>
              <a:spcAft>
                <a:spcPts val="500"/>
              </a:spcAft>
              <a:buFont typeface="Wingdings" charset="0"/>
              <a:buChar char="v"/>
            </a:pPr>
            <a:r>
              <a:rPr lang="en-US" dirty="0">
                <a:latin typeface="Tahoma" charset="0"/>
              </a:rPr>
              <a:t> Veterans who had served in the military since 9/11/01 were recruited from California State Universities</a:t>
            </a:r>
            <a:r>
              <a:rPr lang="en-US" dirty="0" smtClean="0">
                <a:latin typeface="Tahoma" charset="0"/>
              </a:rPr>
              <a:t>.</a:t>
            </a:r>
          </a:p>
          <a:p>
            <a:pPr>
              <a:spcBef>
                <a:spcPts val="500"/>
              </a:spcBef>
              <a:spcAft>
                <a:spcPts val="500"/>
              </a:spcAft>
              <a:buFont typeface="Wingdings" charset="0"/>
              <a:buChar char="v"/>
            </a:pPr>
            <a:r>
              <a:rPr lang="en-US" dirty="0" smtClean="0">
                <a:latin typeface="Tahoma" charset="0"/>
              </a:rPr>
              <a:t> </a:t>
            </a:r>
            <a:r>
              <a:rPr lang="en-US" dirty="0">
                <a:latin typeface="Tahoma" charset="0"/>
              </a:rPr>
              <a:t>Participants completed anonymous, electronic surveys that using standardized measures to assess psychological distress, </a:t>
            </a:r>
            <a:r>
              <a:rPr lang="en-US" dirty="0" smtClean="0">
                <a:latin typeface="Tahoma" charset="0"/>
              </a:rPr>
              <a:t>anger, </a:t>
            </a:r>
            <a:r>
              <a:rPr lang="en-US" dirty="0">
                <a:latin typeface="Tahoma" charset="0"/>
              </a:rPr>
              <a:t>alcohol use and drug use, </a:t>
            </a:r>
            <a:r>
              <a:rPr lang="en-US" dirty="0" err="1">
                <a:latin typeface="Tahoma" charset="0"/>
              </a:rPr>
              <a:t>hypermasculinity</a:t>
            </a:r>
            <a:r>
              <a:rPr lang="en-US" dirty="0">
                <a:latin typeface="Tahoma" charset="0"/>
              </a:rPr>
              <a:t>, social support, adherence to domestic violence (DV) myths, and conflict tactics. </a:t>
            </a:r>
          </a:p>
          <a:p>
            <a:endParaRPr lang="en-US" sz="2800" dirty="0">
              <a:latin typeface="Times New Roman" charset="0"/>
            </a:endParaRPr>
          </a:p>
          <a:p>
            <a:r>
              <a:rPr lang="en-US" b="1" i="1" dirty="0">
                <a:solidFill>
                  <a:srgbClr val="FFFF00"/>
                </a:solidFill>
              </a:rPr>
              <a:t>Participants</a:t>
            </a:r>
          </a:p>
          <a:p>
            <a:pPr>
              <a:spcBef>
                <a:spcPts val="500"/>
              </a:spcBef>
              <a:spcAft>
                <a:spcPts val="500"/>
              </a:spcAft>
              <a:buFont typeface="Wingdings" charset="0"/>
              <a:buChar char="v"/>
            </a:pPr>
            <a:r>
              <a:rPr lang="en-US" dirty="0" smtClean="0">
                <a:latin typeface="Tahoma" charset="0"/>
              </a:rPr>
              <a:t>131 </a:t>
            </a:r>
            <a:r>
              <a:rPr lang="en-US" dirty="0">
                <a:latin typeface="Tahoma" charset="0"/>
              </a:rPr>
              <a:t>male participants completed the surveys. Participants ranged in age from 19-50, with a mean age of 29.3 and represented all branches of service.</a:t>
            </a:r>
            <a:endParaRPr lang="en-US" b="1" dirty="0">
              <a:solidFill>
                <a:srgbClr val="FFFF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6694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Hypothesis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Risk Factors  Would Increase the Likelihood of IPV in Vets?</a:t>
            </a:r>
          </a:p>
        </p:txBody>
      </p:sp>
    </p:spTree>
    <p:extLst>
      <p:ext uri="{BB962C8B-B14F-4D97-AF65-F5344CB8AC3E}">
        <p14:creationId xmlns:p14="http://schemas.microsoft.com/office/powerpoint/2010/main" val="316462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Risk Factors for Intimate Partner Violence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dirty="0" smtClean="0"/>
              <a:t>Although </a:t>
            </a:r>
            <a:r>
              <a:rPr lang="en-US" dirty="0"/>
              <a:t>overall means suggested low rates of distress and partner violence, high risk groups emerged. </a:t>
            </a:r>
            <a:endParaRPr lang="en-US" dirty="0" smtClean="0"/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dirty="0" smtClean="0"/>
              <a:t>36</a:t>
            </a:r>
            <a:r>
              <a:rPr lang="en-US" dirty="0"/>
              <a:t>% met criteria for alcohol use </a:t>
            </a:r>
            <a:r>
              <a:rPr lang="en-US" dirty="0" smtClean="0"/>
              <a:t>disorder. 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dirty="0" smtClean="0"/>
              <a:t>27</a:t>
            </a:r>
            <a:r>
              <a:rPr lang="en-US" dirty="0"/>
              <a:t>% had used drugs for nonmedical </a:t>
            </a:r>
            <a:r>
              <a:rPr lang="en-US" dirty="0" smtClean="0"/>
              <a:t>reasons.</a:t>
            </a:r>
            <a:endParaRPr lang="en-US" dirty="0"/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dirty="0" smtClean="0"/>
              <a:t>10</a:t>
            </a:r>
            <a:r>
              <a:rPr lang="en-US" dirty="0"/>
              <a:t>% endorsed at least </a:t>
            </a:r>
            <a:r>
              <a:rPr lang="en-US" dirty="0" smtClean="0"/>
              <a:t>some psychological </a:t>
            </a:r>
            <a:r>
              <a:rPr lang="en-US" dirty="0"/>
              <a:t>distress. </a:t>
            </a:r>
            <a:endParaRPr lang="en-US" dirty="0" smtClean="0"/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dirty="0" smtClean="0"/>
              <a:t>Over </a:t>
            </a:r>
            <a:r>
              <a:rPr lang="en-US" dirty="0"/>
              <a:t>25% endorsed  DV </a:t>
            </a:r>
            <a:r>
              <a:rPr lang="en-US" dirty="0" smtClean="0"/>
              <a:t>myths.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dirty="0" smtClean="0"/>
              <a:t>28% had insisted on sex with their partner.</a:t>
            </a:r>
          </a:p>
        </p:txBody>
      </p:sp>
    </p:spTree>
    <p:extLst>
      <p:ext uri="{BB962C8B-B14F-4D97-AF65-F5344CB8AC3E}">
        <p14:creationId xmlns:p14="http://schemas.microsoft.com/office/powerpoint/2010/main" val="27093790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>
                <a:cs typeface="+mj-cs"/>
              </a:rPr>
              <a:t>Relationship Problems Reported by College Student Vets</a:t>
            </a:r>
            <a:endParaRPr lang="en-US" dirty="0" smtClean="0">
              <a:cs typeface="+mj-cs"/>
            </a:endParaRP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00200"/>
            <a:ext cx="8382000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300" dirty="0" smtClean="0">
                <a:cs typeface="+mn-cs"/>
              </a:rPr>
              <a:t>55% noted </a:t>
            </a:r>
            <a:r>
              <a:rPr lang="ja-JP" altLang="en-US" sz="2300" dirty="0" smtClean="0">
                <a:latin typeface="Tahoma"/>
              </a:rPr>
              <a:t>“</a:t>
            </a:r>
            <a:r>
              <a:rPr lang="en-US" altLang="ja-JP" sz="2300" dirty="0" smtClean="0"/>
              <a:t>moderate</a:t>
            </a:r>
            <a:r>
              <a:rPr lang="ja-JP" altLang="en-US" sz="2300" dirty="0" smtClean="0">
                <a:latin typeface="Tahoma"/>
              </a:rPr>
              <a:t>”</a:t>
            </a:r>
            <a:r>
              <a:rPr lang="en-US" altLang="ja-JP" sz="2300" dirty="0" smtClean="0"/>
              <a:t> to a </a:t>
            </a:r>
            <a:r>
              <a:rPr lang="ja-JP" altLang="en-US" sz="2300" dirty="0" smtClean="0">
                <a:latin typeface="Tahoma"/>
              </a:rPr>
              <a:t>“</a:t>
            </a:r>
            <a:r>
              <a:rPr lang="en-US" altLang="ja-JP" sz="2300" dirty="0" smtClean="0"/>
              <a:t>huge amount</a:t>
            </a:r>
            <a:r>
              <a:rPr lang="ja-JP" altLang="en-US" sz="2300" dirty="0" smtClean="0">
                <a:latin typeface="Tahoma"/>
              </a:rPr>
              <a:t>”</a:t>
            </a:r>
            <a:r>
              <a:rPr lang="en-US" altLang="ja-JP" sz="2300" dirty="0" smtClean="0"/>
              <a:t> of anger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300" dirty="0" smtClean="0">
                <a:cs typeface="+mn-cs"/>
              </a:rPr>
              <a:t>38% feel lonely</a:t>
            </a:r>
            <a:endParaRPr lang="en-US" altLang="ja-JP" sz="23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300" dirty="0" smtClean="0">
                <a:cs typeface="+mn-cs"/>
              </a:rPr>
              <a:t>36% reported problems in their relationship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300" dirty="0" smtClean="0">
                <a:cs typeface="+mn-cs"/>
              </a:rPr>
              <a:t>34% reported low social support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300" dirty="0" smtClean="0">
                <a:cs typeface="+mn-cs"/>
              </a:rPr>
              <a:t>26% no close friends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300" dirty="0" smtClean="0">
                <a:cs typeface="+mn-cs"/>
              </a:rPr>
              <a:t>68% insulted or swore at </a:t>
            </a:r>
            <a:r>
              <a:rPr lang="en-US" sz="2300" dirty="0" smtClean="0">
                <a:cs typeface="+mn-cs"/>
              </a:rPr>
              <a:t>partner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300" dirty="0" smtClean="0">
                <a:cs typeface="+mn-cs"/>
              </a:rPr>
              <a:t>67</a:t>
            </a:r>
            <a:r>
              <a:rPr lang="en-US" sz="2300" dirty="0" smtClean="0">
                <a:cs typeface="+mn-cs"/>
              </a:rPr>
              <a:t>% had shouted at </a:t>
            </a:r>
            <a:r>
              <a:rPr lang="en-US" sz="2300" dirty="0" smtClean="0">
                <a:cs typeface="+mn-cs"/>
              </a:rPr>
              <a:t>partner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300" dirty="0" smtClean="0">
                <a:cs typeface="+mn-cs"/>
              </a:rPr>
              <a:t>12</a:t>
            </a:r>
            <a:r>
              <a:rPr lang="en-US" sz="2300" dirty="0" smtClean="0">
                <a:cs typeface="+mn-cs"/>
              </a:rPr>
              <a:t>% threatened to hit or throw something at </a:t>
            </a:r>
            <a:r>
              <a:rPr lang="en-US" sz="2300" dirty="0" smtClean="0">
                <a:cs typeface="+mn-cs"/>
              </a:rPr>
              <a:t>partner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ja-JP" sz="2300" dirty="0" smtClean="0"/>
              <a:t>12</a:t>
            </a:r>
            <a:r>
              <a:rPr lang="en-US" altLang="ja-JP" sz="2300" dirty="0" smtClean="0"/>
              <a:t>% had grabbed their </a:t>
            </a:r>
            <a:r>
              <a:rPr lang="en-US" altLang="ja-JP" sz="2300" dirty="0" smtClean="0"/>
              <a:t>partner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300" dirty="0" smtClean="0">
                <a:cs typeface="+mn-cs"/>
              </a:rPr>
              <a:t>10</a:t>
            </a:r>
            <a:r>
              <a:rPr lang="en-US" sz="2300" dirty="0" smtClean="0">
                <a:cs typeface="+mn-cs"/>
              </a:rPr>
              <a:t>% destroyed thing of </a:t>
            </a:r>
            <a:r>
              <a:rPr lang="en-US" sz="2300" dirty="0" smtClean="0">
                <a:cs typeface="+mn-cs"/>
              </a:rPr>
              <a:t>partner.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300" dirty="0" smtClean="0">
              <a:cs typeface="+mn-cs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0" y="1396536"/>
            <a:ext cx="8936842" cy="4939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>
              <a:latin typeface="Tahoma" charset="0"/>
            </a:endParaRPr>
          </a:p>
          <a:p>
            <a:pPr>
              <a:spcBef>
                <a:spcPct val="50000"/>
              </a:spcBef>
              <a:defRPr/>
            </a:pPr>
            <a:endParaRPr lang="en-US">
              <a:latin typeface="Tahoma" charset="0"/>
            </a:endParaRPr>
          </a:p>
          <a:p>
            <a:pPr>
              <a:spcBef>
                <a:spcPct val="50000"/>
              </a:spcBef>
              <a:defRPr/>
            </a:pPr>
            <a:endParaRPr lang="en-US">
              <a:latin typeface="Tahoma" charset="0"/>
            </a:endParaRPr>
          </a:p>
          <a:p>
            <a:pPr>
              <a:spcBef>
                <a:spcPct val="50000"/>
              </a:spcBef>
              <a:defRPr/>
            </a:pPr>
            <a:endParaRPr lang="en-US">
              <a:latin typeface="Tahoma" charset="0"/>
            </a:endParaRPr>
          </a:p>
          <a:p>
            <a:pPr>
              <a:spcBef>
                <a:spcPct val="50000"/>
              </a:spcBef>
              <a:defRPr/>
            </a:pPr>
            <a:endParaRPr lang="en-US">
              <a:latin typeface="Tahoma" charset="0"/>
            </a:endParaRPr>
          </a:p>
          <a:p>
            <a:pPr>
              <a:spcBef>
                <a:spcPct val="50000"/>
              </a:spcBef>
              <a:defRPr/>
            </a:pPr>
            <a:endParaRPr lang="en-US">
              <a:latin typeface="Tahoma" charset="0"/>
            </a:endParaRPr>
          </a:p>
          <a:p>
            <a:pPr>
              <a:spcBef>
                <a:spcPct val="50000"/>
              </a:spcBef>
              <a:defRPr/>
            </a:pPr>
            <a:endParaRPr lang="en-US">
              <a:latin typeface="Tahoma" charset="0"/>
            </a:endParaRPr>
          </a:p>
          <a:p>
            <a:pPr>
              <a:spcBef>
                <a:spcPct val="50000"/>
              </a:spcBef>
              <a:defRPr/>
            </a:pPr>
            <a:endParaRPr lang="en-US">
              <a:latin typeface="Tahoma" charset="0"/>
            </a:endParaRPr>
          </a:p>
          <a:p>
            <a:pPr>
              <a:spcBef>
                <a:spcPct val="50000"/>
              </a:spcBef>
              <a:defRPr/>
            </a:pPr>
            <a:endParaRPr lang="en-US">
              <a:latin typeface="Tahoma" charset="0"/>
            </a:endParaRPr>
          </a:p>
          <a:p>
            <a:pPr>
              <a:spcBef>
                <a:spcPct val="50000"/>
              </a:spcBef>
              <a:defRPr/>
            </a:pPr>
            <a:endParaRPr lang="en-US">
              <a:latin typeface="Tahoma" charset="0"/>
            </a:endParaRPr>
          </a:p>
          <a:p>
            <a:pPr>
              <a:spcBef>
                <a:spcPct val="50000"/>
              </a:spcBef>
              <a:defRPr/>
            </a:pPr>
            <a:endParaRPr lang="en-US">
              <a:latin typeface="Tahoma" charset="0"/>
            </a:endParaRPr>
          </a:p>
          <a:p>
            <a:pPr>
              <a:spcBef>
                <a:spcPct val="50000"/>
              </a:spcBef>
              <a:defRPr/>
            </a:pPr>
            <a:endParaRPr lang="en-US">
              <a:latin typeface="Tahoma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0" y="1600200"/>
            <a:ext cx="8936842" cy="4939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 dirty="0">
              <a:latin typeface="Tahoma" charset="0"/>
            </a:endParaRPr>
          </a:p>
          <a:p>
            <a:pPr>
              <a:spcBef>
                <a:spcPct val="50000"/>
              </a:spcBef>
              <a:defRPr/>
            </a:pPr>
            <a:endParaRPr lang="en-US" dirty="0">
              <a:latin typeface="Tahoma" charset="0"/>
            </a:endParaRPr>
          </a:p>
          <a:p>
            <a:pPr>
              <a:spcBef>
                <a:spcPct val="50000"/>
              </a:spcBef>
              <a:defRPr/>
            </a:pPr>
            <a:endParaRPr lang="en-US" dirty="0">
              <a:latin typeface="Tahoma" charset="0"/>
            </a:endParaRPr>
          </a:p>
          <a:p>
            <a:pPr>
              <a:spcBef>
                <a:spcPct val="50000"/>
              </a:spcBef>
              <a:defRPr/>
            </a:pPr>
            <a:endParaRPr lang="en-US" dirty="0">
              <a:latin typeface="Tahoma" charset="0"/>
            </a:endParaRPr>
          </a:p>
          <a:p>
            <a:pPr>
              <a:spcBef>
                <a:spcPct val="50000"/>
              </a:spcBef>
              <a:defRPr/>
            </a:pPr>
            <a:endParaRPr lang="en-US" dirty="0">
              <a:latin typeface="Tahoma" charset="0"/>
            </a:endParaRPr>
          </a:p>
          <a:p>
            <a:pPr>
              <a:spcBef>
                <a:spcPct val="50000"/>
              </a:spcBef>
              <a:defRPr/>
            </a:pPr>
            <a:endParaRPr lang="en-US" dirty="0">
              <a:latin typeface="Tahoma" charset="0"/>
            </a:endParaRPr>
          </a:p>
          <a:p>
            <a:pPr>
              <a:spcBef>
                <a:spcPct val="50000"/>
              </a:spcBef>
              <a:defRPr/>
            </a:pPr>
            <a:endParaRPr lang="en-US" dirty="0">
              <a:latin typeface="Tahoma" charset="0"/>
            </a:endParaRPr>
          </a:p>
          <a:p>
            <a:pPr>
              <a:spcBef>
                <a:spcPct val="50000"/>
              </a:spcBef>
              <a:defRPr/>
            </a:pPr>
            <a:endParaRPr lang="en-US" dirty="0">
              <a:latin typeface="Tahoma" charset="0"/>
            </a:endParaRPr>
          </a:p>
          <a:p>
            <a:pPr>
              <a:spcBef>
                <a:spcPct val="50000"/>
              </a:spcBef>
              <a:defRPr/>
            </a:pPr>
            <a:endParaRPr lang="en-US" dirty="0">
              <a:latin typeface="Tahoma" charset="0"/>
            </a:endParaRPr>
          </a:p>
          <a:p>
            <a:pPr>
              <a:spcBef>
                <a:spcPct val="50000"/>
              </a:spcBef>
              <a:defRPr/>
            </a:pPr>
            <a:endParaRPr lang="en-US" dirty="0">
              <a:latin typeface="Tahoma" charset="0"/>
            </a:endParaRPr>
          </a:p>
          <a:p>
            <a:pPr>
              <a:spcBef>
                <a:spcPct val="50000"/>
              </a:spcBef>
              <a:defRPr/>
            </a:pPr>
            <a:endParaRPr lang="en-US" dirty="0">
              <a:latin typeface="Tahoma" charset="0"/>
            </a:endParaRPr>
          </a:p>
          <a:p>
            <a:pPr>
              <a:spcBef>
                <a:spcPct val="50000"/>
              </a:spcBef>
              <a:defRPr/>
            </a:pPr>
            <a:endParaRPr lang="en-US" dirty="0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72636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Examining Correlations &amp; Regression Analyses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ahoma" charset="0"/>
              </a:rPr>
              <a:t>Results suggest that higher levels of psychological distress and </a:t>
            </a:r>
            <a:r>
              <a:rPr lang="en-US" dirty="0" err="1">
                <a:latin typeface="Tahoma" charset="0"/>
              </a:rPr>
              <a:t>hypermasculine</a:t>
            </a:r>
            <a:r>
              <a:rPr lang="en-US" dirty="0">
                <a:latin typeface="Tahoma" charset="0"/>
              </a:rPr>
              <a:t> attitudes increase the likelihood of anger, psychological aggression, violence supportive attitudes, and sexual coercion towards a </a:t>
            </a:r>
            <a:r>
              <a:rPr lang="en-US" dirty="0" smtClean="0">
                <a:latin typeface="Tahoma" charset="0"/>
              </a:rPr>
              <a:t>partner.</a:t>
            </a:r>
            <a:endParaRPr lang="en-US" dirty="0">
              <a:latin typeface="Tahoma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8808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Interventions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Building on the success of the Healthy Relationship Discussion Group Series, a class was designed to address transition issues for veterans.</a:t>
            </a:r>
          </a:p>
          <a:p>
            <a:r>
              <a:rPr lang="en-US" dirty="0" smtClean="0"/>
              <a:t>Goals of the course were to enhance veterans’ success in life post deployment/separation from the military, in having healthy relationships, and in college.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7443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Evaluation of Warriors at Home Class for Vets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spcBef>
                <a:spcPts val="500"/>
              </a:spcBef>
              <a:spcAft>
                <a:spcPts val="500"/>
              </a:spcAft>
              <a:buFont typeface="Wingdings" charset="0"/>
              <a:buChar char="v"/>
            </a:pPr>
            <a:r>
              <a:rPr lang="en-US" b="1" dirty="0"/>
              <a:t>8</a:t>
            </a:r>
            <a:r>
              <a:rPr lang="en-US" dirty="0"/>
              <a:t> of 9 military students in </a:t>
            </a:r>
            <a:r>
              <a:rPr lang="en-US" dirty="0" smtClean="0"/>
              <a:t>the </a:t>
            </a:r>
            <a:r>
              <a:rPr lang="en-US" dirty="0"/>
              <a:t>undergraduate </a:t>
            </a:r>
            <a:r>
              <a:rPr lang="en-US" dirty="0" smtClean="0"/>
              <a:t>course, Warriors at Home, </a:t>
            </a:r>
            <a:r>
              <a:rPr lang="en-US" dirty="0"/>
              <a:t>completed open-ended assessments. Seven students were male, one was female. </a:t>
            </a:r>
          </a:p>
          <a:p>
            <a:pPr>
              <a:spcBef>
                <a:spcPts val="500"/>
              </a:spcBef>
              <a:spcAft>
                <a:spcPts val="500"/>
              </a:spcAft>
              <a:buFont typeface="Wingdings" charset="0"/>
              <a:buNone/>
            </a:pPr>
            <a:endParaRPr lang="en-US" b="1" i="1" dirty="0">
              <a:solidFill>
                <a:srgbClr val="FFFF00"/>
              </a:solidFill>
            </a:endParaRPr>
          </a:p>
          <a:p>
            <a:pPr>
              <a:spcBef>
                <a:spcPts val="500"/>
              </a:spcBef>
              <a:spcAft>
                <a:spcPts val="500"/>
              </a:spcAft>
              <a:buFont typeface="Wingdings" charset="0"/>
              <a:buNone/>
            </a:pPr>
            <a:r>
              <a:rPr lang="en-US" b="1" i="1" dirty="0">
                <a:solidFill>
                  <a:srgbClr val="FFFF00"/>
                </a:solidFill>
              </a:rPr>
              <a:t>Procedures</a:t>
            </a:r>
          </a:p>
          <a:p>
            <a:pPr>
              <a:spcBef>
                <a:spcPts val="500"/>
              </a:spcBef>
              <a:spcAft>
                <a:spcPts val="500"/>
              </a:spcAft>
              <a:buFont typeface="Wingdings" charset="0"/>
              <a:buChar char="v"/>
            </a:pPr>
            <a:r>
              <a:rPr lang="en-US" dirty="0"/>
              <a:t> Pre-test, early-semester, mid-semester, and post-test open-ended assessments were administered.</a:t>
            </a:r>
          </a:p>
          <a:p>
            <a:pPr>
              <a:spcBef>
                <a:spcPts val="500"/>
              </a:spcBef>
              <a:spcAft>
                <a:spcPts val="500"/>
              </a:spcAft>
              <a:buFont typeface="Wingdings" charset="0"/>
              <a:buNone/>
            </a:pPr>
            <a:endParaRPr lang="en-US" b="1" i="1" dirty="0">
              <a:solidFill>
                <a:srgbClr val="FFFF00"/>
              </a:solidFill>
            </a:endParaRPr>
          </a:p>
          <a:p>
            <a:pPr>
              <a:spcBef>
                <a:spcPts val="500"/>
              </a:spcBef>
              <a:spcAft>
                <a:spcPts val="500"/>
              </a:spcAft>
              <a:buFont typeface="Wingdings" charset="0"/>
              <a:buNone/>
            </a:pPr>
            <a:r>
              <a:rPr lang="en-US" b="1" i="1" dirty="0">
                <a:solidFill>
                  <a:srgbClr val="FFFF00"/>
                </a:solidFill>
              </a:rPr>
              <a:t>Analyses</a:t>
            </a:r>
          </a:p>
          <a:p>
            <a:pPr>
              <a:spcBef>
                <a:spcPts val="500"/>
              </a:spcBef>
              <a:spcAft>
                <a:spcPts val="500"/>
              </a:spcAft>
              <a:buFont typeface="Wingdings" charset="0"/>
              <a:buChar char="v"/>
            </a:pPr>
            <a:r>
              <a:rPr lang="en-US" dirty="0"/>
              <a:t> Responses were analyzed iteratively, used a grounded theory approach, (Straus &amp; Corbin, 1990), and recurring themes were identified by the researchers.</a:t>
            </a:r>
          </a:p>
          <a:p>
            <a:pPr algn="ctr">
              <a:spcBef>
                <a:spcPts val="500"/>
              </a:spcBef>
              <a:spcAft>
                <a:spcPts val="500"/>
              </a:spcAft>
            </a:pPr>
            <a:endParaRPr lang="en-US" sz="3600" b="1" dirty="0">
              <a:solidFill>
                <a:srgbClr val="FFFF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3410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90vetsfa14class1overviewandwomeninmil-5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ＭＳ 明朝"/>
        <a:font script="Hang" typeface="바탕"/>
        <a:font script="Hans" typeface="华文新魏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ＭＳ 明朝"/>
        <a:font script="Hang" typeface="바탕"/>
        <a:font script="Hans" typeface="华文新魏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190vetsfa14class1overviewandwomeninmil-5.thmx</Template>
  <TotalTime>82</TotalTime>
  <Words>715</Words>
  <Application>Microsoft Macintosh PowerPoint</Application>
  <PresentationFormat>On-screen Show (4:3)</PresentationFormat>
  <Paragraphs>101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190vetsfa14class1overviewandwomeninmil-5</vt:lpstr>
      <vt:lpstr>Risk Factors for Veterans in Relationships</vt:lpstr>
      <vt:lpstr>Goals for Today</vt:lpstr>
      <vt:lpstr>Blue Shield Study on Barriers to Healthy Relationships &amp; Risk Factors for IPV in Veterans (Klaw, Demers, &amp; Da Silva)</vt:lpstr>
      <vt:lpstr>Hypothesis Development</vt:lpstr>
      <vt:lpstr>Risk Factors for Intimate Partner Violence</vt:lpstr>
      <vt:lpstr>Relationship Problems Reported by College Student Vets</vt:lpstr>
      <vt:lpstr>Examining Correlations &amp; Regression Analyses</vt:lpstr>
      <vt:lpstr>Interventions</vt:lpstr>
      <vt:lpstr>Evaluation of Warriors at Home Class for Vets</vt:lpstr>
      <vt:lpstr> First Day of Class: Goals Expressed By Student Veterans</vt:lpstr>
      <vt:lpstr> Early Semester: Goals Expressed By Student Veterans</vt:lpstr>
      <vt:lpstr> End of Semester Feedback: Effects of the Class</vt:lpstr>
      <vt:lpstr>Specific Effects of Class</vt:lpstr>
      <vt:lpstr>Conclusion</vt:lpstr>
    </vt:vector>
  </TitlesOfParts>
  <Company>San Jose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Risk Factors for Veterans in Relationships</dc:title>
  <dc:creator>Elena  Klaw</dc:creator>
  <cp:lastModifiedBy>Elena  Klaw</cp:lastModifiedBy>
  <cp:revision>10</cp:revision>
  <dcterms:created xsi:type="dcterms:W3CDTF">2014-04-22T22:02:11Z</dcterms:created>
  <dcterms:modified xsi:type="dcterms:W3CDTF">2014-04-22T23:24:21Z</dcterms:modified>
</cp:coreProperties>
</file>