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8" r:id="rId1"/>
  </p:sldMasterIdLst>
  <p:sldIdLst>
    <p:sldId id="256" r:id="rId2"/>
    <p:sldId id="268" r:id="rId3"/>
    <p:sldId id="257" r:id="rId4"/>
    <p:sldId id="258" r:id="rId5"/>
    <p:sldId id="263" r:id="rId6"/>
    <p:sldId id="259" r:id="rId7"/>
    <p:sldId id="261" r:id="rId8"/>
    <p:sldId id="264" r:id="rId9"/>
    <p:sldId id="262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A651506-C9F3-0845-8B3F-226532937315}">
          <p14:sldIdLst>
            <p14:sldId id="256"/>
            <p14:sldId id="268"/>
            <p14:sldId id="257"/>
            <p14:sldId id="258"/>
            <p14:sldId id="263"/>
            <p14:sldId id="259"/>
            <p14:sldId id="261"/>
            <p14:sldId id="264"/>
            <p14:sldId id="262"/>
            <p14:sldId id="266"/>
            <p14:sldId id="267"/>
          </p14:sldIdLst>
        </p14:section>
        <p14:section name="Untitled Section" id="{B5E848DF-3723-9949-9F25-F3A97BA7877A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784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0DE4116-9614-AC4F-82B9-E70B951F8012}" type="datetimeFigureOut">
              <a:rPr lang="en-US" smtClean="0"/>
              <a:t>4/8/14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4/8/14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4/8/14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4/8/14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0DE4116-9614-AC4F-82B9-E70B951F8012}" type="datetimeFigureOut">
              <a:rPr lang="en-US" smtClean="0"/>
              <a:t>4/8/14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4/8/14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4/8/14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4/8/14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4/8/14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0DE4116-9614-AC4F-82B9-E70B951F8012}" type="datetimeFigureOut">
              <a:rPr lang="en-US" smtClean="0"/>
              <a:t>4/8/14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0DE4116-9614-AC4F-82B9-E70B951F8012}" type="datetimeFigureOut">
              <a:rPr lang="en-US" smtClean="0"/>
              <a:t>4/8/14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60DE4116-9614-AC4F-82B9-E70B951F8012}" type="datetimeFigureOut">
              <a:rPr lang="en-US" smtClean="0"/>
              <a:t>4/8/14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Veterans and Civic Leadership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Psych 190</a:t>
            </a:r>
          </a:p>
          <a:p>
            <a:r>
              <a:rPr lang="en-US" dirty="0" smtClean="0"/>
              <a:t>Dr. Elena Klaw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0114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Impacts Reported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8600"/>
            <a:ext cx="8229600" cy="4673917"/>
          </a:xfrm>
        </p:spPr>
        <p:txBody>
          <a:bodyPr>
            <a:normAutofit fontScale="92500"/>
          </a:bodyPr>
          <a:lstStyle/>
          <a:p>
            <a:r>
              <a:rPr lang="en-US" sz="2400" dirty="0" smtClean="0"/>
              <a:t>All </a:t>
            </a:r>
            <a:r>
              <a:rPr lang="en-US" sz="2400" dirty="0"/>
              <a:t>participants stated that The Mission Continues Fellowship Program allowed them to make a contribution to their communities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smtClean="0"/>
              <a:t>Over 75% </a:t>
            </a:r>
            <a:r>
              <a:rPr lang="en-US" sz="2400" dirty="0"/>
              <a:t>reported that they felt like part of a community, and </a:t>
            </a:r>
            <a:r>
              <a:rPr lang="en-US" sz="2400" dirty="0" smtClean="0"/>
              <a:t>100% said </a:t>
            </a:r>
            <a:r>
              <a:rPr lang="en-US" sz="2400" dirty="0"/>
              <a:t>they believe they made a difference in the life of at least one person.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68</a:t>
            </a:r>
            <a:r>
              <a:rPr lang="en-US" sz="2400" dirty="0"/>
              <a:t>% </a:t>
            </a:r>
            <a:r>
              <a:rPr lang="en-US" sz="2400" dirty="0" smtClean="0"/>
              <a:t>stated they are </a:t>
            </a:r>
            <a:r>
              <a:rPr lang="en-US" sz="2400" dirty="0"/>
              <a:t>aware of what can be done to meet the important needs in their community, and 76% try to make a positive difference in their communities. 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68% reported a </a:t>
            </a:r>
            <a:r>
              <a:rPr lang="en-US" sz="2400" dirty="0"/>
              <a:t>strong attachment to their communities. </a:t>
            </a: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599216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about domestic national service as an option for those who want to serve?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Service-learning as mandatory or available to all college students?</a:t>
            </a:r>
          </a:p>
          <a:p>
            <a:endParaRPr lang="en-US" dirty="0"/>
          </a:p>
          <a:p>
            <a:r>
              <a:rPr lang="en-US" dirty="0" smtClean="0"/>
              <a:t>Can we provide an an i</a:t>
            </a:r>
            <a:r>
              <a:rPr lang="en-US" dirty="0"/>
              <a:t>n</a:t>
            </a:r>
            <a:r>
              <a:rPr lang="en-US" dirty="0" smtClean="0"/>
              <a:t>frastructure and support for national service that is as impressive as the structure of the military 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755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Community service and you</a:t>
            </a:r>
          </a:p>
          <a:p>
            <a:r>
              <a:rPr lang="en-US" dirty="0" smtClean="0"/>
              <a:t>Vets and community service</a:t>
            </a:r>
          </a:p>
          <a:p>
            <a:r>
              <a:rPr lang="en-US" i="1" dirty="0" smtClean="0"/>
              <a:t>The Mission Continues</a:t>
            </a:r>
          </a:p>
          <a:p>
            <a:r>
              <a:rPr lang="en-US" dirty="0" smtClean="0"/>
              <a:t>Satisfaction findings</a:t>
            </a:r>
          </a:p>
          <a:p>
            <a:r>
              <a:rPr lang="en-US" dirty="0" smtClean="0"/>
              <a:t>Effects</a:t>
            </a:r>
          </a:p>
          <a:p>
            <a:r>
              <a:rPr lang="en-US" dirty="0" smtClean="0"/>
              <a:t>What now?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094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Partner Interview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role has community service played in your life?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706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unique strengths do veterans bring to community leadership roles?</a:t>
            </a:r>
          </a:p>
          <a:p>
            <a:endParaRPr lang="en-US" dirty="0"/>
          </a:p>
          <a:p>
            <a:r>
              <a:rPr lang="en-US" dirty="0" smtClean="0"/>
              <a:t>How might veterans benefit from community (civic) involvement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290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Mission Continues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b="1" dirty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The Mission Continues is a transition program for </a:t>
            </a:r>
            <a:r>
              <a:rPr lang="en-US" dirty="0"/>
              <a:t>post-9</a:t>
            </a:r>
            <a:r>
              <a:rPr lang="en-US" dirty="0" smtClean="0"/>
              <a:t>/11 vets that aims to leverage </a:t>
            </a:r>
            <a:r>
              <a:rPr lang="en-US" dirty="0"/>
              <a:t>military experience, leadership skills, and </a:t>
            </a:r>
            <a:r>
              <a:rPr lang="en-US" dirty="0" smtClean="0"/>
              <a:t>service orientation. 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Mission Continues Fellowship Program provides veterans stipends to serve as volunteers at nonprofit organizations for a period of six months. </a:t>
            </a:r>
            <a:r>
              <a:rPr lang="en-US" dirty="0" smtClean="0"/>
              <a:t>It is a nonprofit organization that </a:t>
            </a:r>
            <a:r>
              <a:rPr lang="en-US" dirty="0"/>
              <a:t>challenges post-9/11 veterans to continue to serve their country and communities after their military service has ended.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193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Mission Continues</a:t>
            </a:r>
            <a:br>
              <a:rPr lang="en-US" dirty="0" smtClean="0"/>
            </a:br>
            <a:r>
              <a:rPr lang="en-US" dirty="0" smtClean="0"/>
              <a:t>(See Mathieu et al., 2013)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Participants </a:t>
            </a:r>
            <a:r>
              <a:rPr lang="en-US" dirty="0"/>
              <a:t>serve as a volunteer at a nonprofit organization in their local community for </a:t>
            </a:r>
            <a:r>
              <a:rPr lang="en-US" dirty="0" smtClean="0"/>
              <a:t>14</a:t>
            </a:r>
            <a:r>
              <a:rPr lang="en-US" dirty="0"/>
              <a:t>-28 weeks, typically at social service, youth, or veteran’s organizations. </a:t>
            </a:r>
            <a:endParaRPr lang="en-US" dirty="0" smtClean="0"/>
          </a:p>
          <a:p>
            <a:endParaRPr lang="en-US" i="1" dirty="0" smtClean="0"/>
          </a:p>
          <a:p>
            <a:r>
              <a:rPr lang="en-US" dirty="0" smtClean="0"/>
              <a:t>Mission </a:t>
            </a:r>
            <a:r>
              <a:rPr lang="en-US" dirty="0"/>
              <a:t>Continues Fellows were all United States military veterans, discharged after September 11, 2001, and reported having a service- connected disability.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Most were </a:t>
            </a:r>
            <a:r>
              <a:rPr lang="en-US" dirty="0"/>
              <a:t>mostly younger than 35 (67%), Caucasian (67%), and male (83%).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603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Satisfaction Findings </a:t>
            </a:r>
            <a:r>
              <a:rPr lang="en-US" sz="2700" dirty="0" smtClean="0"/>
              <a:t>(N = 27 of cohort of 52 post 9/11 vets)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95% of fellows </a:t>
            </a:r>
            <a:r>
              <a:rPr lang="en-US" dirty="0"/>
              <a:t>reported high </a:t>
            </a:r>
            <a:r>
              <a:rPr lang="en-US" dirty="0" smtClean="0"/>
              <a:t>levels of </a:t>
            </a:r>
            <a:r>
              <a:rPr lang="en-US" dirty="0"/>
              <a:t>satisfaction with providing services to the community and learning about their </a:t>
            </a:r>
            <a:r>
              <a:rPr lang="en-US" dirty="0" smtClean="0"/>
              <a:t>organization. </a:t>
            </a:r>
          </a:p>
          <a:p>
            <a:r>
              <a:rPr lang="en-US" dirty="0" smtClean="0"/>
              <a:t>Although slightly </a:t>
            </a:r>
            <a:r>
              <a:rPr lang="en-US" dirty="0"/>
              <a:t>more than 20% of Fellows reported that participating in the </a:t>
            </a:r>
            <a:r>
              <a:rPr lang="en-US" dirty="0" smtClean="0"/>
              <a:t>Program </a:t>
            </a:r>
            <a:r>
              <a:rPr lang="en-US" dirty="0"/>
              <a:t>was </a:t>
            </a:r>
            <a:r>
              <a:rPr lang="en-US" dirty="0" smtClean="0"/>
              <a:t>stressful, 100% reported that it was </a:t>
            </a:r>
            <a:r>
              <a:rPr lang="en-US" dirty="0"/>
              <a:t>a worthwhile </a:t>
            </a:r>
            <a:r>
              <a:rPr lang="en-US" dirty="0" smtClean="0"/>
              <a:t>experience. </a:t>
            </a:r>
            <a:endParaRPr lang="en-US" dirty="0"/>
          </a:p>
          <a:p>
            <a:r>
              <a:rPr lang="en-US" dirty="0" smtClean="0"/>
              <a:t>Fellows </a:t>
            </a:r>
            <a:r>
              <a:rPr lang="en-US" dirty="0"/>
              <a:t>reported that the fellowship helped them to improve their chances of finding a job (82%), improve their performance on the job (91%), improve their chances of getting a promotion (82%), and make a career change (77%).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883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Effects of the Mission Continues Program on Participants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9600" b="1" dirty="0"/>
              <a:t>Personal growth through civic </a:t>
            </a:r>
            <a:r>
              <a:rPr lang="en-US" sz="9600" b="1" dirty="0" smtClean="0"/>
              <a:t>service</a:t>
            </a:r>
            <a:endParaRPr lang="en-US" sz="9600" b="1" dirty="0"/>
          </a:p>
          <a:p>
            <a:endParaRPr lang="en-US" sz="9600" b="1" dirty="0" smtClean="0"/>
          </a:p>
          <a:p>
            <a:r>
              <a:rPr lang="en-US" sz="9600" dirty="0" smtClean="0"/>
              <a:t>82% of participants </a:t>
            </a:r>
            <a:r>
              <a:rPr lang="en-US" sz="9600" dirty="0"/>
              <a:t>reported that the </a:t>
            </a:r>
            <a:r>
              <a:rPr lang="en-US" sz="9600" dirty="0" smtClean="0"/>
              <a:t>Program </a:t>
            </a:r>
            <a:r>
              <a:rPr lang="en-US" sz="9600" dirty="0"/>
              <a:t>exposed them to new ideas and ways of seeing the </a:t>
            </a:r>
            <a:r>
              <a:rPr lang="en-US" sz="9600" dirty="0" smtClean="0"/>
              <a:t>world.</a:t>
            </a:r>
          </a:p>
          <a:p>
            <a:r>
              <a:rPr lang="en-US" sz="9600" dirty="0" smtClean="0"/>
              <a:t>64</a:t>
            </a:r>
            <a:r>
              <a:rPr lang="en-US" sz="9600" dirty="0"/>
              <a:t>% reexamined their beliefs </a:t>
            </a:r>
            <a:r>
              <a:rPr lang="en-US" sz="9600" dirty="0" smtClean="0"/>
              <a:t>about </a:t>
            </a:r>
            <a:r>
              <a:rPr lang="en-US" sz="9600" dirty="0"/>
              <a:t>the “real” </a:t>
            </a:r>
            <a:r>
              <a:rPr lang="en-US" sz="9600" dirty="0" smtClean="0"/>
              <a:t>world.</a:t>
            </a:r>
          </a:p>
          <a:p>
            <a:r>
              <a:rPr lang="en-US" sz="9600" dirty="0" smtClean="0"/>
              <a:t>46</a:t>
            </a:r>
            <a:r>
              <a:rPr lang="en-US" sz="9600" dirty="0"/>
              <a:t>% did things they never thought they could </a:t>
            </a:r>
            <a:r>
              <a:rPr lang="en-US" sz="9600" dirty="0" smtClean="0"/>
              <a:t>do.</a:t>
            </a:r>
          </a:p>
          <a:p>
            <a:r>
              <a:rPr lang="en-US" sz="9600" dirty="0" smtClean="0"/>
              <a:t>64</a:t>
            </a:r>
            <a:r>
              <a:rPr lang="en-US" sz="9600" dirty="0"/>
              <a:t>% changed some of their beliefs and attitudes. </a:t>
            </a:r>
            <a:endParaRPr lang="en-US" sz="9600" dirty="0" smtClean="0"/>
          </a:p>
          <a:p>
            <a:pPr marL="0" indent="0">
              <a:buNone/>
            </a:pPr>
            <a:endParaRPr lang="en-US" sz="9600" dirty="0"/>
          </a:p>
          <a:p>
            <a:pPr marL="0" indent="0">
              <a:buNone/>
            </a:pPr>
            <a:r>
              <a:rPr lang="en-US" sz="9600" b="1" dirty="0"/>
              <a:t>Self-truths: Values and </a:t>
            </a:r>
            <a:r>
              <a:rPr lang="en-US" sz="9600" b="1" dirty="0" smtClean="0"/>
              <a:t>beliefs</a:t>
            </a:r>
          </a:p>
          <a:p>
            <a:endParaRPr lang="en-US" sz="9600" b="1" dirty="0"/>
          </a:p>
          <a:p>
            <a:r>
              <a:rPr lang="en-US" sz="9600" dirty="0" smtClean="0"/>
              <a:t>81</a:t>
            </a:r>
            <a:r>
              <a:rPr lang="en-US" sz="9600" dirty="0"/>
              <a:t>% feel that they have had a good influence on the lives of many people. </a:t>
            </a:r>
            <a:endParaRPr lang="en-US" sz="9600" dirty="0" smtClean="0"/>
          </a:p>
          <a:p>
            <a:r>
              <a:rPr lang="en-US" sz="9600" dirty="0" smtClean="0"/>
              <a:t>Nearly </a:t>
            </a:r>
            <a:r>
              <a:rPr lang="en-US" sz="9600" dirty="0"/>
              <a:t>all program participants </a:t>
            </a:r>
            <a:r>
              <a:rPr lang="en-US" sz="9600" dirty="0" smtClean="0"/>
              <a:t>report that others would say they have made a contribution to society. 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67370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Effects on Future Community Involvement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</a:t>
            </a:r>
            <a:r>
              <a:rPr lang="en-US" dirty="0"/>
              <a:t>a result of completing the Mission Continues Fellowship Program, 100% of Fellows reported that they will probably or definitely stay involved in volunteer activities and public service in the future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Participants valued networking opportunities and a “sense of purpose.”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2653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90vetsfa14class1overviewandwomeninmil-5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190vetsfa14class1overviewandwomeninmil-5.thmx</Template>
  <TotalTime>69</TotalTime>
  <Words>655</Words>
  <Application>Microsoft Macintosh PowerPoint</Application>
  <PresentationFormat>On-screen Show (4:3)</PresentationFormat>
  <Paragraphs>64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190vetsfa14class1overviewandwomeninmil-5</vt:lpstr>
      <vt:lpstr>Veterans and Civic Leadership</vt:lpstr>
      <vt:lpstr>Goals for Today</vt:lpstr>
      <vt:lpstr>Partner Interview Activity</vt:lpstr>
      <vt:lpstr>Discussion Questions</vt:lpstr>
      <vt:lpstr>The Mission Continues</vt:lpstr>
      <vt:lpstr>The Mission Continues (See Mathieu et al., 2013)</vt:lpstr>
      <vt:lpstr>Satisfaction Findings (N = 27 of cohort of 52 post 9/11 vets)</vt:lpstr>
      <vt:lpstr>Effects of the Mission Continues Program on Participants </vt:lpstr>
      <vt:lpstr>Effects on Future Community Involvement</vt:lpstr>
      <vt:lpstr>Social Impacts Reported</vt:lpstr>
      <vt:lpstr>What Now?</vt:lpstr>
    </vt:vector>
  </TitlesOfParts>
  <Company>San Jose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Elena  Klaw</dc:creator>
  <cp:lastModifiedBy>Elena  Klaw</cp:lastModifiedBy>
  <cp:revision>12</cp:revision>
  <dcterms:created xsi:type="dcterms:W3CDTF">2014-04-08T22:05:18Z</dcterms:created>
  <dcterms:modified xsi:type="dcterms:W3CDTF">2014-04-08T23:15:17Z</dcterms:modified>
</cp:coreProperties>
</file>