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 id="276" r:id="rId19"/>
    <p:sldId id="273" r:id="rId20"/>
    <p:sldId id="274" r:id="rId21"/>
    <p:sldId id="275" r:id="rId22"/>
    <p:sldId id="278" r:id="rId23"/>
    <p:sldId id="279" r:id="rId24"/>
    <p:sldId id="280" r:id="rId25"/>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7" d="100"/>
          <a:sy n="117" d="100"/>
        </p:scale>
        <p:origin x="-109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3FFF053-C24A-9B43-809D-33FA8AA2EFC2}" type="datetimeFigureOut">
              <a:rPr lang="en-US" smtClean="0"/>
              <a:t>4/7/13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F066B9A-DC62-8345-8417-D49D66B777C5}" type="slidenum">
              <a:rPr lang="en-US" smtClean="0"/>
              <a:t>‹#›</a:t>
            </a:fld>
            <a:endParaRPr lang="en-US"/>
          </a:p>
        </p:txBody>
      </p:sp>
    </p:spTree>
    <p:extLst>
      <p:ext uri="{BB962C8B-B14F-4D97-AF65-F5344CB8AC3E}">
        <p14:creationId xmlns:p14="http://schemas.microsoft.com/office/powerpoint/2010/main" val="21263406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B5DEC08-1F93-FE42-9D2C-728A7663A19C}" type="datetimeFigureOut">
              <a:rPr lang="en-US" smtClean="0"/>
              <a:t>4/7/13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125D9C5-BF4A-F245-9D0C-85951BBBBEBC}" type="slidenum">
              <a:rPr lang="en-US" smtClean="0"/>
              <a:t>‹#›</a:t>
            </a:fld>
            <a:endParaRPr lang="en-US"/>
          </a:p>
        </p:txBody>
      </p:sp>
    </p:spTree>
    <p:extLst>
      <p:ext uri="{BB962C8B-B14F-4D97-AF65-F5344CB8AC3E}">
        <p14:creationId xmlns:p14="http://schemas.microsoft.com/office/powerpoint/2010/main" val="116082412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914F47-A7E0-714A-815B-7800402175A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914F47-A7E0-714A-815B-7800402175A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14F47-A7E0-714A-815B-7800402175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14F47-A7E0-714A-815B-7800402175A5}"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14F47-A7E0-714A-815B-7800402175A5}"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14F47-A7E0-714A-815B-7800402175A5}"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6B914F47-A7E0-714A-815B-7800402175A5}"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914F47-A7E0-714A-815B-7800402175A5}"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6B914F47-A7E0-714A-815B-7800402175A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14F47-A7E0-714A-815B-7800402175A5}"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B914F47-A7E0-714A-815B-7800402175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sldNum="0" hdr="0" ftr="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4826000"/>
            <a:ext cx="8741833" cy="732118"/>
          </a:xfrm>
        </p:spPr>
        <p:txBody>
          <a:bodyPr>
            <a:normAutofit/>
          </a:bodyPr>
          <a:lstStyle/>
          <a:p>
            <a:pPr algn="ctr"/>
            <a:r>
              <a:rPr lang="en-US" b="1" i="1" dirty="0" smtClean="0">
                <a:solidFill>
                  <a:srgbClr val="660066"/>
                </a:solidFill>
              </a:rPr>
              <a:t>Program Evaluation Planning &amp; Data Analysis</a:t>
            </a:r>
            <a:endParaRPr lang="en-US" b="1" i="1" dirty="0">
              <a:solidFill>
                <a:srgbClr val="660066"/>
              </a:solidFill>
            </a:endParaRPr>
          </a:p>
        </p:txBody>
      </p:sp>
      <p:sp>
        <p:nvSpPr>
          <p:cNvPr id="3" name="Subtitle 2"/>
          <p:cNvSpPr>
            <a:spLocks noGrp="1"/>
          </p:cNvSpPr>
          <p:nvPr>
            <p:ph type="subTitle" idx="1"/>
          </p:nvPr>
        </p:nvSpPr>
        <p:spPr>
          <a:xfrm>
            <a:off x="391583" y="5562599"/>
            <a:ext cx="8447617" cy="748553"/>
          </a:xfrm>
        </p:spPr>
        <p:txBody>
          <a:bodyPr>
            <a:noAutofit/>
          </a:bodyPr>
          <a:lstStyle/>
          <a:p>
            <a:pPr algn="ctr"/>
            <a:r>
              <a:rPr lang="en-US" sz="2400" b="1" i="1" dirty="0" err="1" smtClean="0">
                <a:solidFill>
                  <a:srgbClr val="660066"/>
                </a:solidFill>
              </a:rPr>
              <a:t>ScWk</a:t>
            </a:r>
            <a:r>
              <a:rPr lang="en-US" sz="2400" b="1" i="1" dirty="0" smtClean="0">
                <a:solidFill>
                  <a:srgbClr val="660066"/>
                </a:solidFill>
              </a:rPr>
              <a:t> 242 – Session 11 Slides</a:t>
            </a:r>
            <a:endParaRPr lang="en-US" sz="2400" b="1" i="1" dirty="0">
              <a:solidFill>
                <a:srgbClr val="660066"/>
              </a:solidFill>
            </a:endParaRPr>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726165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34" y="607358"/>
            <a:ext cx="7948954" cy="992841"/>
          </a:xfrm>
        </p:spPr>
        <p:txBody>
          <a:bodyPr/>
          <a:lstStyle/>
          <a:p>
            <a:pPr algn="ctr"/>
            <a:r>
              <a:rPr lang="en-US" sz="3200" b="1" i="1" dirty="0" smtClean="0"/>
              <a:t>Assessing Organizational Effectiveness</a:t>
            </a:r>
            <a:endParaRPr lang="en-US" sz="3200" b="1" i="1" dirty="0"/>
          </a:p>
        </p:txBody>
      </p:sp>
      <p:sp>
        <p:nvSpPr>
          <p:cNvPr id="3" name="Content Placeholder 2"/>
          <p:cNvSpPr>
            <a:spLocks noGrp="1"/>
          </p:cNvSpPr>
          <p:nvPr>
            <p:ph idx="1"/>
          </p:nvPr>
        </p:nvSpPr>
        <p:spPr>
          <a:xfrm>
            <a:off x="498474" y="1397000"/>
            <a:ext cx="7556313" cy="5175250"/>
          </a:xfrm>
        </p:spPr>
        <p:txBody>
          <a:bodyPr>
            <a:normAutofit/>
          </a:bodyPr>
          <a:lstStyle/>
          <a:p>
            <a:pPr>
              <a:buNone/>
            </a:pPr>
            <a:r>
              <a:rPr lang="en-US" sz="2400" b="1" i="1" dirty="0"/>
              <a:t>Organizational effectiveness </a:t>
            </a:r>
            <a:r>
              <a:rPr lang="en-US" sz="2400" b="1" dirty="0"/>
              <a:t>= the ability of an organization to fulfill its </a:t>
            </a:r>
            <a:r>
              <a:rPr lang="en-US" sz="2400" b="1" dirty="0" smtClean="0"/>
              <a:t>mission via: </a:t>
            </a:r>
            <a:endParaRPr lang="en-US" sz="2400" b="1" dirty="0"/>
          </a:p>
          <a:p>
            <a:pPr marL="566738" indent="-333375">
              <a:spcBef>
                <a:spcPts val="600"/>
              </a:spcBef>
              <a:buFont typeface="Wingdings" charset="2"/>
              <a:buChar char="u"/>
            </a:pPr>
            <a:r>
              <a:rPr lang="en-US" sz="2400" b="1" dirty="0"/>
              <a:t> </a:t>
            </a:r>
            <a:r>
              <a:rPr lang="en-US" sz="2400" b="1" dirty="0" smtClean="0"/>
              <a:t> sound </a:t>
            </a:r>
            <a:r>
              <a:rPr lang="en-US" sz="2400" b="1" dirty="0"/>
              <a:t>management, </a:t>
            </a:r>
          </a:p>
          <a:p>
            <a:pPr marL="566738" indent="-333375">
              <a:spcBef>
                <a:spcPts val="600"/>
              </a:spcBef>
              <a:buFont typeface="Wingdings" charset="2"/>
              <a:buChar char="u"/>
            </a:pPr>
            <a:r>
              <a:rPr lang="en-US" sz="2400" b="1" dirty="0"/>
              <a:t>  </a:t>
            </a:r>
            <a:r>
              <a:rPr lang="en-US" sz="2400" b="1" dirty="0" smtClean="0"/>
              <a:t>strong </a:t>
            </a:r>
            <a:r>
              <a:rPr lang="en-US" sz="2400" b="1" dirty="0"/>
              <a:t>governance, </a:t>
            </a:r>
          </a:p>
          <a:p>
            <a:pPr marL="566738" indent="-333375">
              <a:spcBef>
                <a:spcPts val="600"/>
              </a:spcBef>
              <a:buFont typeface="Wingdings" charset="2"/>
              <a:buChar char="u"/>
            </a:pPr>
            <a:r>
              <a:rPr lang="en-US" sz="2400" b="1" dirty="0"/>
              <a:t>  </a:t>
            </a:r>
            <a:r>
              <a:rPr lang="en-US" sz="2400" b="1" dirty="0" smtClean="0"/>
              <a:t>persistent </a:t>
            </a:r>
            <a:r>
              <a:rPr lang="en-US" sz="2400" b="1" dirty="0"/>
              <a:t>rededication to achieving results</a:t>
            </a:r>
          </a:p>
          <a:p>
            <a:pPr marL="0" lvl="1" indent="0">
              <a:spcBef>
                <a:spcPts val="2000"/>
              </a:spcBef>
              <a:buClr>
                <a:schemeClr val="accent1"/>
              </a:buClr>
              <a:buNone/>
            </a:pPr>
            <a:r>
              <a:rPr lang="en-US" sz="2400" b="1" i="1" dirty="0" smtClean="0"/>
              <a:t>Assessing Outcomes = </a:t>
            </a:r>
            <a:r>
              <a:rPr lang="en-US" sz="2400" b="1" dirty="0"/>
              <a:t>Changes in attitudes, behavior, skills, knowledge, condition or status.</a:t>
            </a:r>
          </a:p>
          <a:p>
            <a:pPr lvl="1">
              <a:buNone/>
            </a:pPr>
            <a:r>
              <a:rPr lang="en-US" sz="2400" b="1" i="1" u="sng" dirty="0"/>
              <a:t>Must be:</a:t>
            </a:r>
            <a:r>
              <a:rPr lang="en-US" sz="2400" b="1" i="1" dirty="0">
                <a:sym typeface="Wingdings 3" pitchFamily="18" charset="2"/>
              </a:rPr>
              <a:t> </a:t>
            </a:r>
            <a:endParaRPr lang="en-US" sz="2400" b="1" i="1" dirty="0"/>
          </a:p>
          <a:p>
            <a:pPr lvl="1">
              <a:buClrTx/>
              <a:buSzPct val="80000"/>
              <a:buFont typeface="Wingdings 3" pitchFamily="18" charset="2"/>
              <a:buChar char="u"/>
            </a:pPr>
            <a:r>
              <a:rPr lang="en-US" sz="2400" b="1" dirty="0"/>
              <a:t>  Realistic and attainable</a:t>
            </a:r>
          </a:p>
          <a:p>
            <a:pPr lvl="1">
              <a:buClrTx/>
              <a:buSzPct val="80000"/>
              <a:buFont typeface="Wingdings 3" pitchFamily="18" charset="2"/>
              <a:buChar char="u"/>
            </a:pPr>
            <a:r>
              <a:rPr lang="en-US" sz="2400" b="1" dirty="0"/>
              <a:t>  Related to core </a:t>
            </a:r>
            <a:r>
              <a:rPr lang="en-US" sz="2400" b="1" dirty="0" smtClean="0"/>
              <a:t>organizational goals</a:t>
            </a:r>
          </a:p>
          <a:p>
            <a:pPr lvl="1">
              <a:buClrTx/>
              <a:buSzPct val="80000"/>
              <a:buFont typeface="Wingdings 3" pitchFamily="18" charset="2"/>
              <a:buChar char="u"/>
            </a:pPr>
            <a:r>
              <a:rPr lang="en-US" sz="2400" b="1" dirty="0"/>
              <a:t> </a:t>
            </a:r>
            <a:r>
              <a:rPr lang="en-US" sz="2400" b="1" dirty="0" smtClean="0"/>
              <a:t>  Within the program’s </a:t>
            </a:r>
            <a:r>
              <a:rPr lang="en-US" sz="2400" b="1" dirty="0"/>
              <a:t>sphere of influence</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34261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709082"/>
            <a:ext cx="8229600" cy="687917"/>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600" b="0" kern="1200">
                <a:solidFill>
                  <a:schemeClr val="accent1"/>
                </a:solidFill>
                <a:latin typeface="+mj-lt"/>
                <a:ea typeface="+mj-ea"/>
                <a:cs typeface="+mj-cs"/>
              </a:defRPr>
            </a:lvl1pPr>
          </a:lstStyle>
          <a:p>
            <a:pPr algn="ctr"/>
            <a:r>
              <a:rPr lang="en-US" b="1" i="1" dirty="0" smtClean="0"/>
              <a:t>Examples of Indicators</a:t>
            </a:r>
            <a:endParaRPr lang="en-US" b="1" i="1" dirty="0"/>
          </a:p>
        </p:txBody>
      </p:sp>
      <p:graphicFrame>
        <p:nvGraphicFramePr>
          <p:cNvPr id="7" name="Content Placeholder 9"/>
          <p:cNvGraphicFramePr>
            <a:graphicFrameLocks/>
          </p:cNvGraphicFramePr>
          <p:nvPr>
            <p:extLst>
              <p:ext uri="{D42A27DB-BD31-4B8C-83A1-F6EECF244321}">
                <p14:modId xmlns:p14="http://schemas.microsoft.com/office/powerpoint/2010/main" val="2023784270"/>
              </p:ext>
            </p:extLst>
          </p:nvPr>
        </p:nvGraphicFramePr>
        <p:xfrm>
          <a:off x="457200" y="2226606"/>
          <a:ext cx="8001000" cy="3698474"/>
        </p:xfrm>
        <a:graphic>
          <a:graphicData uri="http://schemas.openxmlformats.org/drawingml/2006/table">
            <a:tbl>
              <a:tblPr/>
              <a:tblGrid>
                <a:gridCol w="2557703"/>
                <a:gridCol w="2100865"/>
                <a:gridCol w="3342432"/>
              </a:tblGrid>
              <a:tr h="712811">
                <a:tc>
                  <a:txBody>
                    <a:bodyPr/>
                    <a:lstStyle/>
                    <a:p>
                      <a:pPr marL="0" marR="0" algn="ctr">
                        <a:spcBef>
                          <a:spcPts val="0"/>
                        </a:spcBef>
                        <a:spcAft>
                          <a:spcPts val="0"/>
                        </a:spcAft>
                      </a:pPr>
                      <a:r>
                        <a:rPr lang="en-US" sz="2000" b="1" dirty="0" smtClean="0">
                          <a:solidFill>
                            <a:srgbClr val="000000"/>
                          </a:solidFill>
                          <a:latin typeface="Trebuchet MS" pitchFamily="34" charset="0"/>
                          <a:ea typeface="Times New Roman"/>
                          <a:cs typeface="Times New Roman"/>
                        </a:rPr>
                        <a:t>Outcome</a:t>
                      </a:r>
                      <a:endParaRPr lang="en-US" sz="2000" b="1" dirty="0">
                        <a:solidFill>
                          <a:srgbClr val="000000"/>
                        </a:solidFill>
                        <a:latin typeface="Trebuchet MS" pitchFamily="34" charset="0"/>
                        <a:ea typeface="Times New Roman"/>
                        <a:cs typeface="Times New Roman"/>
                      </a:endParaRPr>
                    </a:p>
                  </a:txBody>
                  <a:tcPr marL="43582" marR="4358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smtClean="0">
                          <a:solidFill>
                            <a:srgbClr val="000000"/>
                          </a:solidFill>
                          <a:latin typeface="Trebuchet MS" pitchFamily="34" charset="0"/>
                          <a:ea typeface="Times New Roman"/>
                          <a:cs typeface="Times New Roman"/>
                        </a:rPr>
                        <a:t>Process Indicators</a:t>
                      </a:r>
                      <a:endParaRPr lang="en-US" sz="2000" b="1" dirty="0">
                        <a:solidFill>
                          <a:srgbClr val="000000"/>
                        </a:solidFill>
                        <a:latin typeface="Trebuchet MS" pitchFamily="34" charset="0"/>
                        <a:ea typeface="Times New Roman"/>
                        <a:cs typeface="Times New Roman"/>
                      </a:endParaRPr>
                    </a:p>
                  </a:txBody>
                  <a:tcPr marL="43582" marR="43582"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spcBef>
                          <a:spcPts val="0"/>
                        </a:spcBef>
                        <a:spcAft>
                          <a:spcPts val="0"/>
                        </a:spcAft>
                      </a:pPr>
                      <a:r>
                        <a:rPr lang="en-US" sz="2000" b="1" dirty="0" smtClean="0">
                          <a:solidFill>
                            <a:srgbClr val="000000"/>
                          </a:solidFill>
                          <a:latin typeface="Trebuchet MS" pitchFamily="34" charset="0"/>
                          <a:ea typeface="Times New Roman"/>
                          <a:cs typeface="Times New Roman"/>
                        </a:rPr>
                        <a:t>Outcome</a:t>
                      </a:r>
                      <a:r>
                        <a:rPr lang="en-US" sz="2000" b="1" baseline="0" dirty="0" smtClean="0">
                          <a:solidFill>
                            <a:srgbClr val="000000"/>
                          </a:solidFill>
                          <a:latin typeface="Trebuchet MS" pitchFamily="34" charset="0"/>
                          <a:ea typeface="Times New Roman"/>
                          <a:cs typeface="Times New Roman"/>
                        </a:rPr>
                        <a:t> Indicators</a:t>
                      </a:r>
                      <a:endParaRPr lang="en-US" sz="2000" b="1" dirty="0">
                        <a:solidFill>
                          <a:srgbClr val="000000"/>
                        </a:solidFill>
                        <a:latin typeface="Trebuchet MS" pitchFamily="34" charset="0"/>
                        <a:ea typeface="Times New Roman"/>
                        <a:cs typeface="Times New Roman"/>
                      </a:endParaRPr>
                    </a:p>
                  </a:txBody>
                  <a:tcPr marL="43582" marR="43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5663">
                <a:tc>
                  <a:txBody>
                    <a:bodyPr/>
                    <a:lstStyle/>
                    <a:p>
                      <a:pPr marL="0" marR="0" algn="ctr">
                        <a:spcBef>
                          <a:spcPts val="0"/>
                        </a:spcBef>
                        <a:spcAft>
                          <a:spcPts val="0"/>
                        </a:spcAft>
                      </a:pPr>
                      <a:endParaRPr lang="en-US" sz="800" b="1" dirty="0" smtClean="0">
                        <a:solidFill>
                          <a:srgbClr val="000000"/>
                        </a:solidFill>
                        <a:latin typeface="Trebuchet MS" pitchFamily="34" charset="0"/>
                        <a:ea typeface="Times New Roman"/>
                        <a:cs typeface="Times New Roman"/>
                      </a:endParaRPr>
                    </a:p>
                    <a:p>
                      <a:pPr marL="0" marR="0">
                        <a:spcBef>
                          <a:spcPts val="0"/>
                        </a:spcBef>
                        <a:spcAft>
                          <a:spcPts val="0"/>
                        </a:spcAft>
                      </a:pPr>
                      <a:r>
                        <a:rPr lang="en-US" sz="1600" b="1" dirty="0" smtClean="0">
                          <a:solidFill>
                            <a:srgbClr val="000000"/>
                          </a:solidFill>
                          <a:latin typeface="Trebuchet MS" pitchFamily="34" charset="0"/>
                          <a:ea typeface="Times New Roman"/>
                          <a:cs typeface="Times New Roman"/>
                        </a:rPr>
                        <a:t>Improved </a:t>
                      </a:r>
                      <a:r>
                        <a:rPr lang="en-US" sz="1600" b="1" dirty="0">
                          <a:solidFill>
                            <a:srgbClr val="000000"/>
                          </a:solidFill>
                          <a:latin typeface="Trebuchet MS" pitchFamily="34" charset="0"/>
                          <a:ea typeface="Times New Roman"/>
                          <a:cs typeface="Times New Roman"/>
                        </a:rPr>
                        <a:t>communication skills</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Improved relationships</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Increased positive behaviors</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Improved life </a:t>
                      </a:r>
                      <a:r>
                        <a:rPr lang="en-US" sz="1600" b="1" dirty="0" smtClean="0">
                          <a:solidFill>
                            <a:srgbClr val="000000"/>
                          </a:solidFill>
                          <a:latin typeface="Trebuchet MS" pitchFamily="34" charset="0"/>
                          <a:ea typeface="Times New Roman"/>
                          <a:cs typeface="Times New Roman"/>
                        </a:rPr>
                        <a:t>skills</a:t>
                      </a:r>
                      <a:endParaRPr lang="en-US" sz="1600" b="1" dirty="0">
                        <a:solidFill>
                          <a:srgbClr val="000000"/>
                        </a:solidFill>
                        <a:latin typeface="Trebuchet MS" pitchFamily="34" charset="0"/>
                        <a:ea typeface="Times New Roman"/>
                        <a:cs typeface="Times New Roman"/>
                      </a:endParaRPr>
                    </a:p>
                  </a:txBody>
                  <a:tcPr marL="43582" marR="4358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solidFill>
                            <a:srgbClr val="000000"/>
                          </a:solidFill>
                          <a:latin typeface="Trebuchet MS" pitchFamily="34" charset="0"/>
                          <a:ea typeface="Times New Roman"/>
                          <a:cs typeface="Times New Roman"/>
                        </a:rPr>
                        <a:t>Number </a:t>
                      </a:r>
                      <a:r>
                        <a:rPr lang="en-US" sz="1600" b="1" dirty="0">
                          <a:solidFill>
                            <a:srgbClr val="000000"/>
                          </a:solidFill>
                          <a:latin typeface="Trebuchet MS" pitchFamily="34" charset="0"/>
                          <a:ea typeface="Times New Roman"/>
                          <a:cs typeface="Times New Roman"/>
                        </a:rPr>
                        <a:t>of meetings </a:t>
                      </a:r>
                      <a:r>
                        <a:rPr lang="en-US" sz="1600" b="1" dirty="0" err="1" smtClean="0">
                          <a:solidFill>
                            <a:srgbClr val="000000"/>
                          </a:solidFill>
                          <a:latin typeface="Trebuchet MS" pitchFamily="34" charset="0"/>
                          <a:ea typeface="Times New Roman"/>
                          <a:cs typeface="Times New Roman"/>
                        </a:rPr>
                        <a:t>indiv</a:t>
                      </a:r>
                      <a:r>
                        <a:rPr lang="en-US" sz="1600" b="1" dirty="0" smtClean="0">
                          <a:solidFill>
                            <a:srgbClr val="000000"/>
                          </a:solidFill>
                          <a:latin typeface="Trebuchet MS" pitchFamily="34" charset="0"/>
                          <a:ea typeface="Times New Roman"/>
                          <a:cs typeface="Times New Roman"/>
                        </a:rPr>
                        <a:t>./family/school </a:t>
                      </a: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Duration of meetings</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Meeting attendance</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Quality of staff and materials</a:t>
                      </a:r>
                    </a:p>
                  </a:txBody>
                  <a:tcPr marL="43582" marR="43582"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solidFill>
                            <a:srgbClr val="000000"/>
                          </a:solidFill>
                          <a:latin typeface="Trebuchet MS" pitchFamily="34" charset="0"/>
                          <a:ea typeface="Times New Roman"/>
                          <a:cs typeface="Times New Roman"/>
                        </a:rPr>
                        <a:t>Effective expression of thoughts and feelings</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More positive interaction with peers and adults</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
                      </a:r>
                      <a:br>
                        <a:rPr lang="en-US" sz="1600" b="1" dirty="0">
                          <a:solidFill>
                            <a:srgbClr val="000000"/>
                          </a:solidFill>
                          <a:latin typeface="Trebuchet MS" pitchFamily="34" charset="0"/>
                          <a:ea typeface="Times New Roman"/>
                          <a:cs typeface="Times New Roman"/>
                        </a:rPr>
                      </a:br>
                      <a:r>
                        <a:rPr lang="en-US" sz="1600" b="1" dirty="0">
                          <a:solidFill>
                            <a:srgbClr val="000000"/>
                          </a:solidFill>
                          <a:latin typeface="Trebuchet MS" pitchFamily="34" charset="0"/>
                          <a:ea typeface="Times New Roman"/>
                          <a:cs typeface="Times New Roman"/>
                        </a:rPr>
                        <a:t>Reduced/no </a:t>
                      </a:r>
                      <a:r>
                        <a:rPr lang="en-US" sz="1600" b="1" dirty="0" smtClean="0">
                          <a:solidFill>
                            <a:srgbClr val="000000"/>
                          </a:solidFill>
                          <a:latin typeface="Trebuchet MS" pitchFamily="34" charset="0"/>
                          <a:ea typeface="Times New Roman"/>
                          <a:cs typeface="Times New Roman"/>
                        </a:rPr>
                        <a:t>indication </a:t>
                      </a:r>
                      <a:r>
                        <a:rPr lang="en-US" sz="1600" b="1" dirty="0">
                          <a:solidFill>
                            <a:srgbClr val="000000"/>
                          </a:solidFill>
                          <a:latin typeface="Trebuchet MS" pitchFamily="34" charset="0"/>
                          <a:ea typeface="Times New Roman"/>
                          <a:cs typeface="Times New Roman"/>
                        </a:rPr>
                        <a:t>of illegal </a:t>
                      </a:r>
                      <a:r>
                        <a:rPr lang="en-US" sz="1600" b="1" dirty="0" smtClean="0">
                          <a:solidFill>
                            <a:srgbClr val="000000"/>
                          </a:solidFill>
                          <a:latin typeface="Trebuchet MS" pitchFamily="34" charset="0"/>
                          <a:ea typeface="Times New Roman"/>
                          <a:cs typeface="Times New Roman"/>
                        </a:rPr>
                        <a:t>or inappropriate behavior</a:t>
                      </a:r>
                      <a:endParaRPr lang="en-US" sz="1600" b="1" dirty="0">
                        <a:solidFill>
                          <a:srgbClr val="000000"/>
                        </a:solidFill>
                        <a:latin typeface="Trebuchet MS" pitchFamily="34" charset="0"/>
                        <a:ea typeface="Times New Roman"/>
                        <a:cs typeface="Times New Roman"/>
                      </a:endParaRPr>
                    </a:p>
                  </a:txBody>
                  <a:tcPr marL="43582" marR="43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ate Placeholder 7"/>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2656174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Data Collection Questions</a:t>
            </a:r>
            <a:endParaRPr lang="en-US" b="1" i="1" dirty="0"/>
          </a:p>
        </p:txBody>
      </p:sp>
      <p:sp>
        <p:nvSpPr>
          <p:cNvPr id="3" name="Content Placeholder 2"/>
          <p:cNvSpPr>
            <a:spLocks noGrp="1"/>
          </p:cNvSpPr>
          <p:nvPr>
            <p:ph idx="1"/>
          </p:nvPr>
        </p:nvSpPr>
        <p:spPr>
          <a:xfrm>
            <a:off x="498474" y="1439334"/>
            <a:ext cx="7556313" cy="4686830"/>
          </a:xfrm>
        </p:spPr>
        <p:txBody>
          <a:bodyPr/>
          <a:lstStyle/>
          <a:p>
            <a:pPr marL="333375" indent="-333375">
              <a:spcBef>
                <a:spcPct val="50000"/>
              </a:spcBef>
              <a:buClr>
                <a:srgbClr val="FF3A00"/>
              </a:buClr>
              <a:tabLst>
                <a:tab pos="338138" algn="l"/>
              </a:tabLst>
            </a:pPr>
            <a:r>
              <a:rPr lang="en-US" sz="2800" b="1" dirty="0">
                <a:latin typeface="Trebuchet MS" charset="0"/>
              </a:rPr>
              <a:t>Who will you collect data about?</a:t>
            </a:r>
            <a:r>
              <a:rPr lang="en-US" sz="2800" dirty="0">
                <a:latin typeface="Trebuchet MS" charset="0"/>
              </a:rPr>
              <a:t> </a:t>
            </a:r>
            <a:br>
              <a:rPr lang="en-US" sz="2800" dirty="0">
                <a:latin typeface="Trebuchet MS" charset="0"/>
              </a:rPr>
            </a:br>
            <a:r>
              <a:rPr lang="en-US" dirty="0">
                <a:latin typeface="Trebuchet MS" charset="0"/>
              </a:rPr>
              <a:t>Clients, caregivers, other service providers working with clients, staff, some other group? Who are considered participants of your program?  Be sure to clearly specify your </a:t>
            </a:r>
            <a:r>
              <a:rPr lang="en-US" dirty="0" err="1">
                <a:latin typeface="Trebuchet MS" charset="0"/>
              </a:rPr>
              <a:t>eval</a:t>
            </a:r>
            <a:r>
              <a:rPr lang="en-US" dirty="0">
                <a:latin typeface="Trebuchet MS" charset="0"/>
              </a:rPr>
              <a:t>. target population.</a:t>
            </a:r>
            <a:endParaRPr lang="en-US" sz="2800" dirty="0">
              <a:latin typeface="Trebuchet MS" charset="0"/>
            </a:endParaRPr>
          </a:p>
          <a:p>
            <a:pPr marL="333375" indent="-333375">
              <a:spcBef>
                <a:spcPct val="50000"/>
              </a:spcBef>
              <a:buClr>
                <a:srgbClr val="FF3A00"/>
              </a:buClr>
              <a:tabLst>
                <a:tab pos="338138" algn="l"/>
              </a:tabLst>
            </a:pPr>
            <a:r>
              <a:rPr lang="en-US" sz="2800" b="1" dirty="0">
                <a:latin typeface="Trebuchet MS" charset="0"/>
              </a:rPr>
              <a:t>What instruments do you need</a:t>
            </a:r>
            <a:r>
              <a:rPr lang="en-US" sz="2800" dirty="0">
                <a:latin typeface="Trebuchet MS" charset="0"/>
              </a:rPr>
              <a:t>? </a:t>
            </a:r>
            <a:br>
              <a:rPr lang="en-US" sz="2800" dirty="0">
                <a:latin typeface="Trebuchet MS" charset="0"/>
              </a:rPr>
            </a:br>
            <a:r>
              <a:rPr lang="en-US" dirty="0">
                <a:latin typeface="Trebuchet MS" charset="0"/>
              </a:rPr>
              <a:t>Surveys, interview guides, observation checklists and/or protocols, record extraction or record review protocols? </a:t>
            </a:r>
          </a:p>
          <a:p>
            <a:pPr marL="333375" indent="-333375">
              <a:spcBef>
                <a:spcPct val="50000"/>
              </a:spcBef>
              <a:buClr>
                <a:srgbClr val="FF3A00"/>
              </a:buClr>
              <a:tabLst>
                <a:tab pos="338138" algn="l"/>
              </a:tabLst>
            </a:pPr>
            <a:r>
              <a:rPr lang="en-US" sz="2800" b="1" dirty="0">
                <a:latin typeface="Trebuchet MS" charset="0"/>
              </a:rPr>
              <a:t>Are there any pre-tested instruments</a:t>
            </a:r>
            <a:r>
              <a:rPr lang="en-US" sz="2800" dirty="0">
                <a:latin typeface="Trebuchet MS" charset="0"/>
              </a:rPr>
              <a:t> </a:t>
            </a:r>
            <a:r>
              <a:rPr lang="en-US" dirty="0">
                <a:latin typeface="Trebuchet MS" charset="0"/>
              </a:rPr>
              <a:t>(e.g., scales for measuring human conditions and attitudes)?  </a:t>
            </a:r>
          </a:p>
          <a:p>
            <a:pPr marL="401637" lvl="1" indent="0">
              <a:spcBef>
                <a:spcPct val="50000"/>
              </a:spcBef>
              <a:buClr>
                <a:srgbClr val="FF3A00"/>
              </a:buClr>
              <a:buNone/>
            </a:pPr>
            <a:r>
              <a:rPr lang="en-US" sz="2400" b="1" dirty="0" smtClean="0">
                <a:latin typeface="Trebuchet MS" charset="0"/>
              </a:rPr>
              <a:t>  -- If </a:t>
            </a:r>
            <a:r>
              <a:rPr lang="en-US" sz="2400" b="1" dirty="0">
                <a:latin typeface="Trebuchet MS" charset="0"/>
              </a:rPr>
              <a:t>not, how will you confirm validity?</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971892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Sample Size Considerations</a:t>
            </a:r>
            <a:endParaRPr lang="en-US" b="1" i="1" dirty="0"/>
          </a:p>
        </p:txBody>
      </p:sp>
      <p:sp>
        <p:nvSpPr>
          <p:cNvPr id="3" name="Content Placeholder 2"/>
          <p:cNvSpPr>
            <a:spLocks noGrp="1"/>
          </p:cNvSpPr>
          <p:nvPr>
            <p:ph idx="1"/>
          </p:nvPr>
        </p:nvSpPr>
        <p:spPr>
          <a:xfrm>
            <a:off x="413808" y="1354668"/>
            <a:ext cx="7640979" cy="4974166"/>
          </a:xfrm>
        </p:spPr>
        <p:txBody>
          <a:bodyPr>
            <a:normAutofit fontScale="92500"/>
          </a:bodyPr>
          <a:lstStyle/>
          <a:p>
            <a:pPr marL="571500" lvl="2">
              <a:lnSpc>
                <a:spcPct val="80000"/>
              </a:lnSpc>
              <a:buClr>
                <a:srgbClr val="F33E13"/>
              </a:buClr>
              <a:buNone/>
              <a:tabLst>
                <a:tab pos="800100" algn="l"/>
              </a:tabLst>
            </a:pPr>
            <a:endParaRPr lang="en-US" sz="900" dirty="0">
              <a:latin typeface="Trebuchet MS" charset="0"/>
            </a:endParaRPr>
          </a:p>
          <a:p>
            <a:pPr marL="571500" lvl="2">
              <a:lnSpc>
                <a:spcPct val="80000"/>
              </a:lnSpc>
              <a:buClr>
                <a:srgbClr val="F33E13"/>
              </a:buClr>
              <a:buFont typeface="Wingdings" charset="2"/>
              <a:buChar char=""/>
              <a:tabLst>
                <a:tab pos="800100" algn="l"/>
              </a:tabLst>
            </a:pPr>
            <a:r>
              <a:rPr lang="en-US" sz="2600" b="1" dirty="0">
                <a:latin typeface="Trebuchet MS" charset="0"/>
              </a:rPr>
              <a:t>The sample should be as large as </a:t>
            </a:r>
            <a:r>
              <a:rPr lang="en-US" sz="2600" b="1" dirty="0" smtClean="0">
                <a:latin typeface="Trebuchet MS" charset="0"/>
              </a:rPr>
              <a:t>practically and probabilistically </a:t>
            </a:r>
            <a:r>
              <a:rPr lang="en-US" sz="2600" b="1" dirty="0">
                <a:latin typeface="Trebuchet MS" charset="0"/>
              </a:rPr>
              <a:t>required.  </a:t>
            </a:r>
            <a:endParaRPr lang="en-US" sz="2600" b="1" dirty="0">
              <a:solidFill>
                <a:srgbClr val="FF0000"/>
              </a:solidFill>
              <a:latin typeface="Trebuchet MS" charset="0"/>
            </a:endParaRPr>
          </a:p>
          <a:p>
            <a:pPr marL="571500" lvl="2">
              <a:lnSpc>
                <a:spcPct val="80000"/>
              </a:lnSpc>
              <a:spcBef>
                <a:spcPct val="70000"/>
              </a:spcBef>
              <a:buClr>
                <a:srgbClr val="F33E13"/>
              </a:buClr>
              <a:buFont typeface="Wingdings" charset="2"/>
              <a:buChar char=""/>
              <a:tabLst>
                <a:tab pos="800100" algn="l"/>
              </a:tabLst>
            </a:pPr>
            <a:r>
              <a:rPr lang="en-US" sz="2600" b="1" dirty="0">
                <a:latin typeface="Trebuchet MS" charset="0"/>
              </a:rPr>
              <a:t>If a population is smaller than 100, </a:t>
            </a:r>
            <a:r>
              <a:rPr lang="en-US" sz="2600" b="1" dirty="0" smtClean="0">
                <a:latin typeface="Trebuchet MS" charset="0"/>
              </a:rPr>
              <a:t>generally include </a:t>
            </a:r>
            <a:r>
              <a:rPr lang="en-US" sz="2600" b="1" dirty="0">
                <a:latin typeface="Trebuchet MS" charset="0"/>
              </a:rPr>
              <a:t>them all.</a:t>
            </a:r>
          </a:p>
          <a:p>
            <a:pPr marL="571500" lvl="2">
              <a:lnSpc>
                <a:spcPct val="80000"/>
              </a:lnSpc>
              <a:spcBef>
                <a:spcPct val="70000"/>
              </a:spcBef>
              <a:buClr>
                <a:srgbClr val="F33E13"/>
              </a:buClr>
              <a:buFont typeface="Wingdings" charset="2"/>
              <a:buChar char=""/>
              <a:tabLst>
                <a:tab pos="800100" algn="l"/>
              </a:tabLst>
            </a:pPr>
            <a:r>
              <a:rPr lang="en-US" sz="2600" b="1" dirty="0">
                <a:latin typeface="Trebuchet MS" charset="0"/>
              </a:rPr>
              <a:t>When a sample is comparatively large, adding cases </a:t>
            </a:r>
            <a:r>
              <a:rPr lang="en-US" sz="2600" b="1" dirty="0" smtClean="0">
                <a:latin typeface="Trebuchet MS" charset="0"/>
              </a:rPr>
              <a:t>usually does </a:t>
            </a:r>
            <a:r>
              <a:rPr lang="en-US" sz="2600" b="1" dirty="0">
                <a:latin typeface="Trebuchet MS" charset="0"/>
              </a:rPr>
              <a:t>not increase precision. </a:t>
            </a:r>
          </a:p>
          <a:p>
            <a:pPr marL="571500" lvl="2">
              <a:lnSpc>
                <a:spcPct val="80000"/>
              </a:lnSpc>
              <a:spcBef>
                <a:spcPct val="70000"/>
              </a:spcBef>
              <a:buClr>
                <a:srgbClr val="F33E13"/>
              </a:buClr>
              <a:buFont typeface="Wingdings" charset="2"/>
              <a:buChar char=""/>
              <a:tabLst>
                <a:tab pos="800100" algn="l"/>
              </a:tabLst>
            </a:pPr>
            <a:r>
              <a:rPr lang="en-US" sz="2600" b="1" dirty="0">
                <a:latin typeface="Trebuchet MS" charset="0"/>
              </a:rPr>
              <a:t>When the population size is small, relatively large proportions are </a:t>
            </a:r>
            <a:r>
              <a:rPr lang="en-US" sz="2600" b="1" dirty="0" smtClean="0">
                <a:latin typeface="Trebuchet MS" charset="0"/>
              </a:rPr>
              <a:t>required, </a:t>
            </a:r>
            <a:r>
              <a:rPr lang="en-US" sz="2600" b="1" dirty="0">
                <a:latin typeface="Trebuchet MS" charset="0"/>
              </a:rPr>
              <a:t>and vice versa.</a:t>
            </a:r>
          </a:p>
          <a:p>
            <a:pPr marL="571500" lvl="2">
              <a:lnSpc>
                <a:spcPct val="80000"/>
              </a:lnSpc>
              <a:spcBef>
                <a:spcPct val="70000"/>
              </a:spcBef>
              <a:buClr>
                <a:srgbClr val="F33E13"/>
              </a:buClr>
              <a:buFont typeface="Wingdings" charset="2"/>
              <a:buChar char=""/>
              <a:tabLst>
                <a:tab pos="800100" algn="l"/>
              </a:tabLst>
            </a:pPr>
            <a:r>
              <a:rPr lang="en-US" sz="2600" b="1" dirty="0">
                <a:latin typeface="Trebuchet MS" charset="0"/>
              </a:rPr>
              <a:t>You must always draw a larger sample</a:t>
            </a:r>
          </a:p>
          <a:p>
            <a:pPr marL="571500" lvl="2">
              <a:lnSpc>
                <a:spcPct val="80000"/>
              </a:lnSpc>
              <a:buClr>
                <a:srgbClr val="F33E13"/>
              </a:buClr>
              <a:buNone/>
              <a:tabLst>
                <a:tab pos="800100" algn="l"/>
              </a:tabLst>
            </a:pPr>
            <a:r>
              <a:rPr lang="en-US" sz="2600" b="1" dirty="0">
                <a:latin typeface="Trebuchet MS" charset="0"/>
              </a:rPr>
              <a:t>   than needed to accommodate </a:t>
            </a:r>
            <a:r>
              <a:rPr lang="en-US" sz="2600" b="1" dirty="0" smtClean="0">
                <a:latin typeface="Trebuchet MS" charset="0"/>
              </a:rPr>
              <a:t>refusals.</a:t>
            </a:r>
            <a:endParaRPr lang="en-US" sz="2600" b="1" dirty="0">
              <a:latin typeface="Trebuchet MS" charset="0"/>
            </a:endParaRPr>
          </a:p>
          <a:p>
            <a:pPr marL="571500" lvl="2">
              <a:lnSpc>
                <a:spcPct val="80000"/>
              </a:lnSpc>
              <a:buClr>
                <a:srgbClr val="F33E13"/>
              </a:buClr>
              <a:buNone/>
              <a:tabLst>
                <a:tab pos="800100" algn="l"/>
              </a:tabLst>
            </a:pPr>
            <a:r>
              <a:rPr lang="en-US" sz="2600" b="1" dirty="0">
                <a:latin typeface="Trebuchet MS" charset="0"/>
              </a:rPr>
              <a:t>   </a:t>
            </a:r>
            <a:r>
              <a:rPr lang="en-US" sz="2600" b="1" dirty="0" smtClean="0">
                <a:latin typeface="Trebuchet MS" charset="0"/>
              </a:rPr>
              <a:t>   </a:t>
            </a:r>
            <a:r>
              <a:rPr lang="en-US" sz="2600" b="1" dirty="0" smtClean="0">
                <a:solidFill>
                  <a:schemeClr val="accent2"/>
                </a:solidFill>
                <a:latin typeface="Trebuchet MS" charset="0"/>
              </a:rPr>
              <a:t>Desired </a:t>
            </a:r>
            <a:r>
              <a:rPr lang="en-US" sz="2600" b="1" dirty="0">
                <a:solidFill>
                  <a:schemeClr val="accent2"/>
                </a:solidFill>
                <a:latin typeface="Trebuchet MS" charset="0"/>
              </a:rPr>
              <a:t>sample size ÷ (1-refusal proportion)</a:t>
            </a:r>
            <a:endParaRPr lang="en-US" sz="2800" b="1" dirty="0">
              <a:latin typeface="Trebuchet MS" charset="0"/>
            </a:endParaRPr>
          </a:p>
          <a:p>
            <a:pPr marL="0" indent="0">
              <a:buNone/>
            </a:pPr>
            <a:endParaRPr lang="en-US" dirty="0"/>
          </a:p>
        </p:txBody>
      </p:sp>
      <p:sp>
        <p:nvSpPr>
          <p:cNvPr id="6" name="Date Placeholder 5"/>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98745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825023"/>
            <a:ext cx="7556313" cy="922721"/>
          </a:xfrm>
        </p:spPr>
        <p:txBody>
          <a:bodyPr/>
          <a:lstStyle/>
          <a:p>
            <a:pPr algn="ctr"/>
            <a:r>
              <a:rPr lang="en-US" b="1" i="1" dirty="0" smtClean="0"/>
              <a:t>Analyzing Quantitative Data</a:t>
            </a:r>
            <a:endParaRPr lang="en-US" b="1" i="1" dirty="0"/>
          </a:p>
        </p:txBody>
      </p:sp>
      <p:sp>
        <p:nvSpPr>
          <p:cNvPr id="5" name="Rectangle 4"/>
          <p:cNvSpPr>
            <a:spLocks noChangeArrowheads="1"/>
          </p:cNvSpPr>
          <p:nvPr/>
        </p:nvSpPr>
        <p:spPr bwMode="auto">
          <a:xfrm>
            <a:off x="498474" y="1941921"/>
            <a:ext cx="8066139" cy="4263348"/>
          </a:xfrm>
          <a:prstGeom prst="rect">
            <a:avLst/>
          </a:prstGeom>
          <a:noFill/>
          <a:ln w="9525">
            <a:noFill/>
            <a:miter lim="800000"/>
            <a:headEnd/>
            <a:tailEnd/>
          </a:ln>
        </p:spPr>
        <p:txBody>
          <a:bodyPr wrap="square" lIns="92075" tIns="46038" rIns="92075" bIns="46038">
            <a:spAutoFit/>
          </a:bodyPr>
          <a:lstStyle/>
          <a:p>
            <a:pPr marL="571500" indent="-571500">
              <a:spcBef>
                <a:spcPct val="25000"/>
              </a:spcBef>
              <a:buFont typeface="Arial" charset="0"/>
              <a:buAutoNum type="romanUcPeriod"/>
            </a:pPr>
            <a:r>
              <a:rPr lang="en-US" sz="2800" b="1" kern="1200" dirty="0">
                <a:latin typeface="Trebuchet MS" charset="0"/>
              </a:rPr>
              <a:t>Develop an Analysis Plan</a:t>
            </a:r>
          </a:p>
          <a:p>
            <a:pPr marL="571500" indent="-571500">
              <a:spcBef>
                <a:spcPts val="1800"/>
              </a:spcBef>
              <a:buFont typeface="Arial" charset="0"/>
              <a:buAutoNum type="romanUcPeriod"/>
            </a:pPr>
            <a:r>
              <a:rPr lang="en-US" sz="2800" b="1" kern="1200" dirty="0">
                <a:latin typeface="Trebuchet MS" charset="0"/>
              </a:rPr>
              <a:t>Code and Enter Data</a:t>
            </a:r>
          </a:p>
          <a:p>
            <a:pPr marL="571500" indent="-571500">
              <a:spcBef>
                <a:spcPts val="1800"/>
              </a:spcBef>
              <a:buFont typeface="Arial" charset="0"/>
              <a:buAutoNum type="romanUcPeriod"/>
            </a:pPr>
            <a:r>
              <a:rPr lang="en-US" sz="2800" b="1" kern="1200" dirty="0">
                <a:latin typeface="Trebuchet MS" charset="0"/>
              </a:rPr>
              <a:t>Verify Data Entry  </a:t>
            </a:r>
            <a:endParaRPr lang="en-US" sz="2800" b="1" dirty="0">
              <a:latin typeface="Trebuchet MS" charset="0"/>
            </a:endParaRPr>
          </a:p>
          <a:p>
            <a:pPr marL="571500" indent="-571500">
              <a:spcBef>
                <a:spcPts val="1800"/>
              </a:spcBef>
              <a:buFont typeface="Arial" charset="0"/>
              <a:buAutoNum type="romanUcPeriod"/>
            </a:pPr>
            <a:r>
              <a:rPr lang="en-US" sz="2800" b="1" kern="1200" dirty="0" smtClean="0">
                <a:latin typeface="Trebuchet MS" charset="0"/>
              </a:rPr>
              <a:t>Prepare </a:t>
            </a:r>
            <a:r>
              <a:rPr lang="en-US" sz="2800" b="1" kern="1200" dirty="0">
                <a:latin typeface="Trebuchet MS" charset="0"/>
              </a:rPr>
              <a:t>Data for Analysis</a:t>
            </a:r>
          </a:p>
          <a:p>
            <a:pPr marL="571500" indent="-571500">
              <a:spcBef>
                <a:spcPts val="1800"/>
              </a:spcBef>
              <a:buFont typeface="Arial" charset="0"/>
              <a:buAutoNum type="romanUcPeriod"/>
            </a:pPr>
            <a:r>
              <a:rPr lang="en-US" sz="2800" b="1" kern="1200" dirty="0">
                <a:latin typeface="Trebuchet MS" charset="0"/>
              </a:rPr>
              <a:t>Conduct Analyses According to the Plan</a:t>
            </a:r>
          </a:p>
          <a:p>
            <a:pPr marL="571500" indent="-571500">
              <a:spcBef>
                <a:spcPts val="1800"/>
              </a:spcBef>
              <a:buFont typeface="Arial" charset="0"/>
              <a:buAutoNum type="romanUcPeriod"/>
            </a:pPr>
            <a:r>
              <a:rPr lang="en-US" sz="2800" b="1" kern="1200" dirty="0">
                <a:latin typeface="Trebuchet MS" charset="0"/>
              </a:rPr>
              <a:t>Develop Tables, Figures and Narrative Summaries to Display Results of Analysis</a:t>
            </a:r>
            <a:endParaRPr lang="en-US" sz="2800" b="1" kern="1200" dirty="0">
              <a:latin typeface="Berlin Sans FB" pitchFamily="34" charset="0"/>
            </a:endParaRPr>
          </a:p>
        </p:txBody>
      </p:sp>
      <p:sp>
        <p:nvSpPr>
          <p:cNvPr id="6" name="Date Placeholder 5"/>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484790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719667"/>
            <a:ext cx="7556313" cy="889000"/>
          </a:xfrm>
        </p:spPr>
        <p:txBody>
          <a:bodyPr/>
          <a:lstStyle/>
          <a:p>
            <a:pPr algn="ctr"/>
            <a:r>
              <a:rPr lang="en-US" b="1" i="1" dirty="0" smtClean="0"/>
              <a:t>Sources of Record Review Data</a:t>
            </a:r>
            <a:endParaRPr lang="en-US" b="1" i="1" dirty="0"/>
          </a:p>
        </p:txBody>
      </p:sp>
      <p:pic>
        <p:nvPicPr>
          <p:cNvPr id="6" name="table"/>
          <p:cNvPicPr>
            <a:picLocks noChangeAspect="1"/>
          </p:cNvPicPr>
          <p:nvPr/>
        </p:nvPicPr>
        <p:blipFill>
          <a:blip r:embed="rId2"/>
          <a:stretch>
            <a:fillRect/>
          </a:stretch>
        </p:blipFill>
        <p:spPr>
          <a:xfrm>
            <a:off x="383117" y="1894158"/>
            <a:ext cx="7848600" cy="4784186"/>
          </a:xfrm>
          <a:prstGeom prst="rect">
            <a:avLst/>
          </a:prstGeom>
        </p:spPr>
      </p:pic>
      <p:sp>
        <p:nvSpPr>
          <p:cNvPr id="7" name="Date Placeholder 6"/>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088272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Important Data Related Terms</a:t>
            </a:r>
            <a:endParaRPr lang="en-US" b="1" i="1" dirty="0"/>
          </a:p>
        </p:txBody>
      </p:sp>
      <p:sp>
        <p:nvSpPr>
          <p:cNvPr id="3" name="Content Placeholder 2"/>
          <p:cNvSpPr>
            <a:spLocks noGrp="1"/>
          </p:cNvSpPr>
          <p:nvPr>
            <p:ph idx="1"/>
          </p:nvPr>
        </p:nvSpPr>
        <p:spPr>
          <a:xfrm>
            <a:off x="498474" y="1481668"/>
            <a:ext cx="7556313" cy="4900082"/>
          </a:xfrm>
        </p:spPr>
        <p:txBody>
          <a:bodyPr>
            <a:normAutofit/>
          </a:bodyPr>
          <a:lstStyle/>
          <a:p>
            <a:pPr>
              <a:spcBef>
                <a:spcPct val="0"/>
              </a:spcBef>
            </a:pPr>
            <a:r>
              <a:rPr lang="en-US" sz="2400" b="1" dirty="0" smtClean="0">
                <a:latin typeface="Trebuchet MS" charset="0"/>
              </a:rPr>
              <a:t> Data </a:t>
            </a:r>
            <a:r>
              <a:rPr lang="en-US" sz="2400" b="1" dirty="0">
                <a:latin typeface="Trebuchet MS" charset="0"/>
              </a:rPr>
              <a:t>can exist in a variety of forms</a:t>
            </a:r>
          </a:p>
          <a:p>
            <a:pPr lvl="1">
              <a:spcBef>
                <a:spcPct val="0"/>
              </a:spcBef>
            </a:pPr>
            <a:r>
              <a:rPr lang="en-US" b="1" dirty="0">
                <a:latin typeface="Trebuchet MS" charset="0"/>
              </a:rPr>
              <a:t>Records:  Numbers or text on pieces of paper</a:t>
            </a:r>
          </a:p>
          <a:p>
            <a:pPr lvl="1">
              <a:spcBef>
                <a:spcPct val="0"/>
              </a:spcBef>
            </a:pPr>
            <a:r>
              <a:rPr lang="en-US" b="1" dirty="0">
                <a:latin typeface="Trebuchet MS" charset="0"/>
              </a:rPr>
              <a:t>Digital/computer:  Bits and bytes stored electronically</a:t>
            </a:r>
          </a:p>
          <a:p>
            <a:pPr lvl="1">
              <a:spcBef>
                <a:spcPct val="0"/>
              </a:spcBef>
            </a:pPr>
            <a:r>
              <a:rPr lang="en-US" b="1" dirty="0">
                <a:latin typeface="Trebuchet MS" charset="0"/>
              </a:rPr>
              <a:t>Memory:  Perceptions, observations or facts stored in a person’s mind</a:t>
            </a:r>
          </a:p>
          <a:p>
            <a:pPr>
              <a:spcBef>
                <a:spcPct val="0"/>
              </a:spcBef>
            </a:pPr>
            <a:endParaRPr lang="en-US" sz="800" b="1" dirty="0">
              <a:latin typeface="Trebuchet MS" charset="0"/>
            </a:endParaRPr>
          </a:p>
          <a:p>
            <a:pPr>
              <a:spcBef>
                <a:spcPct val="0"/>
              </a:spcBef>
            </a:pPr>
            <a:r>
              <a:rPr lang="en-US" sz="2400" b="1" dirty="0" smtClean="0">
                <a:latin typeface="Trebuchet MS" charset="0"/>
              </a:rPr>
              <a:t> Qualitative vs. </a:t>
            </a:r>
            <a:r>
              <a:rPr lang="en-US" sz="2400" b="1" dirty="0">
                <a:latin typeface="Trebuchet MS" charset="0"/>
              </a:rPr>
              <a:t>Quantitative</a:t>
            </a:r>
          </a:p>
          <a:p>
            <a:pPr>
              <a:spcBef>
                <a:spcPts val="1200"/>
              </a:spcBef>
            </a:pPr>
            <a:r>
              <a:rPr lang="en-US" sz="2400" b="1" dirty="0" smtClean="0">
                <a:latin typeface="Trebuchet MS" charset="0"/>
              </a:rPr>
              <a:t> Primary vs. </a:t>
            </a:r>
            <a:r>
              <a:rPr lang="en-US" sz="2400" b="1" dirty="0">
                <a:latin typeface="Trebuchet MS" charset="0"/>
              </a:rPr>
              <a:t>Secondary Data</a:t>
            </a:r>
          </a:p>
          <a:p>
            <a:pPr>
              <a:spcBef>
                <a:spcPts val="1200"/>
              </a:spcBef>
            </a:pPr>
            <a:r>
              <a:rPr lang="en-US" sz="2400" b="1" dirty="0" smtClean="0">
                <a:latin typeface="Trebuchet MS" charset="0"/>
              </a:rPr>
              <a:t> Variables </a:t>
            </a:r>
            <a:r>
              <a:rPr lang="en-US" sz="2400" b="1" dirty="0">
                <a:latin typeface="Trebuchet MS" charset="0"/>
              </a:rPr>
              <a:t>(Items)</a:t>
            </a:r>
          </a:p>
          <a:p>
            <a:pPr>
              <a:spcBef>
                <a:spcPts val="1200"/>
              </a:spcBef>
            </a:pPr>
            <a:r>
              <a:rPr lang="en-US" sz="2400" b="1" dirty="0" smtClean="0">
                <a:latin typeface="Trebuchet MS" charset="0"/>
              </a:rPr>
              <a:t> Unit </a:t>
            </a:r>
            <a:r>
              <a:rPr lang="en-US" sz="2400" b="1" dirty="0">
                <a:latin typeface="Trebuchet MS" charset="0"/>
              </a:rPr>
              <a:t>of Analysis</a:t>
            </a:r>
          </a:p>
          <a:p>
            <a:pPr>
              <a:spcBef>
                <a:spcPts val="1200"/>
              </a:spcBef>
            </a:pPr>
            <a:r>
              <a:rPr lang="en-US" sz="2400" b="1" dirty="0" smtClean="0">
                <a:latin typeface="Trebuchet MS" charset="0"/>
              </a:rPr>
              <a:t> Duplicated </a:t>
            </a:r>
            <a:r>
              <a:rPr lang="en-US" sz="2400" b="1" dirty="0">
                <a:latin typeface="Trebuchet MS" charset="0"/>
              </a:rPr>
              <a:t>v. Unduplicated</a:t>
            </a:r>
          </a:p>
          <a:p>
            <a:pPr>
              <a:spcBef>
                <a:spcPts val="1200"/>
              </a:spcBef>
            </a:pPr>
            <a:r>
              <a:rPr lang="en-US" sz="2400" b="1" dirty="0" smtClean="0">
                <a:latin typeface="Trebuchet MS" charset="0"/>
              </a:rPr>
              <a:t> Unit </a:t>
            </a:r>
            <a:r>
              <a:rPr lang="en-US" sz="2400" b="1" dirty="0">
                <a:latin typeface="Trebuchet MS" charset="0"/>
              </a:rPr>
              <a:t>Record (Client-level) </a:t>
            </a:r>
            <a:r>
              <a:rPr lang="en-US" sz="2400" b="1" dirty="0" smtClean="0">
                <a:latin typeface="Trebuchet MS" charset="0"/>
              </a:rPr>
              <a:t>vs. </a:t>
            </a:r>
            <a:r>
              <a:rPr lang="en-US" sz="2400" b="1" dirty="0">
                <a:latin typeface="Trebuchet MS" charset="0"/>
              </a:rPr>
              <a:t>Aggregated</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143813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817656"/>
          </a:xfrm>
        </p:spPr>
        <p:txBody>
          <a:bodyPr/>
          <a:lstStyle/>
          <a:p>
            <a:pPr algn="ctr"/>
            <a:r>
              <a:rPr lang="en-US" b="1" i="1" dirty="0" smtClean="0"/>
              <a:t>More Data Definitions</a:t>
            </a:r>
            <a:endParaRPr lang="en-US" b="1" i="1" dirty="0"/>
          </a:p>
        </p:txBody>
      </p:sp>
      <p:sp>
        <p:nvSpPr>
          <p:cNvPr id="3" name="Content Placeholder 2"/>
          <p:cNvSpPr>
            <a:spLocks noGrp="1"/>
          </p:cNvSpPr>
          <p:nvPr>
            <p:ph idx="1"/>
          </p:nvPr>
        </p:nvSpPr>
        <p:spPr>
          <a:xfrm>
            <a:off x="498474" y="1439334"/>
            <a:ext cx="7556313" cy="4974166"/>
          </a:xfrm>
        </p:spPr>
        <p:txBody>
          <a:bodyPr/>
          <a:lstStyle/>
          <a:p>
            <a:pPr>
              <a:lnSpc>
                <a:spcPct val="120000"/>
              </a:lnSpc>
              <a:buClr>
                <a:schemeClr val="tx1"/>
              </a:buClr>
              <a:buSzPct val="100000"/>
              <a:buFont typeface="Arial" pitchFamily="34" charset="0"/>
              <a:buChar char="•"/>
              <a:defRPr/>
            </a:pPr>
            <a:r>
              <a:rPr lang="en-US" b="1" dirty="0">
                <a:ea typeface="MS PGothic" pitchFamily="34" charset="-128"/>
              </a:rPr>
              <a:t>Case</a:t>
            </a:r>
            <a:r>
              <a:rPr lang="en-US" dirty="0">
                <a:ea typeface="MS PGothic" pitchFamily="34" charset="-128"/>
              </a:rPr>
              <a:t>: individual record (e.g., 1 participant, 1 day, 1 activity)</a:t>
            </a:r>
          </a:p>
          <a:p>
            <a:pPr>
              <a:lnSpc>
                <a:spcPct val="120000"/>
              </a:lnSpc>
              <a:spcBef>
                <a:spcPts val="1200"/>
              </a:spcBef>
              <a:buClr>
                <a:schemeClr val="tx1"/>
              </a:buClr>
              <a:buSzPct val="100000"/>
              <a:buFont typeface="Arial" pitchFamily="34" charset="0"/>
              <a:buChar char="•"/>
              <a:defRPr/>
            </a:pPr>
            <a:r>
              <a:rPr lang="en-US" b="1" dirty="0">
                <a:ea typeface="MS PGothic" pitchFamily="34" charset="-128"/>
              </a:rPr>
              <a:t>Demographics</a:t>
            </a:r>
            <a:r>
              <a:rPr lang="en-US" dirty="0">
                <a:ea typeface="MS PGothic" pitchFamily="34" charset="-128"/>
              </a:rPr>
              <a:t>: descriptive characteristics (e.g., gender)</a:t>
            </a:r>
          </a:p>
          <a:p>
            <a:pPr>
              <a:lnSpc>
                <a:spcPct val="120000"/>
              </a:lnSpc>
              <a:spcBef>
                <a:spcPts val="1200"/>
              </a:spcBef>
              <a:buClr>
                <a:schemeClr val="tx1"/>
              </a:buClr>
              <a:buSzPct val="100000"/>
              <a:buFont typeface="Arial" pitchFamily="34" charset="0"/>
              <a:buChar char="•"/>
              <a:defRPr/>
            </a:pPr>
            <a:r>
              <a:rPr lang="en-US" b="1" dirty="0">
                <a:ea typeface="MS PGothic" pitchFamily="34" charset="-128"/>
              </a:rPr>
              <a:t>Disaggregate</a:t>
            </a:r>
            <a:r>
              <a:rPr lang="en-US" dirty="0">
                <a:ea typeface="MS PGothic" pitchFamily="34" charset="-128"/>
              </a:rPr>
              <a:t>: to separate or group information (e.g., to look at data for males separately from females) – conducting crosstabs is a strategy for disaggregating data.</a:t>
            </a:r>
          </a:p>
          <a:p>
            <a:pPr>
              <a:lnSpc>
                <a:spcPct val="120000"/>
              </a:lnSpc>
              <a:spcBef>
                <a:spcPts val="1200"/>
              </a:spcBef>
              <a:buClr>
                <a:schemeClr val="tx1"/>
              </a:buClr>
              <a:buSzPct val="100000"/>
              <a:buFont typeface="Arial" pitchFamily="34" charset="0"/>
              <a:buChar char="•"/>
              <a:defRPr/>
            </a:pPr>
            <a:r>
              <a:rPr lang="en-US" b="1" dirty="0">
                <a:ea typeface="MS PGothic" pitchFamily="34" charset="-128"/>
              </a:rPr>
              <a:t>Partition</a:t>
            </a:r>
            <a:r>
              <a:rPr lang="en-US" dirty="0">
                <a:ea typeface="MS PGothic" pitchFamily="34" charset="-128"/>
              </a:rPr>
              <a:t>(v): another term that means disaggregate.</a:t>
            </a:r>
          </a:p>
          <a:p>
            <a:pPr>
              <a:lnSpc>
                <a:spcPct val="120000"/>
              </a:lnSpc>
              <a:spcBef>
                <a:spcPts val="1200"/>
              </a:spcBef>
              <a:buClr>
                <a:schemeClr val="tx1"/>
              </a:buClr>
              <a:buSzPct val="100000"/>
              <a:buFont typeface="Arial" pitchFamily="34" charset="0"/>
              <a:buChar char="•"/>
              <a:defRPr/>
            </a:pPr>
            <a:r>
              <a:rPr lang="en-US" b="1" dirty="0">
                <a:ea typeface="MS PGothic" pitchFamily="34" charset="-128"/>
              </a:rPr>
              <a:t>Unit of Analysis</a:t>
            </a:r>
            <a:r>
              <a:rPr lang="en-US" dirty="0">
                <a:ea typeface="MS PGothic" pitchFamily="34" charset="-128"/>
              </a:rPr>
              <a:t>: the major entity of the analysis – i.e., the what or the whom is being studied (e.g., participants, groups, activities) </a:t>
            </a:r>
          </a:p>
          <a:p>
            <a:pPr>
              <a:lnSpc>
                <a:spcPct val="120000"/>
              </a:lnSpc>
              <a:spcBef>
                <a:spcPts val="1200"/>
              </a:spcBef>
              <a:buClr>
                <a:schemeClr val="tx1"/>
              </a:buClr>
              <a:buSzPct val="100000"/>
              <a:buFont typeface="Arial" pitchFamily="34" charset="0"/>
              <a:buChar char="•"/>
              <a:defRPr/>
            </a:pPr>
            <a:r>
              <a:rPr lang="en-US" b="1" dirty="0">
                <a:ea typeface="MS PGothic" pitchFamily="34" charset="-128"/>
              </a:rPr>
              <a:t>Variable</a:t>
            </a:r>
            <a:r>
              <a:rPr lang="en-US" dirty="0">
                <a:ea typeface="MS PGothic" pitchFamily="34" charset="-128"/>
              </a:rPr>
              <a:t>:  something that changes (e.g., number of hours of attendance)</a:t>
            </a:r>
          </a:p>
          <a:p>
            <a:pPr marL="0" indent="0">
              <a:buNone/>
            </a:pPr>
            <a:endParaRPr lang="en-US" dirty="0"/>
          </a:p>
        </p:txBody>
      </p:sp>
      <p:sp>
        <p:nvSpPr>
          <p:cNvPr id="6" name="Date Placeholder 5"/>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77766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168" y="484094"/>
            <a:ext cx="7779620" cy="1116106"/>
          </a:xfrm>
        </p:spPr>
        <p:txBody>
          <a:bodyPr/>
          <a:lstStyle/>
          <a:p>
            <a:pPr algn="ctr"/>
            <a:r>
              <a:rPr lang="en-US" sz="3200" b="1" i="1" dirty="0" smtClean="0"/>
              <a:t>Options - Analyzing Quantitative Data</a:t>
            </a:r>
            <a:endParaRPr lang="en-US" sz="3200" b="1" i="1" dirty="0"/>
          </a:p>
        </p:txBody>
      </p:sp>
      <p:sp>
        <p:nvSpPr>
          <p:cNvPr id="3" name="Content Placeholder 2"/>
          <p:cNvSpPr>
            <a:spLocks noGrp="1"/>
          </p:cNvSpPr>
          <p:nvPr>
            <p:ph idx="1"/>
          </p:nvPr>
        </p:nvSpPr>
        <p:spPr>
          <a:xfrm>
            <a:off x="498474" y="1365250"/>
            <a:ext cx="7556313" cy="4963583"/>
          </a:xfrm>
        </p:spPr>
        <p:txBody>
          <a:bodyPr>
            <a:normAutofit fontScale="77500" lnSpcReduction="20000"/>
          </a:bodyPr>
          <a:lstStyle/>
          <a:p>
            <a:pPr marL="0" indent="0">
              <a:spcBef>
                <a:spcPct val="50000"/>
              </a:spcBef>
              <a:buNone/>
            </a:pPr>
            <a:r>
              <a:rPr lang="en-US" sz="3100" b="1" i="1" dirty="0" smtClean="0">
                <a:latin typeface="Trebuchet MS" charset="0"/>
              </a:rPr>
              <a:t>Items to </a:t>
            </a:r>
            <a:r>
              <a:rPr lang="en-US" sz="3100" b="1" i="1" dirty="0">
                <a:latin typeface="Trebuchet MS" charset="0"/>
              </a:rPr>
              <a:t>Look at or </a:t>
            </a:r>
            <a:r>
              <a:rPr lang="en-US" sz="3100" b="1" i="1" dirty="0" smtClean="0">
                <a:latin typeface="Trebuchet MS" charset="0"/>
              </a:rPr>
              <a:t>Summarize:</a:t>
            </a:r>
            <a:endParaRPr lang="en-US" sz="3100" b="1" i="1" dirty="0">
              <a:latin typeface="Trebuchet MS" charset="0"/>
            </a:endParaRPr>
          </a:p>
          <a:p>
            <a:pPr marL="688975" indent="-169863">
              <a:spcBef>
                <a:spcPct val="50000"/>
              </a:spcBef>
            </a:pPr>
            <a:r>
              <a:rPr lang="en-US" sz="2400" b="1" dirty="0">
                <a:latin typeface="Trebuchet MS" charset="0"/>
              </a:rPr>
              <a:t>    Frequencies:  How often a response or status occurs.</a:t>
            </a:r>
          </a:p>
          <a:p>
            <a:pPr marL="688975" indent="-169863">
              <a:spcBef>
                <a:spcPct val="50000"/>
              </a:spcBef>
            </a:pPr>
            <a:r>
              <a:rPr lang="en-US" sz="2400" b="1" dirty="0">
                <a:latin typeface="Trebuchet MS" charset="0"/>
              </a:rPr>
              <a:t>    Total and Valid Percentages:  Frequency/total *100</a:t>
            </a:r>
          </a:p>
          <a:p>
            <a:pPr marL="688975" indent="-169863">
              <a:spcBef>
                <a:spcPct val="50000"/>
              </a:spcBef>
            </a:pPr>
            <a:r>
              <a:rPr lang="en-US" sz="2400" b="1" dirty="0">
                <a:latin typeface="Trebuchet MS" charset="0"/>
              </a:rPr>
              <a:t>    Measures of Central Tendency: Mean, Median, (Modes)</a:t>
            </a:r>
          </a:p>
          <a:p>
            <a:pPr marL="688975" indent="-169863">
              <a:spcBef>
                <a:spcPts val="1200"/>
              </a:spcBef>
            </a:pPr>
            <a:r>
              <a:rPr lang="en-US" sz="2400" b="1" dirty="0">
                <a:latin typeface="Trebuchet MS" charset="0"/>
              </a:rPr>
              <a:t>    Distribution: Minimum, Maximum, Groups </a:t>
            </a:r>
            <a:endParaRPr lang="en-US" sz="2400" b="1" dirty="0" smtClean="0">
              <a:latin typeface="Trebuchet MS" charset="0"/>
            </a:endParaRPr>
          </a:p>
          <a:p>
            <a:pPr marL="971550" indent="-461963">
              <a:spcBef>
                <a:spcPts val="1200"/>
              </a:spcBef>
            </a:pPr>
            <a:r>
              <a:rPr lang="en-US" sz="2400" b="1" dirty="0" smtClean="0">
                <a:latin typeface="Trebuchet MS" charset="0"/>
              </a:rPr>
              <a:t>Cross</a:t>
            </a:r>
            <a:r>
              <a:rPr lang="en-US" sz="2400" b="1" dirty="0">
                <a:latin typeface="Trebuchet MS" charset="0"/>
              </a:rPr>
              <a:t>-Tabulations: Relationship between two or more variables  (also called contingency analyses, can include significance tests such as chi-square analyses)</a:t>
            </a:r>
          </a:p>
          <a:p>
            <a:pPr marL="457200" indent="-457200">
              <a:spcBef>
                <a:spcPts val="1200"/>
              </a:spcBef>
              <a:buFont typeface="Wingdings" charset="2"/>
              <a:buNone/>
            </a:pPr>
            <a:endParaRPr lang="en-US" sz="1100" b="1" dirty="0" smtClean="0">
              <a:latin typeface="Trebuchet MS" charset="0"/>
            </a:endParaRPr>
          </a:p>
          <a:p>
            <a:pPr marL="457200" indent="-457200">
              <a:spcBef>
                <a:spcPts val="1200"/>
              </a:spcBef>
              <a:buFont typeface="Wingdings" charset="2"/>
              <a:buNone/>
            </a:pPr>
            <a:r>
              <a:rPr lang="en-US" sz="3100" b="1" i="1" dirty="0" smtClean="0">
                <a:latin typeface="Trebuchet MS" charset="0"/>
              </a:rPr>
              <a:t>Useful</a:t>
            </a:r>
            <a:r>
              <a:rPr lang="en-US" sz="3100" b="1" i="1" dirty="0">
                <a:latin typeface="Trebuchet MS" charset="0"/>
              </a:rPr>
              <a:t>, 2</a:t>
            </a:r>
            <a:r>
              <a:rPr lang="en-US" sz="3100" b="1" i="1" baseline="30000" dirty="0">
                <a:latin typeface="Trebuchet MS" charset="0"/>
              </a:rPr>
              <a:t>nd</a:t>
            </a:r>
            <a:r>
              <a:rPr lang="en-US" sz="3100" b="1" i="1" dirty="0">
                <a:latin typeface="Trebuchet MS" charset="0"/>
              </a:rPr>
              <a:t> Level </a:t>
            </a:r>
            <a:r>
              <a:rPr lang="en-US" sz="3100" b="1" i="1" dirty="0" smtClean="0">
                <a:latin typeface="Trebuchet MS" charset="0"/>
              </a:rPr>
              <a:t>Procedures:</a:t>
            </a:r>
            <a:endParaRPr lang="en-US" sz="3100" b="1" i="1" dirty="0">
              <a:latin typeface="Trebuchet MS" charset="0"/>
            </a:endParaRPr>
          </a:p>
          <a:p>
            <a:pPr marL="736600" indent="-217488">
              <a:buFont typeface="Wingdings" charset="2"/>
              <a:buChar char="Ø"/>
            </a:pPr>
            <a:r>
              <a:rPr lang="en-US" sz="2400" b="1" dirty="0">
                <a:latin typeface="Trebuchet MS" charset="0"/>
              </a:rPr>
              <a:t>   </a:t>
            </a:r>
            <a:r>
              <a:rPr lang="en-US" sz="2400" b="1" dirty="0" smtClean="0">
                <a:latin typeface="Trebuchet MS" charset="0"/>
              </a:rPr>
              <a:t>Means testing and analysis </a:t>
            </a:r>
            <a:r>
              <a:rPr lang="en-US" sz="2400" b="1" dirty="0">
                <a:latin typeface="Trebuchet MS" charset="0"/>
              </a:rPr>
              <a:t>(ANOVA, t</a:t>
            </a:r>
            <a:r>
              <a:rPr lang="en-US" sz="2400" b="1" dirty="0" smtClean="0">
                <a:latin typeface="Trebuchet MS" charset="0"/>
              </a:rPr>
              <a:t>-</a:t>
            </a:r>
            <a:r>
              <a:rPr lang="en-US" sz="2400" b="1" dirty="0">
                <a:latin typeface="Trebuchet MS" charset="0"/>
              </a:rPr>
              <a:t>T</a:t>
            </a:r>
            <a:r>
              <a:rPr lang="en-US" sz="2400" b="1" dirty="0" smtClean="0">
                <a:latin typeface="Trebuchet MS" charset="0"/>
              </a:rPr>
              <a:t>ests</a:t>
            </a:r>
            <a:r>
              <a:rPr lang="en-US" sz="2400" b="1" dirty="0">
                <a:latin typeface="Trebuchet MS" charset="0"/>
              </a:rPr>
              <a:t>)</a:t>
            </a:r>
          </a:p>
          <a:p>
            <a:pPr marL="736600" indent="-217488">
              <a:buFont typeface="Wingdings" charset="2"/>
              <a:buChar char="Ø"/>
            </a:pPr>
            <a:r>
              <a:rPr lang="en-US" sz="2400" b="1" dirty="0">
                <a:latin typeface="Trebuchet MS" charset="0"/>
              </a:rPr>
              <a:t>  </a:t>
            </a:r>
            <a:r>
              <a:rPr lang="en-US" sz="2400" b="1" dirty="0" smtClean="0">
                <a:latin typeface="Trebuchet MS" charset="0"/>
              </a:rPr>
              <a:t> </a:t>
            </a:r>
            <a:r>
              <a:rPr lang="en-US" sz="2400" b="1" dirty="0">
                <a:latin typeface="Trebuchet MS" charset="0"/>
              </a:rPr>
              <a:t>Correlations</a:t>
            </a:r>
          </a:p>
          <a:p>
            <a:pPr marL="736600" indent="-217488">
              <a:buFont typeface="Wingdings" charset="2"/>
              <a:buChar char="Ø"/>
            </a:pPr>
            <a:r>
              <a:rPr lang="en-US" sz="2400" b="1" dirty="0">
                <a:latin typeface="Trebuchet MS" charset="0"/>
              </a:rPr>
              <a:t>   </a:t>
            </a:r>
            <a:r>
              <a:rPr lang="en-US" sz="2400" b="1" dirty="0" smtClean="0">
                <a:latin typeface="Trebuchet MS" charset="0"/>
              </a:rPr>
              <a:t>Regression </a:t>
            </a:r>
            <a:r>
              <a:rPr lang="en-US" sz="2400" b="1" dirty="0">
                <a:latin typeface="Trebuchet MS" charset="0"/>
              </a:rPr>
              <a:t>Analyses</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614288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808" y="484094"/>
            <a:ext cx="7640980" cy="1116106"/>
          </a:xfrm>
        </p:spPr>
        <p:txBody>
          <a:bodyPr/>
          <a:lstStyle/>
          <a:p>
            <a:pPr algn="ctr"/>
            <a:r>
              <a:rPr lang="en-US" b="1" i="1" dirty="0" smtClean="0"/>
              <a:t>Good Evaluation Designs Include:</a:t>
            </a:r>
            <a:endParaRPr lang="en-US" b="1" i="1" dirty="0"/>
          </a:p>
        </p:txBody>
      </p:sp>
      <p:sp>
        <p:nvSpPr>
          <p:cNvPr id="3" name="Content Placeholder 2"/>
          <p:cNvSpPr>
            <a:spLocks noGrp="1"/>
          </p:cNvSpPr>
          <p:nvPr>
            <p:ph idx="1"/>
          </p:nvPr>
        </p:nvSpPr>
        <p:spPr>
          <a:xfrm>
            <a:off x="413807" y="1600200"/>
            <a:ext cx="7556313" cy="4749800"/>
          </a:xfrm>
        </p:spPr>
        <p:txBody>
          <a:bodyPr>
            <a:normAutofit fontScale="92500" lnSpcReduction="10000"/>
          </a:bodyPr>
          <a:lstStyle/>
          <a:p>
            <a:pPr marL="571500" indent="-571500">
              <a:lnSpc>
                <a:spcPct val="90000"/>
              </a:lnSpc>
              <a:buClr>
                <a:srgbClr val="000066"/>
              </a:buClr>
              <a:buFont typeface="Wingdings" pitchFamily="-65" charset="2"/>
              <a:buChar char="ü"/>
            </a:pPr>
            <a:r>
              <a:rPr lang="en-US" sz="2800" b="1" dirty="0">
                <a:latin typeface="Trebuchet MS" pitchFamily="34" charset="0"/>
                <a:ea typeface="ＭＳ Ｐゴシック" pitchFamily="-65" charset="-128"/>
              </a:rPr>
              <a:t>Summary information about the program </a:t>
            </a:r>
          </a:p>
          <a:p>
            <a:pPr marL="571500" indent="-571500">
              <a:lnSpc>
                <a:spcPct val="90000"/>
              </a:lnSpc>
              <a:spcBef>
                <a:spcPct val="55000"/>
              </a:spcBef>
              <a:buClr>
                <a:srgbClr val="000066"/>
              </a:buClr>
              <a:buFont typeface="Wingdings" pitchFamily="-65" charset="2"/>
              <a:buChar char="ü"/>
            </a:pPr>
            <a:r>
              <a:rPr lang="en-US" sz="2800" b="1" dirty="0">
                <a:ea typeface="ＭＳ Ｐゴシック" pitchFamily="-65" charset="-128"/>
              </a:rPr>
              <a:t>Q</a:t>
            </a:r>
            <a:r>
              <a:rPr lang="en-US" sz="2800" b="1" dirty="0">
                <a:latin typeface="Trebuchet MS" pitchFamily="34" charset="0"/>
                <a:ea typeface="ＭＳ Ｐゴシック" pitchFamily="-65" charset="-128"/>
              </a:rPr>
              <a:t>uestions to be addressed by the evaluation </a:t>
            </a:r>
          </a:p>
          <a:p>
            <a:pPr marL="571500" indent="-571500">
              <a:lnSpc>
                <a:spcPct val="90000"/>
              </a:lnSpc>
              <a:spcBef>
                <a:spcPct val="55000"/>
              </a:spcBef>
              <a:buClr>
                <a:srgbClr val="000066"/>
              </a:buClr>
              <a:buFont typeface="Wingdings" pitchFamily="-65" charset="2"/>
              <a:buChar char="ü"/>
            </a:pPr>
            <a:r>
              <a:rPr lang="en-US" sz="2800" b="1" dirty="0">
                <a:latin typeface="Trebuchet MS" pitchFamily="34" charset="0"/>
                <a:ea typeface="ＭＳ Ｐゴシック" pitchFamily="-65" charset="-128"/>
                <a:sym typeface="Wingdings 3" pitchFamily="-65" charset="2"/>
              </a:rPr>
              <a:t>Data collection strategies that will be used</a:t>
            </a:r>
          </a:p>
          <a:p>
            <a:pPr marL="571500" indent="-571500">
              <a:lnSpc>
                <a:spcPct val="90000"/>
              </a:lnSpc>
              <a:spcBef>
                <a:spcPct val="55000"/>
              </a:spcBef>
              <a:buClr>
                <a:srgbClr val="000066"/>
              </a:buClr>
              <a:buFont typeface="Wingdings" pitchFamily="-65" charset="2"/>
              <a:buChar char="ü"/>
            </a:pPr>
            <a:r>
              <a:rPr lang="en-US" sz="2800" b="1" dirty="0">
                <a:latin typeface="Trebuchet MS" pitchFamily="34" charset="0"/>
                <a:ea typeface="ＭＳ Ｐゴシック" pitchFamily="-65" charset="-128"/>
                <a:sym typeface="Wingdings 3" pitchFamily="-65" charset="2"/>
              </a:rPr>
              <a:t>The individuals who will undertake the activities</a:t>
            </a:r>
          </a:p>
          <a:p>
            <a:pPr marL="571500" indent="-571500">
              <a:lnSpc>
                <a:spcPct val="90000"/>
              </a:lnSpc>
              <a:spcBef>
                <a:spcPct val="55000"/>
              </a:spcBef>
              <a:buClr>
                <a:srgbClr val="000066"/>
              </a:buClr>
              <a:buFont typeface="Wingdings" pitchFamily="-65" charset="2"/>
              <a:buChar char="ü"/>
            </a:pPr>
            <a:r>
              <a:rPr lang="en-US" sz="2800" b="1" dirty="0">
                <a:latin typeface="Trebuchet MS" pitchFamily="34" charset="0"/>
                <a:ea typeface="ＭＳ Ｐゴシック" pitchFamily="-65" charset="-128"/>
                <a:sym typeface="Wingdings 3" pitchFamily="-65" charset="2"/>
              </a:rPr>
              <a:t>When the activities will be conducted</a:t>
            </a:r>
          </a:p>
          <a:p>
            <a:pPr marL="571500" indent="-571500">
              <a:lnSpc>
                <a:spcPct val="90000"/>
              </a:lnSpc>
              <a:spcBef>
                <a:spcPct val="55000"/>
              </a:spcBef>
              <a:buClr>
                <a:srgbClr val="000066"/>
              </a:buClr>
              <a:buFont typeface="Wingdings" pitchFamily="-65" charset="2"/>
              <a:buChar char="ü"/>
            </a:pPr>
            <a:r>
              <a:rPr lang="en-US" sz="2800" b="1" dirty="0">
                <a:latin typeface="Trebuchet MS" pitchFamily="34" charset="0"/>
                <a:ea typeface="ＭＳ Ｐゴシック" pitchFamily="-65" charset="-128"/>
                <a:sym typeface="Wingdings 3" pitchFamily="-65" charset="2"/>
              </a:rPr>
              <a:t>Products of the evaluation (who will receive them and how they should be used)</a:t>
            </a:r>
          </a:p>
          <a:p>
            <a:pPr marL="571500" indent="-571500">
              <a:lnSpc>
                <a:spcPct val="90000"/>
              </a:lnSpc>
              <a:spcBef>
                <a:spcPct val="55000"/>
              </a:spcBef>
              <a:buClr>
                <a:srgbClr val="000066"/>
              </a:buClr>
              <a:buFont typeface="Wingdings" pitchFamily="-65" charset="2"/>
              <a:buChar char="ü"/>
            </a:pPr>
            <a:r>
              <a:rPr lang="en-US" sz="2800" b="1" dirty="0">
                <a:latin typeface="Trebuchet MS" pitchFamily="34" charset="0"/>
                <a:ea typeface="ＭＳ Ｐゴシック" pitchFamily="-65" charset="-128"/>
                <a:sym typeface="Wingdings 3" pitchFamily="-65" charset="2"/>
              </a:rPr>
              <a:t>Projected costs to do the evaluation</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2423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743573"/>
          </a:xfrm>
        </p:spPr>
        <p:txBody>
          <a:bodyPr/>
          <a:lstStyle/>
          <a:p>
            <a:pPr algn="ctr"/>
            <a:r>
              <a:rPr lang="en-US" b="1" i="1" dirty="0" smtClean="0"/>
              <a:t>Evaluation in Social Work</a:t>
            </a:r>
            <a:endParaRPr lang="en-US" b="1" i="1" dirty="0"/>
          </a:p>
        </p:txBody>
      </p:sp>
      <p:sp>
        <p:nvSpPr>
          <p:cNvPr id="3" name="Content Placeholder 2"/>
          <p:cNvSpPr>
            <a:spLocks noGrp="1"/>
          </p:cNvSpPr>
          <p:nvPr>
            <p:ph idx="1"/>
          </p:nvPr>
        </p:nvSpPr>
        <p:spPr>
          <a:xfrm>
            <a:off x="498474" y="1365250"/>
            <a:ext cx="7556313" cy="5069417"/>
          </a:xfrm>
        </p:spPr>
        <p:txBody>
          <a:bodyPr>
            <a:normAutofit fontScale="92500" lnSpcReduction="20000"/>
          </a:bodyPr>
          <a:lstStyle/>
          <a:p>
            <a:pPr>
              <a:buFont typeface="Wingdings" charset="2"/>
              <a:buChar char="Ø"/>
            </a:pPr>
            <a:r>
              <a:rPr lang="en-US" b="1" dirty="0" smtClean="0"/>
              <a:t>In social </a:t>
            </a:r>
            <a:r>
              <a:rPr lang="en-US" b="1" dirty="0"/>
              <a:t>s</a:t>
            </a:r>
            <a:r>
              <a:rPr lang="en-US" b="1" dirty="0" smtClean="0"/>
              <a:t>ervices, evaluation is primarily guided via the framework of decision-making, but also includes the aspects of cost-effectiveness and cost-benefit analysis.</a:t>
            </a:r>
          </a:p>
          <a:p>
            <a:pPr>
              <a:buFont typeface="Wingdings" charset="2"/>
              <a:buChar char="Ø"/>
            </a:pPr>
            <a:r>
              <a:rPr lang="ja-JP" altLang="en-US" b="1" dirty="0">
                <a:latin typeface="Arial"/>
              </a:rPr>
              <a:t>“</a:t>
            </a:r>
            <a:r>
              <a:rPr lang="en-US" b="1" dirty="0"/>
              <a:t>Evaluation research is </a:t>
            </a:r>
            <a:r>
              <a:rPr lang="en-US" b="1" dirty="0" smtClean="0"/>
              <a:t>a means </a:t>
            </a:r>
            <a:r>
              <a:rPr lang="en-US" b="1" dirty="0"/>
              <a:t>of supplying valid and reliable evidence regarding the operation of social programs or clinical practices--how they are planned, how well they operate, and how effectively they achieve their </a:t>
            </a:r>
            <a:r>
              <a:rPr lang="en-US" b="1" dirty="0" smtClean="0"/>
              <a:t>goals</a:t>
            </a:r>
            <a:r>
              <a:rPr lang="en-US" b="1" dirty="0" smtClean="0">
                <a:latin typeface="Arial"/>
              </a:rPr>
              <a:t>”</a:t>
            </a:r>
            <a:r>
              <a:rPr lang="en-US" b="1" dirty="0" smtClean="0"/>
              <a:t> </a:t>
            </a:r>
            <a:r>
              <a:rPr lang="en-US" b="1" dirty="0"/>
              <a:t>(</a:t>
            </a:r>
            <a:r>
              <a:rPr lang="en-US" b="1" dirty="0" err="1"/>
              <a:t>Monette</a:t>
            </a:r>
            <a:r>
              <a:rPr lang="en-US" b="1" dirty="0"/>
              <a:t>, Sullivan, &amp; </a:t>
            </a:r>
            <a:r>
              <a:rPr lang="en-US" b="1" dirty="0" err="1"/>
              <a:t>DeJong</a:t>
            </a:r>
            <a:r>
              <a:rPr lang="en-US" b="1" dirty="0"/>
              <a:t>, 1990, p. 337)</a:t>
            </a:r>
            <a:r>
              <a:rPr lang="en-US" b="1" dirty="0" smtClean="0"/>
              <a:t>.</a:t>
            </a:r>
          </a:p>
          <a:p>
            <a:pPr>
              <a:buFont typeface="Wingdings" charset="2"/>
              <a:buChar char="Ø"/>
            </a:pPr>
            <a:r>
              <a:rPr lang="ja-JP" altLang="en-US" b="1" dirty="0" smtClean="0">
                <a:latin typeface="Arial"/>
              </a:rPr>
              <a:t>“</a:t>
            </a:r>
            <a:r>
              <a:rPr lang="en-US" b="1" dirty="0"/>
              <a:t>Program evaluation is done to provide feedback to administrators of human service organizations to help them decide what services to provide to </a:t>
            </a:r>
            <a:r>
              <a:rPr lang="en-US" b="1" dirty="0" smtClean="0"/>
              <a:t>whom </a:t>
            </a:r>
            <a:r>
              <a:rPr lang="en-US" b="1" dirty="0"/>
              <a:t>and how to provide them most effectively and efficiently</a:t>
            </a:r>
            <a:r>
              <a:rPr lang="ja-JP" altLang="en-US" b="1" dirty="0">
                <a:latin typeface="Arial"/>
              </a:rPr>
              <a:t>”</a:t>
            </a:r>
            <a:r>
              <a:rPr lang="en-US" b="1" dirty="0"/>
              <a:t> (Shaughnessy &amp; </a:t>
            </a:r>
            <a:r>
              <a:rPr lang="en-US" b="1" dirty="0" err="1"/>
              <a:t>Zechmeister</a:t>
            </a:r>
            <a:r>
              <a:rPr lang="en-US" b="1" dirty="0"/>
              <a:t>, 1990, p. 340). </a:t>
            </a:r>
            <a:endParaRPr lang="en-US" b="1" dirty="0" smtClean="0"/>
          </a:p>
          <a:p>
            <a:pPr>
              <a:buFont typeface="Wingdings" charset="2"/>
              <a:buChar char="Ø"/>
            </a:pPr>
            <a:r>
              <a:rPr lang="en-US" b="1" dirty="0" smtClean="0"/>
              <a:t>Evaluation </a:t>
            </a:r>
            <a:r>
              <a:rPr lang="en-US" b="1" dirty="0"/>
              <a:t>research refers to the use of scientific research methods to plan intervention programs, to monitor the implementation of new programs and the operation of existing ones, and to determine how effectively programs or clinical practices achieve their </a:t>
            </a:r>
            <a:r>
              <a:rPr lang="en-US" b="1" dirty="0" smtClean="0"/>
              <a:t>goals. </a:t>
            </a:r>
            <a:endParaRPr lang="en-US" b="1" dirty="0"/>
          </a:p>
          <a:p>
            <a:endParaRPr lang="en-US" dirty="0"/>
          </a:p>
          <a:p>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561691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Using Multiple Info Sources</a:t>
            </a:r>
            <a:endParaRPr lang="en-US" b="1" i="1" dirty="0"/>
          </a:p>
        </p:txBody>
      </p:sp>
      <p:sp>
        <p:nvSpPr>
          <p:cNvPr id="3" name="Content Placeholder 2"/>
          <p:cNvSpPr>
            <a:spLocks noGrp="1"/>
          </p:cNvSpPr>
          <p:nvPr>
            <p:ph idx="1"/>
          </p:nvPr>
        </p:nvSpPr>
        <p:spPr>
          <a:xfrm>
            <a:off x="498474" y="1397000"/>
            <a:ext cx="7556313" cy="4963583"/>
          </a:xfrm>
        </p:spPr>
        <p:txBody>
          <a:bodyPr/>
          <a:lstStyle/>
          <a:p>
            <a:pPr marL="454025" lvl="1" indent="-400050">
              <a:lnSpc>
                <a:spcPct val="90000"/>
              </a:lnSpc>
              <a:buNone/>
            </a:pPr>
            <a:r>
              <a:rPr lang="en-US" b="1" dirty="0"/>
              <a:t>Develop an overall analysis plan, guided by your evaluation questions.</a:t>
            </a:r>
            <a:endParaRPr lang="en-US" b="1" i="1" dirty="0"/>
          </a:p>
          <a:p>
            <a:pPr lvl="1">
              <a:lnSpc>
                <a:spcPct val="90000"/>
              </a:lnSpc>
              <a:spcBef>
                <a:spcPts val="1200"/>
              </a:spcBef>
            </a:pPr>
            <a:r>
              <a:rPr lang="en-US" b="1" dirty="0"/>
              <a:t>Clarify why you are using multiple methods.</a:t>
            </a:r>
          </a:p>
          <a:p>
            <a:pPr lvl="2">
              <a:lnSpc>
                <a:spcPct val="90000"/>
              </a:lnSpc>
            </a:pPr>
            <a:r>
              <a:rPr lang="en-US" sz="1400" b="1" u="sng" dirty="0"/>
              <a:t>Sequence</a:t>
            </a:r>
            <a:r>
              <a:rPr lang="en-US" sz="1400" b="1" dirty="0"/>
              <a:t>: Are you using one form of data collection to inform the design of the next (i.e. informant interviews prior to record review)?</a:t>
            </a:r>
          </a:p>
          <a:p>
            <a:pPr lvl="2">
              <a:lnSpc>
                <a:spcPct val="90000"/>
              </a:lnSpc>
            </a:pPr>
            <a:r>
              <a:rPr lang="en-US" sz="1400" b="1" u="sng" dirty="0"/>
              <a:t>To answer different questions</a:t>
            </a:r>
            <a:r>
              <a:rPr lang="en-US" sz="1400" b="1" dirty="0"/>
              <a:t>:</a:t>
            </a:r>
            <a:r>
              <a:rPr lang="en-US" sz="1400" b="1" u="sng" dirty="0"/>
              <a:t> </a:t>
            </a:r>
            <a:r>
              <a:rPr lang="en-US" sz="1400" b="1" dirty="0"/>
              <a:t>Your different methods may be designed to answer different evaluation questions. For example, record review may be your source of information on </a:t>
            </a:r>
            <a:r>
              <a:rPr lang="en-US" sz="1400" b="1" dirty="0" smtClean="0"/>
              <a:t>caseworker </a:t>
            </a:r>
            <a:r>
              <a:rPr lang="en-US" sz="1400" b="1" dirty="0"/>
              <a:t>compliance with protocols, while interviews may be your source on how they are using the new protocols.</a:t>
            </a:r>
          </a:p>
          <a:p>
            <a:pPr lvl="2">
              <a:lnSpc>
                <a:spcPct val="90000"/>
              </a:lnSpc>
            </a:pPr>
            <a:r>
              <a:rPr lang="en-US" sz="1400" b="1" u="sng" dirty="0"/>
              <a:t>Triangulation</a:t>
            </a:r>
            <a:r>
              <a:rPr lang="en-US" sz="1400" b="1" dirty="0"/>
              <a:t>:  Both sources may answer the same question. Interviews with caseworkers is one source of information on compliance with the new protocols, record reviews could be another source to substantiate the interview findings.</a:t>
            </a:r>
          </a:p>
          <a:p>
            <a:pPr lvl="1">
              <a:lnSpc>
                <a:spcPct val="90000"/>
              </a:lnSpc>
              <a:spcBef>
                <a:spcPts val="1200"/>
              </a:spcBef>
            </a:pPr>
            <a:r>
              <a:rPr lang="en-US" b="1" dirty="0"/>
              <a:t>Plan out how you will join your analysis across the methods and determine the overall findings.</a:t>
            </a:r>
          </a:p>
          <a:p>
            <a:pPr lvl="2">
              <a:spcBef>
                <a:spcPts val="0"/>
              </a:spcBef>
            </a:pPr>
            <a:r>
              <a:rPr lang="en-US" sz="1500" b="1" dirty="0"/>
              <a:t>E.g., </a:t>
            </a:r>
            <a:r>
              <a:rPr lang="en-US" sz="1500" b="1" dirty="0" smtClean="0"/>
              <a:t>-- analyze </a:t>
            </a:r>
            <a:r>
              <a:rPr lang="en-US" sz="1500" b="1" dirty="0"/>
              <a:t>the interview data to determine the extent to which caseworkers are using the new </a:t>
            </a:r>
            <a:r>
              <a:rPr lang="en-US" sz="1500" b="1" dirty="0" smtClean="0"/>
              <a:t>protocols, </a:t>
            </a:r>
            <a:r>
              <a:rPr lang="en-US" sz="1500" b="1" dirty="0"/>
              <a:t>and </a:t>
            </a:r>
            <a:r>
              <a:rPr lang="en-US" sz="1500" b="1" dirty="0" smtClean="0"/>
              <a:t>will </a:t>
            </a:r>
            <a:r>
              <a:rPr lang="en-US" sz="1500" b="1" dirty="0"/>
              <a:t>then check these results against the record review data. W</a:t>
            </a:r>
            <a:r>
              <a:rPr lang="en-US" sz="1500" b="1" dirty="0" smtClean="0"/>
              <a:t>ill </a:t>
            </a:r>
            <a:r>
              <a:rPr lang="en-US" sz="1500" b="1" dirty="0"/>
              <a:t>also examine the records for specific examples of the types of protocol use that caseworkers report in the interviews</a:t>
            </a:r>
            <a:endParaRPr lang="en-US" b="1"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205545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81000"/>
            <a:ext cx="7556313" cy="889000"/>
          </a:xfrm>
        </p:spPr>
        <p:txBody>
          <a:bodyPr/>
          <a:lstStyle/>
          <a:p>
            <a:pPr algn="ctr"/>
            <a:r>
              <a:rPr lang="en-US" b="1" i="1" dirty="0" smtClean="0"/>
              <a:t>Projecting Timelines</a:t>
            </a:r>
            <a:endParaRPr lang="en-US" b="1" i="1" dirty="0"/>
          </a:p>
        </p:txBody>
      </p:sp>
      <p:sp>
        <p:nvSpPr>
          <p:cNvPr id="3" name="Content Placeholder 2"/>
          <p:cNvSpPr>
            <a:spLocks noGrp="1"/>
          </p:cNvSpPr>
          <p:nvPr>
            <p:ph idx="1"/>
          </p:nvPr>
        </p:nvSpPr>
        <p:spPr>
          <a:xfrm>
            <a:off x="296334" y="1270000"/>
            <a:ext cx="7758454" cy="5238750"/>
          </a:xfrm>
        </p:spPr>
        <p:txBody>
          <a:bodyPr>
            <a:normAutofit/>
          </a:bodyPr>
          <a:lstStyle/>
          <a:p>
            <a:pPr marL="520700" indent="-520700">
              <a:lnSpc>
                <a:spcPct val="80000"/>
              </a:lnSpc>
              <a:spcBef>
                <a:spcPct val="0"/>
              </a:spcBef>
              <a:buClr>
                <a:srgbClr val="000066"/>
              </a:buClr>
              <a:buNone/>
            </a:pPr>
            <a:r>
              <a:rPr lang="en-US" sz="2800" b="1" dirty="0">
                <a:ea typeface="ＭＳ Ｐゴシック" pitchFamily="-65" charset="-128"/>
              </a:rPr>
              <a:t>Timelines can be constructed separately or </a:t>
            </a:r>
          </a:p>
          <a:p>
            <a:pPr marL="520700" indent="-520700">
              <a:lnSpc>
                <a:spcPct val="80000"/>
              </a:lnSpc>
              <a:spcBef>
                <a:spcPct val="0"/>
              </a:spcBef>
              <a:buClr>
                <a:srgbClr val="000066"/>
              </a:buClr>
              <a:buNone/>
            </a:pPr>
            <a:r>
              <a:rPr lang="en-US" sz="2800" b="1" dirty="0">
                <a:ea typeface="ＭＳ Ｐゴシック" pitchFamily="-65" charset="-128"/>
              </a:rPr>
              <a:t>embedded in </a:t>
            </a:r>
            <a:r>
              <a:rPr lang="en-US" sz="2800" b="1" dirty="0" smtClean="0">
                <a:ea typeface="ＭＳ Ｐゴシック" pitchFamily="-65" charset="-128"/>
              </a:rPr>
              <a:t>a chart.  To </a:t>
            </a:r>
            <a:r>
              <a:rPr lang="en-US" sz="2800" b="1" dirty="0">
                <a:ea typeface="ＭＳ Ｐゴシック" pitchFamily="-65" charset="-128"/>
              </a:rPr>
              <a:t>project timelines:</a:t>
            </a:r>
          </a:p>
          <a:p>
            <a:pPr marL="520700" indent="-520700">
              <a:lnSpc>
                <a:spcPct val="80000"/>
              </a:lnSpc>
              <a:spcBef>
                <a:spcPct val="60000"/>
              </a:spcBef>
              <a:buClr>
                <a:srgbClr val="FF0000"/>
              </a:buClr>
            </a:pPr>
            <a:r>
              <a:rPr lang="en-US" sz="2400" b="1" dirty="0">
                <a:ea typeface="ＭＳ Ｐゴシック" pitchFamily="-65" charset="-128"/>
              </a:rPr>
              <a:t>Assign dates to your level of effort, working backward from overall timeline requirements. </a:t>
            </a:r>
          </a:p>
          <a:p>
            <a:pPr marL="520700" indent="-520700">
              <a:lnSpc>
                <a:spcPct val="80000"/>
              </a:lnSpc>
              <a:spcBef>
                <a:spcPct val="60000"/>
              </a:spcBef>
              <a:buClr>
                <a:srgbClr val="FF0000"/>
              </a:buClr>
            </a:pPr>
            <a:r>
              <a:rPr lang="en-US" sz="2400" b="1" dirty="0">
                <a:ea typeface="ＭＳ Ｐゴシック" pitchFamily="-65" charset="-128"/>
              </a:rPr>
              <a:t>Be sure the number of days required for a task and when it must be completed are in sync and feasible.</a:t>
            </a:r>
          </a:p>
          <a:p>
            <a:pPr marL="520700" indent="-520700">
              <a:lnSpc>
                <a:spcPct val="80000"/>
              </a:lnSpc>
              <a:spcBef>
                <a:spcPct val="60000"/>
              </a:spcBef>
              <a:buClr>
                <a:srgbClr val="FF0000"/>
              </a:buClr>
            </a:pPr>
            <a:r>
              <a:rPr lang="en-US" sz="2800" b="1" dirty="0">
                <a:ea typeface="ＭＳ Ｐゴシック" pitchFamily="-65" charset="-128"/>
              </a:rPr>
              <a:t>Check to make sure evaluation calendar is in alignment with program calendar.</a:t>
            </a:r>
          </a:p>
          <a:p>
            <a:pPr marL="1092200" lvl="1" indent="-457200">
              <a:lnSpc>
                <a:spcPct val="80000"/>
              </a:lnSpc>
              <a:spcBef>
                <a:spcPct val="60000"/>
              </a:spcBef>
              <a:buClr>
                <a:srgbClr val="FF0000"/>
              </a:buClr>
              <a:buFont typeface="Wingdings" pitchFamily="-65" charset="2"/>
              <a:buChar char="è"/>
            </a:pPr>
            <a:r>
              <a:rPr lang="en-US" sz="2400" b="1" dirty="0">
                <a:ea typeface="ＭＳ Ｐゴシック" pitchFamily="-65" charset="-128"/>
              </a:rPr>
              <a:t>Don’t plan to do a lot of data collecting around program holidays</a:t>
            </a:r>
          </a:p>
          <a:p>
            <a:pPr marL="1092200" lvl="1" indent="-457200">
              <a:lnSpc>
                <a:spcPct val="80000"/>
              </a:lnSpc>
              <a:spcBef>
                <a:spcPct val="60000"/>
              </a:spcBef>
              <a:buClr>
                <a:srgbClr val="FF0000"/>
              </a:buClr>
              <a:buFont typeface="Wingdings" pitchFamily="-65" charset="2"/>
              <a:buChar char="è"/>
            </a:pPr>
            <a:r>
              <a:rPr lang="en-US" sz="2400" b="1" dirty="0">
                <a:ea typeface="ＭＳ Ｐゴシック" pitchFamily="-65" charset="-128"/>
              </a:rPr>
              <a:t>Don’t expect to collect data only </a:t>
            </a:r>
            <a:r>
              <a:rPr lang="en-US" sz="2400" b="1" dirty="0" smtClean="0">
                <a:ea typeface="ＭＳ Ｐゴシック" pitchFamily="-65" charset="-128"/>
              </a:rPr>
              <a:t>between   </a:t>
            </a:r>
            <a:r>
              <a:rPr lang="en-US" sz="2400" b="1" dirty="0">
                <a:ea typeface="ＭＳ Ｐゴシック" pitchFamily="-65" charset="-128"/>
              </a:rPr>
              <a:t>9 </a:t>
            </a:r>
            <a:r>
              <a:rPr lang="en-US" sz="2400" b="1" dirty="0" smtClean="0">
                <a:ea typeface="ＭＳ Ｐゴシック" pitchFamily="-65" charset="-128"/>
              </a:rPr>
              <a:t>am and 5 pm</a:t>
            </a:r>
            <a:endParaRPr lang="en-US" sz="2400" b="1" dirty="0">
              <a:ea typeface="ＭＳ Ｐゴシック" pitchFamily="-65" charset="-128"/>
            </a:endParaRP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086111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754156"/>
          </a:xfrm>
        </p:spPr>
        <p:txBody>
          <a:bodyPr/>
          <a:lstStyle/>
          <a:p>
            <a:pPr algn="ctr"/>
            <a:r>
              <a:rPr lang="en-US" b="1" i="1" dirty="0" smtClean="0"/>
              <a:t>Communicating Findings</a:t>
            </a:r>
            <a:endParaRPr lang="en-US" b="1" i="1" dirty="0"/>
          </a:p>
        </p:txBody>
      </p:sp>
      <p:sp>
        <p:nvSpPr>
          <p:cNvPr id="5" name="TextBox 4"/>
          <p:cNvSpPr txBox="1"/>
          <p:nvPr/>
        </p:nvSpPr>
        <p:spPr>
          <a:xfrm>
            <a:off x="498474" y="1594643"/>
            <a:ext cx="8077200" cy="1138773"/>
          </a:xfrm>
          <a:prstGeom prst="rect">
            <a:avLst/>
          </a:prstGeom>
          <a:noFill/>
        </p:spPr>
        <p:txBody>
          <a:bodyPr wrap="square" rtlCol="0">
            <a:spAutoFit/>
          </a:bodyPr>
          <a:lstStyle/>
          <a:p>
            <a:r>
              <a:rPr lang="en-US" sz="2800" b="1" i="1" kern="1200" dirty="0" smtClean="0">
                <a:solidFill>
                  <a:srgbClr val="FF0000"/>
                </a:solidFill>
                <a:latin typeface="Trebuchet MS" pitchFamily="34" charset="0"/>
              </a:rPr>
              <a:t>Who is your audience?</a:t>
            </a:r>
          </a:p>
          <a:p>
            <a:r>
              <a:rPr lang="en-US" sz="2200" b="1" kern="1200" dirty="0">
                <a:latin typeface="Trebuchet MS" pitchFamily="34" charset="0"/>
              </a:rPr>
              <a:t>	</a:t>
            </a:r>
            <a:r>
              <a:rPr lang="en-US" sz="2200" b="1" kern="1200" dirty="0" smtClean="0">
                <a:latin typeface="Trebuchet MS" pitchFamily="34" charset="0"/>
              </a:rPr>
              <a:t>Staff?      Funders?     Board?    Participants?   </a:t>
            </a:r>
            <a:r>
              <a:rPr lang="en-US" sz="2200" b="1" kern="1200" dirty="0" smtClean="0">
                <a:latin typeface="Trebuchet MS" pitchFamily="34" charset="0"/>
              </a:rPr>
              <a:t>Multiple?</a:t>
            </a:r>
            <a:endParaRPr lang="en-US" sz="2200" b="1" kern="1200" dirty="0" smtClean="0">
              <a:latin typeface="Trebuchet MS" pitchFamily="34" charset="0"/>
            </a:endParaRPr>
          </a:p>
          <a:p>
            <a:endParaRPr lang="en-US" kern="1200" dirty="0">
              <a:latin typeface="Trebuchet MS" pitchFamily="34" charset="0"/>
            </a:endParaRPr>
          </a:p>
        </p:txBody>
      </p:sp>
      <p:sp>
        <p:nvSpPr>
          <p:cNvPr id="6" name="Rectangle 5"/>
          <p:cNvSpPr>
            <a:spLocks noGrp="1" noChangeArrowheads="1"/>
          </p:cNvSpPr>
          <p:nvPr/>
        </p:nvSpPr>
        <p:spPr bwMode="auto">
          <a:xfrm>
            <a:off x="498474" y="2848636"/>
            <a:ext cx="8077200" cy="3496734"/>
          </a:xfrm>
          <a:prstGeom prst="rect">
            <a:avLst/>
          </a:prstGeom>
          <a:noFill/>
          <a:ln w="6350">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Trebuchet MS" pitchFamily="34" charset="0"/>
                <a:ea typeface="+mn-ea"/>
                <a:cs typeface="+mn-cs"/>
              </a:defRPr>
            </a:lvl1pPr>
            <a:lvl2pPr marL="742950" indent="-285750" algn="l" rtl="0" fontAlgn="base">
              <a:spcBef>
                <a:spcPct val="20000"/>
              </a:spcBef>
              <a:spcAft>
                <a:spcPct val="0"/>
              </a:spcAft>
              <a:buChar char="–"/>
              <a:defRPr sz="2800">
                <a:solidFill>
                  <a:schemeClr val="tx1"/>
                </a:solidFill>
                <a:latin typeface="Trebuchet MS" pitchFamily="34" charset="0"/>
              </a:defRPr>
            </a:lvl2pPr>
            <a:lvl3pPr marL="1143000" indent="-228600" algn="l" rtl="0" fontAlgn="base">
              <a:spcBef>
                <a:spcPct val="20000"/>
              </a:spcBef>
              <a:spcAft>
                <a:spcPct val="0"/>
              </a:spcAft>
              <a:buChar char="•"/>
              <a:defRPr sz="2400">
                <a:solidFill>
                  <a:schemeClr val="tx1"/>
                </a:solidFill>
                <a:latin typeface="Trebuchet MS" pitchFamily="34" charset="0"/>
              </a:defRPr>
            </a:lvl3pPr>
            <a:lvl4pPr marL="1600200" indent="-228600" algn="l" rtl="0" fontAlgn="base">
              <a:spcBef>
                <a:spcPct val="20000"/>
              </a:spcBef>
              <a:spcAft>
                <a:spcPct val="0"/>
              </a:spcAft>
              <a:buChar char="–"/>
              <a:defRPr sz="2000">
                <a:solidFill>
                  <a:schemeClr val="tx1"/>
                </a:solidFill>
                <a:latin typeface="Trebuchet MS" pitchFamily="34" charset="0"/>
              </a:defRPr>
            </a:lvl4pPr>
            <a:lvl5pPr marL="2057400" indent="-228600" algn="l" rtl="0" fontAlgn="base">
              <a:spcBef>
                <a:spcPct val="20000"/>
              </a:spcBef>
              <a:spcAft>
                <a:spcPct val="0"/>
              </a:spcAft>
              <a:buChar char="»"/>
              <a:defRPr sz="2000">
                <a:solidFill>
                  <a:schemeClr val="tx1"/>
                </a:solidFill>
                <a:latin typeface="Trebuchet MS"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533400" indent="-533400" eaLnBrk="1" hangingPunct="1">
              <a:lnSpc>
                <a:spcPct val="90000"/>
              </a:lnSpc>
              <a:buFont typeface="Wingdings" pitchFamily="2" charset="2"/>
              <a:buNone/>
            </a:pPr>
            <a:r>
              <a:rPr lang="en-US" sz="2800" b="1" i="1" dirty="0" smtClean="0">
                <a:solidFill>
                  <a:srgbClr val="FF0000"/>
                </a:solidFill>
                <a:latin typeface="Trebuchet MS" pitchFamily="34" charset="0"/>
              </a:rPr>
              <a:t>What Presentation Strategies work best?</a:t>
            </a:r>
          </a:p>
          <a:p>
            <a:pPr marL="1308100" indent="-533400" eaLnBrk="1" hangingPunct="1">
              <a:lnSpc>
                <a:spcPct val="90000"/>
              </a:lnSpc>
              <a:buFont typeface="Wingdings" pitchFamily="2" charset="2"/>
              <a:buNone/>
            </a:pPr>
            <a:r>
              <a:rPr lang="en-US" sz="2400" b="1" dirty="0" smtClean="0">
                <a:latin typeface="Trebuchet MS" pitchFamily="34" charset="0"/>
              </a:rPr>
              <a:t>PowerPoint 			Newsletter</a:t>
            </a:r>
          </a:p>
          <a:p>
            <a:pPr marL="1308100" indent="-533400" eaLnBrk="1" hangingPunct="1">
              <a:lnSpc>
                <a:spcPct val="90000"/>
              </a:lnSpc>
              <a:buFont typeface="Wingdings" pitchFamily="2" charset="2"/>
              <a:buNone/>
            </a:pPr>
            <a:r>
              <a:rPr lang="en-US" sz="2400" b="1" dirty="0" smtClean="0">
                <a:latin typeface="Trebuchet MS" pitchFamily="34" charset="0"/>
              </a:rPr>
              <a:t>Fact sheet			</a:t>
            </a:r>
            <a:r>
              <a:rPr lang="en-US" sz="2400" b="1" dirty="0" smtClean="0">
                <a:latin typeface="Trebuchet MS" pitchFamily="34" charset="0"/>
              </a:rPr>
              <a:t>     Oral </a:t>
            </a:r>
            <a:r>
              <a:rPr lang="en-US" sz="2400" b="1" dirty="0" smtClean="0">
                <a:latin typeface="Trebuchet MS" pitchFamily="34" charset="0"/>
              </a:rPr>
              <a:t>presentation</a:t>
            </a:r>
          </a:p>
          <a:p>
            <a:pPr marL="1308100" indent="-533400" eaLnBrk="1" hangingPunct="1">
              <a:lnSpc>
                <a:spcPct val="90000"/>
              </a:lnSpc>
              <a:buFont typeface="Wingdings" pitchFamily="2" charset="2"/>
              <a:buNone/>
            </a:pPr>
            <a:r>
              <a:rPr lang="en-US" sz="2400" b="1" dirty="0" smtClean="0">
                <a:latin typeface="Trebuchet MS" pitchFamily="34" charset="0"/>
              </a:rPr>
              <a:t>Visual displays 		Video</a:t>
            </a:r>
          </a:p>
          <a:p>
            <a:pPr marL="1308100" indent="-533400" eaLnBrk="1" hangingPunct="1">
              <a:lnSpc>
                <a:spcPct val="90000"/>
              </a:lnSpc>
              <a:buFont typeface="Wingdings" pitchFamily="2" charset="2"/>
              <a:buNone/>
            </a:pPr>
            <a:r>
              <a:rPr lang="en-US" sz="2400" b="1" dirty="0" smtClean="0">
                <a:latin typeface="Trebuchet MS" pitchFamily="34" charset="0"/>
              </a:rPr>
              <a:t>Storytelling			Press releases</a:t>
            </a:r>
          </a:p>
          <a:p>
            <a:pPr marL="1308100" indent="-533400" eaLnBrk="1" hangingPunct="1">
              <a:lnSpc>
                <a:spcPct val="90000"/>
              </a:lnSpc>
              <a:buFont typeface="Wingdings" pitchFamily="2" charset="2"/>
              <a:buNone/>
            </a:pPr>
            <a:endParaRPr lang="en-US" sz="800" b="1" dirty="0" smtClean="0">
              <a:latin typeface="Trebuchet MS" pitchFamily="34" charset="0"/>
            </a:endParaRPr>
          </a:p>
          <a:p>
            <a:pPr marL="53975" indent="0" defTabSz="-512763" eaLnBrk="1" hangingPunct="1">
              <a:lnSpc>
                <a:spcPct val="90000"/>
              </a:lnSpc>
              <a:buFont typeface="Wingdings" pitchFamily="2" charset="2"/>
              <a:buNone/>
            </a:pPr>
            <a:r>
              <a:rPr lang="en-US" sz="2800" b="1" i="1" dirty="0" smtClean="0">
                <a:solidFill>
                  <a:srgbClr val="FF0000"/>
                </a:solidFill>
                <a:latin typeface="Trebuchet MS" pitchFamily="34" charset="0"/>
              </a:rPr>
              <a:t>Report Formats</a:t>
            </a:r>
            <a:r>
              <a:rPr lang="en-US" sz="2800" b="1" i="1" dirty="0" smtClean="0">
                <a:latin typeface="Trebuchet MS" pitchFamily="34" charset="0"/>
              </a:rPr>
              <a:t>: </a:t>
            </a:r>
            <a:endParaRPr lang="en-US" sz="2800" b="1" i="1" dirty="0" smtClean="0">
              <a:latin typeface="Trebuchet MS" pitchFamily="34" charset="0"/>
            </a:endParaRPr>
          </a:p>
          <a:p>
            <a:pPr marL="968375" indent="-533400" eaLnBrk="1" hangingPunct="1">
              <a:lnSpc>
                <a:spcPct val="90000"/>
              </a:lnSpc>
              <a:buFont typeface="Wingdings" pitchFamily="2" charset="2"/>
              <a:buNone/>
            </a:pPr>
            <a:r>
              <a:rPr lang="en-US" sz="2400" dirty="0" smtClean="0">
                <a:latin typeface="Trebuchet MS" pitchFamily="34" charset="0"/>
              </a:rPr>
              <a:t>              </a:t>
            </a:r>
            <a:r>
              <a:rPr lang="en-US" sz="2400" b="1" dirty="0" smtClean="0">
                <a:latin typeface="Trebuchet MS" pitchFamily="34" charset="0"/>
              </a:rPr>
              <a:t>full report, executive summary, </a:t>
            </a:r>
          </a:p>
          <a:p>
            <a:pPr marL="968375" indent="-533400" eaLnBrk="1" hangingPunct="1">
              <a:lnSpc>
                <a:spcPct val="90000"/>
              </a:lnSpc>
              <a:buFont typeface="Wingdings" pitchFamily="2" charset="2"/>
              <a:buNone/>
            </a:pPr>
            <a:r>
              <a:rPr lang="en-US" sz="2400" b="1" dirty="0" smtClean="0">
                <a:latin typeface="Trebuchet MS" pitchFamily="34" charset="0"/>
              </a:rPr>
              <a:t>              stakeholder-specific report?</a:t>
            </a:r>
          </a:p>
        </p:txBody>
      </p:sp>
      <p:sp>
        <p:nvSpPr>
          <p:cNvPr id="7" name="Date Placeholder 6"/>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073245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754156"/>
          </a:xfrm>
        </p:spPr>
        <p:txBody>
          <a:bodyPr/>
          <a:lstStyle/>
          <a:p>
            <a:pPr algn="ctr"/>
            <a:r>
              <a:rPr lang="en-US" sz="3200" b="1" i="1" dirty="0" smtClean="0"/>
              <a:t>Preparing a Strong Evaluation Report</a:t>
            </a:r>
            <a:endParaRPr lang="en-US" sz="3200" b="1" i="1" dirty="0"/>
          </a:p>
        </p:txBody>
      </p:sp>
      <p:sp>
        <p:nvSpPr>
          <p:cNvPr id="5" name="Rectangle 4"/>
          <p:cNvSpPr>
            <a:spLocks noGrp="1" noChangeArrowheads="1"/>
          </p:cNvSpPr>
          <p:nvPr/>
        </p:nvSpPr>
        <p:spPr bwMode="auto">
          <a:xfrm>
            <a:off x="510987" y="973666"/>
            <a:ext cx="7543800" cy="60616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Trebuchet MS" pitchFamily="34" charset="0"/>
                <a:ea typeface="+mn-ea"/>
                <a:cs typeface="+mn-cs"/>
              </a:defRPr>
            </a:lvl1pPr>
            <a:lvl2pPr marL="742950" indent="-285750" algn="l" rtl="0" fontAlgn="base">
              <a:spcBef>
                <a:spcPct val="20000"/>
              </a:spcBef>
              <a:spcAft>
                <a:spcPct val="0"/>
              </a:spcAft>
              <a:buChar char="–"/>
              <a:defRPr sz="2800">
                <a:solidFill>
                  <a:schemeClr val="tx1"/>
                </a:solidFill>
                <a:latin typeface="Trebuchet MS" pitchFamily="34" charset="0"/>
              </a:defRPr>
            </a:lvl2pPr>
            <a:lvl3pPr marL="1143000" indent="-228600" algn="l" rtl="0" fontAlgn="base">
              <a:spcBef>
                <a:spcPct val="20000"/>
              </a:spcBef>
              <a:spcAft>
                <a:spcPct val="0"/>
              </a:spcAft>
              <a:buChar char="•"/>
              <a:defRPr sz="2400">
                <a:solidFill>
                  <a:schemeClr val="tx1"/>
                </a:solidFill>
                <a:latin typeface="Trebuchet MS" pitchFamily="34" charset="0"/>
              </a:defRPr>
            </a:lvl3pPr>
            <a:lvl4pPr marL="1600200" indent="-228600" algn="l" rtl="0" fontAlgn="base">
              <a:spcBef>
                <a:spcPct val="20000"/>
              </a:spcBef>
              <a:spcAft>
                <a:spcPct val="0"/>
              </a:spcAft>
              <a:buChar char="–"/>
              <a:defRPr sz="2000">
                <a:solidFill>
                  <a:schemeClr val="tx1"/>
                </a:solidFill>
                <a:latin typeface="Trebuchet MS" pitchFamily="34" charset="0"/>
              </a:defRPr>
            </a:lvl4pPr>
            <a:lvl5pPr marL="2057400" indent="-228600" algn="l" rtl="0" fontAlgn="base">
              <a:spcBef>
                <a:spcPct val="20000"/>
              </a:spcBef>
              <a:spcAft>
                <a:spcPct val="0"/>
              </a:spcAft>
              <a:buChar char="»"/>
              <a:defRPr sz="2000">
                <a:solidFill>
                  <a:schemeClr val="tx1"/>
                </a:solidFill>
                <a:latin typeface="Trebuchet MS"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indent="-609600" eaLnBrk="1" hangingPunct="1">
              <a:buFont typeface="Wingdings 3" pitchFamily="18" charset="2"/>
              <a:buNone/>
              <a:defRPr/>
            </a:pPr>
            <a:endParaRPr lang="en-US" sz="2400" dirty="0" smtClean="0"/>
          </a:p>
          <a:p>
            <a:pPr marL="396875" eaLnBrk="1" hangingPunct="1">
              <a:spcBef>
                <a:spcPct val="0"/>
              </a:spcBef>
              <a:buFont typeface="Wingdings 3" pitchFamily="18" charset="2"/>
              <a:buChar char=""/>
              <a:defRPr/>
            </a:pPr>
            <a:r>
              <a:rPr lang="en-US" sz="2400" b="1" dirty="0" smtClean="0"/>
              <a:t>Description of the subject program.</a:t>
            </a:r>
          </a:p>
          <a:p>
            <a:pPr marL="396875" eaLnBrk="1" hangingPunct="1">
              <a:buFont typeface="Wingdings 3" pitchFamily="18" charset="2"/>
              <a:buChar char=""/>
              <a:defRPr/>
            </a:pPr>
            <a:r>
              <a:rPr lang="en-US" sz="2400" b="1" dirty="0" smtClean="0"/>
              <a:t>Clear statement about the evaluation                               questions and the purpose of the evaluation.</a:t>
            </a:r>
          </a:p>
          <a:p>
            <a:pPr marL="396875" eaLnBrk="1" hangingPunct="1">
              <a:buFont typeface="Wingdings 3" pitchFamily="18" charset="2"/>
              <a:buNone/>
              <a:defRPr/>
            </a:pPr>
            <a:endParaRPr lang="en-US" sz="800" b="1" dirty="0" smtClean="0"/>
          </a:p>
          <a:p>
            <a:pPr marL="396875" eaLnBrk="1" hangingPunct="1">
              <a:buFont typeface="Wingdings 3" pitchFamily="18" charset="2"/>
              <a:buChar char=""/>
              <a:defRPr/>
            </a:pPr>
            <a:r>
              <a:rPr lang="en-US" sz="2400" b="1" dirty="0" smtClean="0"/>
              <a:t>Description of actual data collection methods</a:t>
            </a:r>
          </a:p>
          <a:p>
            <a:pPr marL="396875" eaLnBrk="1" hangingPunct="1">
              <a:buFont typeface="Wingdings 3" pitchFamily="18" charset="2"/>
              <a:buChar char=""/>
              <a:defRPr/>
            </a:pPr>
            <a:r>
              <a:rPr lang="en-US" sz="2400" b="1" dirty="0" smtClean="0"/>
              <a:t>Summary of key findings (including tables,                            graphs, vignettes, quotes, etc.)</a:t>
            </a:r>
          </a:p>
          <a:p>
            <a:pPr marL="396875" eaLnBrk="1" hangingPunct="1">
              <a:buFont typeface="Wingdings 3" pitchFamily="18" charset="2"/>
              <a:buChar char=""/>
              <a:defRPr/>
            </a:pPr>
            <a:r>
              <a:rPr lang="en-US" sz="2400" b="1" dirty="0" smtClean="0"/>
              <a:t>Discussion or explanation of the meaning and        importance of key findings</a:t>
            </a:r>
          </a:p>
          <a:p>
            <a:pPr marL="396875" eaLnBrk="1" hangingPunct="1">
              <a:buFont typeface="Wingdings 3" pitchFamily="18" charset="2"/>
              <a:buNone/>
              <a:defRPr/>
            </a:pPr>
            <a:endParaRPr lang="en-US" sz="800" b="1" dirty="0" smtClean="0"/>
          </a:p>
          <a:p>
            <a:pPr marL="396875" eaLnBrk="1" hangingPunct="1">
              <a:buFont typeface="Wingdings 3" pitchFamily="18" charset="2"/>
              <a:buChar char=""/>
              <a:defRPr/>
            </a:pPr>
            <a:r>
              <a:rPr lang="en-US" sz="2400" b="1" dirty="0" smtClean="0"/>
              <a:t>Suggested Action Steps</a:t>
            </a:r>
          </a:p>
          <a:p>
            <a:pPr marL="396875" eaLnBrk="1" hangingPunct="1">
              <a:buFont typeface="Wingdings 3" pitchFamily="18" charset="2"/>
              <a:buChar char=""/>
              <a:defRPr/>
            </a:pPr>
            <a:r>
              <a:rPr lang="en-US" sz="2400" b="1" dirty="0" smtClean="0"/>
              <a:t>Next Steps (for the program and the evaluation)</a:t>
            </a:r>
          </a:p>
          <a:p>
            <a:pPr marL="396875" eaLnBrk="1" hangingPunct="1">
              <a:buFont typeface="Wingdings 3" pitchFamily="18" charset="2"/>
              <a:buChar char=""/>
              <a:defRPr/>
            </a:pPr>
            <a:r>
              <a:rPr lang="en-US" sz="2400" b="1" dirty="0" smtClean="0"/>
              <a:t>Issues for Further Consideration (loose ends)</a:t>
            </a:r>
          </a:p>
        </p:txBody>
      </p:sp>
      <p:sp>
        <p:nvSpPr>
          <p:cNvPr id="6" name="Date Placeholder 5"/>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154521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07358"/>
            <a:ext cx="7556313" cy="992841"/>
          </a:xfrm>
        </p:spPr>
        <p:txBody>
          <a:bodyPr/>
          <a:lstStyle/>
          <a:p>
            <a:pPr algn="ctr"/>
            <a:r>
              <a:rPr lang="en-US" b="1" i="1" dirty="0" smtClean="0"/>
              <a:t>Linking Evaluation with Planning</a:t>
            </a:r>
            <a:endParaRPr lang="en-US" b="1" i="1" dirty="0"/>
          </a:p>
        </p:txBody>
      </p:sp>
      <p:sp>
        <p:nvSpPr>
          <p:cNvPr id="3" name="Content Placeholder 2"/>
          <p:cNvSpPr>
            <a:spLocks noGrp="1"/>
          </p:cNvSpPr>
          <p:nvPr>
            <p:ph idx="1"/>
          </p:nvPr>
        </p:nvSpPr>
        <p:spPr>
          <a:xfrm>
            <a:off x="498474" y="1513416"/>
            <a:ext cx="7556313" cy="4773084"/>
          </a:xfrm>
        </p:spPr>
        <p:txBody>
          <a:bodyPr/>
          <a:lstStyle/>
          <a:p>
            <a:pPr marL="0" indent="0">
              <a:buNone/>
            </a:pPr>
            <a:r>
              <a:rPr lang="en-US" b="1" i="1" dirty="0">
                <a:solidFill>
                  <a:srgbClr val="000066"/>
                </a:solidFill>
                <a:latin typeface="Trebuchet MS" pitchFamily="34" charset="0"/>
              </a:rPr>
              <a:t>Organizations that Regularly </a:t>
            </a:r>
            <a:r>
              <a:rPr lang="en-US" b="1" i="1" dirty="0" smtClean="0">
                <a:solidFill>
                  <a:srgbClr val="000066"/>
                </a:solidFill>
                <a:latin typeface="Trebuchet MS" pitchFamily="34" charset="0"/>
              </a:rPr>
              <a:t>use Evaluation Should </a:t>
            </a:r>
            <a:r>
              <a:rPr lang="en-US" b="1" i="1" dirty="0">
                <a:solidFill>
                  <a:srgbClr val="000066"/>
                </a:solidFill>
                <a:latin typeface="Trebuchet MS" pitchFamily="34" charset="0"/>
              </a:rPr>
              <a:t>Also . . </a:t>
            </a:r>
            <a:r>
              <a:rPr lang="en-US" b="1" i="1" dirty="0" smtClean="0">
                <a:solidFill>
                  <a:srgbClr val="000066"/>
                </a:solidFill>
                <a:latin typeface="Trebuchet MS" pitchFamily="34" charset="0"/>
              </a:rPr>
              <a:t>.</a:t>
            </a:r>
          </a:p>
          <a:p>
            <a:pPr marL="619125" indent="-333375">
              <a:lnSpc>
                <a:spcPct val="80000"/>
              </a:lnSpc>
              <a:buClr>
                <a:srgbClr val="000066"/>
              </a:buClr>
            </a:pPr>
            <a:r>
              <a:rPr lang="en-US" sz="2400" b="1" dirty="0"/>
              <a:t>Think carefully about developing and assessing programs and other actions.</a:t>
            </a:r>
          </a:p>
          <a:p>
            <a:pPr marL="619125" indent="-333375">
              <a:lnSpc>
                <a:spcPct val="80000"/>
              </a:lnSpc>
              <a:spcBef>
                <a:spcPct val="50000"/>
              </a:spcBef>
              <a:buClr>
                <a:srgbClr val="000066"/>
              </a:buClr>
            </a:pPr>
            <a:r>
              <a:rPr lang="en-US" sz="2400" b="1" dirty="0"/>
              <a:t>Incorporate program evaluation findings and other assessment findings into program and other planning. </a:t>
            </a:r>
          </a:p>
          <a:p>
            <a:pPr marL="619125" indent="-333375">
              <a:lnSpc>
                <a:spcPct val="80000"/>
              </a:lnSpc>
              <a:spcBef>
                <a:spcPct val="50000"/>
              </a:spcBef>
              <a:buClr>
                <a:srgbClr val="000066"/>
              </a:buClr>
            </a:pPr>
            <a:r>
              <a:rPr lang="en-US" sz="2400" b="1" dirty="0"/>
              <a:t>Involve significant others in planning and revising plans. </a:t>
            </a:r>
          </a:p>
          <a:p>
            <a:pPr marL="619125" indent="-333375">
              <a:lnSpc>
                <a:spcPct val="80000"/>
              </a:lnSpc>
              <a:spcBef>
                <a:spcPct val="50000"/>
              </a:spcBef>
              <a:buClr>
                <a:srgbClr val="000066"/>
              </a:buClr>
            </a:pPr>
            <a:r>
              <a:rPr lang="en-US" sz="2400" b="1" dirty="0"/>
              <a:t>Develop written, logical plans. </a:t>
            </a:r>
          </a:p>
          <a:p>
            <a:pPr marL="619125" indent="-333375">
              <a:lnSpc>
                <a:spcPct val="80000"/>
              </a:lnSpc>
              <a:spcBef>
                <a:spcPct val="50000"/>
              </a:spcBef>
              <a:buClr>
                <a:srgbClr val="000066"/>
              </a:buClr>
            </a:pPr>
            <a:r>
              <a:rPr lang="en-US" sz="2400" b="1" dirty="0"/>
              <a:t>Follow plans.</a:t>
            </a:r>
          </a:p>
          <a:p>
            <a:pPr marL="619125" indent="-333375">
              <a:lnSpc>
                <a:spcPct val="80000"/>
              </a:lnSpc>
              <a:spcBef>
                <a:spcPct val="50000"/>
              </a:spcBef>
              <a:buClr>
                <a:srgbClr val="000066"/>
              </a:buClr>
            </a:pPr>
            <a:r>
              <a:rPr lang="en-US" sz="2400" b="1" dirty="0"/>
              <a:t>Have strategies in place to modify plans</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58024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716467"/>
            <a:ext cx="7556313" cy="825022"/>
          </a:xfrm>
        </p:spPr>
        <p:txBody>
          <a:bodyPr/>
          <a:lstStyle/>
          <a:p>
            <a:pPr algn="ctr"/>
            <a:r>
              <a:rPr lang="en-US" b="1" i="1" dirty="0" smtClean="0"/>
              <a:t>Basic vs. Evaluation Research</a:t>
            </a:r>
            <a:endParaRPr lang="en-US" b="1" i="1" dirty="0"/>
          </a:p>
        </p:txBody>
      </p:sp>
      <p:sp>
        <p:nvSpPr>
          <p:cNvPr id="3" name="Content Placeholder 2"/>
          <p:cNvSpPr>
            <a:spLocks noGrp="1"/>
          </p:cNvSpPr>
          <p:nvPr>
            <p:ph idx="1"/>
          </p:nvPr>
        </p:nvSpPr>
        <p:spPr>
          <a:xfrm>
            <a:off x="498474" y="1735668"/>
            <a:ext cx="7556313" cy="4730750"/>
          </a:xfrm>
        </p:spPr>
        <p:txBody>
          <a:bodyPr>
            <a:normAutofit lnSpcReduction="10000"/>
          </a:bodyPr>
          <a:lstStyle/>
          <a:p>
            <a:pPr>
              <a:buFont typeface="Wingdings" charset="2"/>
              <a:buChar char="Ø"/>
            </a:pPr>
            <a:r>
              <a:rPr lang="en-US" sz="2400" b="1" dirty="0"/>
              <a:t>In </a:t>
            </a:r>
            <a:r>
              <a:rPr lang="en-US" sz="2400" b="1" i="1" dirty="0"/>
              <a:t>Basic Research</a:t>
            </a:r>
            <a:r>
              <a:rPr lang="en-US" sz="2400" b="1" dirty="0"/>
              <a:t>, the researcher can afford to be tentative and conduct more research before they draw strong conclusions about their results (</a:t>
            </a:r>
            <a:r>
              <a:rPr lang="en-US" sz="2400" b="1" dirty="0" err="1"/>
              <a:t>Cozby</a:t>
            </a:r>
            <a:r>
              <a:rPr lang="en-US" sz="2400" b="1" dirty="0"/>
              <a:t>, 1993).</a:t>
            </a:r>
          </a:p>
          <a:p>
            <a:pPr>
              <a:buFont typeface="Wingdings" charset="2"/>
              <a:buChar char="Ø"/>
            </a:pPr>
            <a:r>
              <a:rPr lang="en-US" sz="2400" b="1" dirty="0"/>
              <a:t>In </a:t>
            </a:r>
            <a:r>
              <a:rPr lang="en-US" sz="2400" b="1" i="1" dirty="0"/>
              <a:t>Evaluation Research</a:t>
            </a:r>
            <a:r>
              <a:rPr lang="en-US" sz="2400" b="1" dirty="0"/>
              <a:t>, the researcher </a:t>
            </a:r>
            <a:r>
              <a:rPr lang="en-US" sz="2400" b="1" dirty="0" smtClean="0"/>
              <a:t>usually recommends immediate </a:t>
            </a:r>
            <a:r>
              <a:rPr lang="en-US" sz="2400" b="1" dirty="0"/>
              <a:t>action on the basis of the results.  He/she must determine clearly whether a program is successful and valuable enough to be continued.  </a:t>
            </a:r>
          </a:p>
          <a:p>
            <a:pPr>
              <a:buFont typeface="Wingdings" charset="2"/>
              <a:buChar char="Ø"/>
            </a:pPr>
            <a:r>
              <a:rPr lang="en-US" sz="2400" b="1" dirty="0"/>
              <a:t>According to Shaughnessy and </a:t>
            </a:r>
            <a:r>
              <a:rPr lang="en-US" sz="2400" b="1" dirty="0" err="1"/>
              <a:t>Zechmeister</a:t>
            </a:r>
            <a:r>
              <a:rPr lang="en-US" sz="2400" b="1" dirty="0"/>
              <a:t> (1990), the purpose of program evaluation is practical, not theoretical.  </a:t>
            </a:r>
          </a:p>
          <a:p>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125989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07360"/>
            <a:ext cx="7556313" cy="992840"/>
          </a:xfrm>
        </p:spPr>
        <p:txBody>
          <a:bodyPr/>
          <a:lstStyle/>
          <a:p>
            <a:pPr algn="ctr"/>
            <a:r>
              <a:rPr lang="en-US" b="1" i="1" dirty="0" smtClean="0"/>
              <a:t>The Need for Program Evaluation</a:t>
            </a:r>
            <a:endParaRPr lang="en-US" b="1" i="1" dirty="0"/>
          </a:p>
        </p:txBody>
      </p:sp>
      <p:sp>
        <p:nvSpPr>
          <p:cNvPr id="3" name="Content Placeholder 2"/>
          <p:cNvSpPr>
            <a:spLocks noGrp="1"/>
          </p:cNvSpPr>
          <p:nvPr>
            <p:ph idx="1"/>
          </p:nvPr>
        </p:nvSpPr>
        <p:spPr>
          <a:xfrm>
            <a:off x="498474" y="1600200"/>
            <a:ext cx="7556313" cy="4876800"/>
          </a:xfrm>
        </p:spPr>
        <p:txBody>
          <a:bodyPr>
            <a:normAutofit/>
          </a:bodyPr>
          <a:lstStyle/>
          <a:p>
            <a:pPr marL="514350" indent="-344488">
              <a:lnSpc>
                <a:spcPct val="80000"/>
              </a:lnSpc>
              <a:buClr>
                <a:schemeClr val="folHlink"/>
              </a:buClr>
              <a:buSzTx/>
              <a:buFont typeface="Wingdings" charset="2"/>
              <a:buChar char="Ø"/>
            </a:pPr>
            <a:r>
              <a:rPr lang="en-US" sz="2800" b="1" dirty="0"/>
              <a:t>According to </a:t>
            </a:r>
            <a:r>
              <a:rPr lang="en-US" sz="2800" b="1" dirty="0" err="1"/>
              <a:t>Monette</a:t>
            </a:r>
            <a:r>
              <a:rPr lang="en-US" sz="2800" b="1" dirty="0"/>
              <a:t>, Sullivan, and </a:t>
            </a:r>
            <a:r>
              <a:rPr lang="en-US" sz="2800" b="1" dirty="0" err="1"/>
              <a:t>DeJong</a:t>
            </a:r>
            <a:r>
              <a:rPr lang="en-US" sz="2800" b="1" dirty="0"/>
              <a:t> (1990), evaluation research is conducted for three major reasons:</a:t>
            </a:r>
          </a:p>
          <a:p>
            <a:pPr marL="990600" lvl="1" indent="-533400">
              <a:lnSpc>
                <a:spcPct val="80000"/>
              </a:lnSpc>
              <a:buClr>
                <a:schemeClr val="folHlink"/>
              </a:buClr>
            </a:pPr>
            <a:endParaRPr lang="en-US" sz="800" b="1" dirty="0"/>
          </a:p>
          <a:p>
            <a:pPr marL="990600" lvl="1" indent="-533400">
              <a:lnSpc>
                <a:spcPct val="80000"/>
              </a:lnSpc>
              <a:buClr>
                <a:schemeClr val="folHlink"/>
              </a:buClr>
              <a:buFontTx/>
              <a:buAutoNum type="arabicPeriod"/>
            </a:pPr>
            <a:r>
              <a:rPr lang="en-US" sz="2400" b="1" dirty="0"/>
              <a:t>It can be conducted for administrative purposes, such as to fulfill an evaluation requirement demanded by a funding source, to improve service to clients, or to increase efficiency of program delivery.</a:t>
            </a:r>
          </a:p>
          <a:p>
            <a:pPr marL="990600" lvl="1" indent="-533400">
              <a:lnSpc>
                <a:spcPct val="80000"/>
              </a:lnSpc>
              <a:buClr>
                <a:schemeClr val="folHlink"/>
              </a:buClr>
              <a:buFontTx/>
              <a:buAutoNum type="arabicPeriod"/>
            </a:pPr>
            <a:r>
              <a:rPr lang="en-US" sz="2400" b="1" dirty="0"/>
              <a:t>A program is assessed to see what effects, if any, it is producing (i.e., impact assessment).</a:t>
            </a:r>
          </a:p>
          <a:p>
            <a:pPr marL="990600" lvl="1" indent="-533400">
              <a:lnSpc>
                <a:spcPct val="80000"/>
              </a:lnSpc>
              <a:buClr>
                <a:schemeClr val="folHlink"/>
              </a:buClr>
              <a:buFontTx/>
              <a:buAutoNum type="arabicPeriod"/>
            </a:pPr>
            <a:r>
              <a:rPr lang="en-US" sz="2400" b="1" dirty="0"/>
              <a:t>It can be conducted to test hypotheses or evaluate practice approaches.</a:t>
            </a:r>
          </a:p>
          <a:p>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745716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07359"/>
            <a:ext cx="7556313" cy="992841"/>
          </a:xfrm>
        </p:spPr>
        <p:txBody>
          <a:bodyPr/>
          <a:lstStyle/>
          <a:p>
            <a:pPr algn="ctr"/>
            <a:r>
              <a:rPr lang="en-US" b="1" i="1" dirty="0" smtClean="0"/>
              <a:t>Program Evaluation Design</a:t>
            </a:r>
            <a:endParaRPr lang="en-US" b="1" i="1" dirty="0"/>
          </a:p>
        </p:txBody>
      </p:sp>
      <p:sp>
        <p:nvSpPr>
          <p:cNvPr id="3" name="Content Placeholder 2"/>
          <p:cNvSpPr>
            <a:spLocks noGrp="1"/>
          </p:cNvSpPr>
          <p:nvPr>
            <p:ph idx="1"/>
          </p:nvPr>
        </p:nvSpPr>
        <p:spPr>
          <a:xfrm>
            <a:off x="498474" y="1600200"/>
            <a:ext cx="7556313" cy="4845580"/>
          </a:xfrm>
        </p:spPr>
        <p:txBody>
          <a:bodyPr>
            <a:normAutofit fontScale="92500" lnSpcReduction="20000"/>
          </a:bodyPr>
          <a:lstStyle/>
          <a:p>
            <a:pPr marL="395287" indent="-342900">
              <a:lnSpc>
                <a:spcPct val="80000"/>
              </a:lnSpc>
              <a:buClr>
                <a:schemeClr val="folHlink"/>
              </a:buClr>
              <a:buSzTx/>
              <a:buFont typeface="Wingdings" charset="2"/>
              <a:buChar char="Ø"/>
              <a:tabLst>
                <a:tab pos="285750" algn="l"/>
                <a:tab pos="338138" algn="l"/>
              </a:tabLst>
            </a:pPr>
            <a:r>
              <a:rPr lang="en-US" sz="2500" b="1" dirty="0"/>
              <a:t>A </a:t>
            </a:r>
            <a:r>
              <a:rPr lang="en-US" sz="2500" b="1" i="1" dirty="0"/>
              <a:t>design</a:t>
            </a:r>
            <a:r>
              <a:rPr lang="en-US" sz="2500" b="1" dirty="0"/>
              <a:t> is a </a:t>
            </a:r>
            <a:r>
              <a:rPr lang="en-US" sz="2500" b="1" i="1" dirty="0"/>
              <a:t>plan</a:t>
            </a:r>
            <a:r>
              <a:rPr lang="en-US" sz="2500" b="1" dirty="0"/>
              <a:t> which dictates </a:t>
            </a:r>
            <a:r>
              <a:rPr lang="en-US" sz="2500" b="1" i="1" dirty="0"/>
              <a:t>when</a:t>
            </a:r>
            <a:r>
              <a:rPr lang="en-US" sz="2500" b="1" dirty="0"/>
              <a:t> and </a:t>
            </a:r>
            <a:r>
              <a:rPr lang="en-US" sz="2500" b="1" i="1" dirty="0"/>
              <a:t>from whom</a:t>
            </a:r>
            <a:r>
              <a:rPr lang="en-US" sz="2500" b="1" dirty="0"/>
              <a:t> measurements will be gathered during the course of the program </a:t>
            </a:r>
            <a:r>
              <a:rPr lang="en-US" sz="2500" b="1" dirty="0" smtClean="0"/>
              <a:t>evaluation</a:t>
            </a:r>
            <a:endParaRPr lang="en-US" sz="900" b="1" dirty="0"/>
          </a:p>
          <a:p>
            <a:pPr marL="395287" indent="-342900">
              <a:lnSpc>
                <a:spcPct val="80000"/>
              </a:lnSpc>
              <a:buClr>
                <a:schemeClr val="folHlink"/>
              </a:buClr>
              <a:buSzTx/>
              <a:buFont typeface="Wingdings" charset="2"/>
              <a:buChar char="Ø"/>
            </a:pPr>
            <a:r>
              <a:rPr lang="en-US" sz="2500" b="1" dirty="0" smtClean="0"/>
              <a:t>Three types </a:t>
            </a:r>
            <a:r>
              <a:rPr lang="en-US" sz="2500" b="1" dirty="0"/>
              <a:t>of evaluators:</a:t>
            </a:r>
          </a:p>
          <a:p>
            <a:pPr marL="628650" lvl="1" indent="-342900">
              <a:lnSpc>
                <a:spcPct val="80000"/>
              </a:lnSpc>
              <a:buClr>
                <a:schemeClr val="folHlink"/>
              </a:buClr>
              <a:buFont typeface="Wingdings" charset="2"/>
              <a:buChar char="u"/>
            </a:pPr>
            <a:r>
              <a:rPr lang="en-US" sz="2400" b="1" i="1" dirty="0" smtClean="0"/>
              <a:t>Monitoring</a:t>
            </a:r>
            <a:r>
              <a:rPr lang="en-US" sz="2400" b="1" dirty="0" smtClean="0"/>
              <a:t> evaluator:  tracks </a:t>
            </a:r>
            <a:r>
              <a:rPr lang="en-US" sz="2400" b="1" dirty="0"/>
              <a:t>progress through regular reporting.  Usually focuses on activities and/or expenditures</a:t>
            </a:r>
            <a:r>
              <a:rPr lang="en-US" sz="2400" b="1" dirty="0" smtClean="0"/>
              <a:t>.</a:t>
            </a:r>
            <a:endParaRPr lang="en-US" sz="2500" b="1" i="1" dirty="0" smtClean="0"/>
          </a:p>
          <a:p>
            <a:pPr marL="628650" lvl="1" indent="-342900">
              <a:lnSpc>
                <a:spcPct val="80000"/>
              </a:lnSpc>
              <a:buClr>
                <a:schemeClr val="folHlink"/>
              </a:buClr>
              <a:buFont typeface="Wingdings" charset="2"/>
              <a:buChar char="u"/>
            </a:pPr>
            <a:r>
              <a:rPr lang="en-US" sz="2500" b="1" i="1" dirty="0" smtClean="0"/>
              <a:t>Summative</a:t>
            </a:r>
            <a:r>
              <a:rPr lang="en-US" sz="2500" b="1" dirty="0" smtClean="0"/>
              <a:t> </a:t>
            </a:r>
            <a:r>
              <a:rPr lang="en-US" sz="2500" b="1" dirty="0"/>
              <a:t>evaluator: responsible for a summary statement about the effectiveness of the program</a:t>
            </a:r>
          </a:p>
          <a:p>
            <a:pPr marL="628650" lvl="1" indent="-342900">
              <a:lnSpc>
                <a:spcPct val="80000"/>
              </a:lnSpc>
              <a:buClr>
                <a:schemeClr val="folHlink"/>
              </a:buClr>
              <a:buFont typeface="Wingdings" charset="2"/>
              <a:buChar char="u"/>
            </a:pPr>
            <a:r>
              <a:rPr lang="en-US" sz="2500" b="1" i="1" dirty="0"/>
              <a:t>Formative</a:t>
            </a:r>
            <a:r>
              <a:rPr lang="en-US" sz="2500" b="1" dirty="0"/>
              <a:t> evaluator: helper and advisor to the program planners and </a:t>
            </a:r>
            <a:r>
              <a:rPr lang="en-US" sz="2500" b="1" dirty="0" smtClean="0"/>
              <a:t>developers</a:t>
            </a:r>
            <a:endParaRPr lang="en-US" sz="2500" b="1" dirty="0"/>
          </a:p>
          <a:p>
            <a:pPr marL="401638" indent="-347663">
              <a:lnSpc>
                <a:spcPct val="80000"/>
              </a:lnSpc>
              <a:buClr>
                <a:schemeClr val="folHlink"/>
              </a:buClr>
              <a:buSzTx/>
              <a:buFont typeface="Wingdings" charset="2"/>
              <a:buChar char="Ø"/>
            </a:pPr>
            <a:r>
              <a:rPr lang="en-US" sz="2500" b="1" dirty="0"/>
              <a:t>The critical characteristic of any one evaluation study is that it provide the best possible information that could have been collected under the circumstances, and that this information meet the credibility requirements of its evaluation audience</a:t>
            </a:r>
          </a:p>
          <a:p>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254584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785906"/>
          </a:xfrm>
        </p:spPr>
        <p:txBody>
          <a:bodyPr/>
          <a:lstStyle/>
          <a:p>
            <a:pPr algn="ctr"/>
            <a:r>
              <a:rPr lang="en-US" b="1" i="1" dirty="0" smtClean="0"/>
              <a:t>Evaluation Implementation Steps</a:t>
            </a:r>
            <a:endParaRPr lang="en-US" b="1" i="1" dirty="0"/>
          </a:p>
        </p:txBody>
      </p:sp>
      <p:sp>
        <p:nvSpPr>
          <p:cNvPr id="3" name="Content Placeholder 2"/>
          <p:cNvSpPr>
            <a:spLocks noGrp="1"/>
          </p:cNvSpPr>
          <p:nvPr>
            <p:ph idx="1"/>
          </p:nvPr>
        </p:nvSpPr>
        <p:spPr>
          <a:xfrm>
            <a:off x="498474" y="1407584"/>
            <a:ext cx="7556313" cy="4718580"/>
          </a:xfrm>
        </p:spPr>
        <p:txBody>
          <a:bodyPr>
            <a:normAutofit lnSpcReduction="10000"/>
          </a:bodyPr>
          <a:lstStyle/>
          <a:p>
            <a:pPr marL="396875" indent="-396875">
              <a:lnSpc>
                <a:spcPct val="90000"/>
              </a:lnSpc>
              <a:buClr>
                <a:schemeClr val="folHlink"/>
              </a:buClr>
              <a:buSzTx/>
            </a:pPr>
            <a:r>
              <a:rPr lang="en-US" sz="2800" b="1" dirty="0"/>
              <a:t>Initial planning: Deciding what to </a:t>
            </a:r>
            <a:r>
              <a:rPr lang="en-US" sz="2800" b="1" dirty="0" smtClean="0"/>
              <a:t>measure:</a:t>
            </a:r>
            <a:endParaRPr lang="en-US" sz="2800" b="1" dirty="0"/>
          </a:p>
          <a:p>
            <a:pPr marL="628650" lvl="1" indent="-342900">
              <a:lnSpc>
                <a:spcPct val="90000"/>
              </a:lnSpc>
              <a:buClr>
                <a:schemeClr val="folHlink"/>
              </a:buClr>
              <a:buFont typeface="Wingdings" charset="2"/>
              <a:buChar char="ü"/>
            </a:pPr>
            <a:r>
              <a:rPr lang="en-US" sz="2400" b="1" dirty="0"/>
              <a:t>What are the </a:t>
            </a:r>
            <a:r>
              <a:rPr lang="en-US" sz="2400" b="1" dirty="0" smtClean="0"/>
              <a:t>program</a:t>
            </a:r>
            <a:r>
              <a:rPr lang="en-US" sz="2400" b="1" dirty="0" smtClean="0">
                <a:latin typeface="Arial"/>
              </a:rPr>
              <a:t>’</a:t>
            </a:r>
            <a:r>
              <a:rPr lang="en-US" sz="2400" b="1" dirty="0" smtClean="0"/>
              <a:t>s </a:t>
            </a:r>
            <a:r>
              <a:rPr lang="en-US" sz="2400" b="1" dirty="0"/>
              <a:t>critical characteristics?</a:t>
            </a:r>
          </a:p>
          <a:p>
            <a:pPr marL="628650" lvl="1" indent="-342900">
              <a:lnSpc>
                <a:spcPct val="90000"/>
              </a:lnSpc>
              <a:buClr>
                <a:schemeClr val="folHlink"/>
              </a:buClr>
              <a:buFont typeface="Wingdings" charset="2"/>
              <a:buChar char="ü"/>
            </a:pPr>
            <a:r>
              <a:rPr lang="en-US" sz="2400" b="1" dirty="0"/>
              <a:t>How much supporting data do you need</a:t>
            </a:r>
            <a:r>
              <a:rPr lang="en-US" sz="2400" b="1" dirty="0" smtClean="0"/>
              <a:t>?</a:t>
            </a:r>
            <a:endParaRPr lang="en-US" sz="2800" b="1" dirty="0"/>
          </a:p>
          <a:p>
            <a:pPr marL="396875" indent="-396875">
              <a:lnSpc>
                <a:spcPct val="90000"/>
              </a:lnSpc>
              <a:buClr>
                <a:schemeClr val="folHlink"/>
              </a:buClr>
              <a:buSzTx/>
            </a:pPr>
            <a:r>
              <a:rPr lang="en-US" sz="2800" b="1" dirty="0"/>
              <a:t>Steps for planning data </a:t>
            </a:r>
            <a:r>
              <a:rPr lang="en-US" sz="2800" b="1" dirty="0" smtClean="0"/>
              <a:t>collection:</a:t>
            </a:r>
            <a:endParaRPr lang="en-US" sz="2800" b="1" dirty="0"/>
          </a:p>
          <a:p>
            <a:pPr lvl="1">
              <a:lnSpc>
                <a:spcPct val="90000"/>
              </a:lnSpc>
              <a:buClr>
                <a:schemeClr val="folHlink"/>
              </a:buClr>
              <a:buFont typeface="Wingdings" charset="2"/>
              <a:buChar char="ü"/>
              <a:tabLst>
                <a:tab pos="623888" algn="l"/>
              </a:tabLst>
            </a:pPr>
            <a:r>
              <a:rPr lang="en-US" sz="2400" b="1" dirty="0"/>
              <a:t>Choosing data collection methods</a:t>
            </a:r>
          </a:p>
          <a:p>
            <a:pPr lvl="1">
              <a:lnSpc>
                <a:spcPct val="90000"/>
              </a:lnSpc>
              <a:buClr>
                <a:schemeClr val="folHlink"/>
              </a:buClr>
              <a:buFont typeface="Wingdings" charset="2"/>
              <a:buChar char="ü"/>
              <a:tabLst>
                <a:tab pos="623888" algn="l"/>
              </a:tabLst>
            </a:pPr>
            <a:r>
              <a:rPr lang="en-US" sz="2400" b="1" dirty="0"/>
              <a:t>Determining whether appropriate measures already exist</a:t>
            </a:r>
          </a:p>
          <a:p>
            <a:pPr lvl="1">
              <a:lnSpc>
                <a:spcPct val="90000"/>
              </a:lnSpc>
              <a:buClr>
                <a:schemeClr val="folHlink"/>
              </a:buClr>
              <a:buFont typeface="Wingdings" charset="2"/>
              <a:buChar char="ü"/>
              <a:tabLst>
                <a:tab pos="623888" algn="l"/>
              </a:tabLst>
            </a:pPr>
            <a:r>
              <a:rPr lang="en-US" sz="2400" b="1" dirty="0"/>
              <a:t>Creating a sampling strategy</a:t>
            </a:r>
          </a:p>
          <a:p>
            <a:pPr lvl="1">
              <a:lnSpc>
                <a:spcPct val="90000"/>
              </a:lnSpc>
              <a:buClr>
                <a:schemeClr val="folHlink"/>
              </a:buClr>
              <a:buFont typeface="Wingdings" charset="2"/>
              <a:buChar char="ü"/>
              <a:tabLst>
                <a:tab pos="623888" algn="l"/>
              </a:tabLst>
            </a:pPr>
            <a:r>
              <a:rPr lang="en-US" sz="2400" b="1" dirty="0"/>
              <a:t>Thinking about validity and reliability</a:t>
            </a:r>
          </a:p>
          <a:p>
            <a:pPr lvl="1">
              <a:lnSpc>
                <a:spcPct val="90000"/>
              </a:lnSpc>
              <a:buClr>
                <a:schemeClr val="folHlink"/>
              </a:buClr>
              <a:buFont typeface="Wingdings" charset="2"/>
              <a:buChar char="ü"/>
              <a:tabLst>
                <a:tab pos="623888" algn="l"/>
              </a:tabLst>
            </a:pPr>
            <a:r>
              <a:rPr lang="en-US" sz="2400" b="1" dirty="0"/>
              <a:t>Planning for data analysis</a:t>
            </a:r>
          </a:p>
          <a:p>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974368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571497"/>
            <a:ext cx="7959537" cy="709085"/>
          </a:xfrm>
        </p:spPr>
        <p:txBody>
          <a:bodyPr/>
          <a:lstStyle/>
          <a:p>
            <a:pPr algn="ctr"/>
            <a:r>
              <a:rPr lang="en-US" b="1" i="1" dirty="0" smtClean="0"/>
              <a:t>Evaluation Data Collection Options</a:t>
            </a:r>
            <a:endParaRPr lang="en-US" b="1" i="1" dirty="0"/>
          </a:p>
        </p:txBody>
      </p:sp>
      <p:sp>
        <p:nvSpPr>
          <p:cNvPr id="3" name="Content Placeholder 2"/>
          <p:cNvSpPr>
            <a:spLocks noGrp="1"/>
          </p:cNvSpPr>
          <p:nvPr>
            <p:ph idx="1"/>
          </p:nvPr>
        </p:nvSpPr>
        <p:spPr>
          <a:xfrm>
            <a:off x="307974" y="1301750"/>
            <a:ext cx="7556313" cy="5312833"/>
          </a:xfrm>
        </p:spPr>
        <p:txBody>
          <a:bodyPr>
            <a:normAutofit/>
          </a:bodyPr>
          <a:lstStyle/>
          <a:p>
            <a:pPr marL="0" indent="0">
              <a:buClr>
                <a:schemeClr val="folHlink"/>
              </a:buClr>
              <a:buSzTx/>
              <a:buNone/>
            </a:pPr>
            <a:r>
              <a:rPr lang="en-US" sz="2400" b="1" i="1" dirty="0" smtClean="0"/>
              <a:t>Sources of Information:</a:t>
            </a:r>
            <a:endParaRPr lang="en-US" sz="2400" b="1" i="1" dirty="0"/>
          </a:p>
          <a:p>
            <a:pPr marL="0" indent="0">
              <a:buNone/>
            </a:pPr>
            <a:endParaRPr lang="en-US" dirty="0"/>
          </a:p>
        </p:txBody>
      </p:sp>
      <p:sp>
        <p:nvSpPr>
          <p:cNvPr id="4" name="Content Placeholder 2"/>
          <p:cNvSpPr>
            <a:spLocks noGrp="1"/>
          </p:cNvSpPr>
          <p:nvPr/>
        </p:nvSpPr>
        <p:spPr bwMode="auto">
          <a:xfrm>
            <a:off x="518583" y="1737783"/>
            <a:ext cx="3301999"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Char char="•"/>
              <a:defRPr sz="2800">
                <a:solidFill>
                  <a:schemeClr val="tx1"/>
                </a:solidFill>
                <a:latin typeface="Trebuchet MS" pitchFamily="34" charset="0"/>
                <a:ea typeface="+mn-ea"/>
                <a:cs typeface="+mn-cs"/>
              </a:defRPr>
            </a:lvl1pPr>
            <a:lvl2pPr marL="742950" indent="-285750" algn="l" rtl="0" fontAlgn="base">
              <a:spcBef>
                <a:spcPct val="20000"/>
              </a:spcBef>
              <a:spcAft>
                <a:spcPct val="0"/>
              </a:spcAft>
              <a:buChar char="–"/>
              <a:defRPr sz="2400">
                <a:solidFill>
                  <a:schemeClr val="tx1"/>
                </a:solidFill>
                <a:latin typeface="Trebuchet MS" pitchFamily="34" charset="0"/>
              </a:defRPr>
            </a:lvl2pPr>
            <a:lvl3pPr marL="1143000" indent="-228600" algn="l" rtl="0" fontAlgn="base">
              <a:spcBef>
                <a:spcPct val="20000"/>
              </a:spcBef>
              <a:spcAft>
                <a:spcPct val="0"/>
              </a:spcAft>
              <a:buChar char="•"/>
              <a:defRPr sz="2000">
                <a:solidFill>
                  <a:schemeClr val="tx1"/>
                </a:solidFill>
                <a:latin typeface="Trebuchet MS" pitchFamily="34" charset="0"/>
              </a:defRPr>
            </a:lvl3pPr>
            <a:lvl4pPr marL="1600200" indent="-228600" algn="l" rtl="0" fontAlgn="base">
              <a:spcBef>
                <a:spcPct val="20000"/>
              </a:spcBef>
              <a:spcAft>
                <a:spcPct val="0"/>
              </a:spcAft>
              <a:buChar char="–"/>
              <a:defRPr sz="1800">
                <a:solidFill>
                  <a:schemeClr val="tx1"/>
                </a:solidFill>
                <a:latin typeface="Trebuchet MS" pitchFamily="34" charset="0"/>
              </a:defRPr>
            </a:lvl4pPr>
            <a:lvl5pPr marL="2057400" indent="-228600" algn="l" rtl="0" fontAlgn="base">
              <a:spcBef>
                <a:spcPct val="20000"/>
              </a:spcBef>
              <a:spcAft>
                <a:spcPct val="0"/>
              </a:spcAft>
              <a:buChar char="»"/>
              <a:defRPr sz="1800">
                <a:solidFill>
                  <a:schemeClr val="tx1"/>
                </a:solidFill>
                <a:latin typeface="Trebuchet MS" pitchFamily="34" charset="0"/>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buNone/>
              <a:defRPr/>
            </a:pPr>
            <a:endParaRPr lang="en-US" sz="800" dirty="0" smtClean="0">
              <a:ea typeface="MS PGothic" pitchFamily="34" charset="-128"/>
            </a:endParaRPr>
          </a:p>
          <a:p>
            <a:pPr marL="406400" indent="-406400">
              <a:spcBef>
                <a:spcPts val="3000"/>
              </a:spcBef>
              <a:buFont typeface="Wingdings 3" pitchFamily="18" charset="2"/>
              <a:buChar char="u"/>
              <a:defRPr/>
            </a:pPr>
            <a:r>
              <a:rPr lang="en-US" b="1" dirty="0" smtClean="0">
                <a:ea typeface="MS PGothic" pitchFamily="34" charset="-128"/>
              </a:rPr>
              <a:t>Surveys</a:t>
            </a:r>
          </a:p>
          <a:p>
            <a:pPr marL="406400" indent="-406400">
              <a:spcBef>
                <a:spcPts val="3600"/>
              </a:spcBef>
              <a:buFont typeface="Wingdings 3" pitchFamily="18" charset="2"/>
              <a:buChar char="u"/>
              <a:defRPr/>
            </a:pPr>
            <a:r>
              <a:rPr lang="en-US" b="1" dirty="0" smtClean="0">
                <a:ea typeface="MS PGothic" pitchFamily="34" charset="-128"/>
              </a:rPr>
              <a:t>Interviews</a:t>
            </a:r>
          </a:p>
          <a:p>
            <a:pPr marL="406400" indent="-406400">
              <a:spcBef>
                <a:spcPts val="3600"/>
              </a:spcBef>
              <a:buFont typeface="Wingdings 3" pitchFamily="18" charset="2"/>
              <a:buChar char="u"/>
              <a:defRPr/>
            </a:pPr>
            <a:r>
              <a:rPr lang="en-US" b="1" dirty="0" smtClean="0">
                <a:ea typeface="MS PGothic" pitchFamily="34" charset="-128"/>
              </a:rPr>
              <a:t>Observations</a:t>
            </a:r>
          </a:p>
          <a:p>
            <a:pPr marL="406400" indent="-406400">
              <a:spcBef>
                <a:spcPts val="3600"/>
              </a:spcBef>
              <a:buFont typeface="Wingdings 3" pitchFamily="18" charset="2"/>
              <a:buChar char="u"/>
              <a:defRPr/>
            </a:pPr>
            <a:r>
              <a:rPr lang="en-US" b="1" dirty="0" smtClean="0">
                <a:ea typeface="MS PGothic" pitchFamily="34" charset="-128"/>
              </a:rPr>
              <a:t>Record Reviews</a:t>
            </a:r>
            <a:endParaRPr lang="en-US" b="1" dirty="0">
              <a:ea typeface="MS PGothic" pitchFamily="34" charset="-128"/>
            </a:endParaRPr>
          </a:p>
        </p:txBody>
      </p:sp>
      <p:sp>
        <p:nvSpPr>
          <p:cNvPr id="5" name="Content Placeholder 3"/>
          <p:cNvSpPr>
            <a:spLocks noGrp="1"/>
          </p:cNvSpPr>
          <p:nvPr/>
        </p:nvSpPr>
        <p:spPr bwMode="auto">
          <a:xfrm>
            <a:off x="3869266" y="2063450"/>
            <a:ext cx="4436534" cy="49614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40000" lnSpcReduction="20000"/>
          </a:bodyPr>
          <a:lstStyle>
            <a:lvl1pPr marL="342900" indent="-342900" algn="l" rtl="0" fontAlgn="base">
              <a:spcBef>
                <a:spcPct val="20000"/>
              </a:spcBef>
              <a:spcAft>
                <a:spcPct val="0"/>
              </a:spcAft>
              <a:buChar char="•"/>
              <a:defRPr sz="2800">
                <a:solidFill>
                  <a:schemeClr val="tx1"/>
                </a:solidFill>
                <a:latin typeface="Trebuchet MS" pitchFamily="34" charset="0"/>
                <a:ea typeface="+mn-ea"/>
                <a:cs typeface="+mn-cs"/>
              </a:defRPr>
            </a:lvl1pPr>
            <a:lvl2pPr marL="742950" indent="-285750" algn="l" rtl="0" fontAlgn="base">
              <a:spcBef>
                <a:spcPct val="20000"/>
              </a:spcBef>
              <a:spcAft>
                <a:spcPct val="0"/>
              </a:spcAft>
              <a:buChar char="–"/>
              <a:defRPr sz="2400">
                <a:solidFill>
                  <a:schemeClr val="tx1"/>
                </a:solidFill>
                <a:latin typeface="Trebuchet MS" pitchFamily="34" charset="0"/>
              </a:defRPr>
            </a:lvl2pPr>
            <a:lvl3pPr marL="1143000" indent="-228600" algn="l" rtl="0" fontAlgn="base">
              <a:spcBef>
                <a:spcPct val="20000"/>
              </a:spcBef>
              <a:spcAft>
                <a:spcPct val="0"/>
              </a:spcAft>
              <a:buChar char="•"/>
              <a:defRPr sz="2000">
                <a:solidFill>
                  <a:schemeClr val="tx1"/>
                </a:solidFill>
                <a:latin typeface="Trebuchet MS" pitchFamily="34" charset="0"/>
              </a:defRPr>
            </a:lvl3pPr>
            <a:lvl4pPr marL="1600200" indent="-228600" algn="l" rtl="0" fontAlgn="base">
              <a:spcBef>
                <a:spcPct val="20000"/>
              </a:spcBef>
              <a:spcAft>
                <a:spcPct val="0"/>
              </a:spcAft>
              <a:buChar char="–"/>
              <a:defRPr sz="1800">
                <a:solidFill>
                  <a:schemeClr val="tx1"/>
                </a:solidFill>
                <a:latin typeface="Trebuchet MS" pitchFamily="34" charset="0"/>
              </a:defRPr>
            </a:lvl4pPr>
            <a:lvl5pPr marL="2057400" indent="-228600" algn="l" rtl="0" fontAlgn="base">
              <a:spcBef>
                <a:spcPct val="20000"/>
              </a:spcBef>
              <a:spcAft>
                <a:spcPct val="0"/>
              </a:spcAft>
              <a:buChar char="»"/>
              <a:defRPr sz="1800">
                <a:solidFill>
                  <a:schemeClr val="tx1"/>
                </a:solidFill>
                <a:latin typeface="Trebuchet MS" pitchFamily="34" charset="0"/>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457200">
              <a:spcBef>
                <a:spcPts val="1800"/>
              </a:spcBef>
              <a:buFont typeface="Wingdings 3" pitchFamily="18" charset="2"/>
              <a:buChar char="u"/>
              <a:defRPr/>
            </a:pPr>
            <a:endParaRPr lang="en-US" sz="1100" dirty="0" smtClean="0">
              <a:ea typeface="MS PGothic" pitchFamily="34" charset="-128"/>
            </a:endParaRPr>
          </a:p>
          <a:p>
            <a:pPr marL="457200">
              <a:spcBef>
                <a:spcPts val="1800"/>
              </a:spcBef>
              <a:buFont typeface="Wingdings 3" pitchFamily="18" charset="2"/>
              <a:buChar char="u"/>
              <a:defRPr/>
            </a:pPr>
            <a:r>
              <a:rPr lang="en-US" sz="5100" b="1" dirty="0" smtClean="0">
                <a:ea typeface="MS PGothic" pitchFamily="34" charset="-128"/>
              </a:rPr>
              <a:t>All have limitations and benefits</a:t>
            </a:r>
          </a:p>
          <a:p>
            <a:pPr marL="457200">
              <a:spcBef>
                <a:spcPts val="1800"/>
              </a:spcBef>
              <a:buFont typeface="Wingdings 3" pitchFamily="18" charset="2"/>
              <a:buChar char="u"/>
              <a:defRPr/>
            </a:pPr>
            <a:r>
              <a:rPr lang="en-US" sz="5100" b="1" dirty="0" smtClean="0">
                <a:ea typeface="MS PGothic" pitchFamily="34" charset="-128"/>
              </a:rPr>
              <a:t>All can be used to collect either quantitative or qualitative data</a:t>
            </a:r>
          </a:p>
          <a:p>
            <a:pPr marL="457200">
              <a:spcBef>
                <a:spcPts val="1800"/>
              </a:spcBef>
              <a:buFont typeface="Wingdings 3" pitchFamily="18" charset="2"/>
              <a:buChar char="u"/>
              <a:defRPr/>
            </a:pPr>
            <a:r>
              <a:rPr lang="en-US" sz="5100" b="1" dirty="0" smtClean="0">
                <a:ea typeface="MS PGothic" pitchFamily="34" charset="-128"/>
              </a:rPr>
              <a:t>Require preparation on the front </a:t>
            </a:r>
            <a:r>
              <a:rPr lang="en-US" sz="5100" b="1" dirty="0" smtClean="0">
                <a:ea typeface="MS PGothic" pitchFamily="34" charset="-128"/>
              </a:rPr>
              <a:t>end of: </a:t>
            </a:r>
          </a:p>
          <a:p>
            <a:pPr marL="114300" indent="0">
              <a:spcBef>
                <a:spcPts val="1800"/>
              </a:spcBef>
              <a:buNone/>
              <a:defRPr/>
            </a:pPr>
            <a:endParaRPr lang="en-US" sz="1300" b="1" dirty="0" smtClean="0">
              <a:ea typeface="MS PGothic" pitchFamily="34" charset="-128"/>
            </a:endParaRPr>
          </a:p>
          <a:p>
            <a:pPr marL="1146175" lvl="1" indent="-457200">
              <a:buFont typeface="Wingdings" charset="2"/>
              <a:buChar char="Ø"/>
              <a:defRPr/>
            </a:pPr>
            <a:r>
              <a:rPr lang="en-US" sz="4400" b="1" dirty="0" smtClean="0">
                <a:ea typeface="MS PGothic" pitchFamily="34" charset="-128"/>
              </a:rPr>
              <a:t>Instrument Development and testing</a:t>
            </a:r>
          </a:p>
          <a:p>
            <a:pPr marL="1146175" lvl="1" indent="-457200">
              <a:spcBef>
                <a:spcPts val="1200"/>
              </a:spcBef>
              <a:buFont typeface="Wingdings" charset="2"/>
              <a:buChar char="Ø"/>
              <a:defRPr/>
            </a:pPr>
            <a:r>
              <a:rPr lang="en-US" sz="4400" b="1" dirty="0" smtClean="0">
                <a:ea typeface="MS PGothic" pitchFamily="34" charset="-128"/>
              </a:rPr>
              <a:t>Administration plan development</a:t>
            </a:r>
          </a:p>
          <a:p>
            <a:pPr marL="1146175" lvl="1" indent="-457200">
              <a:spcBef>
                <a:spcPts val="1200"/>
              </a:spcBef>
              <a:buFont typeface="Wingdings" charset="2"/>
              <a:buChar char="Ø"/>
              <a:defRPr/>
            </a:pPr>
            <a:r>
              <a:rPr lang="en-US" sz="4400" b="1" dirty="0" smtClean="0">
                <a:ea typeface="MS PGothic" pitchFamily="34" charset="-128"/>
              </a:rPr>
              <a:t>Analysis plan development</a:t>
            </a:r>
          </a:p>
          <a:p>
            <a:pPr lvl="1">
              <a:buFont typeface="Wingdings" pitchFamily="2" charset="2"/>
              <a:buChar char="§"/>
              <a:defRPr/>
            </a:pPr>
            <a:endParaRPr lang="en-US" sz="3100" dirty="0">
              <a:ea typeface="MS PGothic" pitchFamily="34" charset="-128"/>
            </a:endParaRPr>
          </a:p>
        </p:txBody>
      </p:sp>
      <p:sp>
        <p:nvSpPr>
          <p:cNvPr id="7" name="Date Placeholder 6"/>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18097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45583"/>
            <a:ext cx="7556313" cy="709084"/>
          </a:xfrm>
        </p:spPr>
        <p:txBody>
          <a:bodyPr/>
          <a:lstStyle/>
          <a:p>
            <a:pPr algn="ctr"/>
            <a:r>
              <a:rPr lang="en-US" sz="3200" b="1" i="1" dirty="0"/>
              <a:t>Standards for Questions and Answers:</a:t>
            </a:r>
            <a:br>
              <a:rPr lang="en-US" sz="3200" b="1" i="1" dirty="0"/>
            </a:br>
            <a:endParaRPr lang="en-US" sz="3200" i="1" dirty="0"/>
          </a:p>
        </p:txBody>
      </p:sp>
      <p:sp>
        <p:nvSpPr>
          <p:cNvPr id="3" name="Content Placeholder 2"/>
          <p:cNvSpPr>
            <a:spLocks noGrp="1"/>
          </p:cNvSpPr>
          <p:nvPr>
            <p:ph idx="1"/>
          </p:nvPr>
        </p:nvSpPr>
        <p:spPr>
          <a:xfrm>
            <a:off x="498474" y="1629833"/>
            <a:ext cx="7556313" cy="4963583"/>
          </a:xfrm>
        </p:spPr>
        <p:txBody>
          <a:bodyPr>
            <a:normAutofit/>
          </a:bodyPr>
          <a:lstStyle/>
          <a:p>
            <a:pPr marL="908050" lvl="1" indent="-436563">
              <a:lnSpc>
                <a:spcPct val="80000"/>
              </a:lnSpc>
              <a:buClr>
                <a:schemeClr val="folHlink"/>
              </a:buClr>
              <a:buFont typeface="Wingdings" charset="2"/>
              <a:buChar char="Ø"/>
            </a:pPr>
            <a:r>
              <a:rPr lang="en-US" sz="2400" b="1" dirty="0"/>
              <a:t>Questions need to be consistently understood.</a:t>
            </a:r>
          </a:p>
          <a:p>
            <a:pPr marL="908050" lvl="1" indent="-436563">
              <a:lnSpc>
                <a:spcPct val="80000"/>
              </a:lnSpc>
              <a:buClr>
                <a:schemeClr val="folHlink"/>
              </a:buClr>
              <a:buFont typeface="Wingdings" charset="2"/>
              <a:buChar char="Ø"/>
            </a:pPr>
            <a:r>
              <a:rPr lang="en-US" sz="2400" b="1" dirty="0"/>
              <a:t>Questions need to be consistently administered or communicated to respondents.</a:t>
            </a:r>
          </a:p>
          <a:p>
            <a:pPr marL="908050" lvl="1" indent="-436563">
              <a:lnSpc>
                <a:spcPct val="80000"/>
              </a:lnSpc>
              <a:buClr>
                <a:schemeClr val="folHlink"/>
              </a:buClr>
              <a:buFont typeface="Wingdings" charset="2"/>
              <a:buChar char="Ø"/>
            </a:pPr>
            <a:r>
              <a:rPr lang="en-US" sz="2400" b="1" dirty="0"/>
              <a:t>What constitutes an adequate answer should be consistently communicated.</a:t>
            </a:r>
          </a:p>
          <a:p>
            <a:pPr marL="908050" lvl="1" indent="-436563">
              <a:lnSpc>
                <a:spcPct val="80000"/>
              </a:lnSpc>
              <a:buClr>
                <a:schemeClr val="folHlink"/>
              </a:buClr>
              <a:buFont typeface="Wingdings" charset="2"/>
              <a:buChar char="Ø"/>
            </a:pPr>
            <a:r>
              <a:rPr lang="en-US" sz="2400" b="1" dirty="0"/>
              <a:t>Unless measuring knowledge is the goal of the question, all respondents should have access to the information needed to answer the question accurately.</a:t>
            </a:r>
          </a:p>
          <a:p>
            <a:pPr marL="908050" lvl="1" indent="-436563">
              <a:lnSpc>
                <a:spcPct val="80000"/>
              </a:lnSpc>
              <a:buClr>
                <a:schemeClr val="folHlink"/>
              </a:buClr>
              <a:buFont typeface="Wingdings" charset="2"/>
              <a:buChar char="Ø"/>
            </a:pPr>
            <a:r>
              <a:rPr lang="en-US" sz="2400" b="1" dirty="0"/>
              <a:t>Respondents must be willing to provide the answers called for in the question</a:t>
            </a:r>
            <a:r>
              <a:rPr lang="en-US" sz="2400" b="1" dirty="0" smtClean="0"/>
              <a:t>.</a:t>
            </a:r>
            <a:endParaRPr lang="en-US" sz="2400" b="1"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389596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28083"/>
            <a:ext cx="7556313" cy="751417"/>
          </a:xfrm>
        </p:spPr>
        <p:txBody>
          <a:bodyPr/>
          <a:lstStyle/>
          <a:p>
            <a:pPr algn="ctr"/>
            <a:r>
              <a:rPr lang="en-US" b="1" i="1" dirty="0" smtClean="0"/>
              <a:t>Info Needed Prior to Evaluation</a:t>
            </a:r>
            <a:endParaRPr lang="en-US" b="1" i="1" dirty="0"/>
          </a:p>
        </p:txBody>
      </p:sp>
      <p:sp>
        <p:nvSpPr>
          <p:cNvPr id="3" name="Content Placeholder 2"/>
          <p:cNvSpPr>
            <a:spLocks noGrp="1"/>
          </p:cNvSpPr>
          <p:nvPr>
            <p:ph idx="1"/>
          </p:nvPr>
        </p:nvSpPr>
        <p:spPr>
          <a:xfrm>
            <a:off x="498474" y="1079500"/>
            <a:ext cx="7556313" cy="5291667"/>
          </a:xfrm>
        </p:spPr>
        <p:txBody>
          <a:bodyPr>
            <a:normAutofit/>
          </a:bodyPr>
          <a:lstStyle/>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What </a:t>
            </a:r>
            <a:r>
              <a:rPr lang="en-US" b="1" dirty="0" smtClean="0">
                <a:sym typeface="Wingdings 3" pitchFamily="18" charset="2"/>
              </a:rPr>
              <a:t>are </a:t>
            </a:r>
            <a:r>
              <a:rPr lang="en-US" b="1" dirty="0">
                <a:sym typeface="Wingdings 3" pitchFamily="18" charset="2"/>
              </a:rPr>
              <a:t>the </a:t>
            </a:r>
            <a:r>
              <a:rPr lang="en-US" b="1" dirty="0" smtClean="0">
                <a:sym typeface="Wingdings 3" pitchFamily="18" charset="2"/>
              </a:rPr>
              <a:t>purposes </a:t>
            </a:r>
            <a:r>
              <a:rPr lang="en-US" b="1" dirty="0">
                <a:sym typeface="Wingdings 3" pitchFamily="18" charset="2"/>
              </a:rPr>
              <a:t>of the program? </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What stage is the program in?  </a:t>
            </a:r>
            <a:r>
              <a:rPr lang="en-US" sz="1600" b="1" dirty="0">
                <a:sym typeface="Wingdings 3" pitchFamily="18" charset="2"/>
              </a:rPr>
              <a:t>(new, developing, mature, phasing out)</a:t>
            </a:r>
            <a:r>
              <a:rPr lang="en-US" b="1" dirty="0">
                <a:sym typeface="Wingdings 3" pitchFamily="18" charset="2"/>
              </a:rPr>
              <a:t> </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Who are the program clients?</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Who are the key program staff (and where applicable, in which department is the program)?</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What specific strategies are used to deliver program services?</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What outcomes are program participants expected to achieve?</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Are there any other evaluation studies currently being conducted regarding this program?</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Who are the funders of the program?</a:t>
            </a:r>
          </a:p>
          <a:p>
            <a:pPr marL="396875" indent="-271463">
              <a:lnSpc>
                <a:spcPct val="80000"/>
              </a:lnSpc>
              <a:spcBef>
                <a:spcPct val="55000"/>
              </a:spcBef>
              <a:buClr>
                <a:srgbClr val="000066"/>
              </a:buClr>
              <a:buFont typeface="Wingdings" pitchFamily="2" charset="2"/>
              <a:buAutoNum type="arabicPeriod"/>
            </a:pPr>
            <a:r>
              <a:rPr lang="en-US" b="1" dirty="0">
                <a:sym typeface="Wingdings 3" pitchFamily="18" charset="2"/>
              </a:rPr>
              <a:t>What is the total program budget?</a:t>
            </a:r>
          </a:p>
          <a:p>
            <a:pPr marL="396875" indent="-396875">
              <a:lnSpc>
                <a:spcPct val="80000"/>
              </a:lnSpc>
              <a:spcBef>
                <a:spcPct val="55000"/>
              </a:spcBef>
              <a:buClr>
                <a:srgbClr val="000066"/>
              </a:buClr>
              <a:buFont typeface="Wingdings" pitchFamily="2" charset="2"/>
              <a:buAutoNum type="arabicPeriod"/>
            </a:pPr>
            <a:r>
              <a:rPr lang="en-US" b="1" dirty="0">
                <a:sym typeface="Wingdings 3" pitchFamily="18" charset="2"/>
              </a:rPr>
              <a:t>Why this program was selected for evaluation?</a:t>
            </a:r>
          </a:p>
          <a:p>
            <a:pPr marL="0"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019734181"/>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113</TotalTime>
  <Words>1821</Words>
  <Application>Microsoft Macintosh PowerPoint</Application>
  <PresentationFormat>On-screen Show (4:3)</PresentationFormat>
  <Paragraphs>193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Advantage</vt:lpstr>
      <vt:lpstr>Program Evaluation Planning &amp; Data Analysis</vt:lpstr>
      <vt:lpstr>Evaluation in Social Work</vt:lpstr>
      <vt:lpstr>Basic vs. Evaluation Research</vt:lpstr>
      <vt:lpstr>The Need for Program Evaluation</vt:lpstr>
      <vt:lpstr>Program Evaluation Design</vt:lpstr>
      <vt:lpstr>Evaluation Implementation Steps</vt:lpstr>
      <vt:lpstr>Evaluation Data Collection Options</vt:lpstr>
      <vt:lpstr>Standards for Questions and Answers: </vt:lpstr>
      <vt:lpstr>Info Needed Prior to Evaluation</vt:lpstr>
      <vt:lpstr>Assessing Organizational Effectiveness</vt:lpstr>
      <vt:lpstr>PowerPoint Presentation</vt:lpstr>
      <vt:lpstr>Data Collection Questions</vt:lpstr>
      <vt:lpstr>Sample Size Considerations</vt:lpstr>
      <vt:lpstr>Analyzing Quantitative Data</vt:lpstr>
      <vt:lpstr>Sources of Record Review Data</vt:lpstr>
      <vt:lpstr>Important Data Related Terms</vt:lpstr>
      <vt:lpstr>More Data Definitions</vt:lpstr>
      <vt:lpstr>Options - Analyzing Quantitative Data</vt:lpstr>
      <vt:lpstr>Good Evaluation Designs Include:</vt:lpstr>
      <vt:lpstr>Using Multiple Info Sources</vt:lpstr>
      <vt:lpstr>Projecting Timelines</vt:lpstr>
      <vt:lpstr>Communicating Findings</vt:lpstr>
      <vt:lpstr>Preparing a Strong Evaluation Report</vt:lpstr>
      <vt:lpstr>Linking Evaluation with Planning</vt:lpstr>
    </vt:vector>
  </TitlesOfParts>
  <Company>WVC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Evaluation, Administration, &amp; Data Analysis</dc:title>
  <dc:creator>Chico Cat</dc:creator>
  <cp:lastModifiedBy>Chico Cat</cp:lastModifiedBy>
  <cp:revision>17</cp:revision>
  <cp:lastPrinted>2013-04-08T06:24:17Z</cp:lastPrinted>
  <dcterms:created xsi:type="dcterms:W3CDTF">2013-04-08T04:31:22Z</dcterms:created>
  <dcterms:modified xsi:type="dcterms:W3CDTF">2013-04-08T06:24:39Z</dcterms:modified>
</cp:coreProperties>
</file>