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46" r:id="rId1"/>
  </p:sldMasterIdLst>
  <p:notesMasterIdLst>
    <p:notesMasterId r:id="rId22"/>
  </p:notesMasterIdLst>
  <p:handoutMasterIdLst>
    <p:handoutMasterId r:id="rId23"/>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56" r:id="rId17"/>
    <p:sldId id="272" r:id="rId18"/>
    <p:sldId id="273" r:id="rId19"/>
    <p:sldId id="274" r:id="rId20"/>
    <p:sldId id="27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832" y="-2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72FD2CD-A8FB-054A-9D74-5DF86EDE44FC}" type="datetimeFigureOut">
              <a:rPr lang="en-US" smtClean="0"/>
              <a:t>3/31/13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970C02-002C-1546-9FB5-79BA84A52283}" type="slidenum">
              <a:rPr lang="en-US" smtClean="0"/>
              <a:t>‹#›</a:t>
            </a:fld>
            <a:endParaRPr lang="en-US"/>
          </a:p>
        </p:txBody>
      </p:sp>
    </p:spTree>
    <p:extLst>
      <p:ext uri="{BB962C8B-B14F-4D97-AF65-F5344CB8AC3E}">
        <p14:creationId xmlns:p14="http://schemas.microsoft.com/office/powerpoint/2010/main" val="3999021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B814E1-5BC6-3542-BBC3-24DFF375CB56}" type="datetimeFigureOut">
              <a:rPr lang="en-US" smtClean="0"/>
              <a:t>3/31/13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4B5C60-6537-2747-B539-9ABBA43AA7DE}" type="slidenum">
              <a:rPr lang="en-US" smtClean="0"/>
              <a:t>‹#›</a:t>
            </a:fld>
            <a:endParaRPr lang="en-US"/>
          </a:p>
        </p:txBody>
      </p:sp>
    </p:spTree>
    <p:extLst>
      <p:ext uri="{BB962C8B-B14F-4D97-AF65-F5344CB8AC3E}">
        <p14:creationId xmlns:p14="http://schemas.microsoft.com/office/powerpoint/2010/main" val="4409240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32DC5067-EDA9-D547-9FEB-0477BC14D481}" type="datetime1">
              <a:rPr lang="en-US" smtClean="0"/>
              <a:t>3/31/13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7E63A33-8271-4DD0-9C48-789913D7C115}"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4DA74A0-EC3E-E248-B74C-3D6ED8113D7F}" type="datetime1">
              <a:rPr lang="en-US" smtClean="0"/>
              <a:t>3/31/13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FDA359-A7F0-9144-B321-F6E62A295A5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776544-23A4-9349-9A51-03BD4B6A1173}" type="datetime1">
              <a:rPr lang="en-US" smtClean="0"/>
              <a:t>3/31/13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FDA359-A7F0-9144-B321-F6E62A295A5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EFC5C16-2DC7-E146-A50E-6EE5335F33E6}" type="datetime1">
              <a:rPr lang="en-US" smtClean="0"/>
              <a:t>3/31/13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6FDA359-A7F0-9144-B321-F6E62A295A5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659E5F2-A5B9-384C-8460-A9A37825D728}" type="datetime1">
              <a:rPr lang="en-US" smtClean="0"/>
              <a:t>3/31/13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7E63A33-8271-4DD0-9C48-789913D7C115}"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4F2DBD7-B08C-9E44-813A-3A2BD29AE00A}" type="datetime1">
              <a:rPr lang="en-US" smtClean="0"/>
              <a:t>3/31/13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FDA359-A7F0-9144-B321-F6E62A295A5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0028C93-4945-C545-9677-99E565DFABA6}" type="datetime1">
              <a:rPr lang="en-US" smtClean="0"/>
              <a:t>3/31/13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6FDA359-A7F0-9144-B321-F6E62A295A5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CCDAD45-0732-454A-8615-5612869A3CA6}" type="datetime1">
              <a:rPr lang="en-US" smtClean="0"/>
              <a:t>3/31/13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6FDA359-A7F0-9144-B321-F6E62A295A5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B2902CB-BF89-B446-8B26-D787493D5C0C}" type="datetime1">
              <a:rPr lang="en-US" smtClean="0"/>
              <a:t>3/31/13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6FDA359-A7F0-9144-B321-F6E62A295A50}"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5317A2-C76F-2D4D-93E4-E6AF93910415}" type="datetime1">
              <a:rPr lang="en-US" smtClean="0"/>
              <a:t>3/31/13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FDA359-A7F0-9144-B321-F6E62A295A5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546E0BA-385A-D34A-92B9-315F55E694C1}" type="datetime1">
              <a:rPr lang="en-US" smtClean="0"/>
              <a:t>3/31/13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6FDA359-A7F0-9144-B321-F6E62A295A50}"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BEA72C6-6687-414C-9F2E-06EE3B5E6A89}" type="datetime1">
              <a:rPr lang="en-US" smtClean="0"/>
              <a:t>3/31/13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6FDA359-A7F0-9144-B321-F6E62A295A50}"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282700"/>
            <a:ext cx="7498080" cy="2514600"/>
          </a:xfrm>
        </p:spPr>
        <p:txBody>
          <a:bodyPr>
            <a:normAutofit/>
          </a:bodyPr>
          <a:lstStyle/>
          <a:p>
            <a:pPr algn="ctr"/>
            <a:r>
              <a:rPr lang="en-US" sz="5400" b="1" i="1" dirty="0" smtClean="0">
                <a:solidFill>
                  <a:srgbClr val="800000"/>
                </a:solidFill>
              </a:rPr>
              <a:t>Program Evaluation </a:t>
            </a:r>
            <a:br>
              <a:rPr lang="en-US" sz="5400" b="1" i="1" dirty="0" smtClean="0">
                <a:solidFill>
                  <a:srgbClr val="800000"/>
                </a:solidFill>
              </a:rPr>
            </a:br>
            <a:r>
              <a:rPr lang="en-US" sz="5400" b="1" i="1" dirty="0" smtClean="0">
                <a:solidFill>
                  <a:srgbClr val="800000"/>
                </a:solidFill>
              </a:rPr>
              <a:t>and Logic Models</a:t>
            </a:r>
            <a:endParaRPr lang="en-US" sz="5400" b="1" i="1" dirty="0">
              <a:solidFill>
                <a:srgbClr val="800000"/>
              </a:solidFill>
            </a:endParaRPr>
          </a:p>
        </p:txBody>
      </p:sp>
      <p:sp>
        <p:nvSpPr>
          <p:cNvPr id="3" name="Content Placeholder 2"/>
          <p:cNvSpPr>
            <a:spLocks noGrp="1"/>
          </p:cNvSpPr>
          <p:nvPr>
            <p:ph idx="1"/>
          </p:nvPr>
        </p:nvSpPr>
        <p:spPr>
          <a:xfrm>
            <a:off x="1435608" y="4152900"/>
            <a:ext cx="7498080" cy="2095499"/>
          </a:xfrm>
        </p:spPr>
        <p:txBody>
          <a:bodyPr>
            <a:normAutofit/>
          </a:bodyPr>
          <a:lstStyle/>
          <a:p>
            <a:pPr marL="82296" indent="0" algn="ctr">
              <a:buNone/>
            </a:pPr>
            <a:r>
              <a:rPr lang="en-US" sz="3600" b="1" i="1" dirty="0" err="1" smtClean="0">
                <a:solidFill>
                  <a:srgbClr val="800000"/>
                </a:solidFill>
              </a:rPr>
              <a:t>ScWk</a:t>
            </a:r>
            <a:r>
              <a:rPr lang="en-US" sz="3600" b="1" i="1" dirty="0" smtClean="0">
                <a:solidFill>
                  <a:srgbClr val="800000"/>
                </a:solidFill>
              </a:rPr>
              <a:t> 242 – Session 10 Slides</a:t>
            </a:r>
            <a:endParaRPr lang="en-US" sz="3600" b="1" i="1" dirty="0">
              <a:solidFill>
                <a:srgbClr val="800000"/>
              </a:solidFill>
            </a:endParaRPr>
          </a:p>
        </p:txBody>
      </p:sp>
    </p:spTree>
    <p:extLst>
      <p:ext uri="{BB962C8B-B14F-4D97-AF65-F5344CB8AC3E}">
        <p14:creationId xmlns:p14="http://schemas.microsoft.com/office/powerpoint/2010/main" val="3630987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139700"/>
            <a:ext cx="8171688" cy="6108700"/>
          </a:xfrm>
        </p:spPr>
        <p:txBody>
          <a:bodyPr/>
          <a:lstStyle/>
          <a:p>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10</a:t>
            </a:fld>
            <a:endParaRPr lang="en-US"/>
          </a:p>
        </p:txBody>
      </p:sp>
      <p:grpSp>
        <p:nvGrpSpPr>
          <p:cNvPr id="5" name="Group 1"/>
          <p:cNvGrpSpPr>
            <a:grpSpLocks/>
          </p:cNvGrpSpPr>
          <p:nvPr/>
        </p:nvGrpSpPr>
        <p:grpSpPr bwMode="auto">
          <a:xfrm>
            <a:off x="0" y="1235075"/>
            <a:ext cx="9144000" cy="319088"/>
            <a:chOff x="0" y="0"/>
            <a:chExt cx="5760" cy="201"/>
          </a:xfrm>
        </p:grpSpPr>
        <p:sp>
          <p:nvSpPr>
            <p:cNvPr id="6" name="Rectangle 2"/>
            <p:cNvSpPr>
              <a:spLocks/>
            </p:cNvSpPr>
            <p:nvPr/>
          </p:nvSpPr>
          <p:spPr bwMode="auto">
            <a:xfrm>
              <a:off x="0" y="0"/>
              <a:ext cx="5760" cy="201"/>
            </a:xfrm>
            <a:prstGeom prst="rect">
              <a:avLst/>
            </a:prstGeom>
            <a:solidFill>
              <a:srgbClr val="FFFFFF"/>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7" name="Rectangle 3"/>
            <p:cNvSpPr>
              <a:spLocks/>
            </p:cNvSpPr>
            <p:nvPr/>
          </p:nvSpPr>
          <p:spPr bwMode="auto">
            <a:xfrm>
              <a:off x="0" y="0"/>
              <a:ext cx="576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8" name="Group 4"/>
          <p:cNvGrpSpPr>
            <a:grpSpLocks/>
          </p:cNvGrpSpPr>
          <p:nvPr/>
        </p:nvGrpSpPr>
        <p:grpSpPr bwMode="auto">
          <a:xfrm>
            <a:off x="0" y="1279525"/>
            <a:ext cx="533400" cy="228600"/>
            <a:chOff x="0" y="0"/>
            <a:chExt cx="336" cy="144"/>
          </a:xfrm>
        </p:grpSpPr>
        <p:sp>
          <p:nvSpPr>
            <p:cNvPr id="9" name="Rectangle 5"/>
            <p:cNvSpPr>
              <a:spLocks/>
            </p:cNvSpPr>
            <p:nvPr/>
          </p:nvSpPr>
          <p:spPr bwMode="auto">
            <a:xfrm>
              <a:off x="0" y="0"/>
              <a:ext cx="336" cy="144"/>
            </a:xfrm>
            <a:prstGeom prst="rect">
              <a:avLst/>
            </a:prstGeom>
            <a:solidFill>
              <a:srgbClr val="DD8047"/>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0" name="Rectangle 6"/>
            <p:cNvSpPr>
              <a:spLocks/>
            </p:cNvSpPr>
            <p:nvPr/>
          </p:nvSpPr>
          <p:spPr bwMode="auto">
            <a:xfrm>
              <a:off x="0" y="0"/>
              <a:ext cx="33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1" name="Group 7"/>
          <p:cNvGrpSpPr>
            <a:grpSpLocks/>
          </p:cNvGrpSpPr>
          <p:nvPr/>
        </p:nvGrpSpPr>
        <p:grpSpPr bwMode="auto">
          <a:xfrm>
            <a:off x="590550" y="1279525"/>
            <a:ext cx="8553450" cy="228600"/>
            <a:chOff x="0" y="0"/>
            <a:chExt cx="5388" cy="144"/>
          </a:xfrm>
        </p:grpSpPr>
        <p:sp>
          <p:nvSpPr>
            <p:cNvPr id="12" name="Rectangle 8"/>
            <p:cNvSpPr>
              <a:spLocks/>
            </p:cNvSpPr>
            <p:nvPr/>
          </p:nvSpPr>
          <p:spPr bwMode="auto">
            <a:xfrm>
              <a:off x="0" y="0"/>
              <a:ext cx="5388" cy="144"/>
            </a:xfrm>
            <a:prstGeom prst="rect">
              <a:avLst/>
            </a:prstGeom>
            <a:solidFill>
              <a:schemeClr val="accent1"/>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3" name="Rectangle 9"/>
            <p:cNvSpPr>
              <a:spLocks/>
            </p:cNvSpPr>
            <p:nvPr/>
          </p:nvSpPr>
          <p:spPr bwMode="auto">
            <a:xfrm>
              <a:off x="0" y="0"/>
              <a:ext cx="538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sp>
        <p:nvSpPr>
          <p:cNvPr id="14" name="Text Box 10"/>
          <p:cNvSpPr txBox="1">
            <a:spLocks noChangeArrowheads="1"/>
          </p:cNvSpPr>
          <p:nvPr/>
        </p:nvSpPr>
        <p:spPr bwMode="auto">
          <a:xfrm>
            <a:off x="109538" y="1241425"/>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defRPr sz="1200">
                <a:solidFill>
                  <a:schemeClr val="tx1"/>
                </a:solidFill>
                <a:latin typeface="Arial" charset="0"/>
                <a:ea typeface="ＭＳ Ｐゴシック" charset="0"/>
              </a:defRPr>
            </a:lvl1pPr>
            <a:lvl2pPr>
              <a:defRPr sz="1200">
                <a:solidFill>
                  <a:schemeClr val="tx1"/>
                </a:solidFill>
                <a:latin typeface="Arial" charset="0"/>
                <a:ea typeface="ＭＳ Ｐゴシック" charset="0"/>
              </a:defRPr>
            </a:lvl2pPr>
            <a:lvl3pPr>
              <a:defRPr sz="1200">
                <a:solidFill>
                  <a:schemeClr val="tx1"/>
                </a:solidFill>
                <a:latin typeface="Arial" charset="0"/>
                <a:ea typeface="ＭＳ Ｐゴシック" charset="0"/>
              </a:defRPr>
            </a:lvl3pPr>
            <a:lvl4pPr>
              <a:defRPr sz="1200">
                <a:solidFill>
                  <a:schemeClr val="tx1"/>
                </a:solidFill>
                <a:latin typeface="Arial" charset="0"/>
                <a:ea typeface="ＭＳ Ｐゴシック" charset="0"/>
              </a:defRPr>
            </a:lvl4pPr>
            <a:lvl5pPr>
              <a:defRPr sz="1200">
                <a:solidFill>
                  <a:schemeClr val="tx1"/>
                </a:solidFill>
                <a:latin typeface="Arial" charset="0"/>
                <a:ea typeface="ＭＳ Ｐゴシック" charset="0"/>
              </a:defRPr>
            </a:lvl5pPr>
            <a:lvl6pPr fontAlgn="base">
              <a:spcBef>
                <a:spcPct val="0"/>
              </a:spcBef>
              <a:spcAft>
                <a:spcPct val="0"/>
              </a:spcAft>
              <a:defRPr sz="1200">
                <a:solidFill>
                  <a:schemeClr val="tx1"/>
                </a:solidFill>
                <a:latin typeface="Arial" charset="0"/>
                <a:ea typeface="ＭＳ Ｐゴシック" charset="0"/>
              </a:defRPr>
            </a:lvl6pPr>
            <a:lvl7pPr fontAlgn="base">
              <a:spcBef>
                <a:spcPct val="0"/>
              </a:spcBef>
              <a:spcAft>
                <a:spcPct val="0"/>
              </a:spcAft>
              <a:defRPr sz="1200">
                <a:solidFill>
                  <a:schemeClr val="tx1"/>
                </a:solidFill>
                <a:latin typeface="Arial" charset="0"/>
                <a:ea typeface="ＭＳ Ｐゴシック" charset="0"/>
              </a:defRPr>
            </a:lvl7pPr>
            <a:lvl8pPr fontAlgn="base">
              <a:spcBef>
                <a:spcPct val="0"/>
              </a:spcBef>
              <a:spcAft>
                <a:spcPct val="0"/>
              </a:spcAft>
              <a:defRPr sz="1200">
                <a:solidFill>
                  <a:schemeClr val="tx1"/>
                </a:solidFill>
                <a:latin typeface="Arial" charset="0"/>
                <a:ea typeface="ＭＳ Ｐゴシック" charset="0"/>
              </a:defRPr>
            </a:lvl8pPr>
            <a:lvl9pPr fontAlgn="base">
              <a:spcBef>
                <a:spcPct val="0"/>
              </a:spcBef>
              <a:spcAft>
                <a:spcPct val="0"/>
              </a:spcAft>
              <a:defRPr sz="1200">
                <a:solidFill>
                  <a:schemeClr val="tx1"/>
                </a:solidFill>
                <a:latin typeface="Arial" charset="0"/>
                <a:ea typeface="ＭＳ Ｐゴシック" charset="0"/>
              </a:defRPr>
            </a:lvl9pPr>
          </a:lstStyle>
          <a:p>
            <a:pPr algn="ctr"/>
            <a:fld id="{C578CAC4-DE57-7F49-854F-F4AB96D85BBA}" type="slidenum">
              <a:rPr lang="en-US" sz="1400" b="1">
                <a:solidFill>
                  <a:srgbClr val="FFFFFF"/>
                </a:solidFill>
                <a:cs typeface="Arial" charset="0"/>
              </a:rPr>
              <a:pPr algn="ctr"/>
              <a:t>10</a:t>
            </a:fld>
            <a:endParaRPr lang="en-US" sz="1400" b="1">
              <a:solidFill>
                <a:srgbClr val="FFFFFF"/>
              </a:solidFill>
              <a:cs typeface="Arial" charset="0"/>
            </a:endParaRPr>
          </a:p>
        </p:txBody>
      </p:sp>
      <p:grpSp>
        <p:nvGrpSpPr>
          <p:cNvPr id="15" name="Group 11"/>
          <p:cNvGrpSpPr>
            <a:grpSpLocks/>
          </p:cNvGrpSpPr>
          <p:nvPr/>
        </p:nvGrpSpPr>
        <p:grpSpPr bwMode="auto">
          <a:xfrm>
            <a:off x="0" y="0"/>
            <a:ext cx="9144000" cy="6858000"/>
            <a:chOff x="0" y="0"/>
            <a:chExt cx="5760" cy="4320"/>
          </a:xfrm>
        </p:grpSpPr>
        <p:sp>
          <p:nvSpPr>
            <p:cNvPr id="16" name="Rectangle 12"/>
            <p:cNvSpPr>
              <a:spLocks/>
            </p:cNvSpPr>
            <p:nvPr/>
          </p:nvSpPr>
          <p:spPr bwMode="auto">
            <a:xfrm>
              <a:off x="0" y="0"/>
              <a:ext cx="5760" cy="4320"/>
            </a:xfrm>
            <a:prstGeom prst="rect">
              <a:avLst/>
            </a:prstGeom>
            <a:solidFill>
              <a:srgbClr val="FFFFFF"/>
            </a:solidFill>
            <a:ln w="12700">
              <a:solidFill>
                <a:schemeClr val="tx1"/>
              </a:solidFill>
              <a:prstDash val="solid"/>
              <a:miter lim="800000"/>
              <a:headEnd type="none" w="med" len="med"/>
              <a:tailEnd type="none" w="med" len="med"/>
            </a:ln>
          </p:spPr>
          <p:txBody>
            <a:bodyPr lIns="0" tIns="0" rIns="0" bIns="0"/>
            <a:lstStyle/>
            <a:p>
              <a:endParaRPr lang="en-US"/>
            </a:p>
          </p:txBody>
        </p:sp>
        <p:sp>
          <p:nvSpPr>
            <p:cNvPr id="17" name="Rectangle 13"/>
            <p:cNvSpPr>
              <a:spLocks/>
            </p:cNvSpPr>
            <p:nvPr/>
          </p:nvSpPr>
          <p:spPr bwMode="auto">
            <a:xfrm>
              <a:off x="0" y="0"/>
              <a:ext cx="576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18" name="Rectangle 14"/>
          <p:cNvSpPr>
            <a:spLocks/>
          </p:cNvSpPr>
          <p:nvPr/>
        </p:nvSpPr>
        <p:spPr bwMode="auto">
          <a:xfrm>
            <a:off x="228600" y="2667000"/>
            <a:ext cx="1371600" cy="444500"/>
          </a:xfrm>
          <a:prstGeom prst="rect">
            <a:avLst/>
          </a:prstGeom>
          <a:solidFill>
            <a:srgbClr val="FFCC66"/>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spcBef>
                <a:spcPts val="1400"/>
              </a:spcBef>
            </a:pPr>
            <a:r>
              <a:rPr lang="en-US">
                <a:solidFill>
                  <a:srgbClr val="0000FF"/>
                </a:solidFill>
                <a:ea typeface="ＭＳ Ｐゴシック" charset="0"/>
                <a:cs typeface="Arial" charset="0"/>
              </a:rPr>
              <a:t>INPUTS</a:t>
            </a:r>
          </a:p>
        </p:txBody>
      </p:sp>
      <p:sp>
        <p:nvSpPr>
          <p:cNvPr id="19" name="Rectangle 15"/>
          <p:cNvSpPr>
            <a:spLocks/>
          </p:cNvSpPr>
          <p:nvPr/>
        </p:nvSpPr>
        <p:spPr bwMode="auto">
          <a:xfrm>
            <a:off x="2057400" y="2667000"/>
            <a:ext cx="2743200" cy="444500"/>
          </a:xfrm>
          <a:prstGeom prst="rect">
            <a:avLst/>
          </a:prstGeom>
          <a:solidFill>
            <a:srgbClr val="00CC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1400"/>
              </a:spcBef>
            </a:pPr>
            <a:r>
              <a:rPr lang="en-US">
                <a:solidFill>
                  <a:srgbClr val="0000FF"/>
                </a:solidFill>
                <a:ea typeface="ＭＳ Ｐゴシック" charset="0"/>
                <a:cs typeface="Arial" charset="0"/>
              </a:rPr>
              <a:t>OUTPUTS</a:t>
            </a:r>
          </a:p>
        </p:txBody>
      </p:sp>
      <p:sp>
        <p:nvSpPr>
          <p:cNvPr id="20" name="Rectangle 16"/>
          <p:cNvSpPr>
            <a:spLocks/>
          </p:cNvSpPr>
          <p:nvPr/>
        </p:nvSpPr>
        <p:spPr bwMode="auto">
          <a:xfrm>
            <a:off x="5257800" y="2667000"/>
            <a:ext cx="3581400" cy="444500"/>
          </a:xfrm>
          <a:prstGeom prst="rect">
            <a:avLst/>
          </a:prstGeom>
          <a:solidFill>
            <a:srgbClr val="FF7C8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1400"/>
              </a:spcBef>
            </a:pPr>
            <a:r>
              <a:rPr lang="en-US">
                <a:solidFill>
                  <a:srgbClr val="0000FF"/>
                </a:solidFill>
                <a:ea typeface="ＭＳ Ｐゴシック" charset="0"/>
                <a:cs typeface="Arial" charset="0"/>
              </a:rPr>
              <a:t>OUTCOMES</a:t>
            </a:r>
          </a:p>
        </p:txBody>
      </p:sp>
      <p:sp>
        <p:nvSpPr>
          <p:cNvPr id="21" name="Rectangle 17"/>
          <p:cNvSpPr>
            <a:spLocks/>
          </p:cNvSpPr>
          <p:nvPr/>
        </p:nvSpPr>
        <p:spPr bwMode="auto">
          <a:xfrm>
            <a:off x="304800" y="3371850"/>
            <a:ext cx="1295400" cy="914400"/>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40639" bIns="0" anchor="ctr"/>
          <a:lstStyle/>
          <a:p>
            <a:pPr marL="39688" algn="ctr">
              <a:spcBef>
                <a:spcPts val="900"/>
              </a:spcBef>
            </a:pPr>
            <a:endParaRPr lang="en-US" sz="1600">
              <a:solidFill>
                <a:schemeClr val="tx1"/>
              </a:solidFill>
              <a:ea typeface="ＭＳ Ｐゴシック" charset="0"/>
              <a:cs typeface="Arial" charset="0"/>
            </a:endParaRPr>
          </a:p>
          <a:p>
            <a:pPr marL="39688" algn="ctr">
              <a:spcBef>
                <a:spcPts val="900"/>
              </a:spcBef>
            </a:pPr>
            <a:r>
              <a:rPr lang="en-US" sz="1600">
                <a:solidFill>
                  <a:schemeClr val="tx1"/>
                </a:solidFill>
                <a:ea typeface="ＭＳ Ｐゴシック" charset="0"/>
                <a:cs typeface="Arial" charset="0"/>
              </a:rPr>
              <a:t>Program investments</a:t>
            </a:r>
          </a:p>
        </p:txBody>
      </p:sp>
      <p:sp>
        <p:nvSpPr>
          <p:cNvPr id="22" name="Rectangle 18"/>
          <p:cNvSpPr>
            <a:spLocks/>
          </p:cNvSpPr>
          <p:nvPr/>
        </p:nvSpPr>
        <p:spPr bwMode="auto">
          <a:xfrm>
            <a:off x="2057400" y="3352800"/>
            <a:ext cx="1066800" cy="660400"/>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40639" bIns="0"/>
          <a:lstStyle/>
          <a:p>
            <a:pPr marL="39688" algn="ctr">
              <a:spcBef>
                <a:spcPts val="800"/>
              </a:spcBef>
            </a:pPr>
            <a:endParaRPr lang="en-US" sz="1400">
              <a:solidFill>
                <a:schemeClr val="tx1"/>
              </a:solidFill>
              <a:ea typeface="ＭＳ Ｐゴシック" charset="0"/>
              <a:cs typeface="Arial" charset="0"/>
            </a:endParaRPr>
          </a:p>
          <a:p>
            <a:pPr marL="39688" algn="ctr">
              <a:spcBef>
                <a:spcPts val="900"/>
              </a:spcBef>
            </a:pPr>
            <a:r>
              <a:rPr lang="en-US" sz="1600">
                <a:solidFill>
                  <a:schemeClr val="tx1"/>
                </a:solidFill>
                <a:ea typeface="ＭＳ Ｐゴシック" charset="0"/>
                <a:cs typeface="Arial" charset="0"/>
              </a:rPr>
              <a:t>Activities</a:t>
            </a:r>
          </a:p>
        </p:txBody>
      </p:sp>
      <p:sp>
        <p:nvSpPr>
          <p:cNvPr id="23" name="Rectangle 19"/>
          <p:cNvSpPr>
            <a:spLocks/>
          </p:cNvSpPr>
          <p:nvPr/>
        </p:nvSpPr>
        <p:spPr bwMode="auto">
          <a:xfrm>
            <a:off x="3429000" y="3352800"/>
            <a:ext cx="1371600" cy="660400"/>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40639" bIns="0"/>
          <a:lstStyle/>
          <a:p>
            <a:pPr marL="39688" algn="ctr">
              <a:spcBef>
                <a:spcPts val="800"/>
              </a:spcBef>
            </a:pPr>
            <a:endParaRPr lang="en-US" sz="1400">
              <a:solidFill>
                <a:schemeClr val="tx1"/>
              </a:solidFill>
              <a:ea typeface="ＭＳ Ｐゴシック" charset="0"/>
              <a:cs typeface="Arial" charset="0"/>
            </a:endParaRPr>
          </a:p>
          <a:p>
            <a:pPr marL="39688" algn="ctr">
              <a:spcBef>
                <a:spcPts val="900"/>
              </a:spcBef>
            </a:pPr>
            <a:r>
              <a:rPr lang="en-US" sz="1600">
                <a:solidFill>
                  <a:schemeClr val="tx1"/>
                </a:solidFill>
                <a:ea typeface="ＭＳ Ｐゴシック" charset="0"/>
                <a:cs typeface="Arial" charset="0"/>
              </a:rPr>
              <a:t>Participation</a:t>
            </a:r>
          </a:p>
        </p:txBody>
      </p:sp>
      <p:sp>
        <p:nvSpPr>
          <p:cNvPr id="24" name="Rectangle 20"/>
          <p:cNvSpPr>
            <a:spLocks/>
          </p:cNvSpPr>
          <p:nvPr/>
        </p:nvSpPr>
        <p:spPr bwMode="auto">
          <a:xfrm>
            <a:off x="5257800" y="3352800"/>
            <a:ext cx="990600" cy="660400"/>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40639" bIns="0"/>
          <a:lstStyle/>
          <a:p>
            <a:pPr marL="39688" algn="ctr">
              <a:spcBef>
                <a:spcPts val="800"/>
              </a:spcBef>
            </a:pPr>
            <a:endParaRPr lang="en-US" sz="1400">
              <a:solidFill>
                <a:schemeClr val="tx1"/>
              </a:solidFill>
              <a:ea typeface="ＭＳ Ｐゴシック" charset="0"/>
              <a:cs typeface="Arial" charset="0"/>
            </a:endParaRPr>
          </a:p>
          <a:p>
            <a:pPr marL="39688" algn="ctr">
              <a:spcBef>
                <a:spcPts val="900"/>
              </a:spcBef>
            </a:pPr>
            <a:r>
              <a:rPr lang="en-US" sz="1600">
                <a:solidFill>
                  <a:schemeClr val="tx1"/>
                </a:solidFill>
                <a:ea typeface="ＭＳ Ｐゴシック" charset="0"/>
                <a:cs typeface="Arial" charset="0"/>
              </a:rPr>
              <a:t>Short</a:t>
            </a:r>
          </a:p>
        </p:txBody>
      </p:sp>
      <p:sp>
        <p:nvSpPr>
          <p:cNvPr id="25" name="Rectangle 21"/>
          <p:cNvSpPr>
            <a:spLocks/>
          </p:cNvSpPr>
          <p:nvPr/>
        </p:nvSpPr>
        <p:spPr bwMode="auto">
          <a:xfrm>
            <a:off x="6553200" y="3352800"/>
            <a:ext cx="990600" cy="660400"/>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40639" bIns="0"/>
          <a:lstStyle/>
          <a:p>
            <a:pPr marL="39688" algn="ctr">
              <a:spcBef>
                <a:spcPts val="800"/>
              </a:spcBef>
            </a:pPr>
            <a:endParaRPr lang="en-US" sz="1400">
              <a:solidFill>
                <a:schemeClr val="tx1"/>
              </a:solidFill>
              <a:ea typeface="ＭＳ Ｐゴシック" charset="0"/>
              <a:cs typeface="Arial" charset="0"/>
            </a:endParaRPr>
          </a:p>
          <a:p>
            <a:pPr marL="39688" algn="ctr">
              <a:spcBef>
                <a:spcPts val="900"/>
              </a:spcBef>
            </a:pPr>
            <a:r>
              <a:rPr lang="en-US" sz="1600">
                <a:solidFill>
                  <a:schemeClr val="tx1"/>
                </a:solidFill>
                <a:ea typeface="ＭＳ Ｐゴシック" charset="0"/>
                <a:cs typeface="Arial" charset="0"/>
              </a:rPr>
              <a:t>Medium</a:t>
            </a:r>
          </a:p>
        </p:txBody>
      </p:sp>
      <p:sp>
        <p:nvSpPr>
          <p:cNvPr id="26" name="Rectangle 22"/>
          <p:cNvSpPr>
            <a:spLocks/>
          </p:cNvSpPr>
          <p:nvPr/>
        </p:nvSpPr>
        <p:spPr bwMode="auto">
          <a:xfrm>
            <a:off x="457200" y="4648200"/>
            <a:ext cx="9906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900"/>
              </a:spcBef>
            </a:pPr>
            <a:r>
              <a:rPr lang="en-US" sz="1600">
                <a:solidFill>
                  <a:schemeClr val="tx1"/>
                </a:solidFill>
                <a:ea typeface="ＭＳ Ｐゴシック" charset="0"/>
                <a:cs typeface="Arial" charset="0"/>
              </a:rPr>
              <a:t>What we invest</a:t>
            </a:r>
          </a:p>
        </p:txBody>
      </p:sp>
      <p:sp>
        <p:nvSpPr>
          <p:cNvPr id="27" name="Rectangle 23"/>
          <p:cNvSpPr>
            <a:spLocks/>
          </p:cNvSpPr>
          <p:nvPr/>
        </p:nvSpPr>
        <p:spPr bwMode="auto">
          <a:xfrm>
            <a:off x="2133600" y="4648200"/>
            <a:ext cx="9906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900"/>
              </a:spcBef>
            </a:pPr>
            <a:r>
              <a:rPr lang="en-US" sz="1600">
                <a:solidFill>
                  <a:schemeClr val="tx1"/>
                </a:solidFill>
                <a:ea typeface="ＭＳ Ｐゴシック" charset="0"/>
                <a:cs typeface="Arial" charset="0"/>
              </a:rPr>
              <a:t>What we do</a:t>
            </a:r>
          </a:p>
        </p:txBody>
      </p:sp>
      <p:sp>
        <p:nvSpPr>
          <p:cNvPr id="28" name="Rectangle 24"/>
          <p:cNvSpPr>
            <a:spLocks/>
          </p:cNvSpPr>
          <p:nvPr/>
        </p:nvSpPr>
        <p:spPr bwMode="auto">
          <a:xfrm>
            <a:off x="3352800" y="4648200"/>
            <a:ext cx="1295400"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900"/>
              </a:spcBef>
            </a:pPr>
            <a:r>
              <a:rPr lang="en-US" sz="1600">
                <a:solidFill>
                  <a:schemeClr val="tx1"/>
                </a:solidFill>
                <a:ea typeface="ＭＳ Ｐゴシック" charset="0"/>
                <a:cs typeface="Arial" charset="0"/>
              </a:rPr>
              <a:t>Who we reach under what conditions</a:t>
            </a:r>
          </a:p>
        </p:txBody>
      </p:sp>
      <p:sp>
        <p:nvSpPr>
          <p:cNvPr id="29" name="Rectangle 25"/>
          <p:cNvSpPr>
            <a:spLocks/>
          </p:cNvSpPr>
          <p:nvPr/>
        </p:nvSpPr>
        <p:spPr bwMode="auto">
          <a:xfrm>
            <a:off x="6400800" y="4648200"/>
            <a:ext cx="1143000"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900"/>
              </a:spcBef>
            </a:pPr>
            <a:r>
              <a:rPr lang="en-US" sz="1600">
                <a:solidFill>
                  <a:schemeClr val="tx1"/>
                </a:solidFill>
                <a:ea typeface="ＭＳ Ｐゴシック" charset="0"/>
                <a:cs typeface="Arial" charset="0"/>
              </a:rPr>
              <a:t>What results</a:t>
            </a:r>
          </a:p>
        </p:txBody>
      </p:sp>
      <p:sp>
        <p:nvSpPr>
          <p:cNvPr id="30" name="Rectangle 26"/>
          <p:cNvSpPr>
            <a:spLocks/>
          </p:cNvSpPr>
          <p:nvPr/>
        </p:nvSpPr>
        <p:spPr bwMode="auto">
          <a:xfrm>
            <a:off x="7848600" y="3371850"/>
            <a:ext cx="990600" cy="571500"/>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40639" bIns="0"/>
          <a:lstStyle/>
          <a:p>
            <a:pPr marL="39688" algn="ctr">
              <a:spcBef>
                <a:spcPts val="900"/>
              </a:spcBef>
            </a:pPr>
            <a:r>
              <a:rPr lang="en-US" sz="1600">
                <a:solidFill>
                  <a:schemeClr val="tx1"/>
                </a:solidFill>
                <a:ea typeface="ＭＳ Ｐゴシック" charset="0"/>
                <a:cs typeface="Arial" charset="0"/>
              </a:rPr>
              <a:t>Long-term</a:t>
            </a:r>
          </a:p>
        </p:txBody>
      </p:sp>
      <p:grpSp>
        <p:nvGrpSpPr>
          <p:cNvPr id="31" name="Group 27"/>
          <p:cNvGrpSpPr>
            <a:grpSpLocks/>
          </p:cNvGrpSpPr>
          <p:nvPr/>
        </p:nvGrpSpPr>
        <p:grpSpPr bwMode="auto">
          <a:xfrm>
            <a:off x="1371600" y="2286000"/>
            <a:ext cx="1417638" cy="990600"/>
            <a:chOff x="0" y="0"/>
            <a:chExt cx="893" cy="624"/>
          </a:xfrm>
        </p:grpSpPr>
        <p:sp>
          <p:nvSpPr>
            <p:cNvPr id="32" name="AutoShape 28"/>
            <p:cNvSpPr>
              <a:spLocks/>
            </p:cNvSpPr>
            <p:nvPr/>
          </p:nvSpPr>
          <p:spPr bwMode="auto">
            <a:xfrm>
              <a:off x="0" y="0"/>
              <a:ext cx="893" cy="624"/>
            </a:xfrm>
            <a:custGeom>
              <a:avLst/>
              <a:gdLst/>
              <a:ahLst/>
              <a:cxnLst/>
              <a:rect l="0" t="0" r="r" b="b"/>
              <a:pathLst>
                <a:path w="21600" h="21600">
                  <a:moveTo>
                    <a:pt x="0" y="21600"/>
                  </a:moveTo>
                  <a:cubicBezTo>
                    <a:pt x="0" y="9671"/>
                    <a:pt x="3454" y="0"/>
                    <a:pt x="7715" y="0"/>
                  </a:cubicBezTo>
                  <a:lnTo>
                    <a:pt x="12123" y="0"/>
                  </a:lnTo>
                  <a:cubicBezTo>
                    <a:pt x="15392" y="0"/>
                    <a:pt x="18307" y="5770"/>
                    <a:pt x="19396" y="14399"/>
                  </a:cubicBezTo>
                  <a:lnTo>
                    <a:pt x="21600" y="14400"/>
                  </a:lnTo>
                  <a:lnTo>
                    <a:pt x="17633" y="21600"/>
                  </a:lnTo>
                  <a:lnTo>
                    <a:pt x="12783" y="14400"/>
                  </a:lnTo>
                  <a:lnTo>
                    <a:pt x="14988" y="14399"/>
                  </a:lnTo>
                  <a:cubicBezTo>
                    <a:pt x="14166" y="7890"/>
                    <a:pt x="12282" y="2873"/>
                    <a:pt x="9919" y="900"/>
                  </a:cubicBezTo>
                  <a:cubicBezTo>
                    <a:pt x="6649" y="3630"/>
                    <a:pt x="4408" y="12048"/>
                    <a:pt x="4408" y="21600"/>
                  </a:cubicBezTo>
                  <a:close/>
                  <a:moveTo>
                    <a:pt x="0" y="21600"/>
                  </a:moveTo>
                </a:path>
              </a:pathLst>
            </a:custGeom>
            <a:solidFill>
              <a:srgbClr val="FFFF00"/>
            </a:solidFill>
            <a:ln w="12700">
              <a:solidFill>
                <a:schemeClr val="tx1"/>
              </a:solidFill>
              <a:prstDash val="solid"/>
              <a:miter lim="800000"/>
              <a:headEnd type="none" w="med" len="med"/>
              <a:tailEnd type="none" w="med" len="med"/>
            </a:ln>
          </p:spPr>
          <p:txBody>
            <a:bodyPr lIns="0" tIns="0" rIns="0" bIns="0"/>
            <a:lstStyle/>
            <a:p>
              <a:endParaRPr lang="en-US"/>
            </a:p>
          </p:txBody>
        </p:sp>
        <p:sp>
          <p:nvSpPr>
            <p:cNvPr id="33" name="AutoShape 29"/>
            <p:cNvSpPr>
              <a:spLocks/>
            </p:cNvSpPr>
            <p:nvPr/>
          </p:nvSpPr>
          <p:spPr bwMode="auto">
            <a:xfrm>
              <a:off x="0" y="0"/>
              <a:ext cx="410" cy="624"/>
            </a:xfrm>
            <a:custGeom>
              <a:avLst/>
              <a:gdLst/>
              <a:ahLst/>
              <a:cxnLst/>
              <a:rect l="0" t="0" r="r" b="b"/>
              <a:pathLst>
                <a:path w="21600" h="21600">
                  <a:moveTo>
                    <a:pt x="0" y="21600"/>
                  </a:moveTo>
                  <a:cubicBezTo>
                    <a:pt x="0" y="9671"/>
                    <a:pt x="7522" y="0"/>
                    <a:pt x="16800" y="0"/>
                  </a:cubicBezTo>
                  <a:cubicBezTo>
                    <a:pt x="18425" y="0"/>
                    <a:pt x="20042" y="303"/>
                    <a:pt x="21600" y="900"/>
                  </a:cubicBezTo>
                  <a:cubicBezTo>
                    <a:pt x="14480" y="3630"/>
                    <a:pt x="9600" y="12048"/>
                    <a:pt x="9600" y="21600"/>
                  </a:cubicBezTo>
                  <a:close/>
                  <a:moveTo>
                    <a:pt x="0" y="21600"/>
                  </a:moveTo>
                </a:path>
              </a:pathLst>
            </a:custGeom>
            <a:solidFill>
              <a:srgbClr val="CCCC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34" name="AutoShape 30"/>
            <p:cNvSpPr>
              <a:spLocks/>
            </p:cNvSpPr>
            <p:nvPr/>
          </p:nvSpPr>
          <p:spPr bwMode="auto">
            <a:xfrm>
              <a:off x="319" y="0"/>
              <a:ext cx="91" cy="26"/>
            </a:xfrm>
            <a:custGeom>
              <a:avLst/>
              <a:gdLst/>
              <a:ahLst/>
              <a:cxnLst/>
              <a:rect l="0" t="0" r="r" b="b"/>
              <a:pathLst>
                <a:path w="21600" h="21600">
                  <a:moveTo>
                    <a:pt x="0" y="0"/>
                  </a:moveTo>
                  <a:cubicBezTo>
                    <a:pt x="7315" y="0"/>
                    <a:pt x="14590" y="7276"/>
                    <a:pt x="21600" y="21600"/>
                  </a:cubicBez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5" name="Rectangle 31"/>
            <p:cNvSpPr>
              <a:spLocks/>
            </p:cNvSpPr>
            <p:nvPr/>
          </p:nvSpPr>
          <p:spPr bwMode="auto">
            <a:xfrm>
              <a:off x="159" y="83"/>
              <a:ext cx="502" cy="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grpSp>
        <p:nvGrpSpPr>
          <p:cNvPr id="36" name="Group 32"/>
          <p:cNvGrpSpPr>
            <a:grpSpLocks/>
          </p:cNvGrpSpPr>
          <p:nvPr/>
        </p:nvGrpSpPr>
        <p:grpSpPr bwMode="auto">
          <a:xfrm>
            <a:off x="4343400" y="4343400"/>
            <a:ext cx="1566863" cy="685800"/>
            <a:chOff x="0" y="0"/>
            <a:chExt cx="987" cy="432"/>
          </a:xfrm>
        </p:grpSpPr>
        <p:sp>
          <p:nvSpPr>
            <p:cNvPr id="37" name="AutoShape 33"/>
            <p:cNvSpPr>
              <a:spLocks/>
            </p:cNvSpPr>
            <p:nvPr/>
          </p:nvSpPr>
          <p:spPr bwMode="auto">
            <a:xfrm>
              <a:off x="0" y="0"/>
              <a:ext cx="987" cy="432"/>
            </a:xfrm>
            <a:custGeom>
              <a:avLst/>
              <a:gdLst/>
              <a:ahLst/>
              <a:cxnLst/>
              <a:rect l="0" t="0" r="r" b="b"/>
              <a:pathLst>
                <a:path w="21600" h="21600">
                  <a:moveTo>
                    <a:pt x="0" y="0"/>
                  </a:moveTo>
                  <a:cubicBezTo>
                    <a:pt x="0" y="11929"/>
                    <a:pt x="3454" y="21600"/>
                    <a:pt x="7715" y="21600"/>
                  </a:cubicBezTo>
                  <a:lnTo>
                    <a:pt x="12123" y="21600"/>
                  </a:lnTo>
                  <a:cubicBezTo>
                    <a:pt x="15392" y="21600"/>
                    <a:pt x="18307" y="15830"/>
                    <a:pt x="19396" y="7201"/>
                  </a:cubicBezTo>
                  <a:lnTo>
                    <a:pt x="21600" y="7200"/>
                  </a:lnTo>
                  <a:lnTo>
                    <a:pt x="17633" y="0"/>
                  </a:lnTo>
                  <a:lnTo>
                    <a:pt x="12783" y="7200"/>
                  </a:lnTo>
                  <a:lnTo>
                    <a:pt x="14988" y="7201"/>
                  </a:lnTo>
                  <a:cubicBezTo>
                    <a:pt x="14166" y="13710"/>
                    <a:pt x="12282" y="18727"/>
                    <a:pt x="9919" y="20700"/>
                  </a:cubicBezTo>
                  <a:cubicBezTo>
                    <a:pt x="6649" y="17970"/>
                    <a:pt x="4408" y="9552"/>
                    <a:pt x="4408" y="0"/>
                  </a:cubicBezTo>
                  <a:close/>
                  <a:moveTo>
                    <a:pt x="0" y="0"/>
                  </a:moveTo>
                </a:path>
              </a:pathLst>
            </a:custGeom>
            <a:solidFill>
              <a:srgbClr val="FFFF00"/>
            </a:solidFill>
            <a:ln w="12700">
              <a:solidFill>
                <a:schemeClr val="tx1"/>
              </a:solidFill>
              <a:prstDash val="solid"/>
              <a:miter lim="800000"/>
              <a:headEnd type="none" w="med" len="med"/>
              <a:tailEnd type="none" w="med" len="med"/>
            </a:ln>
          </p:spPr>
          <p:txBody>
            <a:bodyPr lIns="0" tIns="0" rIns="0" bIns="0"/>
            <a:lstStyle/>
            <a:p>
              <a:endParaRPr lang="en-US"/>
            </a:p>
          </p:txBody>
        </p:sp>
        <p:sp>
          <p:nvSpPr>
            <p:cNvPr id="38" name="AutoShape 34"/>
            <p:cNvSpPr>
              <a:spLocks/>
            </p:cNvSpPr>
            <p:nvPr/>
          </p:nvSpPr>
          <p:spPr bwMode="auto">
            <a:xfrm>
              <a:off x="0" y="0"/>
              <a:ext cx="554" cy="432"/>
            </a:xfrm>
            <a:custGeom>
              <a:avLst/>
              <a:gdLst/>
              <a:ahLst/>
              <a:cxnLst/>
              <a:rect l="0" t="0" r="r" b="b"/>
              <a:pathLst>
                <a:path w="21600" h="21600">
                  <a:moveTo>
                    <a:pt x="0" y="0"/>
                  </a:moveTo>
                  <a:cubicBezTo>
                    <a:pt x="0" y="11929"/>
                    <a:pt x="6154" y="21600"/>
                    <a:pt x="13745" y="21600"/>
                  </a:cubicBezTo>
                  <a:lnTo>
                    <a:pt x="21600" y="21600"/>
                  </a:lnTo>
                  <a:cubicBezTo>
                    <a:pt x="14009" y="21600"/>
                    <a:pt x="7855" y="11929"/>
                    <a:pt x="7855" y="0"/>
                  </a:cubicBezTo>
                  <a:close/>
                  <a:moveTo>
                    <a:pt x="0" y="0"/>
                  </a:moveTo>
                </a:path>
              </a:pathLst>
            </a:custGeom>
            <a:solidFill>
              <a:srgbClr val="CCCC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39" name="AutoShape 35"/>
            <p:cNvSpPr>
              <a:spLocks/>
            </p:cNvSpPr>
            <p:nvPr/>
          </p:nvSpPr>
          <p:spPr bwMode="auto">
            <a:xfrm>
              <a:off x="453" y="413"/>
              <a:ext cx="101" cy="19"/>
            </a:xfrm>
            <a:custGeom>
              <a:avLst/>
              <a:gdLst/>
              <a:ahLst/>
              <a:cxnLst/>
              <a:rect l="0" t="0" r="r" b="b"/>
              <a:pathLst>
                <a:path w="21600" h="21600">
                  <a:moveTo>
                    <a:pt x="21600" y="21600"/>
                  </a:moveTo>
                  <a:cubicBezTo>
                    <a:pt x="14285" y="21600"/>
                    <a:pt x="7010" y="14324"/>
                    <a:pt x="0" y="0"/>
                  </a:cubicBez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0" name="Rectangle 36"/>
            <p:cNvSpPr>
              <a:spLocks/>
            </p:cNvSpPr>
            <p:nvPr/>
          </p:nvSpPr>
          <p:spPr bwMode="auto">
            <a:xfrm>
              <a:off x="176" y="57"/>
              <a:ext cx="55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grpSp>
        <p:nvGrpSpPr>
          <p:cNvPr id="41" name="Group 37"/>
          <p:cNvGrpSpPr>
            <a:grpSpLocks/>
          </p:cNvGrpSpPr>
          <p:nvPr/>
        </p:nvGrpSpPr>
        <p:grpSpPr bwMode="auto">
          <a:xfrm>
            <a:off x="5562600" y="2819400"/>
            <a:ext cx="1492250" cy="838200"/>
            <a:chOff x="0" y="0"/>
            <a:chExt cx="940" cy="528"/>
          </a:xfrm>
        </p:grpSpPr>
        <p:sp>
          <p:nvSpPr>
            <p:cNvPr id="42" name="AutoShape 38"/>
            <p:cNvSpPr>
              <a:spLocks/>
            </p:cNvSpPr>
            <p:nvPr/>
          </p:nvSpPr>
          <p:spPr bwMode="auto">
            <a:xfrm>
              <a:off x="0" y="0"/>
              <a:ext cx="940" cy="528"/>
            </a:xfrm>
            <a:custGeom>
              <a:avLst/>
              <a:gdLst/>
              <a:ahLst/>
              <a:cxnLst/>
              <a:rect l="0" t="0" r="r" b="b"/>
              <a:pathLst>
                <a:path w="21600" h="21600">
                  <a:moveTo>
                    <a:pt x="0" y="21600"/>
                  </a:moveTo>
                  <a:cubicBezTo>
                    <a:pt x="0" y="9671"/>
                    <a:pt x="3454" y="0"/>
                    <a:pt x="7715" y="0"/>
                  </a:cubicBezTo>
                  <a:lnTo>
                    <a:pt x="12123" y="0"/>
                  </a:lnTo>
                  <a:cubicBezTo>
                    <a:pt x="15392" y="0"/>
                    <a:pt x="18307" y="5770"/>
                    <a:pt x="19396" y="14399"/>
                  </a:cubicBezTo>
                  <a:lnTo>
                    <a:pt x="21600" y="14400"/>
                  </a:lnTo>
                  <a:lnTo>
                    <a:pt x="17633" y="21600"/>
                  </a:lnTo>
                  <a:lnTo>
                    <a:pt x="12783" y="14400"/>
                  </a:lnTo>
                  <a:lnTo>
                    <a:pt x="14988" y="14399"/>
                  </a:lnTo>
                  <a:cubicBezTo>
                    <a:pt x="14166" y="7890"/>
                    <a:pt x="12282" y="2873"/>
                    <a:pt x="9919" y="900"/>
                  </a:cubicBezTo>
                  <a:cubicBezTo>
                    <a:pt x="6649" y="3630"/>
                    <a:pt x="4408" y="12048"/>
                    <a:pt x="4408" y="21600"/>
                  </a:cubicBezTo>
                  <a:close/>
                  <a:moveTo>
                    <a:pt x="0" y="21600"/>
                  </a:moveTo>
                </a:path>
              </a:pathLst>
            </a:custGeom>
            <a:solidFill>
              <a:srgbClr val="FFFF00"/>
            </a:solidFill>
            <a:ln w="12700">
              <a:solidFill>
                <a:schemeClr val="tx1"/>
              </a:solidFill>
              <a:prstDash val="solid"/>
              <a:miter lim="800000"/>
              <a:headEnd type="none" w="med" len="med"/>
              <a:tailEnd type="none" w="med" len="med"/>
            </a:ln>
          </p:spPr>
          <p:txBody>
            <a:bodyPr lIns="0" tIns="0" rIns="0" bIns="0"/>
            <a:lstStyle/>
            <a:p>
              <a:endParaRPr lang="en-US"/>
            </a:p>
          </p:txBody>
        </p:sp>
        <p:sp>
          <p:nvSpPr>
            <p:cNvPr id="43" name="AutoShape 39"/>
            <p:cNvSpPr>
              <a:spLocks/>
            </p:cNvSpPr>
            <p:nvPr/>
          </p:nvSpPr>
          <p:spPr bwMode="auto">
            <a:xfrm>
              <a:off x="0" y="0"/>
              <a:ext cx="432" cy="528"/>
            </a:xfrm>
            <a:custGeom>
              <a:avLst/>
              <a:gdLst/>
              <a:ahLst/>
              <a:cxnLst/>
              <a:rect l="0" t="0" r="r" b="b"/>
              <a:pathLst>
                <a:path w="21600" h="21600">
                  <a:moveTo>
                    <a:pt x="0" y="21600"/>
                  </a:moveTo>
                  <a:cubicBezTo>
                    <a:pt x="0" y="9671"/>
                    <a:pt x="7522" y="0"/>
                    <a:pt x="16800" y="0"/>
                  </a:cubicBezTo>
                  <a:cubicBezTo>
                    <a:pt x="18425" y="0"/>
                    <a:pt x="20042" y="303"/>
                    <a:pt x="21600" y="900"/>
                  </a:cubicBezTo>
                  <a:cubicBezTo>
                    <a:pt x="14480" y="3630"/>
                    <a:pt x="9600" y="12048"/>
                    <a:pt x="9600" y="21600"/>
                  </a:cubicBezTo>
                  <a:close/>
                  <a:moveTo>
                    <a:pt x="0" y="21600"/>
                  </a:moveTo>
                </a:path>
              </a:pathLst>
            </a:custGeom>
            <a:solidFill>
              <a:srgbClr val="CCCC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44" name="AutoShape 40"/>
            <p:cNvSpPr>
              <a:spLocks/>
            </p:cNvSpPr>
            <p:nvPr/>
          </p:nvSpPr>
          <p:spPr bwMode="auto">
            <a:xfrm>
              <a:off x="336" y="0"/>
              <a:ext cx="96" cy="22"/>
            </a:xfrm>
            <a:custGeom>
              <a:avLst/>
              <a:gdLst/>
              <a:ahLst/>
              <a:cxnLst/>
              <a:rect l="0" t="0" r="r" b="b"/>
              <a:pathLst>
                <a:path w="21600" h="21600">
                  <a:moveTo>
                    <a:pt x="0" y="0"/>
                  </a:moveTo>
                  <a:cubicBezTo>
                    <a:pt x="7315" y="0"/>
                    <a:pt x="14590" y="7276"/>
                    <a:pt x="21600" y="21600"/>
                  </a:cubicBez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5" name="Rectangle 41"/>
            <p:cNvSpPr>
              <a:spLocks/>
            </p:cNvSpPr>
            <p:nvPr/>
          </p:nvSpPr>
          <p:spPr bwMode="auto">
            <a:xfrm>
              <a:off x="168" y="70"/>
              <a:ext cx="528" cy="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grpSp>
        <p:nvGrpSpPr>
          <p:cNvPr id="46" name="Group 42"/>
          <p:cNvGrpSpPr>
            <a:grpSpLocks/>
          </p:cNvGrpSpPr>
          <p:nvPr/>
        </p:nvGrpSpPr>
        <p:grpSpPr bwMode="auto">
          <a:xfrm>
            <a:off x="7239000" y="4038600"/>
            <a:ext cx="1566863" cy="685800"/>
            <a:chOff x="0" y="0"/>
            <a:chExt cx="987" cy="432"/>
          </a:xfrm>
        </p:grpSpPr>
        <p:sp>
          <p:nvSpPr>
            <p:cNvPr id="47" name="AutoShape 43"/>
            <p:cNvSpPr>
              <a:spLocks/>
            </p:cNvSpPr>
            <p:nvPr/>
          </p:nvSpPr>
          <p:spPr bwMode="auto">
            <a:xfrm>
              <a:off x="0" y="0"/>
              <a:ext cx="987" cy="432"/>
            </a:xfrm>
            <a:custGeom>
              <a:avLst/>
              <a:gdLst/>
              <a:ahLst/>
              <a:cxnLst/>
              <a:rect l="0" t="0" r="r" b="b"/>
              <a:pathLst>
                <a:path w="21600" h="21600">
                  <a:moveTo>
                    <a:pt x="0" y="0"/>
                  </a:moveTo>
                  <a:cubicBezTo>
                    <a:pt x="0" y="11929"/>
                    <a:pt x="3454" y="21600"/>
                    <a:pt x="7715" y="21600"/>
                  </a:cubicBezTo>
                  <a:lnTo>
                    <a:pt x="12123" y="21600"/>
                  </a:lnTo>
                  <a:cubicBezTo>
                    <a:pt x="15392" y="21600"/>
                    <a:pt x="18307" y="15830"/>
                    <a:pt x="19396" y="7201"/>
                  </a:cubicBezTo>
                  <a:lnTo>
                    <a:pt x="21600" y="7200"/>
                  </a:lnTo>
                  <a:lnTo>
                    <a:pt x="17633" y="0"/>
                  </a:lnTo>
                  <a:lnTo>
                    <a:pt x="12783" y="7200"/>
                  </a:lnTo>
                  <a:lnTo>
                    <a:pt x="14988" y="7201"/>
                  </a:lnTo>
                  <a:cubicBezTo>
                    <a:pt x="14166" y="13710"/>
                    <a:pt x="12282" y="18727"/>
                    <a:pt x="9919" y="20700"/>
                  </a:cubicBezTo>
                  <a:cubicBezTo>
                    <a:pt x="6649" y="17970"/>
                    <a:pt x="4408" y="9552"/>
                    <a:pt x="4408" y="0"/>
                  </a:cubicBezTo>
                  <a:close/>
                  <a:moveTo>
                    <a:pt x="0" y="0"/>
                  </a:moveTo>
                </a:path>
              </a:pathLst>
            </a:custGeom>
            <a:solidFill>
              <a:srgbClr val="FFFF00"/>
            </a:solidFill>
            <a:ln w="12700">
              <a:solidFill>
                <a:schemeClr val="tx1"/>
              </a:solidFill>
              <a:prstDash val="solid"/>
              <a:miter lim="800000"/>
              <a:headEnd type="none" w="med" len="med"/>
              <a:tailEnd type="none" w="med" len="med"/>
            </a:ln>
          </p:spPr>
          <p:txBody>
            <a:bodyPr lIns="0" tIns="0" rIns="0" bIns="0"/>
            <a:lstStyle/>
            <a:p>
              <a:endParaRPr lang="en-US"/>
            </a:p>
          </p:txBody>
        </p:sp>
        <p:sp>
          <p:nvSpPr>
            <p:cNvPr id="48" name="AutoShape 44"/>
            <p:cNvSpPr>
              <a:spLocks/>
            </p:cNvSpPr>
            <p:nvPr/>
          </p:nvSpPr>
          <p:spPr bwMode="auto">
            <a:xfrm>
              <a:off x="0" y="0"/>
              <a:ext cx="554" cy="432"/>
            </a:xfrm>
            <a:custGeom>
              <a:avLst/>
              <a:gdLst/>
              <a:ahLst/>
              <a:cxnLst/>
              <a:rect l="0" t="0" r="r" b="b"/>
              <a:pathLst>
                <a:path w="21600" h="21600">
                  <a:moveTo>
                    <a:pt x="0" y="0"/>
                  </a:moveTo>
                  <a:cubicBezTo>
                    <a:pt x="0" y="11929"/>
                    <a:pt x="6154" y="21600"/>
                    <a:pt x="13745" y="21600"/>
                  </a:cubicBezTo>
                  <a:lnTo>
                    <a:pt x="21600" y="21600"/>
                  </a:lnTo>
                  <a:cubicBezTo>
                    <a:pt x="14009" y="21600"/>
                    <a:pt x="7855" y="11929"/>
                    <a:pt x="7855" y="0"/>
                  </a:cubicBezTo>
                  <a:close/>
                  <a:moveTo>
                    <a:pt x="0" y="0"/>
                  </a:moveTo>
                </a:path>
              </a:pathLst>
            </a:custGeom>
            <a:solidFill>
              <a:srgbClr val="CCCC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49" name="AutoShape 45"/>
            <p:cNvSpPr>
              <a:spLocks/>
            </p:cNvSpPr>
            <p:nvPr/>
          </p:nvSpPr>
          <p:spPr bwMode="auto">
            <a:xfrm>
              <a:off x="453" y="413"/>
              <a:ext cx="101" cy="19"/>
            </a:xfrm>
            <a:custGeom>
              <a:avLst/>
              <a:gdLst/>
              <a:ahLst/>
              <a:cxnLst/>
              <a:rect l="0" t="0" r="r" b="b"/>
              <a:pathLst>
                <a:path w="21600" h="21600">
                  <a:moveTo>
                    <a:pt x="21600" y="21600"/>
                  </a:moveTo>
                  <a:cubicBezTo>
                    <a:pt x="14285" y="21600"/>
                    <a:pt x="7010" y="14324"/>
                    <a:pt x="0" y="0"/>
                  </a:cubicBez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0" name="Rectangle 46"/>
            <p:cNvSpPr>
              <a:spLocks/>
            </p:cNvSpPr>
            <p:nvPr/>
          </p:nvSpPr>
          <p:spPr bwMode="auto">
            <a:xfrm>
              <a:off x="176" y="57"/>
              <a:ext cx="554"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51" name="Rectangle 47"/>
          <p:cNvSpPr>
            <a:spLocks/>
          </p:cNvSpPr>
          <p:nvPr/>
        </p:nvSpPr>
        <p:spPr bwMode="auto">
          <a:xfrm>
            <a:off x="457200" y="434975"/>
            <a:ext cx="8229600"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2350"/>
              </a:spcBef>
            </a:pPr>
            <a:r>
              <a:rPr lang="en-US" sz="4000" b="1" i="1" dirty="0">
                <a:solidFill>
                  <a:srgbClr val="800000"/>
                </a:solidFill>
                <a:latin typeface="+mj-lt"/>
                <a:ea typeface="ＭＳ Ｐゴシック" charset="0"/>
                <a:cs typeface="Times New Roman" charset="0"/>
                <a:sym typeface="Times New Roman" charset="0"/>
              </a:rPr>
              <a:t>Intervention-Specific Logic Model</a:t>
            </a:r>
          </a:p>
        </p:txBody>
      </p:sp>
      <p:grpSp>
        <p:nvGrpSpPr>
          <p:cNvPr id="52" name="Group 48"/>
          <p:cNvGrpSpPr>
            <a:grpSpLocks/>
          </p:cNvGrpSpPr>
          <p:nvPr/>
        </p:nvGrpSpPr>
        <p:grpSpPr bwMode="auto">
          <a:xfrm>
            <a:off x="0" y="1508125"/>
            <a:ext cx="9144000" cy="533400"/>
            <a:chOff x="-144" y="-10"/>
            <a:chExt cx="5760" cy="336"/>
          </a:xfrm>
        </p:grpSpPr>
        <p:sp>
          <p:nvSpPr>
            <p:cNvPr id="53" name="Rectangle 49"/>
            <p:cNvSpPr>
              <a:spLocks/>
            </p:cNvSpPr>
            <p:nvPr/>
          </p:nvSpPr>
          <p:spPr bwMode="auto">
            <a:xfrm>
              <a:off x="0" y="-10"/>
              <a:ext cx="5376" cy="336"/>
            </a:xfrm>
            <a:prstGeom prst="rect">
              <a:avLst/>
            </a:prstGeom>
            <a:solidFill>
              <a:srgbClr val="FFFFFF"/>
            </a:solidFill>
            <a:ln w="25400">
              <a:solidFill>
                <a:srgbClr val="6B859A"/>
              </a:solidFill>
              <a:prstDash val="solid"/>
              <a:miter lim="800000"/>
              <a:headEnd type="none" w="med" len="med"/>
              <a:tailEnd type="none" w="med" len="med"/>
            </a:ln>
          </p:spPr>
          <p:txBody>
            <a:bodyPr lIns="0" tIns="0" rIns="0" bIns="0"/>
            <a:lstStyle/>
            <a:p>
              <a:pPr algn="ctr"/>
              <a:endParaRPr lang="en-US" dirty="0"/>
            </a:p>
          </p:txBody>
        </p:sp>
        <p:sp>
          <p:nvSpPr>
            <p:cNvPr id="54" name="Rectangle 50"/>
            <p:cNvSpPr>
              <a:spLocks/>
            </p:cNvSpPr>
            <p:nvPr/>
          </p:nvSpPr>
          <p:spPr bwMode="auto">
            <a:xfrm>
              <a:off x="-144" y="24"/>
              <a:ext cx="576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nchor="ctr"/>
            <a:lstStyle/>
            <a:p>
              <a:pPr marL="39688" algn="ctr"/>
              <a:r>
                <a:rPr lang="en-US" sz="2400" b="1" dirty="0">
                  <a:solidFill>
                    <a:schemeClr val="tx1"/>
                  </a:solidFill>
                  <a:latin typeface="Lucida Grande" charset="0"/>
                  <a:ea typeface="ＭＳ Ｐゴシック" charset="0"/>
                  <a:cs typeface="Lucida Grande" charset="0"/>
                  <a:sym typeface="Lucida Grande" charset="0"/>
                </a:rPr>
                <a:t>Theoretical Framework on which intervention is based</a:t>
              </a:r>
            </a:p>
          </p:txBody>
        </p:sp>
      </p:grpSp>
    </p:spTree>
    <p:extLst>
      <p:ext uri="{BB962C8B-B14F-4D97-AF65-F5344CB8AC3E}">
        <p14:creationId xmlns:p14="http://schemas.microsoft.com/office/powerpoint/2010/main" val="38753160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1"/>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1"/>
                                  </p:stCondLst>
                                  <p:childTnLst>
                                    <p:set>
                                      <p:cBhvr>
                                        <p:cTn id="9" dur="1" fill="hold">
                                          <p:stCondLst>
                                            <p:cond delay="499"/>
                                          </p:stCondLst>
                                        </p:cTn>
                                        <p:tgtEl>
                                          <p:spTgt spid="36"/>
                                        </p:tgtEl>
                                        <p:attrNameLst>
                                          <p:attrName>style.visibility</p:attrName>
                                        </p:attrNameLst>
                                      </p:cBhvr>
                                      <p:to>
                                        <p:strVal val="visible"/>
                                      </p:to>
                                    </p:set>
                                  </p:childTnLst>
                                </p:cTn>
                              </p:par>
                            </p:childTnLst>
                          </p:cTn>
                        </p:par>
                        <p:par>
                          <p:cTn id="10" fill="hold">
                            <p:stCondLst>
                              <p:cond delay="1001"/>
                            </p:stCondLst>
                            <p:childTnLst>
                              <p:par>
                                <p:cTn id="11" presetID="1" presetClass="entr" presetSubtype="0" fill="hold" nodeType="afterEffect">
                                  <p:stCondLst>
                                    <p:cond delay="1"/>
                                  </p:stCondLst>
                                  <p:childTnLst>
                                    <p:set>
                                      <p:cBhvr>
                                        <p:cTn id="12" dur="1" fill="hold">
                                          <p:stCondLst>
                                            <p:cond delay="499"/>
                                          </p:stCondLst>
                                        </p:cTn>
                                        <p:tgtEl>
                                          <p:spTgt spid="41"/>
                                        </p:tgtEl>
                                        <p:attrNameLst>
                                          <p:attrName>style.visibility</p:attrName>
                                        </p:attrNameLst>
                                      </p:cBhvr>
                                      <p:to>
                                        <p:strVal val="visible"/>
                                      </p:to>
                                    </p:set>
                                  </p:childTnLst>
                                </p:cTn>
                              </p:par>
                            </p:childTnLst>
                          </p:cTn>
                        </p:par>
                        <p:par>
                          <p:cTn id="13" fill="hold">
                            <p:stCondLst>
                              <p:cond delay="1502"/>
                            </p:stCondLst>
                            <p:childTnLst>
                              <p:par>
                                <p:cTn id="14" presetID="1" presetClass="entr" presetSubtype="0" fill="hold" nodeType="afterEffect">
                                  <p:stCondLst>
                                    <p:cond delay="1"/>
                                  </p:stCondLst>
                                  <p:childTnLst>
                                    <p:set>
                                      <p:cBhvr>
                                        <p:cTn id="15" dur="1" fill="hold">
                                          <p:stCondLst>
                                            <p:cond delay="499"/>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smtClean="0">
                <a:solidFill>
                  <a:srgbClr val="800000"/>
                </a:solidFill>
              </a:rPr>
              <a:t>Theoretical Framework</a:t>
            </a:r>
            <a:endParaRPr lang="en-US" b="1" i="1" dirty="0">
              <a:solidFill>
                <a:srgbClr val="800000"/>
              </a:solidFill>
            </a:endParaRPr>
          </a:p>
        </p:txBody>
      </p:sp>
      <p:sp>
        <p:nvSpPr>
          <p:cNvPr id="3" name="Content Placeholder 2"/>
          <p:cNvSpPr>
            <a:spLocks noGrp="1"/>
          </p:cNvSpPr>
          <p:nvPr>
            <p:ph idx="1"/>
          </p:nvPr>
        </p:nvSpPr>
        <p:spPr/>
        <p:txBody>
          <a:bodyPr/>
          <a:lstStyle/>
          <a:p>
            <a:r>
              <a:rPr lang="en-US" dirty="0"/>
              <a:t>Explains established </a:t>
            </a:r>
            <a:r>
              <a:rPr lang="en-US" dirty="0" smtClean="0"/>
              <a:t>the theory </a:t>
            </a:r>
            <a:r>
              <a:rPr lang="en-US" dirty="0"/>
              <a:t>that </a:t>
            </a:r>
            <a:r>
              <a:rPr lang="en-US" dirty="0" smtClean="0"/>
              <a:t>the intervention </a:t>
            </a:r>
            <a:r>
              <a:rPr lang="en-US" dirty="0"/>
              <a:t>is based on</a:t>
            </a:r>
          </a:p>
          <a:p>
            <a:r>
              <a:rPr lang="en-US" dirty="0"/>
              <a:t>Theory should be empirically tested and empirically supported in multiple research studies</a:t>
            </a:r>
          </a:p>
          <a:p>
            <a:r>
              <a:rPr lang="en-US" dirty="0"/>
              <a:t>Logic model details how the proposed intervention applies and incorporates established theory</a:t>
            </a: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11</a:t>
            </a:fld>
            <a:endParaRPr lang="en-US"/>
          </a:p>
        </p:txBody>
      </p:sp>
    </p:spTree>
    <p:extLst>
      <p:ext uri="{BB962C8B-B14F-4D97-AF65-F5344CB8AC3E}">
        <p14:creationId xmlns:p14="http://schemas.microsoft.com/office/powerpoint/2010/main" val="3502359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28600"/>
            <a:ext cx="7498080" cy="6019800"/>
          </a:xfrm>
        </p:spPr>
        <p:txBody>
          <a:bodyPr/>
          <a:lstStyle/>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12</a:t>
            </a:fld>
            <a:endParaRPr lang="en-US"/>
          </a:p>
        </p:txBody>
      </p:sp>
      <p:grpSp>
        <p:nvGrpSpPr>
          <p:cNvPr id="5" name="Group 1"/>
          <p:cNvGrpSpPr>
            <a:grpSpLocks/>
          </p:cNvGrpSpPr>
          <p:nvPr/>
        </p:nvGrpSpPr>
        <p:grpSpPr bwMode="auto">
          <a:xfrm>
            <a:off x="0" y="1235075"/>
            <a:ext cx="9144000" cy="319088"/>
            <a:chOff x="0" y="0"/>
            <a:chExt cx="5760" cy="201"/>
          </a:xfrm>
        </p:grpSpPr>
        <p:sp>
          <p:nvSpPr>
            <p:cNvPr id="6" name="Rectangle 2"/>
            <p:cNvSpPr>
              <a:spLocks/>
            </p:cNvSpPr>
            <p:nvPr/>
          </p:nvSpPr>
          <p:spPr bwMode="auto">
            <a:xfrm>
              <a:off x="0" y="0"/>
              <a:ext cx="5760" cy="201"/>
            </a:xfrm>
            <a:prstGeom prst="rect">
              <a:avLst/>
            </a:prstGeom>
            <a:solidFill>
              <a:srgbClr val="FFFFFF"/>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7" name="Rectangle 3"/>
            <p:cNvSpPr>
              <a:spLocks/>
            </p:cNvSpPr>
            <p:nvPr/>
          </p:nvSpPr>
          <p:spPr bwMode="auto">
            <a:xfrm>
              <a:off x="0" y="0"/>
              <a:ext cx="576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8" name="Group 4"/>
          <p:cNvGrpSpPr>
            <a:grpSpLocks/>
          </p:cNvGrpSpPr>
          <p:nvPr/>
        </p:nvGrpSpPr>
        <p:grpSpPr bwMode="auto">
          <a:xfrm>
            <a:off x="0" y="1279525"/>
            <a:ext cx="533400" cy="228600"/>
            <a:chOff x="0" y="0"/>
            <a:chExt cx="336" cy="144"/>
          </a:xfrm>
        </p:grpSpPr>
        <p:sp>
          <p:nvSpPr>
            <p:cNvPr id="9" name="Rectangle 5"/>
            <p:cNvSpPr>
              <a:spLocks/>
            </p:cNvSpPr>
            <p:nvPr/>
          </p:nvSpPr>
          <p:spPr bwMode="auto">
            <a:xfrm>
              <a:off x="0" y="0"/>
              <a:ext cx="336" cy="144"/>
            </a:xfrm>
            <a:prstGeom prst="rect">
              <a:avLst/>
            </a:prstGeom>
            <a:solidFill>
              <a:srgbClr val="DD8047"/>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0" name="Rectangle 6"/>
            <p:cNvSpPr>
              <a:spLocks/>
            </p:cNvSpPr>
            <p:nvPr/>
          </p:nvSpPr>
          <p:spPr bwMode="auto">
            <a:xfrm>
              <a:off x="0" y="0"/>
              <a:ext cx="33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1" name="Group 7"/>
          <p:cNvGrpSpPr>
            <a:grpSpLocks/>
          </p:cNvGrpSpPr>
          <p:nvPr/>
        </p:nvGrpSpPr>
        <p:grpSpPr bwMode="auto">
          <a:xfrm>
            <a:off x="590550" y="1279525"/>
            <a:ext cx="8553450" cy="228600"/>
            <a:chOff x="0" y="0"/>
            <a:chExt cx="5388" cy="144"/>
          </a:xfrm>
        </p:grpSpPr>
        <p:sp>
          <p:nvSpPr>
            <p:cNvPr id="12" name="Rectangle 8"/>
            <p:cNvSpPr>
              <a:spLocks/>
            </p:cNvSpPr>
            <p:nvPr/>
          </p:nvSpPr>
          <p:spPr bwMode="auto">
            <a:xfrm>
              <a:off x="0" y="0"/>
              <a:ext cx="5388" cy="144"/>
            </a:xfrm>
            <a:prstGeom prst="rect">
              <a:avLst/>
            </a:prstGeom>
            <a:solidFill>
              <a:schemeClr val="accent1"/>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3" name="Rectangle 9"/>
            <p:cNvSpPr>
              <a:spLocks/>
            </p:cNvSpPr>
            <p:nvPr/>
          </p:nvSpPr>
          <p:spPr bwMode="auto">
            <a:xfrm>
              <a:off x="0" y="0"/>
              <a:ext cx="538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sp>
        <p:nvSpPr>
          <p:cNvPr id="14" name="Text Box 10"/>
          <p:cNvSpPr txBox="1">
            <a:spLocks noChangeArrowheads="1"/>
          </p:cNvSpPr>
          <p:nvPr/>
        </p:nvSpPr>
        <p:spPr bwMode="auto">
          <a:xfrm>
            <a:off x="109538" y="1241425"/>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defRPr sz="1200">
                <a:solidFill>
                  <a:schemeClr val="tx1"/>
                </a:solidFill>
                <a:latin typeface="Arial" charset="0"/>
                <a:ea typeface="ＭＳ Ｐゴシック" charset="0"/>
              </a:defRPr>
            </a:lvl1pPr>
            <a:lvl2pPr>
              <a:defRPr sz="1200">
                <a:solidFill>
                  <a:schemeClr val="tx1"/>
                </a:solidFill>
                <a:latin typeface="Arial" charset="0"/>
                <a:ea typeface="ＭＳ Ｐゴシック" charset="0"/>
              </a:defRPr>
            </a:lvl2pPr>
            <a:lvl3pPr>
              <a:defRPr sz="1200">
                <a:solidFill>
                  <a:schemeClr val="tx1"/>
                </a:solidFill>
                <a:latin typeface="Arial" charset="0"/>
                <a:ea typeface="ＭＳ Ｐゴシック" charset="0"/>
              </a:defRPr>
            </a:lvl3pPr>
            <a:lvl4pPr>
              <a:defRPr sz="1200">
                <a:solidFill>
                  <a:schemeClr val="tx1"/>
                </a:solidFill>
                <a:latin typeface="Arial" charset="0"/>
                <a:ea typeface="ＭＳ Ｐゴシック" charset="0"/>
              </a:defRPr>
            </a:lvl4pPr>
            <a:lvl5pPr>
              <a:defRPr sz="1200">
                <a:solidFill>
                  <a:schemeClr val="tx1"/>
                </a:solidFill>
                <a:latin typeface="Arial" charset="0"/>
                <a:ea typeface="ＭＳ Ｐゴシック" charset="0"/>
              </a:defRPr>
            </a:lvl5pPr>
            <a:lvl6pPr fontAlgn="base">
              <a:spcBef>
                <a:spcPct val="0"/>
              </a:spcBef>
              <a:spcAft>
                <a:spcPct val="0"/>
              </a:spcAft>
              <a:defRPr sz="1200">
                <a:solidFill>
                  <a:schemeClr val="tx1"/>
                </a:solidFill>
                <a:latin typeface="Arial" charset="0"/>
                <a:ea typeface="ＭＳ Ｐゴシック" charset="0"/>
              </a:defRPr>
            </a:lvl6pPr>
            <a:lvl7pPr fontAlgn="base">
              <a:spcBef>
                <a:spcPct val="0"/>
              </a:spcBef>
              <a:spcAft>
                <a:spcPct val="0"/>
              </a:spcAft>
              <a:defRPr sz="1200">
                <a:solidFill>
                  <a:schemeClr val="tx1"/>
                </a:solidFill>
                <a:latin typeface="Arial" charset="0"/>
                <a:ea typeface="ＭＳ Ｐゴシック" charset="0"/>
              </a:defRPr>
            </a:lvl7pPr>
            <a:lvl8pPr fontAlgn="base">
              <a:spcBef>
                <a:spcPct val="0"/>
              </a:spcBef>
              <a:spcAft>
                <a:spcPct val="0"/>
              </a:spcAft>
              <a:defRPr sz="1200">
                <a:solidFill>
                  <a:schemeClr val="tx1"/>
                </a:solidFill>
                <a:latin typeface="Arial" charset="0"/>
                <a:ea typeface="ＭＳ Ｐゴシック" charset="0"/>
              </a:defRPr>
            </a:lvl8pPr>
            <a:lvl9pPr fontAlgn="base">
              <a:spcBef>
                <a:spcPct val="0"/>
              </a:spcBef>
              <a:spcAft>
                <a:spcPct val="0"/>
              </a:spcAft>
              <a:defRPr sz="1200">
                <a:solidFill>
                  <a:schemeClr val="tx1"/>
                </a:solidFill>
                <a:latin typeface="Arial" charset="0"/>
                <a:ea typeface="ＭＳ Ｐゴシック" charset="0"/>
              </a:defRPr>
            </a:lvl9pPr>
          </a:lstStyle>
          <a:p>
            <a:pPr algn="ctr"/>
            <a:endParaRPr lang="en-US" sz="1400" b="1" dirty="0">
              <a:solidFill>
                <a:srgbClr val="FFFFFF"/>
              </a:solidFill>
              <a:cs typeface="Arial" charset="0"/>
            </a:endParaRPr>
          </a:p>
        </p:txBody>
      </p:sp>
      <p:sp>
        <p:nvSpPr>
          <p:cNvPr id="15" name="Rectangle 11"/>
          <p:cNvSpPr>
            <a:spLocks noGrp="1" noChangeArrowheads="1"/>
          </p:cNvSpPr>
          <p:nvPr>
            <p:ph type="title"/>
          </p:nvPr>
        </p:nvSpPr>
        <p:spPr>
          <a:xfrm>
            <a:off x="876300" y="-1"/>
            <a:ext cx="8267700" cy="1235075"/>
          </a:xfrm>
          <a:ln/>
        </p:spPr>
        <p:txBody>
          <a:bodyPr rIns="132080">
            <a:normAutofit/>
          </a:bodyPr>
          <a:lstStyle/>
          <a:p>
            <a:pPr algn="ctr"/>
            <a:r>
              <a:rPr lang="en-US" sz="4400" b="1" i="1" dirty="0">
                <a:solidFill>
                  <a:srgbClr val="800000"/>
                </a:solidFill>
              </a:rPr>
              <a:t>Organizational Inputs</a:t>
            </a:r>
          </a:p>
        </p:txBody>
      </p:sp>
      <p:sp>
        <p:nvSpPr>
          <p:cNvPr id="16" name="Rectangle 12"/>
          <p:cNvSpPr txBox="1">
            <a:spLocks noChangeArrowheads="1"/>
          </p:cNvSpPr>
          <p:nvPr/>
        </p:nvSpPr>
        <p:spPr>
          <a:xfrm>
            <a:off x="977900" y="2438400"/>
            <a:ext cx="3746500" cy="4419600"/>
          </a:xfrm>
          <a:prstGeom prst="rect">
            <a:avLst/>
          </a:prstGeom>
          <a:ln/>
        </p:spPr>
        <p:txBody>
          <a:bodyPr rIns="132080">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en-US" sz="2800" dirty="0" smtClean="0"/>
              <a:t>What investments does the strategy require?</a:t>
            </a:r>
          </a:p>
          <a:p>
            <a:r>
              <a:rPr lang="en-US" sz="2800" dirty="0" smtClean="0"/>
              <a:t>What organizations make/will make these investments?</a:t>
            </a:r>
            <a:endParaRPr lang="en-US" sz="2800" dirty="0"/>
          </a:p>
        </p:txBody>
      </p:sp>
      <p:sp>
        <p:nvSpPr>
          <p:cNvPr id="17" name="Rectangle 13"/>
          <p:cNvSpPr>
            <a:spLocks/>
          </p:cNvSpPr>
          <p:nvPr/>
        </p:nvSpPr>
        <p:spPr bwMode="auto">
          <a:xfrm>
            <a:off x="5105400" y="2359196"/>
            <a:ext cx="3670300" cy="4448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679450" indent="-273050">
              <a:spcBef>
                <a:spcPts val="550"/>
              </a:spcBef>
              <a:buClr>
                <a:srgbClr val="94B6D2"/>
              </a:buClr>
              <a:buSzPct val="69000"/>
              <a:buFont typeface="Wingdings 2" charset="0"/>
              <a:buChar char="¤"/>
            </a:pPr>
            <a:r>
              <a:rPr lang="en-US" sz="2300" dirty="0">
                <a:solidFill>
                  <a:schemeClr val="tx1"/>
                </a:solidFill>
                <a:latin typeface="Lucida Grande" charset="0"/>
                <a:ea typeface="ＭＳ Ｐゴシック" charset="0"/>
                <a:cs typeface="Lucida Grande" charset="0"/>
                <a:sym typeface="Lucida Grande" charset="0"/>
              </a:rPr>
              <a:t>Staff</a:t>
            </a:r>
          </a:p>
          <a:p>
            <a:pPr marL="679450" indent="-273050">
              <a:spcBef>
                <a:spcPts val="550"/>
              </a:spcBef>
              <a:buClr>
                <a:srgbClr val="94B6D2"/>
              </a:buClr>
              <a:buSzPct val="69000"/>
              <a:buFont typeface="Wingdings 2" charset="0"/>
              <a:buChar char="¤"/>
            </a:pPr>
            <a:r>
              <a:rPr lang="en-US" sz="2300" dirty="0">
                <a:solidFill>
                  <a:schemeClr val="tx1"/>
                </a:solidFill>
                <a:latin typeface="Lucida Grande" charset="0"/>
                <a:ea typeface="ＭＳ Ｐゴシック" charset="0"/>
                <a:cs typeface="Lucida Grande" charset="0"/>
                <a:sym typeface="Lucida Grande" charset="0"/>
              </a:rPr>
              <a:t>Expertise (including needed training)</a:t>
            </a:r>
          </a:p>
          <a:p>
            <a:pPr marL="679450" indent="-273050">
              <a:spcBef>
                <a:spcPts val="550"/>
              </a:spcBef>
              <a:buClr>
                <a:srgbClr val="94B6D2"/>
              </a:buClr>
              <a:buSzPct val="69000"/>
              <a:buFont typeface="Wingdings 2" charset="0"/>
              <a:buChar char="¤"/>
            </a:pPr>
            <a:r>
              <a:rPr lang="en-US" sz="2300" dirty="0">
                <a:solidFill>
                  <a:schemeClr val="tx1"/>
                </a:solidFill>
                <a:latin typeface="Lucida Grande" charset="0"/>
                <a:ea typeface="ＭＳ Ｐゴシック" charset="0"/>
                <a:cs typeface="Lucida Grande" charset="0"/>
                <a:sym typeface="Lucida Grande" charset="0"/>
              </a:rPr>
              <a:t>Partners and volunteers</a:t>
            </a:r>
          </a:p>
          <a:p>
            <a:pPr marL="679450" indent="-273050">
              <a:spcBef>
                <a:spcPts val="550"/>
              </a:spcBef>
              <a:buClr>
                <a:srgbClr val="94B6D2"/>
              </a:buClr>
              <a:buSzPct val="69000"/>
              <a:buFont typeface="Wingdings 2" charset="0"/>
              <a:buChar char="¤"/>
            </a:pPr>
            <a:r>
              <a:rPr lang="en-US" sz="2300" dirty="0">
                <a:solidFill>
                  <a:schemeClr val="tx1"/>
                </a:solidFill>
                <a:latin typeface="Lucida Grande" charset="0"/>
                <a:ea typeface="ＭＳ Ｐゴシック" charset="0"/>
                <a:cs typeface="Lucida Grande" charset="0"/>
                <a:sym typeface="Lucida Grande" charset="0"/>
              </a:rPr>
              <a:t>Time</a:t>
            </a:r>
          </a:p>
          <a:p>
            <a:pPr marL="679450" indent="-273050">
              <a:spcBef>
                <a:spcPts val="550"/>
              </a:spcBef>
              <a:buClr>
                <a:srgbClr val="94B6D2"/>
              </a:buClr>
              <a:buSzPct val="69000"/>
              <a:buFont typeface="Wingdings 2" charset="0"/>
              <a:buChar char="¤"/>
            </a:pPr>
            <a:r>
              <a:rPr lang="en-US" sz="2300" dirty="0">
                <a:solidFill>
                  <a:schemeClr val="tx1"/>
                </a:solidFill>
                <a:latin typeface="Lucida Grande" charset="0"/>
                <a:ea typeface="ＭＳ Ｐゴシック" charset="0"/>
                <a:cs typeface="Lucida Grande" charset="0"/>
                <a:sym typeface="Lucida Grande" charset="0"/>
              </a:rPr>
              <a:t>Money</a:t>
            </a:r>
          </a:p>
          <a:p>
            <a:pPr marL="679450" indent="-273050">
              <a:spcBef>
                <a:spcPts val="550"/>
              </a:spcBef>
              <a:buClr>
                <a:srgbClr val="94B6D2"/>
              </a:buClr>
              <a:buSzPct val="69000"/>
              <a:buFont typeface="Wingdings 2" charset="0"/>
              <a:buChar char="¤"/>
            </a:pPr>
            <a:r>
              <a:rPr lang="en-US" sz="2300" dirty="0">
                <a:solidFill>
                  <a:schemeClr val="tx1"/>
                </a:solidFill>
                <a:latin typeface="Lucida Grande" charset="0"/>
                <a:ea typeface="ＭＳ Ｐゴシック" charset="0"/>
                <a:cs typeface="Lucida Grande" charset="0"/>
                <a:sym typeface="Lucida Grande" charset="0"/>
              </a:rPr>
              <a:t>Technology/equipment</a:t>
            </a:r>
          </a:p>
          <a:p>
            <a:pPr marL="679450" indent="-273050">
              <a:spcBef>
                <a:spcPts val="550"/>
              </a:spcBef>
              <a:buClr>
                <a:srgbClr val="94B6D2"/>
              </a:buClr>
              <a:buSzPct val="69000"/>
              <a:buFont typeface="Wingdings 2" charset="0"/>
              <a:buChar char="¤"/>
            </a:pPr>
            <a:r>
              <a:rPr lang="en-US" sz="2300" dirty="0">
                <a:solidFill>
                  <a:schemeClr val="tx1"/>
                </a:solidFill>
                <a:latin typeface="Lucida Grande" charset="0"/>
                <a:ea typeface="ＭＳ Ｐゴシック" charset="0"/>
                <a:cs typeface="Lucida Grande" charset="0"/>
                <a:sym typeface="Lucida Grande" charset="0"/>
              </a:rPr>
              <a:t>Space</a:t>
            </a:r>
          </a:p>
          <a:p>
            <a:pPr marL="679450" indent="-273050">
              <a:spcBef>
                <a:spcPts val="550"/>
              </a:spcBef>
              <a:buClr>
                <a:srgbClr val="94B6D2"/>
              </a:buClr>
              <a:buSzPct val="69000"/>
              <a:buFont typeface="Wingdings 2" charset="0"/>
              <a:buChar char="¤"/>
            </a:pPr>
            <a:r>
              <a:rPr lang="en-US" sz="2300" dirty="0">
                <a:solidFill>
                  <a:schemeClr val="tx1"/>
                </a:solidFill>
                <a:latin typeface="Lucida Grande" charset="0"/>
                <a:ea typeface="ＭＳ Ｐゴシック" charset="0"/>
                <a:cs typeface="Lucida Grande" charset="0"/>
                <a:sym typeface="Lucida Grande" charset="0"/>
              </a:rPr>
              <a:t>Materials</a:t>
            </a:r>
          </a:p>
        </p:txBody>
      </p:sp>
      <p:grpSp>
        <p:nvGrpSpPr>
          <p:cNvPr id="18" name="Group 14"/>
          <p:cNvGrpSpPr>
            <a:grpSpLocks/>
          </p:cNvGrpSpPr>
          <p:nvPr/>
        </p:nvGrpSpPr>
        <p:grpSpPr bwMode="auto">
          <a:xfrm>
            <a:off x="1087966" y="1752600"/>
            <a:ext cx="3852333" cy="639763"/>
            <a:chOff x="0" y="0"/>
            <a:chExt cx="2592" cy="403"/>
          </a:xfrm>
        </p:grpSpPr>
        <p:sp>
          <p:nvSpPr>
            <p:cNvPr id="19" name="Rectangle 15"/>
            <p:cNvSpPr>
              <a:spLocks/>
            </p:cNvSpPr>
            <p:nvPr/>
          </p:nvSpPr>
          <p:spPr bwMode="auto">
            <a:xfrm>
              <a:off x="0" y="0"/>
              <a:ext cx="2448" cy="403"/>
            </a:xfrm>
            <a:prstGeom prst="rect">
              <a:avLst/>
            </a:prstGeom>
            <a:solidFill>
              <a:srgbClr val="DD8047"/>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0" name="Rectangle 16"/>
            <p:cNvSpPr>
              <a:spLocks/>
            </p:cNvSpPr>
            <p:nvPr/>
          </p:nvSpPr>
          <p:spPr bwMode="auto">
            <a:xfrm>
              <a:off x="72" y="17"/>
              <a:ext cx="2520"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nchor="ctr"/>
            <a:lstStyle/>
            <a:p>
              <a:pPr marL="39688" algn="ctr">
                <a:spcBef>
                  <a:spcPts val="700"/>
                </a:spcBef>
              </a:pPr>
              <a:r>
                <a:rPr lang="en-US" sz="3200" b="1" dirty="0">
                  <a:solidFill>
                    <a:srgbClr val="FFFFFF"/>
                  </a:solidFill>
                  <a:latin typeface="Lucida Grande" charset="0"/>
                  <a:ea typeface="ＭＳ Ｐゴシック" charset="0"/>
                  <a:cs typeface="Lucida Grande" charset="0"/>
                  <a:sym typeface="Lucida Grande" charset="0"/>
                </a:rPr>
                <a:t>What we </a:t>
              </a:r>
              <a:r>
                <a:rPr lang="en-US" sz="3200" b="1" dirty="0" smtClean="0">
                  <a:solidFill>
                    <a:srgbClr val="FFFFFF"/>
                  </a:solidFill>
                  <a:latin typeface="Lucida Grande" charset="0"/>
                  <a:ea typeface="ＭＳ Ｐゴシック" charset="0"/>
                  <a:cs typeface="Lucida Grande" charset="0"/>
                  <a:sym typeface="Lucida Grande" charset="0"/>
                </a:rPr>
                <a:t>Invest:</a:t>
              </a:r>
              <a:endParaRPr lang="en-US" sz="3200" b="1" dirty="0">
                <a:solidFill>
                  <a:srgbClr val="FFFFFF"/>
                </a:solidFill>
                <a:latin typeface="Lucida Grande" charset="0"/>
                <a:ea typeface="ＭＳ Ｐゴシック" charset="0"/>
                <a:cs typeface="Lucida Grande" charset="0"/>
                <a:sym typeface="Lucida Grande" charset="0"/>
              </a:endParaRPr>
            </a:p>
          </p:txBody>
        </p:sp>
      </p:grpSp>
      <p:grpSp>
        <p:nvGrpSpPr>
          <p:cNvPr id="21" name="Group 17"/>
          <p:cNvGrpSpPr>
            <a:grpSpLocks/>
          </p:cNvGrpSpPr>
          <p:nvPr/>
        </p:nvGrpSpPr>
        <p:grpSpPr bwMode="auto">
          <a:xfrm>
            <a:off x="5105400" y="1508125"/>
            <a:ext cx="3828288" cy="855663"/>
            <a:chOff x="0" y="-151"/>
            <a:chExt cx="2448" cy="559"/>
          </a:xfrm>
        </p:grpSpPr>
        <p:sp>
          <p:nvSpPr>
            <p:cNvPr id="22" name="Rectangle 18"/>
            <p:cNvSpPr>
              <a:spLocks/>
            </p:cNvSpPr>
            <p:nvPr/>
          </p:nvSpPr>
          <p:spPr bwMode="auto">
            <a:xfrm>
              <a:off x="0" y="2"/>
              <a:ext cx="2448" cy="403"/>
            </a:xfrm>
            <a:prstGeom prst="rect">
              <a:avLst/>
            </a:prstGeom>
            <a:solidFill>
              <a:srgbClr val="D8B25C"/>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3" name="Rectangle 19"/>
            <p:cNvSpPr>
              <a:spLocks/>
            </p:cNvSpPr>
            <p:nvPr/>
          </p:nvSpPr>
          <p:spPr bwMode="auto">
            <a:xfrm>
              <a:off x="0" y="-151"/>
              <a:ext cx="2448" cy="5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nchor="ctr"/>
            <a:lstStyle/>
            <a:p>
              <a:pPr marL="39688" algn="ctr">
                <a:spcBef>
                  <a:spcPts val="700"/>
                </a:spcBef>
              </a:pPr>
              <a:r>
                <a:rPr lang="en-US" sz="3600" b="1" dirty="0">
                  <a:solidFill>
                    <a:srgbClr val="FFFFFF"/>
                  </a:solidFill>
                  <a:latin typeface="Lucida Grande" charset="0"/>
                  <a:ea typeface="ＭＳ Ｐゴシック" charset="0"/>
                  <a:cs typeface="Lucida Grande" charset="0"/>
                  <a:sym typeface="Lucida Grande" charset="0"/>
                </a:rPr>
                <a:t>Consider:</a:t>
              </a:r>
            </a:p>
          </p:txBody>
        </p:sp>
      </p:grpSp>
    </p:spTree>
    <p:extLst>
      <p:ext uri="{BB962C8B-B14F-4D97-AF65-F5344CB8AC3E}">
        <p14:creationId xmlns:p14="http://schemas.microsoft.com/office/powerpoint/2010/main" val="1425624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165100"/>
            <a:ext cx="7498080" cy="6083300"/>
          </a:xfrm>
        </p:spPr>
        <p:txBody>
          <a:bodyPr/>
          <a:lstStyle/>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13</a:t>
            </a:fld>
            <a:endParaRPr lang="en-US"/>
          </a:p>
        </p:txBody>
      </p:sp>
      <p:grpSp>
        <p:nvGrpSpPr>
          <p:cNvPr id="5" name="Group 1"/>
          <p:cNvGrpSpPr>
            <a:grpSpLocks/>
          </p:cNvGrpSpPr>
          <p:nvPr/>
        </p:nvGrpSpPr>
        <p:grpSpPr bwMode="auto">
          <a:xfrm>
            <a:off x="0" y="1235075"/>
            <a:ext cx="9144000" cy="319088"/>
            <a:chOff x="0" y="0"/>
            <a:chExt cx="5760" cy="201"/>
          </a:xfrm>
        </p:grpSpPr>
        <p:sp>
          <p:nvSpPr>
            <p:cNvPr id="6" name="Rectangle 2"/>
            <p:cNvSpPr>
              <a:spLocks/>
            </p:cNvSpPr>
            <p:nvPr/>
          </p:nvSpPr>
          <p:spPr bwMode="auto">
            <a:xfrm>
              <a:off x="0" y="0"/>
              <a:ext cx="5760" cy="201"/>
            </a:xfrm>
            <a:prstGeom prst="rect">
              <a:avLst/>
            </a:prstGeom>
            <a:solidFill>
              <a:srgbClr val="FFFFFF"/>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7" name="Rectangle 3"/>
            <p:cNvSpPr>
              <a:spLocks/>
            </p:cNvSpPr>
            <p:nvPr/>
          </p:nvSpPr>
          <p:spPr bwMode="auto">
            <a:xfrm>
              <a:off x="0" y="0"/>
              <a:ext cx="576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8" name="Group 4"/>
          <p:cNvGrpSpPr>
            <a:grpSpLocks/>
          </p:cNvGrpSpPr>
          <p:nvPr/>
        </p:nvGrpSpPr>
        <p:grpSpPr bwMode="auto">
          <a:xfrm>
            <a:off x="0" y="1279525"/>
            <a:ext cx="533400" cy="228600"/>
            <a:chOff x="0" y="0"/>
            <a:chExt cx="336" cy="144"/>
          </a:xfrm>
        </p:grpSpPr>
        <p:sp>
          <p:nvSpPr>
            <p:cNvPr id="9" name="Rectangle 5"/>
            <p:cNvSpPr>
              <a:spLocks/>
            </p:cNvSpPr>
            <p:nvPr/>
          </p:nvSpPr>
          <p:spPr bwMode="auto">
            <a:xfrm>
              <a:off x="0" y="0"/>
              <a:ext cx="336" cy="144"/>
            </a:xfrm>
            <a:prstGeom prst="rect">
              <a:avLst/>
            </a:prstGeom>
            <a:solidFill>
              <a:srgbClr val="DD8047"/>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0" name="Rectangle 6"/>
            <p:cNvSpPr>
              <a:spLocks/>
            </p:cNvSpPr>
            <p:nvPr/>
          </p:nvSpPr>
          <p:spPr bwMode="auto">
            <a:xfrm>
              <a:off x="0" y="0"/>
              <a:ext cx="33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1" name="Group 7"/>
          <p:cNvGrpSpPr>
            <a:grpSpLocks/>
          </p:cNvGrpSpPr>
          <p:nvPr/>
        </p:nvGrpSpPr>
        <p:grpSpPr bwMode="auto">
          <a:xfrm>
            <a:off x="590550" y="1279525"/>
            <a:ext cx="8553450" cy="228600"/>
            <a:chOff x="0" y="0"/>
            <a:chExt cx="5388" cy="144"/>
          </a:xfrm>
        </p:grpSpPr>
        <p:sp>
          <p:nvSpPr>
            <p:cNvPr id="12" name="Rectangle 8"/>
            <p:cNvSpPr>
              <a:spLocks/>
            </p:cNvSpPr>
            <p:nvPr/>
          </p:nvSpPr>
          <p:spPr bwMode="auto">
            <a:xfrm>
              <a:off x="0" y="0"/>
              <a:ext cx="5388" cy="144"/>
            </a:xfrm>
            <a:prstGeom prst="rect">
              <a:avLst/>
            </a:prstGeom>
            <a:solidFill>
              <a:schemeClr val="accent1"/>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3" name="Rectangle 9"/>
            <p:cNvSpPr>
              <a:spLocks/>
            </p:cNvSpPr>
            <p:nvPr/>
          </p:nvSpPr>
          <p:spPr bwMode="auto">
            <a:xfrm>
              <a:off x="0" y="0"/>
              <a:ext cx="538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sp>
        <p:nvSpPr>
          <p:cNvPr id="15" name="Rectangle 11"/>
          <p:cNvSpPr>
            <a:spLocks noGrp="1" noChangeArrowheads="1"/>
          </p:cNvSpPr>
          <p:nvPr>
            <p:ph type="title"/>
          </p:nvPr>
        </p:nvSpPr>
        <p:spPr>
          <a:xfrm>
            <a:off x="1041400" y="0"/>
            <a:ext cx="7645400" cy="1416050"/>
          </a:xfrm>
          <a:ln/>
        </p:spPr>
        <p:txBody>
          <a:bodyPr rIns="132080">
            <a:normAutofit/>
          </a:bodyPr>
          <a:lstStyle/>
          <a:p>
            <a:pPr algn="ctr"/>
            <a:r>
              <a:rPr lang="en-US" sz="4400" b="1" i="1" dirty="0" smtClean="0">
                <a:solidFill>
                  <a:srgbClr val="800000"/>
                </a:solidFill>
              </a:rPr>
              <a:t>Organizational Outputs</a:t>
            </a:r>
            <a:endParaRPr lang="en-US" sz="4400" b="1" i="1" dirty="0">
              <a:solidFill>
                <a:srgbClr val="800000"/>
              </a:solidFill>
            </a:endParaRPr>
          </a:p>
        </p:txBody>
      </p:sp>
      <p:sp>
        <p:nvSpPr>
          <p:cNvPr id="16" name="Rectangle 12"/>
          <p:cNvSpPr txBox="1">
            <a:spLocks noChangeArrowheads="1"/>
          </p:cNvSpPr>
          <p:nvPr/>
        </p:nvSpPr>
        <p:spPr>
          <a:xfrm>
            <a:off x="1041400" y="2438400"/>
            <a:ext cx="3454400" cy="4419600"/>
          </a:xfrm>
          <a:prstGeom prst="rect">
            <a:avLst/>
          </a:prstGeom>
          <a:ln/>
        </p:spPr>
        <p:txBody>
          <a:bodyPr rIns="132080">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en-US" dirty="0" smtClean="0"/>
              <a:t>Actions taken to accomplish outcomes</a:t>
            </a:r>
          </a:p>
          <a:p>
            <a:pPr marL="679450" lvl="1"/>
            <a:r>
              <a:rPr lang="en-US" dirty="0" smtClean="0"/>
              <a:t>Training</a:t>
            </a:r>
          </a:p>
          <a:p>
            <a:pPr marL="679450" lvl="1"/>
            <a:r>
              <a:rPr lang="en-US" dirty="0" smtClean="0"/>
              <a:t>Education</a:t>
            </a:r>
          </a:p>
          <a:p>
            <a:pPr marL="679450" lvl="1"/>
            <a:r>
              <a:rPr lang="en-US" dirty="0" smtClean="0"/>
              <a:t>Presentations</a:t>
            </a:r>
          </a:p>
          <a:p>
            <a:pPr marL="679450" lvl="1"/>
            <a:r>
              <a:rPr lang="en-US" dirty="0" smtClean="0"/>
              <a:t>Facilitate</a:t>
            </a:r>
          </a:p>
          <a:p>
            <a:pPr marL="679450" lvl="1"/>
            <a:r>
              <a:rPr lang="en-US" dirty="0" smtClean="0"/>
              <a:t>Work with media</a:t>
            </a:r>
            <a:endParaRPr lang="en-US" dirty="0"/>
          </a:p>
        </p:txBody>
      </p:sp>
      <p:sp>
        <p:nvSpPr>
          <p:cNvPr id="17" name="Rectangle 13"/>
          <p:cNvSpPr>
            <a:spLocks/>
          </p:cNvSpPr>
          <p:nvPr/>
        </p:nvSpPr>
        <p:spPr bwMode="auto">
          <a:xfrm>
            <a:off x="4914900" y="2616200"/>
            <a:ext cx="3771900" cy="368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58775" indent="-319088">
              <a:spcBef>
                <a:spcPts val="700"/>
              </a:spcBef>
              <a:buClr>
                <a:srgbClr val="DD8047"/>
              </a:buClr>
              <a:buSzPct val="60000"/>
              <a:buFont typeface="Wingdings" charset="0"/>
              <a:buChar char="¨"/>
            </a:pPr>
            <a:r>
              <a:rPr lang="en-US" sz="2900" dirty="0">
                <a:solidFill>
                  <a:schemeClr val="tx1"/>
                </a:solidFill>
                <a:latin typeface="Lucida Grande" charset="0"/>
                <a:ea typeface="ＭＳ Ｐゴシック" charset="0"/>
                <a:cs typeface="Lucida Grande" charset="0"/>
                <a:sym typeface="Lucida Grande" charset="0"/>
              </a:rPr>
              <a:t>Characteristics of target population</a:t>
            </a:r>
          </a:p>
          <a:p>
            <a:pPr marL="358775" indent="-319088">
              <a:spcBef>
                <a:spcPts val="550"/>
              </a:spcBef>
              <a:buClr>
                <a:srgbClr val="94B6D2"/>
              </a:buClr>
              <a:buSzPct val="69000"/>
              <a:buFont typeface="Wingdings 2" charset="0"/>
              <a:buChar char="¤"/>
            </a:pPr>
            <a:r>
              <a:rPr lang="en-US" sz="2600" dirty="0">
                <a:solidFill>
                  <a:schemeClr val="tx1"/>
                </a:solidFill>
                <a:latin typeface="Lucida Grande" charset="0"/>
                <a:ea typeface="ＭＳ Ｐゴシック" charset="0"/>
                <a:cs typeface="Lucida Grande" charset="0"/>
                <a:sym typeface="Lucida Grande" charset="0"/>
              </a:rPr>
              <a:t>Geography</a:t>
            </a:r>
          </a:p>
          <a:p>
            <a:pPr marL="358775" indent="-319088">
              <a:spcBef>
                <a:spcPts val="550"/>
              </a:spcBef>
              <a:buClr>
                <a:srgbClr val="94B6D2"/>
              </a:buClr>
              <a:buSzPct val="69000"/>
              <a:buFont typeface="Wingdings 2" charset="0"/>
              <a:buChar char="¤"/>
            </a:pPr>
            <a:r>
              <a:rPr lang="en-US" sz="2600" dirty="0">
                <a:solidFill>
                  <a:schemeClr val="tx1"/>
                </a:solidFill>
                <a:latin typeface="Lucida Grande" charset="0"/>
                <a:ea typeface="ＭＳ Ｐゴシック" charset="0"/>
                <a:cs typeface="Lucida Grande" charset="0"/>
                <a:sym typeface="Lucida Grande" charset="0"/>
              </a:rPr>
              <a:t>Age</a:t>
            </a:r>
          </a:p>
          <a:p>
            <a:pPr marL="358775" indent="-319088">
              <a:spcBef>
                <a:spcPts val="550"/>
              </a:spcBef>
              <a:buClr>
                <a:srgbClr val="94B6D2"/>
              </a:buClr>
              <a:buSzPct val="69000"/>
              <a:buFont typeface="Wingdings 2" charset="0"/>
              <a:buChar char="¤"/>
            </a:pPr>
            <a:r>
              <a:rPr lang="en-US" sz="2600" dirty="0">
                <a:solidFill>
                  <a:schemeClr val="tx1"/>
                </a:solidFill>
                <a:latin typeface="Lucida Grande" charset="0"/>
                <a:ea typeface="ＭＳ Ｐゴシック" charset="0"/>
                <a:cs typeface="Lucida Grande" charset="0"/>
                <a:sym typeface="Lucida Grande" charset="0"/>
              </a:rPr>
              <a:t>Universal, selective, indicated</a:t>
            </a:r>
          </a:p>
          <a:p>
            <a:pPr marL="358775" indent="-319088">
              <a:spcBef>
                <a:spcPts val="550"/>
              </a:spcBef>
              <a:buClr>
                <a:srgbClr val="94B6D2"/>
              </a:buClr>
              <a:buSzPct val="69000"/>
              <a:buFont typeface="Wingdings 2" charset="0"/>
              <a:buChar char="¤"/>
            </a:pPr>
            <a:r>
              <a:rPr lang="en-US" sz="2600" dirty="0">
                <a:solidFill>
                  <a:schemeClr val="tx1"/>
                </a:solidFill>
                <a:latin typeface="Lucida Grande" charset="0"/>
                <a:ea typeface="ＭＳ Ｐゴシック" charset="0"/>
                <a:cs typeface="Lucida Grande" charset="0"/>
                <a:sym typeface="Lucida Grande" charset="0"/>
              </a:rPr>
              <a:t>Other characteristics</a:t>
            </a:r>
          </a:p>
        </p:txBody>
      </p:sp>
      <p:grpSp>
        <p:nvGrpSpPr>
          <p:cNvPr id="18" name="Group 14"/>
          <p:cNvGrpSpPr>
            <a:grpSpLocks/>
          </p:cNvGrpSpPr>
          <p:nvPr/>
        </p:nvGrpSpPr>
        <p:grpSpPr bwMode="auto">
          <a:xfrm>
            <a:off x="1041400" y="1433512"/>
            <a:ext cx="3759200" cy="838201"/>
            <a:chOff x="192" y="-125"/>
            <a:chExt cx="2448" cy="528"/>
          </a:xfrm>
        </p:grpSpPr>
        <p:sp>
          <p:nvSpPr>
            <p:cNvPr id="19" name="Rectangle 15"/>
            <p:cNvSpPr>
              <a:spLocks/>
            </p:cNvSpPr>
            <p:nvPr/>
          </p:nvSpPr>
          <p:spPr bwMode="auto">
            <a:xfrm>
              <a:off x="192" y="-125"/>
              <a:ext cx="2448" cy="528"/>
            </a:xfrm>
            <a:prstGeom prst="rect">
              <a:avLst/>
            </a:prstGeom>
            <a:solidFill>
              <a:srgbClr val="DD8047"/>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0" name="Rectangle 16"/>
            <p:cNvSpPr>
              <a:spLocks/>
            </p:cNvSpPr>
            <p:nvPr/>
          </p:nvSpPr>
          <p:spPr bwMode="auto">
            <a:xfrm>
              <a:off x="272" y="17"/>
              <a:ext cx="2176"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nchor="ctr"/>
            <a:lstStyle/>
            <a:p>
              <a:pPr marL="39688">
                <a:spcBef>
                  <a:spcPts val="700"/>
                </a:spcBef>
              </a:pPr>
              <a:r>
                <a:rPr lang="en-US" sz="3200" b="1" dirty="0">
                  <a:solidFill>
                    <a:srgbClr val="FFFFFF"/>
                  </a:solidFill>
                  <a:latin typeface="Lucida Grande" charset="0"/>
                  <a:ea typeface="ＭＳ Ｐゴシック" charset="0"/>
                  <a:cs typeface="Lucida Grande" charset="0"/>
                  <a:sym typeface="Lucida Grande" charset="0"/>
                </a:rPr>
                <a:t>What we do</a:t>
              </a:r>
            </a:p>
          </p:txBody>
        </p:sp>
      </p:grpSp>
      <p:grpSp>
        <p:nvGrpSpPr>
          <p:cNvPr id="21" name="Group 17"/>
          <p:cNvGrpSpPr>
            <a:grpSpLocks/>
          </p:cNvGrpSpPr>
          <p:nvPr/>
        </p:nvGrpSpPr>
        <p:grpSpPr bwMode="auto">
          <a:xfrm>
            <a:off x="5219700" y="1066436"/>
            <a:ext cx="3713988" cy="1372889"/>
            <a:chOff x="0" y="-232"/>
            <a:chExt cx="2448" cy="635"/>
          </a:xfrm>
        </p:grpSpPr>
        <p:sp>
          <p:nvSpPr>
            <p:cNvPr id="22" name="Rectangle 18"/>
            <p:cNvSpPr>
              <a:spLocks/>
            </p:cNvSpPr>
            <p:nvPr/>
          </p:nvSpPr>
          <p:spPr bwMode="auto">
            <a:xfrm>
              <a:off x="0" y="0"/>
              <a:ext cx="2448" cy="403"/>
            </a:xfrm>
            <a:prstGeom prst="rect">
              <a:avLst/>
            </a:prstGeom>
            <a:solidFill>
              <a:srgbClr val="D8B25C"/>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3" name="Rectangle 19"/>
            <p:cNvSpPr>
              <a:spLocks/>
            </p:cNvSpPr>
            <p:nvPr/>
          </p:nvSpPr>
          <p:spPr bwMode="auto">
            <a:xfrm>
              <a:off x="0" y="-232"/>
              <a:ext cx="2448" cy="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nchor="ctr"/>
            <a:lstStyle/>
            <a:p>
              <a:pPr marL="39688">
                <a:spcBef>
                  <a:spcPts val="700"/>
                </a:spcBef>
              </a:pPr>
              <a:r>
                <a:rPr lang="en-US" sz="3200" b="1" dirty="0">
                  <a:solidFill>
                    <a:srgbClr val="FFFFFF"/>
                  </a:solidFill>
                  <a:latin typeface="Lucida Grande" charset="0"/>
                  <a:ea typeface="ＭＳ Ｐゴシック" charset="0"/>
                  <a:cs typeface="Lucida Grande" charset="0"/>
                  <a:sym typeface="Lucida Grande" charset="0"/>
                </a:rPr>
                <a:t>Who we reach</a:t>
              </a:r>
            </a:p>
          </p:txBody>
        </p:sp>
      </p:grpSp>
    </p:spTree>
    <p:extLst>
      <p:ext uri="{BB962C8B-B14F-4D97-AF65-F5344CB8AC3E}">
        <p14:creationId xmlns:p14="http://schemas.microsoft.com/office/powerpoint/2010/main" val="2615856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1400" y="114300"/>
            <a:ext cx="7892288" cy="6553200"/>
          </a:xfrm>
        </p:spPr>
        <p:txBody>
          <a:bodyPr/>
          <a:lstStyle/>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14</a:t>
            </a:fld>
            <a:endParaRPr lang="en-US"/>
          </a:p>
        </p:txBody>
      </p:sp>
      <p:grpSp>
        <p:nvGrpSpPr>
          <p:cNvPr id="5" name="Group 1"/>
          <p:cNvGrpSpPr>
            <a:grpSpLocks/>
          </p:cNvGrpSpPr>
          <p:nvPr/>
        </p:nvGrpSpPr>
        <p:grpSpPr bwMode="auto">
          <a:xfrm>
            <a:off x="0" y="1235075"/>
            <a:ext cx="9144000" cy="319088"/>
            <a:chOff x="0" y="0"/>
            <a:chExt cx="5760" cy="201"/>
          </a:xfrm>
        </p:grpSpPr>
        <p:sp>
          <p:nvSpPr>
            <p:cNvPr id="6" name="Rectangle 2"/>
            <p:cNvSpPr>
              <a:spLocks/>
            </p:cNvSpPr>
            <p:nvPr/>
          </p:nvSpPr>
          <p:spPr bwMode="auto">
            <a:xfrm>
              <a:off x="0" y="0"/>
              <a:ext cx="5760" cy="201"/>
            </a:xfrm>
            <a:prstGeom prst="rect">
              <a:avLst/>
            </a:prstGeom>
            <a:solidFill>
              <a:srgbClr val="FFFFFF"/>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7" name="Rectangle 3"/>
            <p:cNvSpPr>
              <a:spLocks/>
            </p:cNvSpPr>
            <p:nvPr/>
          </p:nvSpPr>
          <p:spPr bwMode="auto">
            <a:xfrm>
              <a:off x="0" y="0"/>
              <a:ext cx="576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8" name="Group 4"/>
          <p:cNvGrpSpPr>
            <a:grpSpLocks/>
          </p:cNvGrpSpPr>
          <p:nvPr/>
        </p:nvGrpSpPr>
        <p:grpSpPr bwMode="auto">
          <a:xfrm>
            <a:off x="0" y="1279525"/>
            <a:ext cx="533400" cy="228600"/>
            <a:chOff x="0" y="0"/>
            <a:chExt cx="336" cy="144"/>
          </a:xfrm>
        </p:grpSpPr>
        <p:sp>
          <p:nvSpPr>
            <p:cNvPr id="9" name="Rectangle 5"/>
            <p:cNvSpPr>
              <a:spLocks/>
            </p:cNvSpPr>
            <p:nvPr/>
          </p:nvSpPr>
          <p:spPr bwMode="auto">
            <a:xfrm>
              <a:off x="0" y="0"/>
              <a:ext cx="336" cy="144"/>
            </a:xfrm>
            <a:prstGeom prst="rect">
              <a:avLst/>
            </a:prstGeom>
            <a:solidFill>
              <a:srgbClr val="DD8047"/>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0" name="Rectangle 6"/>
            <p:cNvSpPr>
              <a:spLocks/>
            </p:cNvSpPr>
            <p:nvPr/>
          </p:nvSpPr>
          <p:spPr bwMode="auto">
            <a:xfrm>
              <a:off x="0" y="0"/>
              <a:ext cx="33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1" name="Group 7"/>
          <p:cNvGrpSpPr>
            <a:grpSpLocks/>
          </p:cNvGrpSpPr>
          <p:nvPr/>
        </p:nvGrpSpPr>
        <p:grpSpPr bwMode="auto">
          <a:xfrm>
            <a:off x="638175" y="1393825"/>
            <a:ext cx="8553450" cy="228600"/>
            <a:chOff x="0" y="0"/>
            <a:chExt cx="5388" cy="144"/>
          </a:xfrm>
        </p:grpSpPr>
        <p:sp>
          <p:nvSpPr>
            <p:cNvPr id="12" name="Rectangle 8"/>
            <p:cNvSpPr>
              <a:spLocks/>
            </p:cNvSpPr>
            <p:nvPr/>
          </p:nvSpPr>
          <p:spPr bwMode="auto">
            <a:xfrm>
              <a:off x="0" y="0"/>
              <a:ext cx="5388" cy="144"/>
            </a:xfrm>
            <a:prstGeom prst="rect">
              <a:avLst/>
            </a:prstGeom>
            <a:solidFill>
              <a:schemeClr val="accent1"/>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3" name="Rectangle 9"/>
            <p:cNvSpPr>
              <a:spLocks/>
            </p:cNvSpPr>
            <p:nvPr/>
          </p:nvSpPr>
          <p:spPr bwMode="auto">
            <a:xfrm>
              <a:off x="0" y="0"/>
              <a:ext cx="538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sp>
        <p:nvSpPr>
          <p:cNvPr id="14" name="Text Box 10"/>
          <p:cNvSpPr txBox="1">
            <a:spLocks noChangeArrowheads="1"/>
          </p:cNvSpPr>
          <p:nvPr/>
        </p:nvSpPr>
        <p:spPr bwMode="auto">
          <a:xfrm>
            <a:off x="109538" y="1241425"/>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defRPr sz="1200">
                <a:solidFill>
                  <a:schemeClr val="tx1"/>
                </a:solidFill>
                <a:latin typeface="Arial" charset="0"/>
                <a:ea typeface="ＭＳ Ｐゴシック" charset="0"/>
              </a:defRPr>
            </a:lvl1pPr>
            <a:lvl2pPr>
              <a:defRPr sz="1200">
                <a:solidFill>
                  <a:schemeClr val="tx1"/>
                </a:solidFill>
                <a:latin typeface="Arial" charset="0"/>
                <a:ea typeface="ＭＳ Ｐゴシック" charset="0"/>
              </a:defRPr>
            </a:lvl2pPr>
            <a:lvl3pPr>
              <a:defRPr sz="1200">
                <a:solidFill>
                  <a:schemeClr val="tx1"/>
                </a:solidFill>
                <a:latin typeface="Arial" charset="0"/>
                <a:ea typeface="ＭＳ Ｐゴシック" charset="0"/>
              </a:defRPr>
            </a:lvl3pPr>
            <a:lvl4pPr>
              <a:defRPr sz="1200">
                <a:solidFill>
                  <a:schemeClr val="tx1"/>
                </a:solidFill>
                <a:latin typeface="Arial" charset="0"/>
                <a:ea typeface="ＭＳ Ｐゴシック" charset="0"/>
              </a:defRPr>
            </a:lvl4pPr>
            <a:lvl5pPr>
              <a:defRPr sz="1200">
                <a:solidFill>
                  <a:schemeClr val="tx1"/>
                </a:solidFill>
                <a:latin typeface="Arial" charset="0"/>
                <a:ea typeface="ＭＳ Ｐゴシック" charset="0"/>
              </a:defRPr>
            </a:lvl5pPr>
            <a:lvl6pPr fontAlgn="base">
              <a:spcBef>
                <a:spcPct val="0"/>
              </a:spcBef>
              <a:spcAft>
                <a:spcPct val="0"/>
              </a:spcAft>
              <a:defRPr sz="1200">
                <a:solidFill>
                  <a:schemeClr val="tx1"/>
                </a:solidFill>
                <a:latin typeface="Arial" charset="0"/>
                <a:ea typeface="ＭＳ Ｐゴシック" charset="0"/>
              </a:defRPr>
            </a:lvl6pPr>
            <a:lvl7pPr fontAlgn="base">
              <a:spcBef>
                <a:spcPct val="0"/>
              </a:spcBef>
              <a:spcAft>
                <a:spcPct val="0"/>
              </a:spcAft>
              <a:defRPr sz="1200">
                <a:solidFill>
                  <a:schemeClr val="tx1"/>
                </a:solidFill>
                <a:latin typeface="Arial" charset="0"/>
                <a:ea typeface="ＭＳ Ｐゴシック" charset="0"/>
              </a:defRPr>
            </a:lvl7pPr>
            <a:lvl8pPr fontAlgn="base">
              <a:spcBef>
                <a:spcPct val="0"/>
              </a:spcBef>
              <a:spcAft>
                <a:spcPct val="0"/>
              </a:spcAft>
              <a:defRPr sz="1200">
                <a:solidFill>
                  <a:schemeClr val="tx1"/>
                </a:solidFill>
                <a:latin typeface="Arial" charset="0"/>
                <a:ea typeface="ＭＳ Ｐゴシック" charset="0"/>
              </a:defRPr>
            </a:lvl8pPr>
            <a:lvl9pPr fontAlgn="base">
              <a:spcBef>
                <a:spcPct val="0"/>
              </a:spcBef>
              <a:spcAft>
                <a:spcPct val="0"/>
              </a:spcAft>
              <a:defRPr sz="1200">
                <a:solidFill>
                  <a:schemeClr val="tx1"/>
                </a:solidFill>
                <a:latin typeface="Arial" charset="0"/>
                <a:ea typeface="ＭＳ Ｐゴシック" charset="0"/>
              </a:defRPr>
            </a:lvl9pPr>
          </a:lstStyle>
          <a:p>
            <a:pPr algn="ctr"/>
            <a:endParaRPr lang="en-US" sz="1400" b="1" dirty="0">
              <a:solidFill>
                <a:srgbClr val="FFFFFF"/>
              </a:solidFill>
              <a:cs typeface="Arial" charset="0"/>
            </a:endParaRPr>
          </a:p>
        </p:txBody>
      </p:sp>
      <p:sp>
        <p:nvSpPr>
          <p:cNvPr id="15" name="Rectangle 11"/>
          <p:cNvSpPr>
            <a:spLocks noGrp="1" noChangeArrowheads="1"/>
          </p:cNvSpPr>
          <p:nvPr>
            <p:ph type="title"/>
          </p:nvPr>
        </p:nvSpPr>
        <p:spPr>
          <a:xfrm>
            <a:off x="1181100" y="0"/>
            <a:ext cx="7505700" cy="1416050"/>
          </a:xfrm>
          <a:ln/>
        </p:spPr>
        <p:txBody>
          <a:bodyPr rIns="132080">
            <a:normAutofit/>
          </a:bodyPr>
          <a:lstStyle/>
          <a:p>
            <a:pPr algn="ctr"/>
            <a:r>
              <a:rPr lang="en-US" sz="5400" b="1" i="1" dirty="0">
                <a:solidFill>
                  <a:srgbClr val="800000"/>
                </a:solidFill>
              </a:rPr>
              <a:t>Outcomes and Impacts</a:t>
            </a:r>
          </a:p>
        </p:txBody>
      </p:sp>
      <p:sp>
        <p:nvSpPr>
          <p:cNvPr id="16" name="Rectangle 12"/>
          <p:cNvSpPr txBox="1">
            <a:spLocks noChangeArrowheads="1"/>
          </p:cNvSpPr>
          <p:nvPr/>
        </p:nvSpPr>
        <p:spPr>
          <a:xfrm>
            <a:off x="1041400" y="3048000"/>
            <a:ext cx="3454400" cy="3810000"/>
          </a:xfrm>
          <a:prstGeom prst="rect">
            <a:avLst/>
          </a:prstGeom>
          <a:ln/>
        </p:spPr>
        <p:txBody>
          <a:bodyPr rIns="132080">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en-US" dirty="0" smtClean="0"/>
              <a:t>Awareness</a:t>
            </a:r>
          </a:p>
          <a:p>
            <a:r>
              <a:rPr lang="en-US" dirty="0" smtClean="0"/>
              <a:t>Knowledge</a:t>
            </a:r>
          </a:p>
          <a:p>
            <a:r>
              <a:rPr lang="en-US" dirty="0" smtClean="0"/>
              <a:t>Opinions</a:t>
            </a:r>
          </a:p>
          <a:p>
            <a:r>
              <a:rPr lang="en-US" dirty="0" smtClean="0"/>
              <a:t>Attitudes</a:t>
            </a:r>
          </a:p>
          <a:p>
            <a:r>
              <a:rPr lang="en-US" dirty="0" smtClean="0"/>
              <a:t>Aspirations</a:t>
            </a:r>
          </a:p>
          <a:p>
            <a:r>
              <a:rPr lang="en-US" dirty="0" smtClean="0"/>
              <a:t>Skills</a:t>
            </a:r>
            <a:endParaRPr lang="en-US" dirty="0"/>
          </a:p>
        </p:txBody>
      </p:sp>
      <p:sp>
        <p:nvSpPr>
          <p:cNvPr id="17" name="Rectangle 13"/>
          <p:cNvSpPr>
            <a:spLocks/>
          </p:cNvSpPr>
          <p:nvPr/>
        </p:nvSpPr>
        <p:spPr bwMode="auto">
          <a:xfrm>
            <a:off x="4914900" y="2946400"/>
            <a:ext cx="3771900" cy="368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58775" indent="-319088">
              <a:spcBef>
                <a:spcPts val="700"/>
              </a:spcBef>
              <a:buClr>
                <a:srgbClr val="DD8047"/>
              </a:buClr>
              <a:buSzPct val="60000"/>
              <a:buFont typeface="Wingdings" charset="0"/>
              <a:buChar char="¨"/>
            </a:pPr>
            <a:r>
              <a:rPr lang="en-US" sz="2600" dirty="0">
                <a:solidFill>
                  <a:schemeClr val="tx1"/>
                </a:solidFill>
                <a:latin typeface="Lucida Grande" charset="0"/>
                <a:ea typeface="ＭＳ Ｐゴシック" charset="0"/>
                <a:cs typeface="Lucida Grande" charset="0"/>
                <a:sym typeface="Lucida Grande" charset="0"/>
              </a:rPr>
              <a:t>Decision making</a:t>
            </a:r>
          </a:p>
          <a:p>
            <a:pPr marL="358775" indent="-319088">
              <a:spcBef>
                <a:spcPts val="700"/>
              </a:spcBef>
              <a:buClr>
                <a:srgbClr val="DD8047"/>
              </a:buClr>
              <a:buSzPct val="60000"/>
              <a:buFont typeface="Wingdings" charset="0"/>
              <a:buChar char="¨"/>
            </a:pPr>
            <a:r>
              <a:rPr lang="en-US" sz="2600" dirty="0">
                <a:solidFill>
                  <a:schemeClr val="tx1"/>
                </a:solidFill>
                <a:latin typeface="Lucida Grande" charset="0"/>
                <a:ea typeface="ＭＳ Ｐゴシック" charset="0"/>
                <a:cs typeface="Lucida Grande" charset="0"/>
                <a:sym typeface="Lucida Grande" charset="0"/>
              </a:rPr>
              <a:t>Action, Behavior, Practice</a:t>
            </a:r>
          </a:p>
          <a:p>
            <a:pPr marL="358775" indent="-319088">
              <a:spcBef>
                <a:spcPts val="700"/>
              </a:spcBef>
              <a:buClr>
                <a:srgbClr val="DD8047"/>
              </a:buClr>
              <a:buSzPct val="60000"/>
              <a:buFont typeface="Wingdings" charset="0"/>
              <a:buChar char="¨"/>
            </a:pPr>
            <a:r>
              <a:rPr lang="en-US" sz="2600" dirty="0">
                <a:solidFill>
                  <a:schemeClr val="tx1"/>
                </a:solidFill>
                <a:latin typeface="Lucida Grande" charset="0"/>
                <a:ea typeface="ＭＳ Ｐゴシック" charset="0"/>
                <a:cs typeface="Lucida Grande" charset="0"/>
                <a:sym typeface="Lucida Grande" charset="0"/>
              </a:rPr>
              <a:t>Policies</a:t>
            </a:r>
          </a:p>
          <a:p>
            <a:pPr marL="358775" indent="-319088">
              <a:spcBef>
                <a:spcPts val="700"/>
              </a:spcBef>
              <a:buClr>
                <a:srgbClr val="DD8047"/>
              </a:buClr>
              <a:buSzPct val="60000"/>
              <a:buFont typeface="Wingdings" charset="0"/>
              <a:buChar char="¨"/>
            </a:pPr>
            <a:r>
              <a:rPr lang="en-US" sz="2600" dirty="0">
                <a:solidFill>
                  <a:schemeClr val="tx1"/>
                </a:solidFill>
                <a:latin typeface="Lucida Grande" charset="0"/>
                <a:ea typeface="ＭＳ Ｐゴシック" charset="0"/>
                <a:cs typeface="Lucida Grande" charset="0"/>
                <a:sym typeface="Lucida Grande" charset="0"/>
              </a:rPr>
              <a:t>Social Action</a:t>
            </a:r>
          </a:p>
          <a:p>
            <a:pPr marL="358775" indent="-319088">
              <a:spcBef>
                <a:spcPts val="700"/>
              </a:spcBef>
              <a:buClr>
                <a:srgbClr val="DD8047"/>
              </a:buClr>
              <a:buSzPct val="60000"/>
              <a:buFont typeface="Wingdings" charset="0"/>
              <a:buChar char="¨"/>
            </a:pPr>
            <a:r>
              <a:rPr lang="en-US" sz="2600" dirty="0">
                <a:solidFill>
                  <a:schemeClr val="tx1"/>
                </a:solidFill>
                <a:latin typeface="Lucida Grande" charset="0"/>
                <a:ea typeface="ＭＳ Ｐゴシック" charset="0"/>
                <a:cs typeface="Lucida Grande" charset="0"/>
                <a:sym typeface="Lucida Grande" charset="0"/>
              </a:rPr>
              <a:t>Consequences (health, social, economic, etc.)</a:t>
            </a:r>
          </a:p>
        </p:txBody>
      </p:sp>
      <p:grpSp>
        <p:nvGrpSpPr>
          <p:cNvPr id="18" name="Group 14"/>
          <p:cNvGrpSpPr>
            <a:grpSpLocks/>
          </p:cNvGrpSpPr>
          <p:nvPr/>
        </p:nvGrpSpPr>
        <p:grpSpPr bwMode="auto">
          <a:xfrm>
            <a:off x="1041400" y="1279525"/>
            <a:ext cx="3759199" cy="1844675"/>
            <a:chOff x="0" y="-134"/>
            <a:chExt cx="2503" cy="990"/>
          </a:xfrm>
        </p:grpSpPr>
        <p:sp>
          <p:nvSpPr>
            <p:cNvPr id="19" name="Rectangle 15"/>
            <p:cNvSpPr>
              <a:spLocks/>
            </p:cNvSpPr>
            <p:nvPr/>
          </p:nvSpPr>
          <p:spPr bwMode="auto">
            <a:xfrm>
              <a:off x="0" y="20"/>
              <a:ext cx="2448" cy="655"/>
            </a:xfrm>
            <a:prstGeom prst="rect">
              <a:avLst/>
            </a:prstGeom>
            <a:solidFill>
              <a:srgbClr val="DD8047"/>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0" name="Rectangle 16"/>
            <p:cNvSpPr>
              <a:spLocks/>
            </p:cNvSpPr>
            <p:nvPr/>
          </p:nvSpPr>
          <p:spPr bwMode="auto">
            <a:xfrm>
              <a:off x="203" y="-134"/>
              <a:ext cx="2300" cy="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nchor="ctr"/>
            <a:lstStyle/>
            <a:p>
              <a:pPr marL="39688">
                <a:spcBef>
                  <a:spcPts val="700"/>
                </a:spcBef>
              </a:pPr>
              <a:r>
                <a:rPr lang="en-US" sz="2400" b="1" dirty="0">
                  <a:solidFill>
                    <a:srgbClr val="FFFFFF"/>
                  </a:solidFill>
                  <a:latin typeface="Lucida Grande" charset="0"/>
                  <a:ea typeface="ＭＳ Ｐゴシック" charset="0"/>
                  <a:cs typeface="Lucida Grande" charset="0"/>
                  <a:sym typeface="Lucida Grande" charset="0"/>
                </a:rPr>
                <a:t>Short Term Outcomes resulting from outputs</a:t>
              </a:r>
            </a:p>
          </p:txBody>
        </p:sp>
      </p:grpSp>
      <p:grpSp>
        <p:nvGrpSpPr>
          <p:cNvPr id="21" name="Group 17"/>
          <p:cNvGrpSpPr>
            <a:grpSpLocks/>
          </p:cNvGrpSpPr>
          <p:nvPr/>
        </p:nvGrpSpPr>
        <p:grpSpPr bwMode="auto">
          <a:xfrm>
            <a:off x="4800599" y="1554163"/>
            <a:ext cx="4391025" cy="1260751"/>
            <a:chOff x="0" y="0"/>
            <a:chExt cx="2604" cy="768"/>
          </a:xfrm>
        </p:grpSpPr>
        <p:sp>
          <p:nvSpPr>
            <p:cNvPr id="22" name="Rectangle 18"/>
            <p:cNvSpPr>
              <a:spLocks/>
            </p:cNvSpPr>
            <p:nvPr/>
          </p:nvSpPr>
          <p:spPr bwMode="auto">
            <a:xfrm>
              <a:off x="0" y="0"/>
              <a:ext cx="2448" cy="768"/>
            </a:xfrm>
            <a:prstGeom prst="rect">
              <a:avLst/>
            </a:prstGeom>
            <a:solidFill>
              <a:srgbClr val="D8B25C"/>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3" name="Rectangle 19"/>
            <p:cNvSpPr>
              <a:spLocks/>
            </p:cNvSpPr>
            <p:nvPr/>
          </p:nvSpPr>
          <p:spPr bwMode="auto">
            <a:xfrm>
              <a:off x="0" y="16"/>
              <a:ext cx="2604" cy="7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nchor="ctr"/>
            <a:lstStyle/>
            <a:p>
              <a:pPr marL="39688" algn="ctr">
                <a:spcBef>
                  <a:spcPts val="700"/>
                </a:spcBef>
              </a:pPr>
              <a:r>
                <a:rPr lang="en-US" sz="2400" b="1" dirty="0">
                  <a:solidFill>
                    <a:srgbClr val="FFFFFF"/>
                  </a:solidFill>
                  <a:latin typeface="Lucida Grande" charset="0"/>
                  <a:ea typeface="ＭＳ Ｐゴシック" charset="0"/>
                  <a:cs typeface="Lucida Grande" charset="0"/>
                  <a:sym typeface="Lucida Grande" charset="0"/>
                </a:rPr>
                <a:t>Intermediate Outcomes and Impacts that occur over time</a:t>
              </a:r>
            </a:p>
          </p:txBody>
        </p:sp>
      </p:grpSp>
    </p:spTree>
    <p:extLst>
      <p:ext uri="{BB962C8B-B14F-4D97-AF65-F5344CB8AC3E}">
        <p14:creationId xmlns:p14="http://schemas.microsoft.com/office/powerpoint/2010/main" val="38223813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215900"/>
            <a:ext cx="7790688" cy="6565900"/>
          </a:xfrm>
        </p:spPr>
        <p:txBody>
          <a:bodyPr/>
          <a:lstStyle/>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15</a:t>
            </a:fld>
            <a:endParaRPr lang="en-US"/>
          </a:p>
        </p:txBody>
      </p:sp>
      <p:grpSp>
        <p:nvGrpSpPr>
          <p:cNvPr id="5" name="Group 1"/>
          <p:cNvGrpSpPr>
            <a:grpSpLocks/>
          </p:cNvGrpSpPr>
          <p:nvPr/>
        </p:nvGrpSpPr>
        <p:grpSpPr bwMode="auto">
          <a:xfrm>
            <a:off x="0" y="0"/>
            <a:ext cx="9144000" cy="6858000"/>
            <a:chOff x="0" y="0"/>
            <a:chExt cx="5760" cy="4320"/>
          </a:xfrm>
        </p:grpSpPr>
        <p:sp>
          <p:nvSpPr>
            <p:cNvPr id="6" name="Rectangle 2"/>
            <p:cNvSpPr>
              <a:spLocks/>
            </p:cNvSpPr>
            <p:nvPr/>
          </p:nvSpPr>
          <p:spPr bwMode="auto">
            <a:xfrm>
              <a:off x="0" y="0"/>
              <a:ext cx="5760" cy="4320"/>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7" name="Rectangle 3"/>
            <p:cNvSpPr>
              <a:spLocks/>
            </p:cNvSpPr>
            <p:nvPr/>
          </p:nvSpPr>
          <p:spPr bwMode="auto">
            <a:xfrm>
              <a:off x="0" y="0"/>
              <a:ext cx="576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8" name="Line 4"/>
          <p:cNvSpPr>
            <a:spLocks noChangeShapeType="1"/>
          </p:cNvSpPr>
          <p:nvPr/>
        </p:nvSpPr>
        <p:spPr bwMode="auto">
          <a:xfrm>
            <a:off x="4114800" y="4419600"/>
            <a:ext cx="381000" cy="1588"/>
          </a:xfrm>
          <a:prstGeom prst="line">
            <a:avLst/>
          </a:prstGeom>
          <a:noFill/>
          <a:ln w="381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Rectangle 5"/>
          <p:cNvSpPr>
            <a:spLocks/>
          </p:cNvSpPr>
          <p:nvPr/>
        </p:nvSpPr>
        <p:spPr bwMode="auto">
          <a:xfrm>
            <a:off x="427038" y="2751138"/>
            <a:ext cx="762000"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Staff</a:t>
            </a:r>
          </a:p>
        </p:txBody>
      </p:sp>
      <p:sp>
        <p:nvSpPr>
          <p:cNvPr id="10" name="Rectangle 6"/>
          <p:cNvSpPr>
            <a:spLocks/>
          </p:cNvSpPr>
          <p:nvPr/>
        </p:nvSpPr>
        <p:spPr bwMode="auto">
          <a:xfrm>
            <a:off x="350838" y="3298825"/>
            <a:ext cx="838200"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Money</a:t>
            </a:r>
          </a:p>
        </p:txBody>
      </p:sp>
      <p:sp>
        <p:nvSpPr>
          <p:cNvPr id="11" name="Rectangle 7"/>
          <p:cNvSpPr>
            <a:spLocks/>
          </p:cNvSpPr>
          <p:nvPr/>
        </p:nvSpPr>
        <p:spPr bwMode="auto">
          <a:xfrm>
            <a:off x="152400" y="4267200"/>
            <a:ext cx="1066800"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Partners</a:t>
            </a:r>
          </a:p>
        </p:txBody>
      </p:sp>
      <p:sp>
        <p:nvSpPr>
          <p:cNvPr id="12" name="Rectangle 8"/>
          <p:cNvSpPr>
            <a:spLocks/>
          </p:cNvSpPr>
          <p:nvPr/>
        </p:nvSpPr>
        <p:spPr bwMode="auto">
          <a:xfrm>
            <a:off x="74613" y="4714875"/>
            <a:ext cx="1144587"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Research</a:t>
            </a:r>
          </a:p>
        </p:txBody>
      </p:sp>
      <p:sp>
        <p:nvSpPr>
          <p:cNvPr id="13" name="Rectangle 9"/>
          <p:cNvSpPr>
            <a:spLocks/>
          </p:cNvSpPr>
          <p:nvPr/>
        </p:nvSpPr>
        <p:spPr bwMode="auto">
          <a:xfrm>
            <a:off x="4589463" y="4625975"/>
            <a:ext cx="1447800" cy="17526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gain skills in  effective parenting practices including family management</a:t>
            </a:r>
          </a:p>
        </p:txBody>
      </p:sp>
      <p:sp>
        <p:nvSpPr>
          <p:cNvPr id="14" name="Rectangle 10"/>
          <p:cNvSpPr>
            <a:spLocks/>
          </p:cNvSpPr>
          <p:nvPr/>
        </p:nvSpPr>
        <p:spPr bwMode="auto">
          <a:xfrm>
            <a:off x="1676400" y="2133600"/>
            <a:ext cx="1295400" cy="739775"/>
          </a:xfrm>
          <a:prstGeom prst="rect">
            <a:avLst/>
          </a:prstGeom>
          <a:solidFill>
            <a:srgbClr val="66FF66"/>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Develop parent ed curriculum</a:t>
            </a:r>
          </a:p>
        </p:txBody>
      </p:sp>
      <p:sp>
        <p:nvSpPr>
          <p:cNvPr id="15" name="Rectangle 11"/>
          <p:cNvSpPr>
            <a:spLocks/>
          </p:cNvSpPr>
          <p:nvPr/>
        </p:nvSpPr>
        <p:spPr bwMode="auto">
          <a:xfrm>
            <a:off x="1600200" y="2971800"/>
            <a:ext cx="1447800" cy="2159000"/>
          </a:xfrm>
          <a:prstGeom prst="rect">
            <a:avLst/>
          </a:prstGeom>
          <a:solidFill>
            <a:srgbClr val="66FF66"/>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Deliver series of  interactive sessions focused on child development, parenting styles, and parenting practices</a:t>
            </a:r>
          </a:p>
        </p:txBody>
      </p:sp>
      <p:sp>
        <p:nvSpPr>
          <p:cNvPr id="16" name="Rectangle 12"/>
          <p:cNvSpPr>
            <a:spLocks/>
          </p:cNvSpPr>
          <p:nvPr/>
        </p:nvSpPr>
        <p:spPr bwMode="auto">
          <a:xfrm>
            <a:off x="4572000" y="2201863"/>
            <a:ext cx="15240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increase knowledge of child dev</a:t>
            </a:r>
          </a:p>
        </p:txBody>
      </p:sp>
      <p:sp>
        <p:nvSpPr>
          <p:cNvPr id="17" name="Rectangle 13"/>
          <p:cNvSpPr>
            <a:spLocks/>
          </p:cNvSpPr>
          <p:nvPr/>
        </p:nvSpPr>
        <p:spPr bwMode="auto">
          <a:xfrm>
            <a:off x="4525963" y="3467100"/>
            <a:ext cx="15240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better understand their own parenting style </a:t>
            </a:r>
          </a:p>
        </p:txBody>
      </p:sp>
      <p:sp>
        <p:nvSpPr>
          <p:cNvPr id="18" name="Rectangle 14"/>
          <p:cNvSpPr>
            <a:spLocks/>
          </p:cNvSpPr>
          <p:nvPr/>
        </p:nvSpPr>
        <p:spPr bwMode="auto">
          <a:xfrm>
            <a:off x="6324600" y="3352800"/>
            <a:ext cx="13716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use effective parenting practices</a:t>
            </a:r>
          </a:p>
        </p:txBody>
      </p:sp>
      <p:sp>
        <p:nvSpPr>
          <p:cNvPr id="19" name="Rectangle 15"/>
          <p:cNvSpPr>
            <a:spLocks/>
          </p:cNvSpPr>
          <p:nvPr/>
        </p:nvSpPr>
        <p:spPr bwMode="auto">
          <a:xfrm>
            <a:off x="6477000" y="4572000"/>
            <a:ext cx="10668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Improved child-parent relations</a:t>
            </a:r>
          </a:p>
        </p:txBody>
      </p:sp>
      <p:sp>
        <p:nvSpPr>
          <p:cNvPr id="20" name="Rectangle 16"/>
          <p:cNvSpPr>
            <a:spLocks/>
          </p:cNvSpPr>
          <p:nvPr/>
        </p:nvSpPr>
        <p:spPr bwMode="auto">
          <a:xfrm>
            <a:off x="1600200" y="5307013"/>
            <a:ext cx="1447800" cy="1143000"/>
          </a:xfrm>
          <a:prstGeom prst="rect">
            <a:avLst/>
          </a:prstGeom>
          <a:solidFill>
            <a:srgbClr val="66FF66"/>
          </a:solidFill>
          <a:ln w="12700">
            <a:solidFill>
              <a:schemeClr val="tx1"/>
            </a:solidFill>
            <a:prstDash val="solid"/>
            <a:miter lim="800000"/>
            <a:headEnd type="none" w="med" len="med"/>
            <a:tailEnd type="none" w="med" len="med"/>
          </a:ln>
        </p:spPr>
        <p:txBody>
          <a:bodyPr lIns="0" tIns="0" rIns="40639" bIns="0"/>
          <a:lstStyle/>
          <a:p>
            <a:pPr marL="39688"/>
            <a:r>
              <a:rPr lang="en-US" sz="1400" b="1">
                <a:solidFill>
                  <a:schemeClr val="tx1"/>
                </a:solidFill>
                <a:ea typeface="ＭＳ Ｐゴシック" charset="0"/>
                <a:cs typeface="Arial" charset="0"/>
              </a:rPr>
              <a:t>Facilitate support groups where parents problem-solve</a:t>
            </a:r>
          </a:p>
        </p:txBody>
      </p:sp>
      <p:sp>
        <p:nvSpPr>
          <p:cNvPr id="21" name="Rectangle 17"/>
          <p:cNvSpPr>
            <a:spLocks/>
          </p:cNvSpPr>
          <p:nvPr/>
        </p:nvSpPr>
        <p:spPr bwMode="auto">
          <a:xfrm>
            <a:off x="6324600" y="1828800"/>
            <a:ext cx="1371600" cy="11430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identify appropriate actions to take </a:t>
            </a:r>
          </a:p>
        </p:txBody>
      </p:sp>
      <p:sp>
        <p:nvSpPr>
          <p:cNvPr id="22" name="Rectangle 18"/>
          <p:cNvSpPr>
            <a:spLocks/>
          </p:cNvSpPr>
          <p:nvPr/>
        </p:nvSpPr>
        <p:spPr bwMode="auto">
          <a:xfrm>
            <a:off x="6477000" y="5791200"/>
            <a:ext cx="10668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Reduced social access to alcohol</a:t>
            </a:r>
          </a:p>
        </p:txBody>
      </p:sp>
      <p:sp>
        <p:nvSpPr>
          <p:cNvPr id="23" name="Line 19"/>
          <p:cNvSpPr>
            <a:spLocks noChangeShapeType="1"/>
          </p:cNvSpPr>
          <p:nvPr/>
        </p:nvSpPr>
        <p:spPr bwMode="auto">
          <a:xfrm>
            <a:off x="7010400" y="4343400"/>
            <a:ext cx="1588" cy="228600"/>
          </a:xfrm>
          <a:prstGeom prst="line">
            <a:avLst/>
          </a:prstGeom>
          <a:noFill/>
          <a:ln w="254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4" name="Group 20"/>
          <p:cNvGrpSpPr>
            <a:grpSpLocks/>
          </p:cNvGrpSpPr>
          <p:nvPr/>
        </p:nvGrpSpPr>
        <p:grpSpPr bwMode="auto">
          <a:xfrm>
            <a:off x="3276600" y="2971800"/>
            <a:ext cx="914400" cy="2133600"/>
            <a:chOff x="0" y="0"/>
            <a:chExt cx="576" cy="1344"/>
          </a:xfrm>
        </p:grpSpPr>
        <p:sp>
          <p:nvSpPr>
            <p:cNvPr id="25" name="Oval 21"/>
            <p:cNvSpPr>
              <a:spLocks/>
            </p:cNvSpPr>
            <p:nvPr/>
          </p:nvSpPr>
          <p:spPr bwMode="auto">
            <a:xfrm>
              <a:off x="0" y="0"/>
              <a:ext cx="576" cy="1344"/>
            </a:xfrm>
            <a:prstGeom prst="ellipse">
              <a:avLst/>
            </a:prstGeom>
            <a:solidFill>
              <a:srgbClr val="66FF33"/>
            </a:solidFill>
            <a:ln w="12700">
              <a:solidFill>
                <a:schemeClr val="tx1"/>
              </a:solidFill>
              <a:prstDash val="solid"/>
              <a:round/>
              <a:headEnd type="none" w="med" len="med"/>
              <a:tailEnd type="none" w="med" len="med"/>
            </a:ln>
          </p:spPr>
          <p:txBody>
            <a:bodyPr lIns="0" tIns="0" rIns="0" bIns="0"/>
            <a:lstStyle/>
            <a:p>
              <a:endParaRPr lang="en-US"/>
            </a:p>
          </p:txBody>
        </p:sp>
        <p:sp>
          <p:nvSpPr>
            <p:cNvPr id="26" name="Rectangle 22"/>
            <p:cNvSpPr>
              <a:spLocks/>
            </p:cNvSpPr>
            <p:nvPr/>
          </p:nvSpPr>
          <p:spPr bwMode="auto">
            <a:xfrm>
              <a:off x="15" y="456"/>
              <a:ext cx="545"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38100" tIns="38100" rIns="78049" bIns="38100" anchor="ctr">
              <a:spAutoFit/>
            </a:bodyPr>
            <a:lstStyle/>
            <a:p>
              <a:pPr marL="1588" algn="ctr"/>
              <a:r>
                <a:rPr lang="en-US" sz="1400" b="1">
                  <a:solidFill>
                    <a:schemeClr val="tx1"/>
                  </a:solidFill>
                  <a:ea typeface="ＭＳ Ｐゴシック" charset="0"/>
                  <a:cs typeface="Arial" charset="0"/>
                </a:rPr>
                <a:t>Targeted</a:t>
              </a:r>
            </a:p>
            <a:p>
              <a:pPr marL="1588" algn="ctr"/>
              <a:r>
                <a:rPr lang="en-US" sz="1400" b="1">
                  <a:solidFill>
                    <a:schemeClr val="tx1"/>
                  </a:solidFill>
                  <a:ea typeface="ＭＳ Ｐゴシック" charset="0"/>
                  <a:cs typeface="Arial" charset="0"/>
                </a:rPr>
                <a:t>parents</a:t>
              </a:r>
            </a:p>
            <a:p>
              <a:pPr marL="1588" algn="ctr"/>
              <a:r>
                <a:rPr lang="en-US" sz="1400" b="1">
                  <a:solidFill>
                    <a:schemeClr val="tx1"/>
                  </a:solidFill>
                  <a:ea typeface="ＭＳ Ｐゴシック" charset="0"/>
                  <a:cs typeface="Arial" charset="0"/>
                </a:rPr>
                <a:t>attend</a:t>
              </a:r>
            </a:p>
          </p:txBody>
        </p:sp>
      </p:grpSp>
      <p:grpSp>
        <p:nvGrpSpPr>
          <p:cNvPr id="27" name="Group 23"/>
          <p:cNvGrpSpPr>
            <a:grpSpLocks/>
          </p:cNvGrpSpPr>
          <p:nvPr/>
        </p:nvGrpSpPr>
        <p:grpSpPr bwMode="auto">
          <a:xfrm>
            <a:off x="3124200" y="2438400"/>
            <a:ext cx="76200" cy="4038600"/>
            <a:chOff x="0" y="0"/>
            <a:chExt cx="48" cy="2544"/>
          </a:xfrm>
        </p:grpSpPr>
        <p:sp>
          <p:nvSpPr>
            <p:cNvPr id="28" name="AutoShape 24"/>
            <p:cNvSpPr>
              <a:spLocks/>
            </p:cNvSpPr>
            <p:nvPr/>
          </p:nvSpPr>
          <p:spPr bwMode="auto">
            <a:xfrm>
              <a:off x="0" y="0"/>
              <a:ext cx="48" cy="2544"/>
            </a:xfrm>
            <a:custGeom>
              <a:avLst/>
              <a:gdLst/>
              <a:ahLst/>
              <a:cxnLst/>
              <a:rect l="0" t="0" r="r" b="b"/>
              <a:pathLst>
                <a:path w="21600" h="21600">
                  <a:moveTo>
                    <a:pt x="0" y="0"/>
                  </a:moveTo>
                  <a:cubicBezTo>
                    <a:pt x="5965" y="0"/>
                    <a:pt x="10800" y="441"/>
                    <a:pt x="10800" y="985"/>
                  </a:cubicBezTo>
                  <a:lnTo>
                    <a:pt x="10800" y="9815"/>
                  </a:lnTo>
                  <a:cubicBezTo>
                    <a:pt x="10800" y="10359"/>
                    <a:pt x="15635" y="10800"/>
                    <a:pt x="21600" y="10800"/>
                  </a:cubicBezTo>
                  <a:cubicBezTo>
                    <a:pt x="15635" y="10800"/>
                    <a:pt x="10800" y="11241"/>
                    <a:pt x="10800" y="11785"/>
                  </a:cubicBezTo>
                  <a:lnTo>
                    <a:pt x="10800" y="20615"/>
                  </a:lnTo>
                  <a:cubicBezTo>
                    <a:pt x="10800" y="21159"/>
                    <a:pt x="5965" y="21600"/>
                    <a:pt x="0" y="21600"/>
                  </a:cubicBez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9" name="Rectangle 25"/>
            <p:cNvSpPr>
              <a:spLocks/>
            </p:cNvSpPr>
            <p:nvPr/>
          </p:nvSpPr>
          <p:spPr bwMode="auto">
            <a:xfrm>
              <a:off x="0" y="33"/>
              <a:ext cx="16" cy="24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30" name="Line 26"/>
          <p:cNvSpPr>
            <a:spLocks noChangeShapeType="1"/>
          </p:cNvSpPr>
          <p:nvPr/>
        </p:nvSpPr>
        <p:spPr bwMode="auto">
          <a:xfrm rot="10800000" flipH="1">
            <a:off x="6019800" y="3048000"/>
            <a:ext cx="381000" cy="1600200"/>
          </a:xfrm>
          <a:prstGeom prst="line">
            <a:avLst/>
          </a:prstGeom>
          <a:noFill/>
          <a:ln w="127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 name="Line 27"/>
          <p:cNvSpPr>
            <a:spLocks noChangeShapeType="1"/>
          </p:cNvSpPr>
          <p:nvPr/>
        </p:nvSpPr>
        <p:spPr bwMode="auto">
          <a:xfrm>
            <a:off x="5334000" y="4419600"/>
            <a:ext cx="1588" cy="152400"/>
          </a:xfrm>
          <a:prstGeom prst="line">
            <a:avLst/>
          </a:prstGeom>
          <a:noFill/>
          <a:ln w="127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 name="Line 28"/>
          <p:cNvSpPr>
            <a:spLocks noChangeShapeType="1"/>
          </p:cNvSpPr>
          <p:nvPr/>
        </p:nvSpPr>
        <p:spPr bwMode="auto">
          <a:xfrm>
            <a:off x="5303838" y="3200400"/>
            <a:ext cx="1587" cy="152400"/>
          </a:xfrm>
          <a:prstGeom prst="line">
            <a:avLst/>
          </a:prstGeom>
          <a:noFill/>
          <a:ln w="127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 name="Line 29"/>
          <p:cNvSpPr>
            <a:spLocks noChangeShapeType="1"/>
          </p:cNvSpPr>
          <p:nvPr/>
        </p:nvSpPr>
        <p:spPr bwMode="auto">
          <a:xfrm rot="10800000" flipH="1">
            <a:off x="7467600" y="3429000"/>
            <a:ext cx="609600" cy="2362200"/>
          </a:xfrm>
          <a:prstGeom prst="line">
            <a:avLst/>
          </a:prstGeom>
          <a:noFill/>
          <a:ln w="127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4" name="Group 30"/>
          <p:cNvGrpSpPr>
            <a:grpSpLocks/>
          </p:cNvGrpSpPr>
          <p:nvPr/>
        </p:nvGrpSpPr>
        <p:grpSpPr bwMode="auto">
          <a:xfrm>
            <a:off x="1371600" y="2963863"/>
            <a:ext cx="76200" cy="2903537"/>
            <a:chOff x="0" y="0"/>
            <a:chExt cx="48" cy="1828"/>
          </a:xfrm>
        </p:grpSpPr>
        <p:sp>
          <p:nvSpPr>
            <p:cNvPr id="35" name="AutoShape 31"/>
            <p:cNvSpPr>
              <a:spLocks/>
            </p:cNvSpPr>
            <p:nvPr/>
          </p:nvSpPr>
          <p:spPr bwMode="auto">
            <a:xfrm>
              <a:off x="0" y="0"/>
              <a:ext cx="48" cy="1828"/>
            </a:xfrm>
            <a:custGeom>
              <a:avLst/>
              <a:gdLst/>
              <a:ahLst/>
              <a:cxnLst/>
              <a:rect l="0" t="0" r="r" b="b"/>
              <a:pathLst>
                <a:path w="21600" h="21600">
                  <a:moveTo>
                    <a:pt x="0" y="0"/>
                  </a:moveTo>
                  <a:cubicBezTo>
                    <a:pt x="5965" y="0"/>
                    <a:pt x="10800" y="444"/>
                    <a:pt x="10800" y="992"/>
                  </a:cubicBezTo>
                  <a:lnTo>
                    <a:pt x="10800" y="9808"/>
                  </a:lnTo>
                  <a:cubicBezTo>
                    <a:pt x="10800" y="10356"/>
                    <a:pt x="15635" y="10800"/>
                    <a:pt x="21600" y="10800"/>
                  </a:cubicBezTo>
                  <a:cubicBezTo>
                    <a:pt x="15635" y="10800"/>
                    <a:pt x="10800" y="11244"/>
                    <a:pt x="10800" y="11792"/>
                  </a:cubicBezTo>
                  <a:lnTo>
                    <a:pt x="10800" y="20608"/>
                  </a:lnTo>
                  <a:cubicBezTo>
                    <a:pt x="10800" y="21156"/>
                    <a:pt x="5965" y="21600"/>
                    <a:pt x="0" y="21600"/>
                  </a:cubicBez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6" name="Rectangle 32"/>
            <p:cNvSpPr>
              <a:spLocks/>
            </p:cNvSpPr>
            <p:nvPr/>
          </p:nvSpPr>
          <p:spPr bwMode="auto">
            <a:xfrm>
              <a:off x="0" y="24"/>
              <a:ext cx="16" cy="1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37" name="Rectangle 33"/>
          <p:cNvSpPr>
            <a:spLocks/>
          </p:cNvSpPr>
          <p:nvPr/>
        </p:nvSpPr>
        <p:spPr bwMode="auto">
          <a:xfrm>
            <a:off x="273050" y="320675"/>
            <a:ext cx="845820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1600"/>
              </a:spcBef>
            </a:pPr>
            <a:r>
              <a:rPr lang="en-US" sz="3200" b="1" i="1" dirty="0" smtClean="0">
                <a:solidFill>
                  <a:srgbClr val="800000"/>
                </a:solidFill>
                <a:ea typeface="ＭＳ Ｐゴシック" charset="0"/>
                <a:cs typeface="Arial" charset="0"/>
              </a:rPr>
              <a:t>Example: </a:t>
            </a:r>
            <a:r>
              <a:rPr lang="en-US" sz="3200" b="1" i="1" dirty="0">
                <a:solidFill>
                  <a:srgbClr val="800000"/>
                </a:solidFill>
                <a:ea typeface="ＭＳ Ｐゴシック" charset="0"/>
                <a:cs typeface="Arial" charset="0"/>
              </a:rPr>
              <a:t>Intervention-Specific Logic Model</a:t>
            </a:r>
          </a:p>
        </p:txBody>
      </p:sp>
      <p:sp>
        <p:nvSpPr>
          <p:cNvPr id="38" name="Line 34"/>
          <p:cNvSpPr>
            <a:spLocks noChangeShapeType="1"/>
          </p:cNvSpPr>
          <p:nvPr/>
        </p:nvSpPr>
        <p:spPr bwMode="auto">
          <a:xfrm>
            <a:off x="228600" y="4953000"/>
            <a:ext cx="8915400"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med" len="med"/>
                <a:tailEnd type="none" w="med" len="med"/>
              </a14:hiddenLine>
            </a:ext>
          </a:extLst>
        </p:spPr>
        <p:txBody>
          <a:bodyPr/>
          <a:lstStyle/>
          <a:p>
            <a:endParaRPr lang="en-US"/>
          </a:p>
        </p:txBody>
      </p:sp>
      <p:sp>
        <p:nvSpPr>
          <p:cNvPr id="39" name="Line 35"/>
          <p:cNvSpPr>
            <a:spLocks noChangeShapeType="1"/>
          </p:cNvSpPr>
          <p:nvPr/>
        </p:nvSpPr>
        <p:spPr bwMode="auto">
          <a:xfrm>
            <a:off x="228600" y="6400800"/>
            <a:ext cx="8915400"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med" len="med"/>
                <a:tailEnd type="none" w="med" len="med"/>
              </a14:hiddenLine>
            </a:ext>
          </a:extLst>
        </p:spPr>
        <p:txBody>
          <a:bodyPr/>
          <a:lstStyle/>
          <a:p>
            <a:endParaRPr lang="en-US"/>
          </a:p>
        </p:txBody>
      </p:sp>
      <p:sp>
        <p:nvSpPr>
          <p:cNvPr id="40" name="Line 36"/>
          <p:cNvSpPr>
            <a:spLocks noChangeShapeType="1"/>
          </p:cNvSpPr>
          <p:nvPr/>
        </p:nvSpPr>
        <p:spPr bwMode="auto">
          <a:xfrm>
            <a:off x="228600" y="4953000"/>
            <a:ext cx="1588" cy="1676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med" len="med"/>
                <a:tailEnd type="none" w="med" len="med"/>
              </a14:hiddenLine>
            </a:ext>
          </a:extLst>
        </p:spPr>
        <p:txBody>
          <a:bodyPr/>
          <a:lstStyle/>
          <a:p>
            <a:endParaRPr lang="en-US"/>
          </a:p>
        </p:txBody>
      </p:sp>
      <p:sp>
        <p:nvSpPr>
          <p:cNvPr id="41" name="Line 37"/>
          <p:cNvSpPr>
            <a:spLocks noChangeShapeType="1"/>
          </p:cNvSpPr>
          <p:nvPr/>
        </p:nvSpPr>
        <p:spPr bwMode="auto">
          <a:xfrm>
            <a:off x="9144000" y="4953000"/>
            <a:ext cx="1588" cy="1676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med" len="med"/>
                <a:tailEnd type="none" w="med" len="med"/>
              </a14:hiddenLine>
            </a:ext>
          </a:extLst>
        </p:spPr>
        <p:txBody>
          <a:bodyPr/>
          <a:lstStyle/>
          <a:p>
            <a:endParaRPr lang="en-US"/>
          </a:p>
        </p:txBody>
      </p:sp>
      <p:sp>
        <p:nvSpPr>
          <p:cNvPr id="42" name="Rectangle 38"/>
          <p:cNvSpPr>
            <a:spLocks/>
          </p:cNvSpPr>
          <p:nvPr/>
        </p:nvSpPr>
        <p:spPr bwMode="auto">
          <a:xfrm>
            <a:off x="74613" y="5095875"/>
            <a:ext cx="1144587"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Space</a:t>
            </a:r>
          </a:p>
        </p:txBody>
      </p:sp>
      <p:sp>
        <p:nvSpPr>
          <p:cNvPr id="43" name="Rectangle 39"/>
          <p:cNvSpPr>
            <a:spLocks/>
          </p:cNvSpPr>
          <p:nvPr/>
        </p:nvSpPr>
        <p:spPr bwMode="auto">
          <a:xfrm>
            <a:off x="74613" y="5476875"/>
            <a:ext cx="1144587"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Materials</a:t>
            </a:r>
          </a:p>
        </p:txBody>
      </p:sp>
      <p:sp>
        <p:nvSpPr>
          <p:cNvPr id="44" name="Rectangle 40"/>
          <p:cNvSpPr>
            <a:spLocks/>
          </p:cNvSpPr>
          <p:nvPr/>
        </p:nvSpPr>
        <p:spPr bwMode="auto">
          <a:xfrm>
            <a:off x="152400" y="3800475"/>
            <a:ext cx="1066800"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Training</a:t>
            </a:r>
          </a:p>
        </p:txBody>
      </p:sp>
      <p:sp>
        <p:nvSpPr>
          <p:cNvPr id="45" name="Line 41"/>
          <p:cNvSpPr>
            <a:spLocks noChangeShapeType="1"/>
          </p:cNvSpPr>
          <p:nvPr/>
        </p:nvSpPr>
        <p:spPr bwMode="auto">
          <a:xfrm>
            <a:off x="7010400" y="3048000"/>
            <a:ext cx="1588" cy="228600"/>
          </a:xfrm>
          <a:prstGeom prst="line">
            <a:avLst/>
          </a:prstGeom>
          <a:noFill/>
          <a:ln w="254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 name="Rectangle 42"/>
          <p:cNvSpPr>
            <a:spLocks/>
          </p:cNvSpPr>
          <p:nvPr/>
        </p:nvSpPr>
        <p:spPr bwMode="auto">
          <a:xfrm>
            <a:off x="1600200" y="1295400"/>
            <a:ext cx="2743200" cy="444500"/>
          </a:xfrm>
          <a:prstGeom prst="rect">
            <a:avLst/>
          </a:prstGeom>
          <a:solidFill>
            <a:srgbClr val="00CC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1400"/>
              </a:spcBef>
            </a:pPr>
            <a:r>
              <a:rPr lang="en-US">
                <a:solidFill>
                  <a:schemeClr val="tx1"/>
                </a:solidFill>
                <a:ea typeface="ＭＳ Ｐゴシック" charset="0"/>
                <a:cs typeface="Arial" charset="0"/>
              </a:rPr>
              <a:t>OUTPUTS</a:t>
            </a:r>
          </a:p>
        </p:txBody>
      </p:sp>
      <p:sp>
        <p:nvSpPr>
          <p:cNvPr id="47" name="Rectangle 43"/>
          <p:cNvSpPr>
            <a:spLocks/>
          </p:cNvSpPr>
          <p:nvPr/>
        </p:nvSpPr>
        <p:spPr bwMode="auto">
          <a:xfrm>
            <a:off x="228600" y="1295400"/>
            <a:ext cx="1371600" cy="444500"/>
          </a:xfrm>
          <a:prstGeom prst="rect">
            <a:avLst/>
          </a:prstGeom>
          <a:solidFill>
            <a:srgbClr val="FFFF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spcBef>
                <a:spcPts val="1400"/>
              </a:spcBef>
            </a:pPr>
            <a:r>
              <a:rPr lang="en-US">
                <a:solidFill>
                  <a:schemeClr val="tx1"/>
                </a:solidFill>
                <a:ea typeface="ＭＳ Ｐゴシック" charset="0"/>
                <a:cs typeface="Arial" charset="0"/>
              </a:rPr>
              <a:t>INPUTS</a:t>
            </a:r>
          </a:p>
        </p:txBody>
      </p:sp>
      <p:sp>
        <p:nvSpPr>
          <p:cNvPr id="48" name="Rectangle 44"/>
          <p:cNvSpPr>
            <a:spLocks/>
          </p:cNvSpPr>
          <p:nvPr/>
        </p:nvSpPr>
        <p:spPr bwMode="auto">
          <a:xfrm>
            <a:off x="4343400" y="1295400"/>
            <a:ext cx="4495800" cy="444500"/>
          </a:xfrm>
          <a:prstGeom prst="rect">
            <a:avLst/>
          </a:prstGeom>
          <a:solidFill>
            <a:srgbClr val="FF505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1400"/>
              </a:spcBef>
            </a:pPr>
            <a:r>
              <a:rPr lang="en-US">
                <a:solidFill>
                  <a:schemeClr val="tx1"/>
                </a:solidFill>
                <a:ea typeface="ＭＳ Ｐゴシック" charset="0"/>
                <a:cs typeface="Arial" charset="0"/>
              </a:rPr>
              <a:t>OUTCOMES/IMPACTS</a:t>
            </a:r>
          </a:p>
        </p:txBody>
      </p:sp>
      <p:sp>
        <p:nvSpPr>
          <p:cNvPr id="49" name="Rectangle 45"/>
          <p:cNvSpPr>
            <a:spLocks/>
          </p:cNvSpPr>
          <p:nvPr/>
        </p:nvSpPr>
        <p:spPr bwMode="auto">
          <a:xfrm>
            <a:off x="8001000" y="2362200"/>
            <a:ext cx="10668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Reduced youth alcohol use</a:t>
            </a:r>
          </a:p>
        </p:txBody>
      </p:sp>
      <p:sp>
        <p:nvSpPr>
          <p:cNvPr id="50" name="Line 46"/>
          <p:cNvSpPr>
            <a:spLocks noChangeShapeType="1"/>
          </p:cNvSpPr>
          <p:nvPr/>
        </p:nvSpPr>
        <p:spPr bwMode="auto">
          <a:xfrm>
            <a:off x="8610600" y="3429000"/>
            <a:ext cx="1588" cy="228600"/>
          </a:xfrm>
          <a:prstGeom prst="line">
            <a:avLst/>
          </a:prstGeom>
          <a:noFill/>
          <a:ln w="254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 name="Line 47"/>
          <p:cNvSpPr>
            <a:spLocks noChangeShapeType="1"/>
          </p:cNvSpPr>
          <p:nvPr/>
        </p:nvSpPr>
        <p:spPr bwMode="auto">
          <a:xfrm>
            <a:off x="7010400" y="5562600"/>
            <a:ext cx="1588" cy="228600"/>
          </a:xfrm>
          <a:prstGeom prst="line">
            <a:avLst/>
          </a:prstGeom>
          <a:noFill/>
          <a:ln w="254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 name="Rectangle 48"/>
          <p:cNvSpPr>
            <a:spLocks/>
          </p:cNvSpPr>
          <p:nvPr/>
        </p:nvSpPr>
        <p:spPr bwMode="auto">
          <a:xfrm>
            <a:off x="8001000" y="3694113"/>
            <a:ext cx="1066800" cy="738187"/>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Reduced consequences</a:t>
            </a:r>
          </a:p>
        </p:txBody>
      </p:sp>
    </p:spTree>
    <p:extLst>
      <p:ext uri="{BB962C8B-B14F-4D97-AF65-F5344CB8AC3E}">
        <p14:creationId xmlns:p14="http://schemas.microsoft.com/office/powerpoint/2010/main" val="19738445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700" y="241300"/>
            <a:ext cx="8331200" cy="863600"/>
          </a:xfrm>
        </p:spPr>
        <p:txBody>
          <a:bodyPr>
            <a:normAutofit/>
          </a:bodyPr>
          <a:lstStyle/>
          <a:p>
            <a:pPr algn="ctr"/>
            <a:r>
              <a:rPr lang="en-US" sz="4000" b="1" i="1" dirty="0" smtClean="0">
                <a:solidFill>
                  <a:srgbClr val="800000"/>
                </a:solidFill>
              </a:rPr>
              <a:t>Benefits of Establishing Evidence</a:t>
            </a:r>
            <a:endParaRPr lang="en-US" sz="4000" b="1" i="1" dirty="0">
              <a:solidFill>
                <a:srgbClr val="800000"/>
              </a:solidFill>
            </a:endParaRPr>
          </a:p>
        </p:txBody>
      </p:sp>
      <p:sp>
        <p:nvSpPr>
          <p:cNvPr id="3" name="Subtitle 2"/>
          <p:cNvSpPr>
            <a:spLocks noGrp="1"/>
          </p:cNvSpPr>
          <p:nvPr>
            <p:ph type="subTitle" idx="1"/>
          </p:nvPr>
        </p:nvSpPr>
        <p:spPr>
          <a:xfrm>
            <a:off x="1219200" y="1397000"/>
            <a:ext cx="7620000" cy="5283200"/>
          </a:xfrm>
        </p:spPr>
        <p:txBody>
          <a:bodyPr>
            <a:normAutofit/>
          </a:bodyPr>
          <a:lstStyle/>
          <a:p>
            <a:pPr marL="484632" indent="-457200">
              <a:lnSpc>
                <a:spcPct val="90000"/>
              </a:lnSpc>
              <a:buFont typeface="Wingdings" charset="2"/>
              <a:buChar char="Ø"/>
            </a:pPr>
            <a:r>
              <a:rPr lang="en-US" sz="3600" dirty="0"/>
              <a:t>Helps to maximize evaluation resources by identifying key outcomes for evaluation</a:t>
            </a:r>
          </a:p>
          <a:p>
            <a:pPr marL="484632" indent="-457200">
              <a:lnSpc>
                <a:spcPct val="90000"/>
              </a:lnSpc>
              <a:buFont typeface="Wingdings" charset="2"/>
              <a:buChar char="Ø"/>
            </a:pPr>
            <a:r>
              <a:rPr lang="en-US" sz="3600" dirty="0"/>
              <a:t>Helps to identify evaluation questions of interest</a:t>
            </a:r>
          </a:p>
          <a:p>
            <a:pPr marL="484632" indent="-457200">
              <a:buFont typeface="Wingdings" charset="2"/>
              <a:buChar char="Ø"/>
            </a:pPr>
            <a:r>
              <a:rPr lang="en-US" sz="3600" dirty="0"/>
              <a:t>Helps to identify evaluation methods, instruments and measures</a:t>
            </a:r>
          </a:p>
          <a:p>
            <a:pPr marL="484632" indent="-457200">
              <a:buFont typeface="Wingdings" charset="2"/>
              <a:buChar char="Ø"/>
            </a:pPr>
            <a:r>
              <a:rPr lang="en-US" sz="3600" dirty="0"/>
              <a:t>Helps to plan for timing of evaluation data collection</a:t>
            </a:r>
          </a:p>
          <a:p>
            <a:endParaRPr lang="en-US" dirty="0"/>
          </a:p>
        </p:txBody>
      </p:sp>
      <p:sp>
        <p:nvSpPr>
          <p:cNvPr id="4" name="Slide Number Placeholder 3"/>
          <p:cNvSpPr>
            <a:spLocks noGrp="1"/>
          </p:cNvSpPr>
          <p:nvPr>
            <p:ph type="sldNum" sz="quarter" idx="12"/>
          </p:nvPr>
        </p:nvSpPr>
        <p:spPr/>
        <p:txBody>
          <a:bodyPr/>
          <a:lstStyle/>
          <a:p>
            <a:fld id="{D7E63A33-8271-4DD0-9C48-789913D7C115}" type="slidenum">
              <a:rPr lang="en-US" smtClean="0"/>
              <a:pPr/>
              <a:t>16</a:t>
            </a:fld>
            <a:endParaRPr lang="en-US"/>
          </a:p>
        </p:txBody>
      </p:sp>
    </p:spTree>
    <p:extLst>
      <p:ext uri="{BB962C8B-B14F-4D97-AF65-F5344CB8AC3E}">
        <p14:creationId xmlns:p14="http://schemas.microsoft.com/office/powerpoint/2010/main" val="1506592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7900" y="88900"/>
            <a:ext cx="8166100" cy="876300"/>
          </a:xfrm>
        </p:spPr>
        <p:txBody>
          <a:bodyPr>
            <a:normAutofit fontScale="90000"/>
          </a:bodyPr>
          <a:lstStyle/>
          <a:p>
            <a:pPr algn="ctr"/>
            <a:r>
              <a:rPr lang="en-US" b="1" i="1" dirty="0" smtClean="0">
                <a:solidFill>
                  <a:srgbClr val="800000"/>
                </a:solidFill>
              </a:rPr>
              <a:t>Logic Model &amp; Evaluation Questions</a:t>
            </a:r>
            <a:endParaRPr lang="en-US" b="1" i="1" dirty="0">
              <a:solidFill>
                <a:srgbClr val="800000"/>
              </a:solidFill>
            </a:endParaRPr>
          </a:p>
        </p:txBody>
      </p:sp>
      <p:sp>
        <p:nvSpPr>
          <p:cNvPr id="3" name="Content Placeholder 2"/>
          <p:cNvSpPr>
            <a:spLocks noGrp="1"/>
          </p:cNvSpPr>
          <p:nvPr>
            <p:ph idx="1"/>
          </p:nvPr>
        </p:nvSpPr>
        <p:spPr>
          <a:xfrm>
            <a:off x="1143000" y="1092200"/>
            <a:ext cx="7790688" cy="5727700"/>
          </a:xfrm>
        </p:spPr>
        <p:txBody>
          <a:bodyPr>
            <a:normAutofit fontScale="92500" lnSpcReduction="10000"/>
          </a:bodyPr>
          <a:lstStyle/>
          <a:p>
            <a:pPr marL="39688">
              <a:lnSpc>
                <a:spcPct val="75000"/>
              </a:lnSpc>
              <a:spcBef>
                <a:spcPts val="1100"/>
              </a:spcBef>
            </a:pPr>
            <a:r>
              <a:rPr lang="en-US" sz="2800" b="1" i="1" u="sng" dirty="0">
                <a:latin typeface="Lucida Grande" charset="0"/>
                <a:ea typeface="ＭＳ Ｐゴシック" charset="0"/>
                <a:cs typeface="Lucida Grande" charset="0"/>
                <a:sym typeface="Lucida Grande" charset="0"/>
              </a:rPr>
              <a:t>Needs assessment</a:t>
            </a:r>
            <a:r>
              <a:rPr lang="en-US" sz="2800" b="1" i="1" dirty="0">
                <a:latin typeface="Lucida Grande" charset="0"/>
                <a:ea typeface="ＭＳ Ｐゴシック" charset="0"/>
                <a:cs typeface="Lucida Grande" charset="0"/>
                <a:sym typeface="Lucida Grande" charset="0"/>
              </a:rPr>
              <a:t>:  </a:t>
            </a:r>
          </a:p>
          <a:p>
            <a:pPr marL="573088" indent="-306388">
              <a:lnSpc>
                <a:spcPct val="75000"/>
              </a:lnSpc>
              <a:spcBef>
                <a:spcPts val="1100"/>
              </a:spcBef>
            </a:pPr>
            <a:r>
              <a:rPr lang="en-US" sz="2600" dirty="0">
                <a:latin typeface="Lucida Grande" charset="0"/>
                <a:ea typeface="ＭＳ Ｐゴシック" charset="0"/>
                <a:cs typeface="Lucida Grande" charset="0"/>
                <a:sym typeface="Lucida Grande" charset="0"/>
              </a:rPr>
              <a:t>What are the characteristics, needs, priorities of target population?</a:t>
            </a:r>
          </a:p>
          <a:p>
            <a:pPr marL="573088" indent="-306388">
              <a:lnSpc>
                <a:spcPct val="75000"/>
              </a:lnSpc>
              <a:spcBef>
                <a:spcPts val="1100"/>
              </a:spcBef>
            </a:pPr>
            <a:r>
              <a:rPr lang="en-US" sz="2600" dirty="0">
                <a:latin typeface="Lucida Grande" charset="0"/>
                <a:ea typeface="ＭＳ Ｐゴシック" charset="0"/>
                <a:cs typeface="Lucida Grande" charset="0"/>
                <a:sym typeface="Lucida Grande" charset="0"/>
              </a:rPr>
              <a:t>What are potential barriers/facilitators?</a:t>
            </a:r>
          </a:p>
          <a:p>
            <a:pPr marL="39688">
              <a:lnSpc>
                <a:spcPct val="75000"/>
              </a:lnSpc>
              <a:spcBef>
                <a:spcPts val="1100"/>
              </a:spcBef>
            </a:pPr>
            <a:r>
              <a:rPr lang="en-US" sz="2800" b="1" i="1" u="sng" dirty="0">
                <a:latin typeface="Lucida Grande" charset="0"/>
                <a:ea typeface="ＭＳ Ｐゴシック" charset="0"/>
                <a:cs typeface="Lucida Grande" charset="0"/>
                <a:sym typeface="Lucida Grande" charset="0"/>
              </a:rPr>
              <a:t>Process evaluation:  </a:t>
            </a:r>
          </a:p>
          <a:p>
            <a:pPr marL="574675" indent="-282575">
              <a:lnSpc>
                <a:spcPct val="75000"/>
              </a:lnSpc>
              <a:spcBef>
                <a:spcPts val="1100"/>
              </a:spcBef>
            </a:pPr>
            <a:r>
              <a:rPr lang="en-US" sz="2600" dirty="0">
                <a:latin typeface="Lucida Grande" charset="0"/>
                <a:ea typeface="ＭＳ Ｐゴシック" charset="0"/>
                <a:cs typeface="Lucida Grande" charset="0"/>
                <a:sym typeface="Lucida Grande" charset="0"/>
              </a:rPr>
              <a:t>How is program implemented? </a:t>
            </a:r>
          </a:p>
          <a:p>
            <a:pPr marL="574675" indent="-282575">
              <a:lnSpc>
                <a:spcPct val="75000"/>
              </a:lnSpc>
              <a:spcBef>
                <a:spcPts val="1100"/>
              </a:spcBef>
            </a:pPr>
            <a:r>
              <a:rPr lang="en-US" sz="2600" dirty="0">
                <a:latin typeface="Lucida Grande" charset="0"/>
                <a:ea typeface="ＭＳ Ｐゴシック" charset="0"/>
                <a:cs typeface="Lucida Grande" charset="0"/>
                <a:sym typeface="Lucida Grande" charset="0"/>
              </a:rPr>
              <a:t>Are activities delivered as intended? </a:t>
            </a:r>
          </a:p>
          <a:p>
            <a:pPr marL="574675" indent="-282575">
              <a:lnSpc>
                <a:spcPct val="75000"/>
              </a:lnSpc>
              <a:spcBef>
                <a:spcPts val="1100"/>
              </a:spcBef>
            </a:pPr>
            <a:r>
              <a:rPr lang="en-US" sz="2600" dirty="0">
                <a:latin typeface="Lucida Grande" charset="0"/>
                <a:ea typeface="ＭＳ Ｐゴシック" charset="0"/>
                <a:cs typeface="Lucida Grande" charset="0"/>
                <a:sym typeface="Lucida Grande" charset="0"/>
              </a:rPr>
              <a:t>Are participants being reached as intended? </a:t>
            </a:r>
          </a:p>
          <a:p>
            <a:pPr marL="574675" indent="-282575">
              <a:lnSpc>
                <a:spcPct val="75000"/>
              </a:lnSpc>
              <a:spcBef>
                <a:spcPts val="1100"/>
              </a:spcBef>
            </a:pPr>
            <a:r>
              <a:rPr lang="en-US" sz="2600" dirty="0">
                <a:latin typeface="Lucida Grande" charset="0"/>
                <a:ea typeface="ＭＳ Ｐゴシック" charset="0"/>
                <a:cs typeface="Lucida Grande" charset="0"/>
                <a:sym typeface="Lucida Grande" charset="0"/>
              </a:rPr>
              <a:t>What are participant reactions?</a:t>
            </a:r>
          </a:p>
          <a:p>
            <a:pPr marL="39688">
              <a:lnSpc>
                <a:spcPct val="75000"/>
              </a:lnSpc>
              <a:spcBef>
                <a:spcPts val="1100"/>
              </a:spcBef>
            </a:pPr>
            <a:r>
              <a:rPr lang="en-US" sz="2800" b="1" i="1" u="sng" dirty="0">
                <a:latin typeface="Lucida Grande" charset="0"/>
                <a:ea typeface="ＭＳ Ｐゴシック" charset="0"/>
                <a:cs typeface="Lucida Grande" charset="0"/>
                <a:sym typeface="Lucida Grande" charset="0"/>
              </a:rPr>
              <a:t>Outcome evaluation:</a:t>
            </a:r>
            <a:r>
              <a:rPr lang="en-US" sz="2800" b="1" i="1" dirty="0">
                <a:latin typeface="Lucida Grande" charset="0"/>
                <a:ea typeface="ＭＳ Ｐゴシック" charset="0"/>
                <a:cs typeface="Lucida Grande" charset="0"/>
                <a:sym typeface="Lucida Grande" charset="0"/>
              </a:rPr>
              <a:t>  </a:t>
            </a:r>
          </a:p>
          <a:p>
            <a:pPr marL="574675" indent="-282575">
              <a:lnSpc>
                <a:spcPct val="75000"/>
              </a:lnSpc>
              <a:spcBef>
                <a:spcPts val="1100"/>
              </a:spcBef>
            </a:pPr>
            <a:r>
              <a:rPr lang="en-US" sz="2600" dirty="0">
                <a:latin typeface="Lucida Grande" charset="0"/>
                <a:ea typeface="ＭＳ Ｐゴシック" charset="0"/>
                <a:cs typeface="Lucida Grande" charset="0"/>
                <a:sym typeface="Lucida Grande" charset="0"/>
              </a:rPr>
              <a:t>To what extent are desired changes occurring?  For whom?</a:t>
            </a:r>
          </a:p>
          <a:p>
            <a:pPr marL="574675" indent="-282575">
              <a:lnSpc>
                <a:spcPct val="75000"/>
              </a:lnSpc>
              <a:spcBef>
                <a:spcPts val="1100"/>
              </a:spcBef>
            </a:pPr>
            <a:r>
              <a:rPr lang="en-US" sz="2600" dirty="0">
                <a:latin typeface="Lucida Grande" charset="0"/>
                <a:ea typeface="ＭＳ Ｐゴシック" charset="0"/>
                <a:cs typeface="Lucida Grande" charset="0"/>
                <a:sym typeface="Lucida Grande" charset="0"/>
              </a:rPr>
              <a:t>Is the program making a difference?</a:t>
            </a:r>
          </a:p>
          <a:p>
            <a:pPr marL="574675" indent="-282575">
              <a:lnSpc>
                <a:spcPct val="75000"/>
              </a:lnSpc>
              <a:spcBef>
                <a:spcPts val="1100"/>
              </a:spcBef>
            </a:pPr>
            <a:r>
              <a:rPr lang="en-US" sz="2600" dirty="0">
                <a:latin typeface="Lucida Grande" charset="0"/>
                <a:ea typeface="ＭＳ Ｐゴシック" charset="0"/>
                <a:cs typeface="Lucida Grande" charset="0"/>
                <a:sym typeface="Lucida Grande" charset="0"/>
              </a:rPr>
              <a:t>What seems to work? Not work?</a:t>
            </a:r>
          </a:p>
          <a:p>
            <a:pPr marL="574675" indent="-282575">
              <a:lnSpc>
                <a:spcPct val="75000"/>
              </a:lnSpc>
              <a:spcBef>
                <a:spcPts val="1100"/>
              </a:spcBef>
            </a:pPr>
            <a:r>
              <a:rPr lang="en-US" sz="2600" dirty="0">
                <a:latin typeface="Lucida Grande" charset="0"/>
                <a:ea typeface="ＭＳ Ｐゴシック" charset="0"/>
                <a:cs typeface="Lucida Grande" charset="0"/>
                <a:sym typeface="Lucida Grande" charset="0"/>
              </a:rPr>
              <a:t>What are unintended outcomes</a:t>
            </a:r>
            <a:r>
              <a:rPr lang="en-US" sz="2600" dirty="0" smtClean="0">
                <a:latin typeface="Lucida Grande" charset="0"/>
                <a:ea typeface="ＭＳ Ｐゴシック" charset="0"/>
                <a:cs typeface="Lucida Grande" charset="0"/>
                <a:sym typeface="Lucida Grande" charset="0"/>
              </a:rPr>
              <a:t>?</a:t>
            </a:r>
            <a:endParaRPr lang="en-US" sz="2600" dirty="0">
              <a:latin typeface="Lucida Grande" charset="0"/>
              <a:ea typeface="ＭＳ Ｐゴシック" charset="0"/>
              <a:cs typeface="Lucida Grande" charset="0"/>
              <a:sym typeface="Lucida Grande" charset="0"/>
            </a:endParaRPr>
          </a:p>
        </p:txBody>
      </p:sp>
      <p:sp>
        <p:nvSpPr>
          <p:cNvPr id="4" name="Slide Number Placeholder 3"/>
          <p:cNvSpPr>
            <a:spLocks noGrp="1"/>
          </p:cNvSpPr>
          <p:nvPr>
            <p:ph type="sldNum" sz="quarter" idx="12"/>
          </p:nvPr>
        </p:nvSpPr>
        <p:spPr/>
        <p:txBody>
          <a:bodyPr/>
          <a:lstStyle/>
          <a:p>
            <a:fld id="{A6FDA359-A7F0-9144-B321-F6E62A295A50}" type="slidenum">
              <a:rPr lang="en-US" smtClean="0"/>
              <a:t>17</a:t>
            </a:fld>
            <a:endParaRPr lang="en-US"/>
          </a:p>
        </p:txBody>
      </p:sp>
    </p:spTree>
    <p:extLst>
      <p:ext uri="{BB962C8B-B14F-4D97-AF65-F5344CB8AC3E}">
        <p14:creationId xmlns:p14="http://schemas.microsoft.com/office/powerpoint/2010/main" val="2656744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4900" y="114300"/>
            <a:ext cx="7828788" cy="6667500"/>
          </a:xfrm>
        </p:spPr>
        <p:txBody>
          <a:bodyPr/>
          <a:lstStyle/>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18</a:t>
            </a:fld>
            <a:endParaRPr lang="en-US"/>
          </a:p>
        </p:txBody>
      </p:sp>
      <p:grpSp>
        <p:nvGrpSpPr>
          <p:cNvPr id="5" name="Group 1"/>
          <p:cNvGrpSpPr>
            <a:grpSpLocks/>
          </p:cNvGrpSpPr>
          <p:nvPr/>
        </p:nvGrpSpPr>
        <p:grpSpPr bwMode="auto">
          <a:xfrm>
            <a:off x="-14414" y="280989"/>
            <a:ext cx="9144000" cy="6858000"/>
            <a:chOff x="0" y="0"/>
            <a:chExt cx="5760" cy="4320"/>
          </a:xfrm>
        </p:grpSpPr>
        <p:sp>
          <p:nvSpPr>
            <p:cNvPr id="6" name="Rectangle 2"/>
            <p:cNvSpPr>
              <a:spLocks/>
            </p:cNvSpPr>
            <p:nvPr/>
          </p:nvSpPr>
          <p:spPr bwMode="auto">
            <a:xfrm>
              <a:off x="0" y="0"/>
              <a:ext cx="5760" cy="4320"/>
            </a:xfrm>
            <a:prstGeom prst="rect">
              <a:avLst/>
            </a:prstGeom>
            <a:solidFill>
              <a:srgbClr val="FFFFFF"/>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7" name="Rectangle 3"/>
            <p:cNvSpPr>
              <a:spLocks/>
            </p:cNvSpPr>
            <p:nvPr/>
          </p:nvSpPr>
          <p:spPr bwMode="auto">
            <a:xfrm>
              <a:off x="0" y="0"/>
              <a:ext cx="5760"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8" name="Rectangle 4"/>
          <p:cNvSpPr>
            <a:spLocks/>
          </p:cNvSpPr>
          <p:nvPr/>
        </p:nvSpPr>
        <p:spPr bwMode="auto">
          <a:xfrm>
            <a:off x="381000" y="1417638"/>
            <a:ext cx="762000"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Staff</a:t>
            </a:r>
          </a:p>
        </p:txBody>
      </p:sp>
      <p:sp>
        <p:nvSpPr>
          <p:cNvPr id="9" name="Rectangle 5"/>
          <p:cNvSpPr>
            <a:spLocks/>
          </p:cNvSpPr>
          <p:nvPr/>
        </p:nvSpPr>
        <p:spPr bwMode="auto">
          <a:xfrm>
            <a:off x="304800" y="1965325"/>
            <a:ext cx="838200"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Money</a:t>
            </a:r>
          </a:p>
        </p:txBody>
      </p:sp>
      <p:sp>
        <p:nvSpPr>
          <p:cNvPr id="10" name="Rectangle 6"/>
          <p:cNvSpPr>
            <a:spLocks/>
          </p:cNvSpPr>
          <p:nvPr/>
        </p:nvSpPr>
        <p:spPr bwMode="auto">
          <a:xfrm>
            <a:off x="228600" y="2514600"/>
            <a:ext cx="914400"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dirty="0">
                <a:solidFill>
                  <a:schemeClr val="tx1"/>
                </a:solidFill>
                <a:ea typeface="ＭＳ Ｐゴシック" charset="0"/>
                <a:cs typeface="Arial" charset="0"/>
              </a:rPr>
              <a:t>Partners</a:t>
            </a:r>
          </a:p>
        </p:txBody>
      </p:sp>
      <p:sp>
        <p:nvSpPr>
          <p:cNvPr id="11" name="Rectangle 7"/>
          <p:cNvSpPr>
            <a:spLocks/>
          </p:cNvSpPr>
          <p:nvPr/>
        </p:nvSpPr>
        <p:spPr bwMode="auto">
          <a:xfrm>
            <a:off x="152400" y="3063875"/>
            <a:ext cx="990600" cy="330200"/>
          </a:xfrm>
          <a:prstGeom prst="rect">
            <a:avLst/>
          </a:prstGeom>
          <a:solidFill>
            <a:srgbClr val="FFFF0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dirty="0">
                <a:solidFill>
                  <a:schemeClr val="tx1"/>
                </a:solidFill>
                <a:ea typeface="ＭＳ Ｐゴシック" charset="0"/>
                <a:cs typeface="Arial" charset="0"/>
              </a:rPr>
              <a:t>Research</a:t>
            </a:r>
          </a:p>
        </p:txBody>
      </p:sp>
      <p:sp>
        <p:nvSpPr>
          <p:cNvPr id="12" name="Rectangle 8"/>
          <p:cNvSpPr>
            <a:spLocks/>
          </p:cNvSpPr>
          <p:nvPr/>
        </p:nvSpPr>
        <p:spPr bwMode="auto">
          <a:xfrm>
            <a:off x="4543425" y="3063875"/>
            <a:ext cx="1447800" cy="11430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gain skills in  effective parenting practices</a:t>
            </a:r>
          </a:p>
        </p:txBody>
      </p:sp>
      <p:sp>
        <p:nvSpPr>
          <p:cNvPr id="13" name="Rectangle 9"/>
          <p:cNvSpPr>
            <a:spLocks/>
          </p:cNvSpPr>
          <p:nvPr/>
        </p:nvSpPr>
        <p:spPr bwMode="auto">
          <a:xfrm>
            <a:off x="1554163" y="1020763"/>
            <a:ext cx="1295400" cy="739775"/>
          </a:xfrm>
          <a:prstGeom prst="rect">
            <a:avLst/>
          </a:prstGeom>
          <a:solidFill>
            <a:srgbClr val="66FF66"/>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Develop parent ed curriculum</a:t>
            </a:r>
          </a:p>
        </p:txBody>
      </p:sp>
      <p:sp>
        <p:nvSpPr>
          <p:cNvPr id="14" name="Rectangle 10"/>
          <p:cNvSpPr>
            <a:spLocks/>
          </p:cNvSpPr>
          <p:nvPr/>
        </p:nvSpPr>
        <p:spPr bwMode="auto">
          <a:xfrm>
            <a:off x="1554163" y="1935163"/>
            <a:ext cx="1219200" cy="939800"/>
          </a:xfrm>
          <a:prstGeom prst="rect">
            <a:avLst/>
          </a:prstGeom>
          <a:solidFill>
            <a:srgbClr val="66FF66"/>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Deliver series of  interactive sessions</a:t>
            </a:r>
          </a:p>
        </p:txBody>
      </p:sp>
      <p:sp>
        <p:nvSpPr>
          <p:cNvPr id="15" name="Rectangle 11"/>
          <p:cNvSpPr>
            <a:spLocks/>
          </p:cNvSpPr>
          <p:nvPr/>
        </p:nvSpPr>
        <p:spPr bwMode="auto">
          <a:xfrm>
            <a:off x="4525963" y="868363"/>
            <a:ext cx="15240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increase knowledge of child dev</a:t>
            </a:r>
          </a:p>
        </p:txBody>
      </p:sp>
      <p:sp>
        <p:nvSpPr>
          <p:cNvPr id="16" name="Rectangle 12"/>
          <p:cNvSpPr>
            <a:spLocks/>
          </p:cNvSpPr>
          <p:nvPr/>
        </p:nvSpPr>
        <p:spPr bwMode="auto">
          <a:xfrm>
            <a:off x="4479925" y="1965325"/>
            <a:ext cx="15240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better understand their own parenting style </a:t>
            </a:r>
          </a:p>
        </p:txBody>
      </p:sp>
      <p:sp>
        <p:nvSpPr>
          <p:cNvPr id="17" name="Rectangle 13"/>
          <p:cNvSpPr>
            <a:spLocks/>
          </p:cNvSpPr>
          <p:nvPr/>
        </p:nvSpPr>
        <p:spPr bwMode="auto">
          <a:xfrm>
            <a:off x="6278563" y="2773363"/>
            <a:ext cx="13716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Parents use effective parenting practices</a:t>
            </a:r>
          </a:p>
        </p:txBody>
      </p:sp>
      <p:sp>
        <p:nvSpPr>
          <p:cNvPr id="18" name="Rectangle 14"/>
          <p:cNvSpPr>
            <a:spLocks/>
          </p:cNvSpPr>
          <p:nvPr/>
        </p:nvSpPr>
        <p:spPr bwMode="auto">
          <a:xfrm>
            <a:off x="7878763" y="1782763"/>
            <a:ext cx="1066800" cy="9398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Improved child-parent relations</a:t>
            </a:r>
          </a:p>
        </p:txBody>
      </p:sp>
      <p:sp>
        <p:nvSpPr>
          <p:cNvPr id="19" name="Rectangle 15"/>
          <p:cNvSpPr>
            <a:spLocks/>
          </p:cNvSpPr>
          <p:nvPr/>
        </p:nvSpPr>
        <p:spPr bwMode="auto">
          <a:xfrm>
            <a:off x="1554163" y="3154363"/>
            <a:ext cx="1219200" cy="739775"/>
          </a:xfrm>
          <a:prstGeom prst="rect">
            <a:avLst/>
          </a:prstGeom>
          <a:solidFill>
            <a:srgbClr val="66FF66"/>
          </a:solidFill>
          <a:ln w="12700">
            <a:solidFill>
              <a:schemeClr val="tx1"/>
            </a:solidFill>
            <a:prstDash val="solid"/>
            <a:miter lim="800000"/>
            <a:headEnd type="none" w="med" len="med"/>
            <a:tailEnd type="none" w="med" len="med"/>
          </a:ln>
        </p:spPr>
        <p:txBody>
          <a:bodyPr lIns="0" tIns="0" rIns="40639" bIns="0"/>
          <a:lstStyle/>
          <a:p>
            <a:pPr marL="39688"/>
            <a:r>
              <a:rPr lang="en-US" sz="1400" b="1">
                <a:solidFill>
                  <a:schemeClr val="tx1"/>
                </a:solidFill>
                <a:ea typeface="ＭＳ Ｐゴシック" charset="0"/>
                <a:cs typeface="Arial" charset="0"/>
              </a:rPr>
              <a:t>Facilitate support groups</a:t>
            </a:r>
          </a:p>
        </p:txBody>
      </p:sp>
      <p:sp>
        <p:nvSpPr>
          <p:cNvPr id="20" name="Rectangle 16"/>
          <p:cNvSpPr>
            <a:spLocks/>
          </p:cNvSpPr>
          <p:nvPr/>
        </p:nvSpPr>
        <p:spPr bwMode="auto">
          <a:xfrm>
            <a:off x="6278563" y="1325563"/>
            <a:ext cx="1371600" cy="1143000"/>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dirty="0">
                <a:solidFill>
                  <a:schemeClr val="tx1"/>
                </a:solidFill>
                <a:ea typeface="ＭＳ Ｐゴシック" charset="0"/>
                <a:cs typeface="Arial" charset="0"/>
              </a:rPr>
              <a:t>Parents identify appropriate actions to take </a:t>
            </a:r>
          </a:p>
        </p:txBody>
      </p:sp>
      <p:sp>
        <p:nvSpPr>
          <p:cNvPr id="21" name="Rectangle 17"/>
          <p:cNvSpPr>
            <a:spLocks/>
          </p:cNvSpPr>
          <p:nvPr/>
        </p:nvSpPr>
        <p:spPr bwMode="auto">
          <a:xfrm>
            <a:off x="7878763" y="3078163"/>
            <a:ext cx="1066800" cy="739775"/>
          </a:xfrm>
          <a:prstGeom prst="rect">
            <a:avLst/>
          </a:prstGeom>
          <a:solidFill>
            <a:srgbClr val="FF7C80"/>
          </a:solidFill>
          <a:ln w="12700">
            <a:solidFill>
              <a:schemeClr val="tx1"/>
            </a:solidFill>
            <a:prstDash val="solid"/>
            <a:miter lim="800000"/>
            <a:headEnd type="none" w="med" len="med"/>
            <a:tailEnd type="none" w="med" len="med"/>
          </a:ln>
        </p:spPr>
        <p:txBody>
          <a:bodyPr lIns="0" tIns="0" rIns="40639" bIns="0"/>
          <a:lstStyle/>
          <a:p>
            <a:pPr marL="39688">
              <a:spcBef>
                <a:spcPts val="800"/>
              </a:spcBef>
            </a:pPr>
            <a:r>
              <a:rPr lang="en-US" sz="1400" b="1">
                <a:solidFill>
                  <a:schemeClr val="tx1"/>
                </a:solidFill>
                <a:ea typeface="ＭＳ Ｐゴシック" charset="0"/>
                <a:cs typeface="Arial" charset="0"/>
              </a:rPr>
              <a:t>Increased Family  Bonding</a:t>
            </a:r>
          </a:p>
        </p:txBody>
      </p:sp>
      <p:sp>
        <p:nvSpPr>
          <p:cNvPr id="22" name="Line 18"/>
          <p:cNvSpPr>
            <a:spLocks noChangeShapeType="1"/>
          </p:cNvSpPr>
          <p:nvPr/>
        </p:nvSpPr>
        <p:spPr bwMode="auto">
          <a:xfrm>
            <a:off x="8412163" y="2773363"/>
            <a:ext cx="1587" cy="228600"/>
          </a:xfrm>
          <a:prstGeom prst="line">
            <a:avLst/>
          </a:prstGeom>
          <a:noFill/>
          <a:ln w="254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3" name="Group 19"/>
          <p:cNvGrpSpPr>
            <a:grpSpLocks/>
          </p:cNvGrpSpPr>
          <p:nvPr/>
        </p:nvGrpSpPr>
        <p:grpSpPr bwMode="auto">
          <a:xfrm>
            <a:off x="3001963" y="1706563"/>
            <a:ext cx="914400" cy="1371600"/>
            <a:chOff x="0" y="0"/>
            <a:chExt cx="576" cy="864"/>
          </a:xfrm>
        </p:grpSpPr>
        <p:sp>
          <p:nvSpPr>
            <p:cNvPr id="24" name="Oval 20"/>
            <p:cNvSpPr>
              <a:spLocks/>
            </p:cNvSpPr>
            <p:nvPr/>
          </p:nvSpPr>
          <p:spPr bwMode="auto">
            <a:xfrm>
              <a:off x="0" y="0"/>
              <a:ext cx="576" cy="864"/>
            </a:xfrm>
            <a:prstGeom prst="ellipse">
              <a:avLst/>
            </a:prstGeom>
            <a:solidFill>
              <a:srgbClr val="66FF33"/>
            </a:solidFill>
            <a:ln w="12700">
              <a:solidFill>
                <a:schemeClr val="tx1"/>
              </a:solidFill>
              <a:prstDash val="solid"/>
              <a:round/>
              <a:headEnd type="none" w="med" len="med"/>
              <a:tailEnd type="none" w="med" len="med"/>
            </a:ln>
          </p:spPr>
          <p:txBody>
            <a:bodyPr lIns="0" tIns="0" rIns="0" bIns="0"/>
            <a:lstStyle/>
            <a:p>
              <a:endParaRPr lang="en-US"/>
            </a:p>
          </p:txBody>
        </p:sp>
        <p:sp>
          <p:nvSpPr>
            <p:cNvPr id="25" name="Rectangle 21"/>
            <p:cNvSpPr>
              <a:spLocks/>
            </p:cNvSpPr>
            <p:nvPr/>
          </p:nvSpPr>
          <p:spPr bwMode="auto">
            <a:xfrm>
              <a:off x="15" y="216"/>
              <a:ext cx="545" cy="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38100" tIns="38100" rIns="78049" bIns="38100" anchor="ctr">
              <a:spAutoFit/>
            </a:bodyPr>
            <a:lstStyle/>
            <a:p>
              <a:pPr marL="1588" algn="ctr"/>
              <a:r>
                <a:rPr lang="en-US" sz="1400" b="1">
                  <a:solidFill>
                    <a:schemeClr val="tx1"/>
                  </a:solidFill>
                  <a:ea typeface="ＭＳ Ｐゴシック" charset="0"/>
                  <a:cs typeface="Arial" charset="0"/>
                </a:rPr>
                <a:t>Targeted</a:t>
              </a:r>
            </a:p>
            <a:p>
              <a:pPr marL="1588" algn="ctr"/>
              <a:r>
                <a:rPr lang="en-US" sz="1400" b="1">
                  <a:solidFill>
                    <a:schemeClr val="tx1"/>
                  </a:solidFill>
                  <a:ea typeface="ＭＳ Ｐゴシック" charset="0"/>
                  <a:cs typeface="Arial" charset="0"/>
                </a:rPr>
                <a:t>parents</a:t>
              </a:r>
            </a:p>
            <a:p>
              <a:pPr marL="1588" algn="ctr"/>
              <a:r>
                <a:rPr lang="en-US" sz="1400" b="1">
                  <a:solidFill>
                    <a:schemeClr val="tx1"/>
                  </a:solidFill>
                  <a:ea typeface="ＭＳ Ｐゴシック" charset="0"/>
                  <a:cs typeface="Arial" charset="0"/>
                </a:rPr>
                <a:t>attend</a:t>
              </a:r>
            </a:p>
          </p:txBody>
        </p:sp>
      </p:grpSp>
      <p:sp>
        <p:nvSpPr>
          <p:cNvPr id="26" name="Line 22"/>
          <p:cNvSpPr>
            <a:spLocks noChangeShapeType="1"/>
          </p:cNvSpPr>
          <p:nvPr/>
        </p:nvSpPr>
        <p:spPr bwMode="auto">
          <a:xfrm>
            <a:off x="3992563" y="2468563"/>
            <a:ext cx="381000" cy="1587"/>
          </a:xfrm>
          <a:prstGeom prst="line">
            <a:avLst/>
          </a:prstGeom>
          <a:noFill/>
          <a:ln w="381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Line 23"/>
          <p:cNvSpPr>
            <a:spLocks noChangeShapeType="1"/>
          </p:cNvSpPr>
          <p:nvPr/>
        </p:nvSpPr>
        <p:spPr bwMode="auto">
          <a:xfrm>
            <a:off x="6964363" y="2468563"/>
            <a:ext cx="1587" cy="228600"/>
          </a:xfrm>
          <a:prstGeom prst="line">
            <a:avLst/>
          </a:prstGeom>
          <a:noFill/>
          <a:ln w="254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8" name="Group 24"/>
          <p:cNvGrpSpPr>
            <a:grpSpLocks/>
          </p:cNvGrpSpPr>
          <p:nvPr/>
        </p:nvGrpSpPr>
        <p:grpSpPr bwMode="auto">
          <a:xfrm>
            <a:off x="2849563" y="1554163"/>
            <a:ext cx="76200" cy="2209800"/>
            <a:chOff x="0" y="0"/>
            <a:chExt cx="48" cy="1392"/>
          </a:xfrm>
        </p:grpSpPr>
        <p:sp>
          <p:nvSpPr>
            <p:cNvPr id="29" name="AutoShape 25"/>
            <p:cNvSpPr>
              <a:spLocks/>
            </p:cNvSpPr>
            <p:nvPr/>
          </p:nvSpPr>
          <p:spPr bwMode="auto">
            <a:xfrm>
              <a:off x="0" y="0"/>
              <a:ext cx="48" cy="1392"/>
            </a:xfrm>
            <a:custGeom>
              <a:avLst/>
              <a:gdLst/>
              <a:ahLst/>
              <a:cxnLst/>
              <a:rect l="0" t="0" r="r" b="b"/>
              <a:pathLst>
                <a:path w="21600" h="21600">
                  <a:moveTo>
                    <a:pt x="0" y="0"/>
                  </a:moveTo>
                  <a:cubicBezTo>
                    <a:pt x="5965" y="0"/>
                    <a:pt x="10800" y="806"/>
                    <a:pt x="10800" y="1800"/>
                  </a:cubicBezTo>
                  <a:lnTo>
                    <a:pt x="10800" y="9000"/>
                  </a:lnTo>
                  <a:cubicBezTo>
                    <a:pt x="10800" y="9994"/>
                    <a:pt x="15635" y="10800"/>
                    <a:pt x="21600" y="10800"/>
                  </a:cubicBezTo>
                  <a:cubicBezTo>
                    <a:pt x="15635" y="10800"/>
                    <a:pt x="10800" y="11606"/>
                    <a:pt x="10800" y="12600"/>
                  </a:cubicBezTo>
                  <a:lnTo>
                    <a:pt x="10800" y="19800"/>
                  </a:lnTo>
                  <a:cubicBezTo>
                    <a:pt x="10800" y="20794"/>
                    <a:pt x="5965" y="21600"/>
                    <a:pt x="0" y="21600"/>
                  </a:cubicBez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0" name="Rectangle 26"/>
            <p:cNvSpPr>
              <a:spLocks/>
            </p:cNvSpPr>
            <p:nvPr/>
          </p:nvSpPr>
          <p:spPr bwMode="auto">
            <a:xfrm>
              <a:off x="0" y="33"/>
              <a:ext cx="16" cy="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31" name="Line 27"/>
          <p:cNvSpPr>
            <a:spLocks noChangeShapeType="1"/>
          </p:cNvSpPr>
          <p:nvPr/>
        </p:nvSpPr>
        <p:spPr bwMode="auto">
          <a:xfrm rot="10800000" flipH="1">
            <a:off x="5943600" y="2514600"/>
            <a:ext cx="304800" cy="685800"/>
          </a:xfrm>
          <a:prstGeom prst="line">
            <a:avLst/>
          </a:prstGeom>
          <a:noFill/>
          <a:ln w="127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 name="Line 28"/>
          <p:cNvSpPr>
            <a:spLocks noChangeShapeType="1"/>
          </p:cNvSpPr>
          <p:nvPr/>
        </p:nvSpPr>
        <p:spPr bwMode="auto">
          <a:xfrm>
            <a:off x="5211763" y="1782763"/>
            <a:ext cx="1587" cy="152400"/>
          </a:xfrm>
          <a:prstGeom prst="line">
            <a:avLst/>
          </a:prstGeom>
          <a:noFill/>
          <a:ln w="127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 name="Line 29"/>
          <p:cNvSpPr>
            <a:spLocks noChangeShapeType="1"/>
          </p:cNvSpPr>
          <p:nvPr/>
        </p:nvSpPr>
        <p:spPr bwMode="auto">
          <a:xfrm>
            <a:off x="5303838" y="2879725"/>
            <a:ext cx="1587" cy="152400"/>
          </a:xfrm>
          <a:prstGeom prst="line">
            <a:avLst/>
          </a:prstGeom>
          <a:noFill/>
          <a:ln w="127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 name="Line 30"/>
          <p:cNvSpPr>
            <a:spLocks noChangeShapeType="1"/>
          </p:cNvSpPr>
          <p:nvPr/>
        </p:nvSpPr>
        <p:spPr bwMode="auto">
          <a:xfrm rot="10800000" flipH="1">
            <a:off x="7589838" y="2606675"/>
            <a:ext cx="228600" cy="182563"/>
          </a:xfrm>
          <a:prstGeom prst="line">
            <a:avLst/>
          </a:prstGeom>
          <a:noFill/>
          <a:ln w="12700">
            <a:solidFill>
              <a:schemeClr val="tx1"/>
            </a:solidFill>
            <a:prstDash val="solid"/>
            <a:round/>
            <a:headEnd type="none" w="med" len="me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5" name="Group 31"/>
          <p:cNvGrpSpPr>
            <a:grpSpLocks/>
          </p:cNvGrpSpPr>
          <p:nvPr/>
        </p:nvGrpSpPr>
        <p:grpSpPr bwMode="auto">
          <a:xfrm>
            <a:off x="1325563" y="1630363"/>
            <a:ext cx="76200" cy="1600200"/>
            <a:chOff x="0" y="0"/>
            <a:chExt cx="48" cy="1008"/>
          </a:xfrm>
        </p:grpSpPr>
        <p:sp>
          <p:nvSpPr>
            <p:cNvPr id="36" name="AutoShape 32"/>
            <p:cNvSpPr>
              <a:spLocks/>
            </p:cNvSpPr>
            <p:nvPr/>
          </p:nvSpPr>
          <p:spPr bwMode="auto">
            <a:xfrm>
              <a:off x="0" y="0"/>
              <a:ext cx="48" cy="1008"/>
            </a:xfrm>
            <a:custGeom>
              <a:avLst/>
              <a:gdLst/>
              <a:ahLst/>
              <a:cxnLst/>
              <a:rect l="0" t="0" r="r" b="b"/>
              <a:pathLst>
                <a:path w="21600" h="21600">
                  <a:moveTo>
                    <a:pt x="0" y="0"/>
                  </a:moveTo>
                  <a:cubicBezTo>
                    <a:pt x="5965" y="0"/>
                    <a:pt x="10800" y="806"/>
                    <a:pt x="10800" y="1800"/>
                  </a:cubicBezTo>
                  <a:lnTo>
                    <a:pt x="10800" y="9000"/>
                  </a:lnTo>
                  <a:cubicBezTo>
                    <a:pt x="10800" y="9994"/>
                    <a:pt x="15635" y="10800"/>
                    <a:pt x="21600" y="10800"/>
                  </a:cubicBezTo>
                  <a:cubicBezTo>
                    <a:pt x="15635" y="10800"/>
                    <a:pt x="10800" y="11606"/>
                    <a:pt x="10800" y="12600"/>
                  </a:cubicBezTo>
                  <a:lnTo>
                    <a:pt x="10800" y="19800"/>
                  </a:lnTo>
                  <a:cubicBezTo>
                    <a:pt x="10800" y="20794"/>
                    <a:pt x="5965" y="21600"/>
                    <a:pt x="0" y="21600"/>
                  </a:cubicBez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7" name="Rectangle 33"/>
            <p:cNvSpPr>
              <a:spLocks/>
            </p:cNvSpPr>
            <p:nvPr/>
          </p:nvSpPr>
          <p:spPr bwMode="auto">
            <a:xfrm>
              <a:off x="0" y="24"/>
              <a:ext cx="16" cy="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38" name="Rectangle 34"/>
          <p:cNvSpPr>
            <a:spLocks/>
          </p:cNvSpPr>
          <p:nvPr/>
        </p:nvSpPr>
        <p:spPr bwMode="auto">
          <a:xfrm>
            <a:off x="274638" y="320675"/>
            <a:ext cx="84582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lgn="ctr">
              <a:spcBef>
                <a:spcPts val="1050"/>
              </a:spcBef>
            </a:pPr>
            <a:r>
              <a:rPr lang="en-US" sz="1800" b="1" dirty="0">
                <a:solidFill>
                  <a:srgbClr val="800000"/>
                </a:solidFill>
                <a:ea typeface="ＭＳ Ｐゴシック" charset="0"/>
                <a:cs typeface="Arial" charset="0"/>
              </a:rPr>
              <a:t>EVALUATION: What do you (and others) want to know about this program? </a:t>
            </a:r>
          </a:p>
        </p:txBody>
      </p:sp>
      <p:sp>
        <p:nvSpPr>
          <p:cNvPr id="39" name="Rectangle 35"/>
          <p:cNvSpPr>
            <a:spLocks/>
          </p:cNvSpPr>
          <p:nvPr/>
        </p:nvSpPr>
        <p:spPr bwMode="auto">
          <a:xfrm>
            <a:off x="7864475" y="4430713"/>
            <a:ext cx="1155700"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r>
              <a:rPr lang="en-US" sz="1400" b="1">
                <a:solidFill>
                  <a:schemeClr val="tx1"/>
                </a:solidFill>
                <a:ea typeface="ＭＳ Ｐゴシック" charset="0"/>
                <a:cs typeface="Arial" charset="0"/>
              </a:rPr>
              <a:t>To what extent are relations improved?  Does this result in stronger families?</a:t>
            </a:r>
          </a:p>
          <a:p>
            <a:pPr marL="39688"/>
            <a:r>
              <a:rPr lang="en-US" sz="1400" b="1">
                <a:solidFill>
                  <a:schemeClr val="tx1"/>
                </a:solidFill>
                <a:ea typeface="ＭＳ Ｐゴシック" charset="0"/>
                <a:cs typeface="Arial" charset="0"/>
              </a:rPr>
              <a:t> </a:t>
            </a:r>
          </a:p>
        </p:txBody>
      </p:sp>
      <p:sp>
        <p:nvSpPr>
          <p:cNvPr id="40" name="Rectangle 36"/>
          <p:cNvSpPr>
            <a:spLocks/>
          </p:cNvSpPr>
          <p:nvPr/>
        </p:nvSpPr>
        <p:spPr bwMode="auto">
          <a:xfrm>
            <a:off x="6308725" y="4421188"/>
            <a:ext cx="14097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r>
              <a:rPr lang="en-US" sz="1400" b="1">
                <a:solidFill>
                  <a:schemeClr val="tx1"/>
                </a:solidFill>
                <a:ea typeface="ＭＳ Ｐゴシック" charset="0"/>
                <a:cs typeface="Arial" charset="0"/>
              </a:rPr>
              <a:t>To what extent did behaviors</a:t>
            </a:r>
          </a:p>
          <a:p>
            <a:pPr marL="39688"/>
            <a:r>
              <a:rPr lang="en-US" sz="1400" b="1">
                <a:solidFill>
                  <a:schemeClr val="tx1"/>
                </a:solidFill>
                <a:ea typeface="ＭＳ Ｐゴシック" charset="0"/>
                <a:cs typeface="Arial" charset="0"/>
              </a:rPr>
              <a:t>change? For whom? Why?  What else happened?</a:t>
            </a:r>
          </a:p>
        </p:txBody>
      </p:sp>
      <p:sp>
        <p:nvSpPr>
          <p:cNvPr id="41" name="Rectangle 37"/>
          <p:cNvSpPr>
            <a:spLocks/>
          </p:cNvSpPr>
          <p:nvPr/>
        </p:nvSpPr>
        <p:spPr bwMode="auto">
          <a:xfrm>
            <a:off x="4754563" y="4459288"/>
            <a:ext cx="15748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r>
              <a:rPr lang="en-US" sz="1400" b="1">
                <a:solidFill>
                  <a:schemeClr val="tx1"/>
                </a:solidFill>
                <a:ea typeface="ＭＳ Ｐゴシック" charset="0"/>
                <a:cs typeface="Arial" charset="0"/>
              </a:rPr>
              <a:t>To what extent did knowledge and skills increase? For whom? Why? What else happened?</a:t>
            </a:r>
          </a:p>
        </p:txBody>
      </p:sp>
      <p:sp>
        <p:nvSpPr>
          <p:cNvPr id="42" name="Rectangle 38"/>
          <p:cNvSpPr>
            <a:spLocks/>
          </p:cNvSpPr>
          <p:nvPr/>
        </p:nvSpPr>
        <p:spPr bwMode="auto">
          <a:xfrm>
            <a:off x="2925763" y="4435475"/>
            <a:ext cx="19812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r>
              <a:rPr lang="en-US" sz="1400" b="1">
                <a:solidFill>
                  <a:schemeClr val="tx1"/>
                </a:solidFill>
                <a:ea typeface="ＭＳ Ｐゴシック" charset="0"/>
                <a:cs typeface="Arial" charset="0"/>
              </a:rPr>
              <a:t>Who/how many attended/did not attend? </a:t>
            </a:r>
          </a:p>
          <a:p>
            <a:pPr marL="39688"/>
            <a:r>
              <a:rPr lang="en-US" sz="1400" b="1">
                <a:solidFill>
                  <a:schemeClr val="tx1"/>
                </a:solidFill>
                <a:ea typeface="ＭＳ Ｐゴシック" charset="0"/>
                <a:cs typeface="Arial" charset="0"/>
              </a:rPr>
              <a:t>Did they attend all sessions?</a:t>
            </a:r>
          </a:p>
          <a:p>
            <a:pPr marL="39688"/>
            <a:r>
              <a:rPr lang="en-US" sz="1400" b="1">
                <a:solidFill>
                  <a:schemeClr val="tx1"/>
                </a:solidFill>
                <a:ea typeface="ＭＳ Ｐゴシック" charset="0"/>
                <a:cs typeface="Arial" charset="0"/>
              </a:rPr>
              <a:t>Were they satisfied?  Will they come again?</a:t>
            </a:r>
          </a:p>
        </p:txBody>
      </p:sp>
      <p:sp>
        <p:nvSpPr>
          <p:cNvPr id="43" name="Rectangle 39"/>
          <p:cNvSpPr>
            <a:spLocks/>
          </p:cNvSpPr>
          <p:nvPr/>
        </p:nvSpPr>
        <p:spPr bwMode="auto">
          <a:xfrm>
            <a:off x="1447800" y="4435475"/>
            <a:ext cx="15875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r>
              <a:rPr lang="en-US" sz="1400" b="1">
                <a:solidFill>
                  <a:schemeClr val="tx1"/>
                </a:solidFill>
                <a:ea typeface="ＭＳ Ｐゴシック" charset="0"/>
                <a:cs typeface="Arial" charset="0"/>
              </a:rPr>
              <a:t>How many sessions were actually delivered?   </a:t>
            </a:r>
          </a:p>
          <a:p>
            <a:pPr marL="39688"/>
            <a:r>
              <a:rPr lang="en-US" sz="1400" b="1">
                <a:solidFill>
                  <a:schemeClr val="tx1"/>
                </a:solidFill>
                <a:ea typeface="ＭＳ Ｐゴシック" charset="0"/>
                <a:cs typeface="Arial" charset="0"/>
              </a:rPr>
              <a:t>Lessons delivered as designed?</a:t>
            </a:r>
          </a:p>
          <a:p>
            <a:pPr marL="39688"/>
            <a:r>
              <a:rPr lang="en-US" sz="1400" b="1">
                <a:solidFill>
                  <a:schemeClr val="tx1"/>
                </a:solidFill>
                <a:ea typeface="ＭＳ Ｐゴシック" charset="0"/>
                <a:cs typeface="Arial" charset="0"/>
              </a:rPr>
              <a:t># Support  </a:t>
            </a:r>
          </a:p>
          <a:p>
            <a:pPr marL="39688"/>
            <a:r>
              <a:rPr lang="en-US" sz="1400" b="1">
                <a:solidFill>
                  <a:schemeClr val="tx1"/>
                </a:solidFill>
                <a:ea typeface="ＭＳ Ｐゴシック" charset="0"/>
                <a:cs typeface="Arial" charset="0"/>
              </a:rPr>
              <a:t>groups</a:t>
            </a:r>
          </a:p>
          <a:p>
            <a:pPr marL="39688"/>
            <a:r>
              <a:rPr lang="en-US" sz="1400" b="1">
                <a:solidFill>
                  <a:schemeClr val="tx1"/>
                </a:solidFill>
                <a:ea typeface="ＭＳ Ｐゴシック" charset="0"/>
                <a:cs typeface="Arial" charset="0"/>
              </a:rPr>
              <a:t>delivered</a:t>
            </a:r>
          </a:p>
        </p:txBody>
      </p:sp>
      <p:sp>
        <p:nvSpPr>
          <p:cNvPr id="44" name="Rectangle 40"/>
          <p:cNvSpPr>
            <a:spLocks/>
          </p:cNvSpPr>
          <p:nvPr/>
        </p:nvSpPr>
        <p:spPr bwMode="auto">
          <a:xfrm>
            <a:off x="182563" y="4435475"/>
            <a:ext cx="13208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r>
              <a:rPr lang="en-US" sz="1400" b="1">
                <a:solidFill>
                  <a:schemeClr val="tx1"/>
                </a:solidFill>
                <a:ea typeface="ＭＳ Ｐゴシック" charset="0"/>
                <a:cs typeface="Arial" charset="0"/>
              </a:rPr>
              <a:t>What amount of $ and time were invested?</a:t>
            </a:r>
          </a:p>
          <a:p>
            <a:pPr marL="39688"/>
            <a:r>
              <a:rPr lang="en-US" sz="1400" b="1">
                <a:solidFill>
                  <a:schemeClr val="tx1"/>
                </a:solidFill>
                <a:ea typeface="ＭＳ Ｐゴシック" charset="0"/>
                <a:cs typeface="Arial" charset="0"/>
              </a:rPr>
              <a:t>What did partners do?</a:t>
            </a:r>
          </a:p>
        </p:txBody>
      </p:sp>
      <p:sp>
        <p:nvSpPr>
          <p:cNvPr id="45" name="Line 41"/>
          <p:cNvSpPr>
            <a:spLocks noChangeShapeType="1"/>
          </p:cNvSpPr>
          <p:nvPr/>
        </p:nvSpPr>
        <p:spPr bwMode="auto">
          <a:xfrm>
            <a:off x="228600" y="4953000"/>
            <a:ext cx="8915400"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med" len="med"/>
                <a:tailEnd type="none" w="med" len="med"/>
              </a14:hiddenLine>
            </a:ext>
          </a:extLst>
        </p:spPr>
        <p:txBody>
          <a:bodyPr/>
          <a:lstStyle/>
          <a:p>
            <a:endParaRPr lang="en-US"/>
          </a:p>
        </p:txBody>
      </p:sp>
      <p:sp>
        <p:nvSpPr>
          <p:cNvPr id="46" name="Line 42"/>
          <p:cNvSpPr>
            <a:spLocks noChangeShapeType="1"/>
          </p:cNvSpPr>
          <p:nvPr/>
        </p:nvSpPr>
        <p:spPr bwMode="auto">
          <a:xfrm>
            <a:off x="228600" y="6400800"/>
            <a:ext cx="8915400"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med" len="med"/>
                <a:tailEnd type="none" w="med" len="med"/>
              </a14:hiddenLine>
            </a:ext>
          </a:extLst>
        </p:spPr>
        <p:txBody>
          <a:bodyPr/>
          <a:lstStyle/>
          <a:p>
            <a:endParaRPr lang="en-US"/>
          </a:p>
        </p:txBody>
      </p:sp>
      <p:sp>
        <p:nvSpPr>
          <p:cNvPr id="47" name="Line 43"/>
          <p:cNvSpPr>
            <a:spLocks noChangeShapeType="1"/>
          </p:cNvSpPr>
          <p:nvPr/>
        </p:nvSpPr>
        <p:spPr bwMode="auto">
          <a:xfrm>
            <a:off x="228600" y="4953000"/>
            <a:ext cx="1588" cy="1676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med" len="med"/>
                <a:tailEnd type="none" w="med" len="med"/>
              </a14:hiddenLine>
            </a:ext>
          </a:extLst>
        </p:spPr>
        <p:txBody>
          <a:bodyPr/>
          <a:lstStyle/>
          <a:p>
            <a:endParaRPr lang="en-US"/>
          </a:p>
        </p:txBody>
      </p:sp>
      <p:sp>
        <p:nvSpPr>
          <p:cNvPr id="48" name="Line 44"/>
          <p:cNvSpPr>
            <a:spLocks noChangeShapeType="1"/>
          </p:cNvSpPr>
          <p:nvPr/>
        </p:nvSpPr>
        <p:spPr bwMode="auto">
          <a:xfrm>
            <a:off x="9144000" y="4953000"/>
            <a:ext cx="1588" cy="1676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med" len="med"/>
                <a:tailEnd type="none" w="med" len="med"/>
              </a14:hiddenLine>
            </a:ext>
          </a:extLst>
        </p:spPr>
        <p:txBody>
          <a:bodyPr/>
          <a:lstStyle/>
          <a:p>
            <a:endParaRPr lang="en-US"/>
          </a:p>
        </p:txBody>
      </p:sp>
      <p:sp>
        <p:nvSpPr>
          <p:cNvPr id="49" name="Rectangle 45"/>
          <p:cNvSpPr>
            <a:spLocks/>
          </p:cNvSpPr>
          <p:nvPr/>
        </p:nvSpPr>
        <p:spPr bwMode="auto">
          <a:xfrm>
            <a:off x="152400" y="4114800"/>
            <a:ext cx="426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lstStyle/>
          <a:p>
            <a:pPr marL="39688">
              <a:spcBef>
                <a:spcPts val="1150"/>
              </a:spcBef>
            </a:pPr>
            <a:r>
              <a:rPr lang="en-US" sz="2000" b="1">
                <a:solidFill>
                  <a:schemeClr val="tx1"/>
                </a:solidFill>
                <a:ea typeface="ＭＳ Ｐゴシック" charset="0"/>
                <a:cs typeface="Arial" charset="0"/>
              </a:rPr>
              <a:t>Potential Evaluation Questions</a:t>
            </a:r>
          </a:p>
        </p:txBody>
      </p:sp>
    </p:spTree>
    <p:extLst>
      <p:ext uri="{BB962C8B-B14F-4D97-AF65-F5344CB8AC3E}">
        <p14:creationId xmlns:p14="http://schemas.microsoft.com/office/powerpoint/2010/main" val="2471128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92200" y="177800"/>
            <a:ext cx="7841488" cy="6604000"/>
          </a:xfrm>
        </p:spPr>
        <p:txBody>
          <a:bodyPr/>
          <a:lstStyle/>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19</a:t>
            </a:fld>
            <a:endParaRPr lang="en-US"/>
          </a:p>
        </p:txBody>
      </p:sp>
      <p:grpSp>
        <p:nvGrpSpPr>
          <p:cNvPr id="5" name="Group 1"/>
          <p:cNvGrpSpPr>
            <a:grpSpLocks/>
          </p:cNvGrpSpPr>
          <p:nvPr/>
        </p:nvGrpSpPr>
        <p:grpSpPr bwMode="auto">
          <a:xfrm>
            <a:off x="0" y="1235075"/>
            <a:ext cx="9144000" cy="319088"/>
            <a:chOff x="0" y="0"/>
            <a:chExt cx="5760" cy="201"/>
          </a:xfrm>
        </p:grpSpPr>
        <p:sp>
          <p:nvSpPr>
            <p:cNvPr id="6" name="Rectangle 2"/>
            <p:cNvSpPr>
              <a:spLocks/>
            </p:cNvSpPr>
            <p:nvPr/>
          </p:nvSpPr>
          <p:spPr bwMode="auto">
            <a:xfrm>
              <a:off x="0" y="0"/>
              <a:ext cx="5760" cy="201"/>
            </a:xfrm>
            <a:prstGeom prst="rect">
              <a:avLst/>
            </a:prstGeom>
            <a:solidFill>
              <a:srgbClr val="FFFFFF"/>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7" name="Rectangle 3"/>
            <p:cNvSpPr>
              <a:spLocks/>
            </p:cNvSpPr>
            <p:nvPr/>
          </p:nvSpPr>
          <p:spPr bwMode="auto">
            <a:xfrm>
              <a:off x="0" y="0"/>
              <a:ext cx="5760" cy="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8" name="Group 4"/>
          <p:cNvGrpSpPr>
            <a:grpSpLocks/>
          </p:cNvGrpSpPr>
          <p:nvPr/>
        </p:nvGrpSpPr>
        <p:grpSpPr bwMode="auto">
          <a:xfrm>
            <a:off x="0" y="1279525"/>
            <a:ext cx="533400" cy="228600"/>
            <a:chOff x="0" y="0"/>
            <a:chExt cx="336" cy="144"/>
          </a:xfrm>
        </p:grpSpPr>
        <p:sp>
          <p:nvSpPr>
            <p:cNvPr id="9" name="Rectangle 5"/>
            <p:cNvSpPr>
              <a:spLocks/>
            </p:cNvSpPr>
            <p:nvPr/>
          </p:nvSpPr>
          <p:spPr bwMode="auto">
            <a:xfrm>
              <a:off x="0" y="0"/>
              <a:ext cx="336" cy="144"/>
            </a:xfrm>
            <a:prstGeom prst="rect">
              <a:avLst/>
            </a:prstGeom>
            <a:solidFill>
              <a:srgbClr val="DD8047"/>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0" name="Rectangle 6"/>
            <p:cNvSpPr>
              <a:spLocks/>
            </p:cNvSpPr>
            <p:nvPr/>
          </p:nvSpPr>
          <p:spPr bwMode="auto">
            <a:xfrm>
              <a:off x="0" y="0"/>
              <a:ext cx="336"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1" name="Group 7"/>
          <p:cNvGrpSpPr>
            <a:grpSpLocks/>
          </p:cNvGrpSpPr>
          <p:nvPr/>
        </p:nvGrpSpPr>
        <p:grpSpPr bwMode="auto">
          <a:xfrm>
            <a:off x="590550" y="1279525"/>
            <a:ext cx="8553450" cy="228600"/>
            <a:chOff x="0" y="0"/>
            <a:chExt cx="5388" cy="144"/>
          </a:xfrm>
        </p:grpSpPr>
        <p:sp>
          <p:nvSpPr>
            <p:cNvPr id="12" name="Rectangle 8"/>
            <p:cNvSpPr>
              <a:spLocks/>
            </p:cNvSpPr>
            <p:nvPr/>
          </p:nvSpPr>
          <p:spPr bwMode="auto">
            <a:xfrm>
              <a:off x="0" y="0"/>
              <a:ext cx="5388" cy="144"/>
            </a:xfrm>
            <a:prstGeom prst="rect">
              <a:avLst/>
            </a:prstGeom>
            <a:solidFill>
              <a:schemeClr val="accent1"/>
            </a:solidFill>
            <a:ln>
              <a:noFill/>
            </a:ln>
            <a:extLst>
              <a:ext uri="{91240B29-F687-4f45-9708-019B960494DF}">
                <a14:hiddenLine xmlns:a14="http://schemas.microsoft.com/office/drawing/2010/main" w="50800">
                  <a:solidFill>
                    <a:schemeClr val="tx1"/>
                  </a:solidFill>
                  <a:miter lim="800000"/>
                  <a:headEnd type="none" w="med" len="med"/>
                  <a:tailEnd type="none" w="med" len="med"/>
                </a14:hiddenLine>
              </a:ext>
            </a:extLst>
          </p:spPr>
          <p:txBody>
            <a:bodyPr lIns="0" tIns="0" rIns="0" bIns="0"/>
            <a:lstStyle/>
            <a:p>
              <a:endParaRPr lang="en-US"/>
            </a:p>
          </p:txBody>
        </p:sp>
        <p:sp>
          <p:nvSpPr>
            <p:cNvPr id="13" name="Rectangle 9"/>
            <p:cNvSpPr>
              <a:spLocks/>
            </p:cNvSpPr>
            <p:nvPr/>
          </p:nvSpPr>
          <p:spPr bwMode="auto">
            <a:xfrm>
              <a:off x="0" y="0"/>
              <a:ext cx="5388" cy="1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sp>
        <p:nvSpPr>
          <p:cNvPr id="14" name="Text Box 10"/>
          <p:cNvSpPr txBox="1">
            <a:spLocks noChangeArrowheads="1"/>
          </p:cNvSpPr>
          <p:nvPr/>
        </p:nvSpPr>
        <p:spPr bwMode="auto">
          <a:xfrm>
            <a:off x="109538" y="1241425"/>
            <a:ext cx="312737"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lvl1pPr>
              <a:defRPr sz="1200">
                <a:solidFill>
                  <a:schemeClr val="tx1"/>
                </a:solidFill>
                <a:latin typeface="Arial" charset="0"/>
                <a:ea typeface="ＭＳ Ｐゴシック" charset="0"/>
              </a:defRPr>
            </a:lvl1pPr>
            <a:lvl2pPr>
              <a:defRPr sz="1200">
                <a:solidFill>
                  <a:schemeClr val="tx1"/>
                </a:solidFill>
                <a:latin typeface="Arial" charset="0"/>
                <a:ea typeface="ＭＳ Ｐゴシック" charset="0"/>
              </a:defRPr>
            </a:lvl2pPr>
            <a:lvl3pPr>
              <a:defRPr sz="1200">
                <a:solidFill>
                  <a:schemeClr val="tx1"/>
                </a:solidFill>
                <a:latin typeface="Arial" charset="0"/>
                <a:ea typeface="ＭＳ Ｐゴシック" charset="0"/>
              </a:defRPr>
            </a:lvl3pPr>
            <a:lvl4pPr>
              <a:defRPr sz="1200">
                <a:solidFill>
                  <a:schemeClr val="tx1"/>
                </a:solidFill>
                <a:latin typeface="Arial" charset="0"/>
                <a:ea typeface="ＭＳ Ｐゴシック" charset="0"/>
              </a:defRPr>
            </a:lvl4pPr>
            <a:lvl5pPr>
              <a:defRPr sz="1200">
                <a:solidFill>
                  <a:schemeClr val="tx1"/>
                </a:solidFill>
                <a:latin typeface="Arial" charset="0"/>
                <a:ea typeface="ＭＳ Ｐゴシック" charset="0"/>
              </a:defRPr>
            </a:lvl5pPr>
            <a:lvl6pPr fontAlgn="base">
              <a:spcBef>
                <a:spcPct val="0"/>
              </a:spcBef>
              <a:spcAft>
                <a:spcPct val="0"/>
              </a:spcAft>
              <a:defRPr sz="1200">
                <a:solidFill>
                  <a:schemeClr val="tx1"/>
                </a:solidFill>
                <a:latin typeface="Arial" charset="0"/>
                <a:ea typeface="ＭＳ Ｐゴシック" charset="0"/>
              </a:defRPr>
            </a:lvl6pPr>
            <a:lvl7pPr fontAlgn="base">
              <a:spcBef>
                <a:spcPct val="0"/>
              </a:spcBef>
              <a:spcAft>
                <a:spcPct val="0"/>
              </a:spcAft>
              <a:defRPr sz="1200">
                <a:solidFill>
                  <a:schemeClr val="tx1"/>
                </a:solidFill>
                <a:latin typeface="Arial" charset="0"/>
                <a:ea typeface="ＭＳ Ｐゴシック" charset="0"/>
              </a:defRPr>
            </a:lvl7pPr>
            <a:lvl8pPr fontAlgn="base">
              <a:spcBef>
                <a:spcPct val="0"/>
              </a:spcBef>
              <a:spcAft>
                <a:spcPct val="0"/>
              </a:spcAft>
              <a:defRPr sz="1200">
                <a:solidFill>
                  <a:schemeClr val="tx1"/>
                </a:solidFill>
                <a:latin typeface="Arial" charset="0"/>
                <a:ea typeface="ＭＳ Ｐゴシック" charset="0"/>
              </a:defRPr>
            </a:lvl8pPr>
            <a:lvl9pPr fontAlgn="base">
              <a:spcBef>
                <a:spcPct val="0"/>
              </a:spcBef>
              <a:spcAft>
                <a:spcPct val="0"/>
              </a:spcAft>
              <a:defRPr sz="1200">
                <a:solidFill>
                  <a:schemeClr val="tx1"/>
                </a:solidFill>
                <a:latin typeface="Arial" charset="0"/>
                <a:ea typeface="ＭＳ Ｐゴシック" charset="0"/>
              </a:defRPr>
            </a:lvl9pPr>
          </a:lstStyle>
          <a:p>
            <a:pPr algn="ctr"/>
            <a:fld id="{549033D4-3882-B840-B388-E10C82E56EE0}" type="slidenum">
              <a:rPr lang="en-US" sz="1400" b="1">
                <a:solidFill>
                  <a:srgbClr val="FFFFFF"/>
                </a:solidFill>
                <a:cs typeface="Arial" charset="0"/>
              </a:rPr>
              <a:pPr algn="ctr"/>
              <a:t>19</a:t>
            </a:fld>
            <a:endParaRPr lang="en-US" sz="1400" b="1">
              <a:solidFill>
                <a:srgbClr val="FFFFFF"/>
              </a:solidFill>
              <a:cs typeface="Arial" charset="0"/>
            </a:endParaRPr>
          </a:p>
        </p:txBody>
      </p:sp>
      <p:grpSp>
        <p:nvGrpSpPr>
          <p:cNvPr id="15" name="Group 11"/>
          <p:cNvGrpSpPr>
            <a:grpSpLocks/>
          </p:cNvGrpSpPr>
          <p:nvPr/>
        </p:nvGrpSpPr>
        <p:grpSpPr bwMode="auto">
          <a:xfrm>
            <a:off x="0" y="0"/>
            <a:ext cx="9448800" cy="6858000"/>
            <a:chOff x="0" y="0"/>
            <a:chExt cx="5952" cy="4320"/>
          </a:xfrm>
        </p:grpSpPr>
        <p:sp>
          <p:nvSpPr>
            <p:cNvPr id="16" name="Rectangle 12"/>
            <p:cNvSpPr>
              <a:spLocks/>
            </p:cNvSpPr>
            <p:nvPr/>
          </p:nvSpPr>
          <p:spPr bwMode="auto">
            <a:xfrm>
              <a:off x="0" y="0"/>
              <a:ext cx="5952" cy="4320"/>
            </a:xfrm>
            <a:prstGeom prst="rect">
              <a:avLst/>
            </a:prstGeom>
            <a:solidFill>
              <a:srgbClr val="FFFFFF"/>
            </a:solidFill>
            <a:ln w="12700">
              <a:solidFill>
                <a:schemeClr val="tx1"/>
              </a:solidFill>
              <a:prstDash val="solid"/>
              <a:miter lim="800000"/>
              <a:headEnd type="none" w="med" len="med"/>
              <a:tailEnd type="none" w="med" len="med"/>
            </a:ln>
          </p:spPr>
          <p:txBody>
            <a:bodyPr lIns="0" tIns="0" rIns="0" bIns="0"/>
            <a:lstStyle/>
            <a:p>
              <a:endParaRPr lang="en-US"/>
            </a:p>
          </p:txBody>
        </p:sp>
        <p:sp>
          <p:nvSpPr>
            <p:cNvPr id="17" name="Rectangle 13"/>
            <p:cNvSpPr>
              <a:spLocks/>
            </p:cNvSpPr>
            <p:nvPr/>
          </p:nvSpPr>
          <p:spPr bwMode="auto">
            <a:xfrm>
              <a:off x="0" y="0"/>
              <a:ext cx="5952"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endParaRPr lang="en-US"/>
            </a:p>
          </p:txBody>
        </p:sp>
      </p:grpSp>
      <p:sp>
        <p:nvSpPr>
          <p:cNvPr id="18" name="Rectangle 14"/>
          <p:cNvSpPr txBox="1">
            <a:spLocks noChangeArrowheads="1"/>
          </p:cNvSpPr>
          <p:nvPr/>
        </p:nvSpPr>
        <p:spPr>
          <a:xfrm>
            <a:off x="0" y="381000"/>
            <a:ext cx="9448800" cy="596900"/>
          </a:xfrm>
          <a:prstGeom prst="rect">
            <a:avLst/>
          </a:prstGeom>
          <a:ln/>
        </p:spPr>
        <p:txBody>
          <a:bodyPr rIns="132080">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lgn="ctr">
              <a:lnSpc>
                <a:spcPct val="80000"/>
              </a:lnSpc>
              <a:spcBef>
                <a:spcPct val="0"/>
              </a:spcBef>
              <a:buFont typeface="Wingdings" charset="0"/>
              <a:buNone/>
            </a:pPr>
            <a:r>
              <a:rPr lang="en-US" sz="2800" b="1" i="1" dirty="0" smtClean="0">
                <a:solidFill>
                  <a:srgbClr val="800000"/>
                </a:solidFill>
              </a:rPr>
              <a:t>Developing an evaluation plan for your logic model </a:t>
            </a:r>
            <a:endParaRPr lang="en-US" sz="2800" b="1" i="1" dirty="0">
              <a:solidFill>
                <a:srgbClr val="800000"/>
              </a:solidFill>
            </a:endParaRPr>
          </a:p>
        </p:txBody>
      </p:sp>
      <p:graphicFrame>
        <p:nvGraphicFramePr>
          <p:cNvPr id="19" name="Group 15"/>
          <p:cNvGraphicFramePr>
            <a:graphicFrameLocks noGrp="1"/>
          </p:cNvGraphicFramePr>
          <p:nvPr>
            <p:extLst>
              <p:ext uri="{D42A27DB-BD31-4B8C-83A1-F6EECF244321}">
                <p14:modId xmlns:p14="http://schemas.microsoft.com/office/powerpoint/2010/main" val="4267679808"/>
              </p:ext>
            </p:extLst>
          </p:nvPr>
        </p:nvGraphicFramePr>
        <p:xfrm>
          <a:off x="304800" y="1066800"/>
          <a:ext cx="8839200" cy="5448300"/>
        </p:xfrm>
        <a:graphic>
          <a:graphicData uri="http://schemas.openxmlformats.org/drawingml/2006/table">
            <a:tbl>
              <a:tblPr/>
              <a:tblGrid>
                <a:gridCol w="1879600"/>
                <a:gridCol w="1638300"/>
                <a:gridCol w="1022350"/>
                <a:gridCol w="1087438"/>
                <a:gridCol w="1085850"/>
                <a:gridCol w="966787"/>
                <a:gridCol w="1158875"/>
              </a:tblGrid>
              <a:tr h="360219">
                <a:tc gridSpan="7">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rPr>
                        <a:t>1. Goal/</a:t>
                      </a:r>
                      <a:r>
                        <a:rPr kumimoji="0" lang="en-US" sz="1200" b="0" i="0" u="none" strike="noStrike" cap="none" normalizeH="0" baseline="0" dirty="0" smtClean="0">
                          <a:ln>
                            <a:noFill/>
                          </a:ln>
                          <a:solidFill>
                            <a:schemeClr val="tx1"/>
                          </a:solidFill>
                          <a:effectLst/>
                          <a:latin typeface="Tahoma Bold" charset="0"/>
                          <a:ea typeface="ヒラギノ角ゴ ProN W3" charset="0"/>
                          <a:cs typeface="Tahoma Bold" charset="0"/>
                          <a:sym typeface="Tahoma Bold" charset="0"/>
                        </a:rPr>
                        <a:t>Theory:</a:t>
                      </a:r>
                      <a:endParaRPr kumimoji="0" lang="en-US" sz="1200" b="0" i="0" u="none" strike="noStrike" cap="none" normalizeH="0" baseline="0" dirty="0">
                        <a:ln>
                          <a:noFill/>
                        </a:ln>
                        <a:solidFill>
                          <a:schemeClr val="tx1"/>
                        </a:solidFill>
                        <a:effectLst/>
                        <a:latin typeface="Tahoma Bold" charset="0"/>
                        <a:ea typeface="ヒラギノ角ゴ ProN W3" charset="0"/>
                        <a:cs typeface="Tahoma Bold" charset="0"/>
                        <a:sym typeface="Tahoma Bold"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60219">
                <a:tc rowSpan="2">
                  <a:txBody>
                    <a:bodyPr/>
                    <a:lstStyle/>
                    <a:p>
                      <a:pPr marL="211138" marR="0" lvl="0" indent="-17145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2. Evaluation Questions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rowSpan="2">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3. Indicators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rowSpan="2">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4. Timing</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gridSpan="4">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5. Data collection</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57948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Data</a:t>
                      </a:r>
                    </a:p>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Sources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Methods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Sample</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1200" b="0" i="0" u="none" strike="noStrike" cap="none" normalizeH="0" baseline="0">
                          <a:ln>
                            <a:noFill/>
                          </a:ln>
                          <a:solidFill>
                            <a:schemeClr val="tx1"/>
                          </a:solidFill>
                          <a:effectLst/>
                          <a:latin typeface="Tahoma Bold" charset="0"/>
                          <a:ea typeface="ヒラギノ角ゴ ProN W3" charset="0"/>
                          <a:cs typeface="Tahoma Bold" charset="0"/>
                          <a:sym typeface="Tahoma Bold" charset="0"/>
                        </a:rPr>
                        <a:t>Instruments</a:t>
                      </a: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CCCC"/>
                    </a:solidFill>
                  </a:tcPr>
                </a:tc>
              </a:tr>
              <a:tr h="1010177">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49017">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89187">
                <a:tc>
                  <a:txBody>
                    <a:bodyPr/>
                    <a:lstStyle/>
                    <a:p>
                      <a:pPr marL="39688" marR="0" lvl="0" indent="0" algn="ctr" defTabSz="914400" rtl="0" eaLnBrk="1" fontAlgn="base" latinLnBrk="0" hangingPunct="1">
                        <a:lnSpc>
                          <a:spcPct val="100000"/>
                        </a:lnSpc>
                        <a:spcBef>
                          <a:spcPct val="0"/>
                        </a:spcBef>
                        <a:spcAft>
                          <a:spcPct val="0"/>
                        </a:spcAft>
                        <a:buClr>
                          <a:srgbClr val="DD8047"/>
                        </a:buClr>
                        <a:buSzPct val="60000"/>
                        <a:buFont typeface="Wingdings" charset="0"/>
                        <a:buNone/>
                        <a:tabLst/>
                      </a:pPr>
                      <a:r>
                        <a:rPr kumimoji="0" lang="en-US" sz="2800" b="1" i="0" u="none" strike="noStrike" cap="none" normalizeH="0" baseline="0" dirty="0">
                          <a:ln>
                            <a:noFill/>
                          </a:ln>
                          <a:solidFill>
                            <a:schemeClr val="tx1"/>
                          </a:solidFill>
                          <a:effectLst/>
                          <a:latin typeface="+mj-lt"/>
                          <a:ea typeface="ヒラギノ角ゴ ProN W3" charset="0"/>
                          <a:cs typeface="Arial Black" charset="0"/>
                          <a:sym typeface="Arial Black" charset="0"/>
                        </a:rPr>
                        <a:t>Outcomes</a:t>
                      </a:r>
                    </a:p>
                    <a:p>
                      <a:pPr marL="39688" marR="0" lvl="0" indent="0" algn="ctr"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200" b="0" i="0" u="none" strike="noStrike" cap="none" normalizeH="0" baseline="0" dirty="0">
                        <a:ln>
                          <a:noFill/>
                        </a:ln>
                        <a:solidFill>
                          <a:schemeClr val="tx1"/>
                        </a:solidFill>
                        <a:effectLst/>
                        <a:latin typeface="Arial Black" charset="0"/>
                        <a:ea typeface="ヒラギノ角ゴ ProN W3" charset="0"/>
                        <a:cs typeface="Arial Black" charset="0"/>
                        <a:sym typeface="Arial Black"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9688" marR="0" lvl="0" indent="0" algn="l" defTabSz="914400" rtl="0" eaLnBrk="1" fontAlgn="base" latinLnBrk="0" hangingPunct="1">
                        <a:lnSpc>
                          <a:spcPct val="100000"/>
                        </a:lnSpc>
                        <a:spcBef>
                          <a:spcPct val="0"/>
                        </a:spcBef>
                        <a:spcAft>
                          <a:spcPct val="0"/>
                        </a:spcAft>
                        <a:buClr>
                          <a:srgbClr val="DD8047"/>
                        </a:buClr>
                        <a:buSzPct val="60000"/>
                        <a:buFont typeface="Wingdings" charset="0"/>
                        <a:buNone/>
                        <a:tabLst/>
                      </a:pPr>
                      <a:endParaRPr kumimoji="0" lang="en-US" sz="2000" b="0" i="0" u="none" strike="noStrike" cap="none" normalizeH="0" baseline="0" dirty="0">
                        <a:ln>
                          <a:noFill/>
                        </a:ln>
                        <a:solidFill>
                          <a:schemeClr val="tx1"/>
                        </a:solidFill>
                        <a:effectLst/>
                        <a:latin typeface="Times New Roman" charset="0"/>
                        <a:ea typeface="ヒラギノ角ゴ ProN W3" charset="0"/>
                        <a:cs typeface="Times New Roman" charset="0"/>
                        <a:sym typeface="Times New Roman" charset="0"/>
                      </a:endParaRPr>
                    </a:p>
                  </a:txBody>
                  <a:tcPr marL="50800" marR="50800" marT="50800" marB="5080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 name="Rectangle 119"/>
          <p:cNvSpPr>
            <a:spLocks/>
          </p:cNvSpPr>
          <p:nvPr/>
        </p:nvSpPr>
        <p:spPr bwMode="auto">
          <a:xfrm>
            <a:off x="304800" y="3810000"/>
            <a:ext cx="1676400" cy="75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square" lIns="0" tIns="0" rIns="40639" bIns="0" anchorCtr="1">
            <a:spAutoFit/>
          </a:bodyPr>
          <a:lstStyle/>
          <a:p>
            <a:pPr marL="39688" algn="ctr"/>
            <a:r>
              <a:rPr lang="en-US" sz="2800" b="1" dirty="0">
                <a:solidFill>
                  <a:schemeClr val="tx1"/>
                </a:solidFill>
                <a:latin typeface="+mj-lt"/>
                <a:ea typeface="ＭＳ Ｐゴシック" charset="0"/>
                <a:cs typeface="Arial Black" charset="0"/>
                <a:sym typeface="Arial Black" charset="0"/>
              </a:rPr>
              <a:t>Outputs</a:t>
            </a:r>
          </a:p>
          <a:p>
            <a:pPr marL="39688" algn="ctr"/>
            <a:endParaRPr lang="en-US" sz="2100" dirty="0">
              <a:solidFill>
                <a:schemeClr val="tx1"/>
              </a:solidFill>
              <a:latin typeface="Arial Black" charset="0"/>
              <a:ea typeface="ＭＳ Ｐゴシック" charset="0"/>
              <a:cs typeface="Arial Black" charset="0"/>
              <a:sym typeface="Arial Black" charset="0"/>
            </a:endParaRPr>
          </a:p>
        </p:txBody>
      </p:sp>
      <p:sp>
        <p:nvSpPr>
          <p:cNvPr id="21" name="Rectangle 120"/>
          <p:cNvSpPr>
            <a:spLocks/>
          </p:cNvSpPr>
          <p:nvPr/>
        </p:nvSpPr>
        <p:spPr bwMode="auto">
          <a:xfrm>
            <a:off x="533400" y="2821801"/>
            <a:ext cx="122872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square" lIns="0" tIns="0" rIns="40639" bIns="0">
            <a:spAutoFit/>
          </a:bodyPr>
          <a:lstStyle/>
          <a:p>
            <a:pPr marL="39688"/>
            <a:r>
              <a:rPr lang="en-US" sz="2800" b="1" dirty="0">
                <a:solidFill>
                  <a:schemeClr val="tx1"/>
                </a:solidFill>
                <a:ea typeface="ＭＳ Ｐゴシック" charset="0"/>
                <a:cs typeface="Arial" charset="0"/>
              </a:rPr>
              <a:t>Inputs</a:t>
            </a:r>
          </a:p>
        </p:txBody>
      </p:sp>
    </p:spTree>
    <p:extLst>
      <p:ext uri="{BB962C8B-B14F-4D97-AF65-F5344CB8AC3E}">
        <p14:creationId xmlns:p14="http://schemas.microsoft.com/office/powerpoint/2010/main" val="1449854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smtClean="0">
                <a:solidFill>
                  <a:srgbClr val="800000"/>
                </a:solidFill>
              </a:rPr>
              <a:t>Review – Program Evaluation</a:t>
            </a:r>
            <a:endParaRPr lang="en-US" b="1" i="1" dirty="0">
              <a:solidFill>
                <a:srgbClr val="800000"/>
              </a:solidFill>
            </a:endParaRPr>
          </a:p>
        </p:txBody>
      </p:sp>
      <p:sp>
        <p:nvSpPr>
          <p:cNvPr id="3" name="Content Placeholder 2"/>
          <p:cNvSpPr>
            <a:spLocks noGrp="1"/>
          </p:cNvSpPr>
          <p:nvPr>
            <p:ph idx="1"/>
          </p:nvPr>
        </p:nvSpPr>
        <p:spPr/>
        <p:txBody>
          <a:bodyPr>
            <a:normAutofit fontScale="85000" lnSpcReduction="10000"/>
          </a:bodyPr>
          <a:lstStyle/>
          <a:p>
            <a:pPr marL="341313" lvl="0" indent="-284163"/>
            <a:r>
              <a:rPr lang="en-US" b="1" dirty="0"/>
              <a:t>Seeks to answer the overall question of whether a program (or policy, initiative, project, etc…) is effective or not.</a:t>
            </a:r>
          </a:p>
          <a:p>
            <a:pPr marL="341313" lvl="0" indent="-284163"/>
            <a:r>
              <a:rPr lang="en-US" b="1" dirty="0"/>
              <a:t>How is program evaluation different from group research designs, which also seek to determine program effectiveness?</a:t>
            </a:r>
          </a:p>
          <a:p>
            <a:pPr marL="806450" lvl="0" indent="-352425"/>
            <a:r>
              <a:rPr lang="en-US" b="1" i="1" dirty="0">
                <a:solidFill>
                  <a:srgbClr val="772399"/>
                </a:solidFill>
              </a:rPr>
              <a:t>Generally larger in scope and goes beyond testing two groups for statistically significant differences on a few outcome measures</a:t>
            </a:r>
            <a:endParaRPr lang="en-US" b="1" dirty="0">
              <a:solidFill>
                <a:srgbClr val="772399"/>
              </a:solidFill>
            </a:endParaRPr>
          </a:p>
          <a:p>
            <a:pPr marL="806450" lvl="0" indent="-352425"/>
            <a:r>
              <a:rPr lang="en-US" b="1" i="1" dirty="0">
                <a:solidFill>
                  <a:srgbClr val="772399"/>
                </a:solidFill>
              </a:rPr>
              <a:t>Uses a variety of research methods to assess a variety of questions</a:t>
            </a:r>
            <a:endParaRPr lang="en-US" b="1" dirty="0">
              <a:solidFill>
                <a:srgbClr val="772399"/>
              </a:solidFill>
            </a:endParaRP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2</a:t>
            </a:fld>
            <a:endParaRPr lang="en-US"/>
          </a:p>
        </p:txBody>
      </p:sp>
    </p:spTree>
    <p:extLst>
      <p:ext uri="{BB962C8B-B14F-4D97-AF65-F5344CB8AC3E}">
        <p14:creationId xmlns:p14="http://schemas.microsoft.com/office/powerpoint/2010/main" val="1445611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93762"/>
          </a:xfrm>
        </p:spPr>
        <p:txBody>
          <a:bodyPr/>
          <a:lstStyle/>
          <a:p>
            <a:pPr algn="ctr"/>
            <a:r>
              <a:rPr lang="en-US" b="1" i="1" dirty="0" smtClean="0">
                <a:solidFill>
                  <a:srgbClr val="800000"/>
                </a:solidFill>
              </a:rPr>
              <a:t>Logic Models - Summary</a:t>
            </a:r>
            <a:endParaRPr lang="en-US" b="1" i="1" dirty="0">
              <a:solidFill>
                <a:srgbClr val="800000"/>
              </a:solidFill>
            </a:endParaRPr>
          </a:p>
        </p:txBody>
      </p:sp>
      <p:sp>
        <p:nvSpPr>
          <p:cNvPr id="3" name="Content Placeholder 2"/>
          <p:cNvSpPr>
            <a:spLocks noGrp="1"/>
          </p:cNvSpPr>
          <p:nvPr>
            <p:ph idx="1"/>
          </p:nvPr>
        </p:nvSpPr>
        <p:spPr>
          <a:xfrm>
            <a:off x="1155700" y="1168400"/>
            <a:ext cx="7777988" cy="5308600"/>
          </a:xfrm>
        </p:spPr>
        <p:txBody>
          <a:bodyPr>
            <a:normAutofit/>
          </a:bodyPr>
          <a:lstStyle/>
          <a:p>
            <a:r>
              <a:rPr lang="en-US" dirty="0"/>
              <a:t>Demonstrates accountability with focus on outcomes </a:t>
            </a:r>
          </a:p>
          <a:p>
            <a:r>
              <a:rPr lang="en-US" dirty="0"/>
              <a:t>Links activities to results: Prevents mismatches </a:t>
            </a:r>
          </a:p>
          <a:p>
            <a:r>
              <a:rPr lang="en-US" dirty="0"/>
              <a:t>Integrates planning, implementation,  evaluation and reporting</a:t>
            </a:r>
          </a:p>
          <a:p>
            <a:r>
              <a:rPr lang="en-US" dirty="0"/>
              <a:t>Creates understanding</a:t>
            </a:r>
          </a:p>
          <a:p>
            <a:r>
              <a:rPr lang="en-US" dirty="0"/>
              <a:t>Promotes learning</a:t>
            </a:r>
          </a:p>
          <a:p>
            <a:r>
              <a:rPr lang="en-US" dirty="0"/>
              <a:t>A way of thinking – not just a pretty picture</a:t>
            </a: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20</a:t>
            </a:fld>
            <a:endParaRPr lang="en-US"/>
          </a:p>
        </p:txBody>
      </p:sp>
    </p:spTree>
    <p:extLst>
      <p:ext uri="{BB962C8B-B14F-4D97-AF65-F5344CB8AC3E}">
        <p14:creationId xmlns:p14="http://schemas.microsoft.com/office/powerpoint/2010/main" val="930655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54062"/>
          </a:xfrm>
        </p:spPr>
        <p:txBody>
          <a:bodyPr/>
          <a:lstStyle/>
          <a:p>
            <a:pPr algn="ctr"/>
            <a:r>
              <a:rPr lang="en-US" b="1" i="1" dirty="0" smtClean="0">
                <a:solidFill>
                  <a:srgbClr val="800000"/>
                </a:solidFill>
              </a:rPr>
              <a:t>Program Evaluation Tasks</a:t>
            </a:r>
            <a:endParaRPr lang="en-US" b="1" i="1" dirty="0">
              <a:solidFill>
                <a:srgbClr val="800000"/>
              </a:solidFill>
            </a:endParaRPr>
          </a:p>
        </p:txBody>
      </p:sp>
      <p:sp>
        <p:nvSpPr>
          <p:cNvPr id="3" name="Content Placeholder 2"/>
          <p:cNvSpPr>
            <a:spLocks noGrp="1"/>
          </p:cNvSpPr>
          <p:nvPr>
            <p:ph idx="1"/>
          </p:nvPr>
        </p:nvSpPr>
        <p:spPr>
          <a:xfrm>
            <a:off x="1130300" y="1155700"/>
            <a:ext cx="7803388" cy="5562600"/>
          </a:xfrm>
        </p:spPr>
        <p:txBody>
          <a:bodyPr>
            <a:normAutofit fontScale="32500" lnSpcReduction="20000"/>
          </a:bodyPr>
          <a:lstStyle/>
          <a:p>
            <a:pPr lvl="0">
              <a:buSzPct val="125000"/>
              <a:buFont typeface="Wingdings" charset="2"/>
              <a:buChar char="§"/>
            </a:pPr>
            <a:r>
              <a:rPr lang="en-US" sz="8600" b="1" i="1" dirty="0"/>
              <a:t>Program evaluation also can include research activities focused on:</a:t>
            </a:r>
            <a:endParaRPr lang="en-US" sz="8600" b="1" dirty="0"/>
          </a:p>
          <a:p>
            <a:pPr marL="623888" lvl="1" indent="-227013"/>
            <a:r>
              <a:rPr lang="en-US" sz="6000" b="1" i="1" dirty="0">
                <a:solidFill>
                  <a:srgbClr val="772399"/>
                </a:solidFill>
              </a:rPr>
              <a:t>collecting information about the needs of a community to inform program development (formative evaluations),</a:t>
            </a:r>
            <a:endParaRPr lang="en-US" sz="6000" b="1" dirty="0">
              <a:solidFill>
                <a:srgbClr val="772399"/>
              </a:solidFill>
            </a:endParaRPr>
          </a:p>
          <a:p>
            <a:pPr marL="623888" lvl="1" indent="-227013"/>
            <a:r>
              <a:rPr lang="en-US" sz="6000" b="1" i="1" dirty="0">
                <a:solidFill>
                  <a:srgbClr val="772399"/>
                </a:solidFill>
              </a:rPr>
              <a:t>documenting the types of services delivered, how they are delivered, and the number and type of participants (process)</a:t>
            </a:r>
            <a:endParaRPr lang="en-US" sz="6000" b="1" dirty="0">
              <a:solidFill>
                <a:srgbClr val="772399"/>
              </a:solidFill>
            </a:endParaRPr>
          </a:p>
          <a:p>
            <a:pPr marL="623888" lvl="1" indent="-227013"/>
            <a:r>
              <a:rPr lang="en-US" sz="6000" b="1" i="1" dirty="0">
                <a:solidFill>
                  <a:srgbClr val="772399"/>
                </a:solidFill>
              </a:rPr>
              <a:t>As well as short-term, intermediate, and long-term outcomes. </a:t>
            </a:r>
            <a:endParaRPr lang="en-US" sz="6000" b="1" dirty="0">
              <a:solidFill>
                <a:srgbClr val="772399"/>
              </a:solidFill>
            </a:endParaRPr>
          </a:p>
          <a:p>
            <a:pPr marL="227013" lvl="0" indent="-227013"/>
            <a:r>
              <a:rPr lang="en-US" sz="8600" b="1" i="1" dirty="0"/>
              <a:t>Used in </a:t>
            </a:r>
            <a:r>
              <a:rPr lang="en-US" sz="8600" b="1" i="1" dirty="0" smtClean="0"/>
              <a:t>both government </a:t>
            </a:r>
            <a:r>
              <a:rPr lang="en-US" sz="8600" b="1" i="1" dirty="0"/>
              <a:t>and not for-profit organizations. In for-profit organizations it is easy to determine effectiveness since the goal is money, in other programs it may be more difficult to determine what the program should be achieving. </a:t>
            </a:r>
            <a:endParaRPr lang="en-US" sz="8600" b="1" dirty="0"/>
          </a:p>
          <a:p>
            <a:pPr marL="227013" lvl="0" indent="-227013"/>
            <a:r>
              <a:rPr lang="en-US" sz="8600" b="1" dirty="0"/>
              <a:t>In order to determine program effectiveness, program evaluation strategies usually involve the creation of a logic model.</a:t>
            </a: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3</a:t>
            </a:fld>
            <a:endParaRPr lang="en-US"/>
          </a:p>
        </p:txBody>
      </p:sp>
    </p:spTree>
    <p:extLst>
      <p:ext uri="{BB962C8B-B14F-4D97-AF65-F5344CB8AC3E}">
        <p14:creationId xmlns:p14="http://schemas.microsoft.com/office/powerpoint/2010/main" val="3061383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42962"/>
          </a:xfrm>
        </p:spPr>
        <p:txBody>
          <a:bodyPr/>
          <a:lstStyle/>
          <a:p>
            <a:pPr algn="ctr"/>
            <a:r>
              <a:rPr lang="en-US" b="1" i="1" dirty="0" smtClean="0">
                <a:solidFill>
                  <a:srgbClr val="800000"/>
                </a:solidFill>
              </a:rPr>
              <a:t>Logic Models and Evaluation</a:t>
            </a:r>
            <a:endParaRPr lang="en-US" b="1" i="1" dirty="0">
              <a:solidFill>
                <a:srgbClr val="800000"/>
              </a:solidFill>
            </a:endParaRPr>
          </a:p>
        </p:txBody>
      </p:sp>
      <p:sp>
        <p:nvSpPr>
          <p:cNvPr id="3" name="Content Placeholder 2"/>
          <p:cNvSpPr>
            <a:spLocks noGrp="1"/>
          </p:cNvSpPr>
          <p:nvPr>
            <p:ph idx="1"/>
          </p:nvPr>
        </p:nvSpPr>
        <p:spPr>
          <a:xfrm>
            <a:off x="1435608" y="1117600"/>
            <a:ext cx="7498080" cy="5461000"/>
          </a:xfrm>
        </p:spPr>
        <p:txBody>
          <a:bodyPr>
            <a:normAutofit fontScale="92500" lnSpcReduction="10000"/>
          </a:bodyPr>
          <a:lstStyle/>
          <a:p>
            <a:pPr marL="0" lvl="0" indent="0">
              <a:buNone/>
            </a:pPr>
            <a:r>
              <a:rPr lang="en-US" sz="2600" b="1" dirty="0"/>
              <a:t>Logic models typically provide a comprehensive description of three core aspects of a program (or policy, initiative, project, etc….):</a:t>
            </a:r>
            <a:endParaRPr lang="en-US" sz="900" b="1" dirty="0"/>
          </a:p>
          <a:p>
            <a:pPr marL="504825" lvl="3" indent="-277813"/>
            <a:r>
              <a:rPr lang="en-US" sz="2400" b="1" dirty="0">
                <a:solidFill>
                  <a:srgbClr val="772399"/>
                </a:solidFill>
              </a:rPr>
              <a:t>Inputs:</a:t>
            </a:r>
            <a:r>
              <a:rPr lang="en-US" sz="2400" dirty="0">
                <a:solidFill>
                  <a:srgbClr val="772399"/>
                </a:solidFill>
              </a:rPr>
              <a:t> Concrete things that are invested in the program—these are the core aspects of a program that allow the program to actually be implemented (e.g. funding, staff, office space, etc…).</a:t>
            </a:r>
          </a:p>
          <a:p>
            <a:pPr marL="504825" lvl="3" indent="-277813"/>
            <a:r>
              <a:rPr lang="en-US" sz="2400" b="1" dirty="0">
                <a:solidFill>
                  <a:srgbClr val="772399"/>
                </a:solidFill>
              </a:rPr>
              <a:t>Outputs:</a:t>
            </a:r>
            <a:r>
              <a:rPr lang="en-US" sz="2400" dirty="0">
                <a:solidFill>
                  <a:srgbClr val="772399"/>
                </a:solidFill>
              </a:rPr>
              <a:t> Include the activities (e.g. actual services) that are delivered by the program (e.g. counseling, education, training, etc…), and participation in these services by clients.</a:t>
            </a:r>
          </a:p>
          <a:p>
            <a:pPr marL="504825" lvl="3" indent="-277813"/>
            <a:r>
              <a:rPr lang="en-US" sz="2400" b="1" dirty="0">
                <a:solidFill>
                  <a:srgbClr val="772399"/>
                </a:solidFill>
              </a:rPr>
              <a:t>Outcomes:</a:t>
            </a:r>
            <a:r>
              <a:rPr lang="en-US" sz="2400" dirty="0">
                <a:solidFill>
                  <a:srgbClr val="772399"/>
                </a:solidFill>
              </a:rPr>
              <a:t> Includes </a:t>
            </a:r>
            <a:r>
              <a:rPr lang="en-US" sz="2400" b="1" dirty="0">
                <a:solidFill>
                  <a:srgbClr val="772399"/>
                </a:solidFill>
              </a:rPr>
              <a:t>short-term outcomes</a:t>
            </a:r>
            <a:r>
              <a:rPr lang="en-US" sz="2400" dirty="0">
                <a:solidFill>
                  <a:srgbClr val="772399"/>
                </a:solidFill>
              </a:rPr>
              <a:t> (e.g. acquisition of knowledge) </a:t>
            </a:r>
            <a:r>
              <a:rPr lang="en-US" sz="2400" b="1" dirty="0">
                <a:solidFill>
                  <a:srgbClr val="772399"/>
                </a:solidFill>
              </a:rPr>
              <a:t>intermediate outcomes</a:t>
            </a:r>
            <a:r>
              <a:rPr lang="en-US" sz="2400" dirty="0">
                <a:solidFill>
                  <a:srgbClr val="772399"/>
                </a:solidFill>
              </a:rPr>
              <a:t> (e.g. changes in behavior), and </a:t>
            </a:r>
            <a:r>
              <a:rPr lang="en-US" sz="2400" b="1" dirty="0">
                <a:solidFill>
                  <a:srgbClr val="772399"/>
                </a:solidFill>
              </a:rPr>
              <a:t>long-term outcomes</a:t>
            </a:r>
            <a:r>
              <a:rPr lang="en-US" sz="2400" dirty="0">
                <a:solidFill>
                  <a:srgbClr val="772399"/>
                </a:solidFill>
              </a:rPr>
              <a:t> (e.g. larger-scale outcomes related to the ultimate impact on the program). </a:t>
            </a: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4</a:t>
            </a:fld>
            <a:endParaRPr lang="en-US"/>
          </a:p>
        </p:txBody>
      </p:sp>
    </p:spTree>
    <p:extLst>
      <p:ext uri="{BB962C8B-B14F-4D97-AF65-F5344CB8AC3E}">
        <p14:creationId xmlns:p14="http://schemas.microsoft.com/office/powerpoint/2010/main" val="2119829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solidFill>
                  <a:srgbClr val="800000"/>
                </a:solidFill>
              </a:rPr>
              <a:t>Types of Logic Models</a:t>
            </a:r>
          </a:p>
        </p:txBody>
      </p:sp>
      <p:sp>
        <p:nvSpPr>
          <p:cNvPr id="3" name="Content Placeholder 2"/>
          <p:cNvSpPr>
            <a:spLocks noGrp="1"/>
          </p:cNvSpPr>
          <p:nvPr>
            <p:ph idx="1"/>
          </p:nvPr>
        </p:nvSpPr>
        <p:spPr/>
        <p:txBody>
          <a:bodyPr/>
          <a:lstStyle/>
          <a:p>
            <a:r>
              <a:rPr lang="en-US" b="1" i="1" dirty="0"/>
              <a:t>Community/Local Logic Model</a:t>
            </a:r>
          </a:p>
          <a:p>
            <a:pPr marL="679450" lvl="1"/>
            <a:r>
              <a:rPr lang="en-US" sz="2100" dirty="0"/>
              <a:t>Depicts a </a:t>
            </a:r>
            <a:r>
              <a:rPr lang="en-US" sz="2100" dirty="0" smtClean="0"/>
              <a:t>community</a:t>
            </a:r>
            <a:r>
              <a:rPr lang="en-US" sz="2100" dirty="0" smtClean="0">
                <a:latin typeface="Arial"/>
              </a:rPr>
              <a:t>’</a:t>
            </a:r>
            <a:r>
              <a:rPr lang="en-US" sz="2100" dirty="0" smtClean="0"/>
              <a:t>s </a:t>
            </a:r>
            <a:r>
              <a:rPr lang="en-US" sz="2100" dirty="0"/>
              <a:t>theory of change to address a particular problem of focus, the behavior(s) contributing to the problem, the local factors thought to contribute to the behaviors. These local contributing factors present opportunities for intervention using evidence based strategies (programs, policies, practices) </a:t>
            </a:r>
            <a:endParaRPr lang="en-US" sz="2400" dirty="0"/>
          </a:p>
          <a:p>
            <a:r>
              <a:rPr lang="en-US" sz="3000" b="1" i="1" dirty="0"/>
              <a:t>Intervention-Specific Logic Model</a:t>
            </a:r>
          </a:p>
          <a:p>
            <a:pPr marL="679450" lvl="1"/>
            <a:r>
              <a:rPr lang="en-US" sz="2700" dirty="0"/>
              <a:t>Depicts how </a:t>
            </a:r>
            <a:r>
              <a:rPr lang="en-US" sz="2500" dirty="0"/>
              <a:t>a set of activities associated with a given intervention (program, policy or practice) are related to the outcomes that result from implementing the intervention</a:t>
            </a: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5</a:t>
            </a:fld>
            <a:endParaRPr lang="en-US"/>
          </a:p>
        </p:txBody>
      </p:sp>
    </p:spTree>
    <p:extLst>
      <p:ext uri="{BB962C8B-B14F-4D97-AF65-F5344CB8AC3E}">
        <p14:creationId xmlns:p14="http://schemas.microsoft.com/office/powerpoint/2010/main" val="2957436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35608" y="274638"/>
            <a:ext cx="7498080" cy="5973762"/>
          </a:xfrm>
        </p:spPr>
        <p:txBody>
          <a:bodyPr/>
          <a:lstStyle/>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6</a:t>
            </a:fld>
            <a:endParaRPr lang="en-US"/>
          </a:p>
        </p:txBody>
      </p:sp>
      <p:sp>
        <p:nvSpPr>
          <p:cNvPr id="5" name="Line 1"/>
          <p:cNvSpPr>
            <a:spLocks noChangeShapeType="1"/>
          </p:cNvSpPr>
          <p:nvPr/>
        </p:nvSpPr>
        <p:spPr bwMode="auto">
          <a:xfrm>
            <a:off x="0" y="2193925"/>
            <a:ext cx="9220200" cy="1588"/>
          </a:xfrm>
          <a:prstGeom prst="line">
            <a:avLst/>
          </a:prstGeom>
          <a:noFill/>
          <a:ln w="25400">
            <a:solidFill>
              <a:schemeClr val="tx1"/>
            </a:solidFill>
            <a:prstDash val="solid"/>
            <a:round/>
            <a:headEnd type="none" w="med" len="med"/>
            <a:tailEnd type="none" w="med" len="med"/>
          </a:ln>
          <a:extLst>
            <a:ext uri="{909E8E84-426E-40dd-AFC4-6F175D3DCCD1}">
              <a14:hiddenFill xmlns:a14="http://schemas.microsoft.com/office/drawing/2010/main">
                <a:noFill/>
              </a14:hiddenFill>
            </a:ext>
          </a:extLst>
        </p:spPr>
        <p:txBody>
          <a:bodyPr/>
          <a:lstStyle/>
          <a:p>
            <a:endParaRPr lang="en-US"/>
          </a:p>
        </p:txBody>
      </p:sp>
      <p:sp>
        <p:nvSpPr>
          <p:cNvPr id="6" name="Rectangle 2"/>
          <p:cNvSpPr>
            <a:spLocks/>
          </p:cNvSpPr>
          <p:nvPr/>
        </p:nvSpPr>
        <p:spPr bwMode="auto">
          <a:xfrm>
            <a:off x="1990725" y="228600"/>
            <a:ext cx="600640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3200" b="1" i="1" dirty="0" smtClean="0">
                <a:solidFill>
                  <a:srgbClr val="800000"/>
                </a:solidFill>
                <a:ea typeface="ＭＳ Ｐゴシック" charset="0"/>
                <a:cs typeface="Arial" charset="0"/>
              </a:rPr>
              <a:t>Sample: </a:t>
            </a:r>
            <a:r>
              <a:rPr lang="en-US" sz="3200" b="1" i="1" dirty="0">
                <a:solidFill>
                  <a:srgbClr val="800000"/>
                </a:solidFill>
                <a:ea typeface="ＭＳ Ｐゴシック" charset="0"/>
                <a:cs typeface="Arial" charset="0"/>
              </a:rPr>
              <a:t>Community Logic Model</a:t>
            </a:r>
          </a:p>
        </p:txBody>
      </p:sp>
      <p:sp>
        <p:nvSpPr>
          <p:cNvPr id="7" name="Rectangle 3"/>
          <p:cNvSpPr>
            <a:spLocks/>
          </p:cNvSpPr>
          <p:nvPr/>
        </p:nvSpPr>
        <p:spPr bwMode="auto">
          <a:xfrm>
            <a:off x="1597743" y="685800"/>
            <a:ext cx="70239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square" lIns="0" tIns="0" rIns="0" bIns="0">
            <a:spAutoFit/>
          </a:bodyPr>
          <a:lstStyle/>
          <a:p>
            <a:pPr algn="ctr"/>
            <a:r>
              <a:rPr lang="en-US" sz="2100" b="1" dirty="0">
                <a:solidFill>
                  <a:schemeClr val="tx1"/>
                </a:solidFill>
                <a:ea typeface="ＭＳ Ｐゴシック" charset="0"/>
                <a:cs typeface="Arial" charset="0"/>
              </a:rPr>
              <a:t>For Preventing Alcohol-</a:t>
            </a:r>
            <a:r>
              <a:rPr lang="en-US" sz="2100" b="1" dirty="0" smtClean="0">
                <a:solidFill>
                  <a:schemeClr val="tx1"/>
                </a:solidFill>
                <a:ea typeface="ＭＳ Ｐゴシック" charset="0"/>
                <a:cs typeface="Arial" charset="0"/>
              </a:rPr>
              <a:t>Involved </a:t>
            </a:r>
            <a:r>
              <a:rPr lang="en-US" sz="2100" b="1" dirty="0">
                <a:solidFill>
                  <a:schemeClr val="tx1"/>
                </a:solidFill>
                <a:ea typeface="ＭＳ Ｐゴシック" charset="0"/>
                <a:cs typeface="Arial" charset="0"/>
              </a:rPr>
              <a:t>Traffic Crashes</a:t>
            </a:r>
          </a:p>
        </p:txBody>
      </p:sp>
      <p:sp>
        <p:nvSpPr>
          <p:cNvPr id="8" name="Rectangle 4"/>
          <p:cNvSpPr>
            <a:spLocks/>
          </p:cNvSpPr>
          <p:nvPr/>
        </p:nvSpPr>
        <p:spPr bwMode="auto">
          <a:xfrm>
            <a:off x="3654425" y="896938"/>
            <a:ext cx="10001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2100">
                <a:solidFill>
                  <a:schemeClr val="tx1"/>
                </a:solidFill>
                <a:ea typeface="ＭＳ Ｐゴシック" charset="0"/>
                <a:cs typeface="Arial" charset="0"/>
              </a:rPr>
              <a:t>-</a:t>
            </a:r>
          </a:p>
        </p:txBody>
      </p:sp>
      <p:grpSp>
        <p:nvGrpSpPr>
          <p:cNvPr id="9" name="Group 5"/>
          <p:cNvGrpSpPr>
            <a:grpSpLocks/>
          </p:cNvGrpSpPr>
          <p:nvPr/>
        </p:nvGrpSpPr>
        <p:grpSpPr bwMode="auto">
          <a:xfrm>
            <a:off x="147638" y="3429000"/>
            <a:ext cx="1766887" cy="1219200"/>
            <a:chOff x="0" y="0"/>
            <a:chExt cx="1113" cy="768"/>
          </a:xfrm>
        </p:grpSpPr>
        <p:grpSp>
          <p:nvGrpSpPr>
            <p:cNvPr id="10" name="Group 6"/>
            <p:cNvGrpSpPr>
              <a:grpSpLocks/>
            </p:cNvGrpSpPr>
            <p:nvPr/>
          </p:nvGrpSpPr>
          <p:grpSpPr bwMode="auto">
            <a:xfrm>
              <a:off x="0" y="0"/>
              <a:ext cx="1113" cy="768"/>
              <a:chOff x="0" y="0"/>
              <a:chExt cx="1113" cy="768"/>
            </a:xfrm>
          </p:grpSpPr>
          <p:sp>
            <p:nvSpPr>
              <p:cNvPr id="14" name="Rectangle 7"/>
              <p:cNvSpPr>
                <a:spLocks/>
              </p:cNvSpPr>
              <p:nvPr/>
            </p:nvSpPr>
            <p:spPr bwMode="auto">
              <a:xfrm>
                <a:off x="0" y="0"/>
                <a:ext cx="1113" cy="768"/>
              </a:xfrm>
              <a:prstGeom prst="rect">
                <a:avLst/>
              </a:prstGeom>
              <a:solidFill>
                <a:srgbClr val="339966"/>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5" name="Rectangle 8"/>
              <p:cNvSpPr>
                <a:spLocks/>
              </p:cNvSpPr>
              <p:nvPr/>
            </p:nvSpPr>
            <p:spPr bwMode="auto">
              <a:xfrm>
                <a:off x="0" y="0"/>
                <a:ext cx="1113"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1" name="Group 9"/>
            <p:cNvGrpSpPr>
              <a:grpSpLocks/>
            </p:cNvGrpSpPr>
            <p:nvPr/>
          </p:nvGrpSpPr>
          <p:grpSpPr bwMode="auto">
            <a:xfrm>
              <a:off x="0" y="0"/>
              <a:ext cx="1113" cy="768"/>
              <a:chOff x="0" y="0"/>
              <a:chExt cx="1113" cy="768"/>
            </a:xfrm>
          </p:grpSpPr>
          <p:sp>
            <p:nvSpPr>
              <p:cNvPr id="12" name="Rectangle 10"/>
              <p:cNvSpPr>
                <a:spLocks/>
              </p:cNvSpPr>
              <p:nvPr/>
            </p:nvSpPr>
            <p:spPr bwMode="auto">
              <a:xfrm>
                <a:off x="0" y="0"/>
                <a:ext cx="1113" cy="768"/>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3" name="Rectangle 11"/>
              <p:cNvSpPr>
                <a:spLocks/>
              </p:cNvSpPr>
              <p:nvPr/>
            </p:nvSpPr>
            <p:spPr bwMode="auto">
              <a:xfrm>
                <a:off x="0" y="0"/>
                <a:ext cx="1113" cy="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6" name="Rectangle 12"/>
          <p:cNvSpPr>
            <a:spLocks/>
          </p:cNvSpPr>
          <p:nvPr/>
        </p:nvSpPr>
        <p:spPr bwMode="auto">
          <a:xfrm>
            <a:off x="223838" y="3581400"/>
            <a:ext cx="16494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600" b="1">
                <a:solidFill>
                  <a:srgbClr val="FFFFFF"/>
                </a:solidFill>
                <a:ea typeface="ＭＳ Ｐゴシック" charset="0"/>
                <a:cs typeface="Arial" charset="0"/>
              </a:rPr>
              <a:t>Alcohol-involved</a:t>
            </a:r>
          </a:p>
        </p:txBody>
      </p:sp>
      <p:sp>
        <p:nvSpPr>
          <p:cNvPr id="17" name="Rectangle 13"/>
          <p:cNvSpPr>
            <a:spLocks/>
          </p:cNvSpPr>
          <p:nvPr/>
        </p:nvSpPr>
        <p:spPr bwMode="auto">
          <a:xfrm>
            <a:off x="1385888" y="4284663"/>
            <a:ext cx="109537"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600" b="1">
                <a:solidFill>
                  <a:srgbClr val="FFFFFF"/>
                </a:solidFill>
                <a:latin typeface="Verdana" charset="0"/>
                <a:ea typeface="ＭＳ Ｐゴシック" charset="0"/>
                <a:cs typeface="Verdana" charset="0"/>
                <a:sym typeface="Verdana" charset="0"/>
              </a:rPr>
              <a:t>-</a:t>
            </a:r>
          </a:p>
        </p:txBody>
      </p:sp>
      <p:sp>
        <p:nvSpPr>
          <p:cNvPr id="18" name="Rectangle 14"/>
          <p:cNvSpPr>
            <a:spLocks/>
          </p:cNvSpPr>
          <p:nvPr/>
        </p:nvSpPr>
        <p:spPr bwMode="auto">
          <a:xfrm>
            <a:off x="223838" y="3810000"/>
            <a:ext cx="164782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600" b="1">
                <a:solidFill>
                  <a:srgbClr val="FFFFFF"/>
                </a:solidFill>
                <a:latin typeface="Verdana" charset="0"/>
                <a:ea typeface="ＭＳ Ｐゴシック" charset="0"/>
                <a:cs typeface="Verdana" charset="0"/>
                <a:sym typeface="Verdana" charset="0"/>
              </a:rPr>
              <a:t>traffic crashes</a:t>
            </a:r>
          </a:p>
        </p:txBody>
      </p:sp>
      <p:sp>
        <p:nvSpPr>
          <p:cNvPr id="19" name="Rectangle 15"/>
          <p:cNvSpPr>
            <a:spLocks/>
          </p:cNvSpPr>
          <p:nvPr/>
        </p:nvSpPr>
        <p:spPr bwMode="auto">
          <a:xfrm>
            <a:off x="295275" y="4098925"/>
            <a:ext cx="1539875"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600" b="1">
                <a:solidFill>
                  <a:srgbClr val="FFFFFF"/>
                </a:solidFill>
                <a:latin typeface="Verdana" charset="0"/>
                <a:ea typeface="ＭＳ Ｐゴシック" charset="0"/>
                <a:cs typeface="Verdana" charset="0"/>
                <a:sym typeface="Verdana" charset="0"/>
              </a:rPr>
              <a:t>Among 15 to </a:t>
            </a:r>
          </a:p>
        </p:txBody>
      </p:sp>
      <p:sp>
        <p:nvSpPr>
          <p:cNvPr id="20" name="Rectangle 16"/>
          <p:cNvSpPr>
            <a:spLocks/>
          </p:cNvSpPr>
          <p:nvPr/>
        </p:nvSpPr>
        <p:spPr bwMode="auto">
          <a:xfrm>
            <a:off x="341313" y="4343400"/>
            <a:ext cx="1416050" cy="24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600" b="1">
                <a:solidFill>
                  <a:srgbClr val="FFFFFF"/>
                </a:solidFill>
                <a:latin typeface="Verdana" charset="0"/>
                <a:ea typeface="ＭＳ Ｐゴシック" charset="0"/>
                <a:cs typeface="Verdana" charset="0"/>
                <a:sym typeface="Verdana" charset="0"/>
              </a:rPr>
              <a:t>24 year olds</a:t>
            </a:r>
          </a:p>
        </p:txBody>
      </p:sp>
      <p:grpSp>
        <p:nvGrpSpPr>
          <p:cNvPr id="21" name="Group 17"/>
          <p:cNvGrpSpPr>
            <a:grpSpLocks/>
          </p:cNvGrpSpPr>
          <p:nvPr/>
        </p:nvGrpSpPr>
        <p:grpSpPr bwMode="auto">
          <a:xfrm>
            <a:off x="4164013" y="2271713"/>
            <a:ext cx="2460625" cy="542925"/>
            <a:chOff x="0" y="0"/>
            <a:chExt cx="1550" cy="342"/>
          </a:xfrm>
        </p:grpSpPr>
        <p:grpSp>
          <p:nvGrpSpPr>
            <p:cNvPr id="22" name="Group 18"/>
            <p:cNvGrpSpPr>
              <a:grpSpLocks/>
            </p:cNvGrpSpPr>
            <p:nvPr/>
          </p:nvGrpSpPr>
          <p:grpSpPr bwMode="auto">
            <a:xfrm>
              <a:off x="0" y="0"/>
              <a:ext cx="1550" cy="342"/>
              <a:chOff x="0" y="0"/>
              <a:chExt cx="1550" cy="342"/>
            </a:xfrm>
          </p:grpSpPr>
          <p:sp>
            <p:nvSpPr>
              <p:cNvPr id="26" name="Rectangle 19"/>
              <p:cNvSpPr>
                <a:spLocks/>
              </p:cNvSpPr>
              <p:nvPr/>
            </p:nvSpPr>
            <p:spPr bwMode="auto">
              <a:xfrm>
                <a:off x="0" y="0"/>
                <a:ext cx="1550" cy="342"/>
              </a:xfrm>
              <a:prstGeom prst="rect">
                <a:avLst/>
              </a:prstGeom>
              <a:solidFill>
                <a:srgbClr val="336699"/>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7" name="Rectangle 20"/>
              <p:cNvSpPr>
                <a:spLocks/>
              </p:cNvSpPr>
              <p:nvPr/>
            </p:nvSpPr>
            <p:spPr bwMode="auto">
              <a:xfrm>
                <a:off x="0" y="0"/>
                <a:ext cx="1550"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23" name="Group 21"/>
            <p:cNvGrpSpPr>
              <a:grpSpLocks/>
            </p:cNvGrpSpPr>
            <p:nvPr/>
          </p:nvGrpSpPr>
          <p:grpSpPr bwMode="auto">
            <a:xfrm>
              <a:off x="0" y="0"/>
              <a:ext cx="1550" cy="342"/>
              <a:chOff x="0" y="0"/>
              <a:chExt cx="1550" cy="342"/>
            </a:xfrm>
          </p:grpSpPr>
          <p:sp>
            <p:nvSpPr>
              <p:cNvPr id="24" name="Rectangle 22"/>
              <p:cNvSpPr>
                <a:spLocks/>
              </p:cNvSpPr>
              <p:nvPr/>
            </p:nvSpPr>
            <p:spPr bwMode="auto">
              <a:xfrm>
                <a:off x="0" y="0"/>
                <a:ext cx="1550" cy="342"/>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 name="Rectangle 23"/>
              <p:cNvSpPr>
                <a:spLocks/>
              </p:cNvSpPr>
              <p:nvPr/>
            </p:nvSpPr>
            <p:spPr bwMode="auto">
              <a:xfrm>
                <a:off x="0" y="0"/>
                <a:ext cx="1550"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28" name="Rectangle 24"/>
          <p:cNvSpPr>
            <a:spLocks/>
          </p:cNvSpPr>
          <p:nvPr/>
        </p:nvSpPr>
        <p:spPr bwMode="auto">
          <a:xfrm>
            <a:off x="4379913" y="2357438"/>
            <a:ext cx="2074862"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Easy RETAIL ACCESS to </a:t>
            </a:r>
          </a:p>
        </p:txBody>
      </p:sp>
      <p:sp>
        <p:nvSpPr>
          <p:cNvPr id="29" name="Rectangle 25"/>
          <p:cNvSpPr>
            <a:spLocks/>
          </p:cNvSpPr>
          <p:nvPr/>
        </p:nvSpPr>
        <p:spPr bwMode="auto">
          <a:xfrm>
            <a:off x="4649788" y="2544763"/>
            <a:ext cx="148113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dirty="0">
                <a:solidFill>
                  <a:srgbClr val="FFFFFF"/>
                </a:solidFill>
                <a:latin typeface="Verdana" charset="0"/>
                <a:ea typeface="ＭＳ Ｐゴシック" charset="0"/>
                <a:cs typeface="Verdana" charset="0"/>
                <a:sym typeface="Verdana" charset="0"/>
              </a:rPr>
              <a:t>Alcohol for youth</a:t>
            </a:r>
          </a:p>
        </p:txBody>
      </p:sp>
      <p:grpSp>
        <p:nvGrpSpPr>
          <p:cNvPr id="30" name="Group 26"/>
          <p:cNvGrpSpPr>
            <a:grpSpLocks/>
          </p:cNvGrpSpPr>
          <p:nvPr/>
        </p:nvGrpSpPr>
        <p:grpSpPr bwMode="auto">
          <a:xfrm>
            <a:off x="4162425" y="3513138"/>
            <a:ext cx="2459038" cy="544512"/>
            <a:chOff x="0" y="0"/>
            <a:chExt cx="1549" cy="343"/>
          </a:xfrm>
        </p:grpSpPr>
        <p:grpSp>
          <p:nvGrpSpPr>
            <p:cNvPr id="31" name="Group 27"/>
            <p:cNvGrpSpPr>
              <a:grpSpLocks/>
            </p:cNvGrpSpPr>
            <p:nvPr/>
          </p:nvGrpSpPr>
          <p:grpSpPr bwMode="auto">
            <a:xfrm>
              <a:off x="0" y="0"/>
              <a:ext cx="1549" cy="343"/>
              <a:chOff x="0" y="0"/>
              <a:chExt cx="1549" cy="343"/>
            </a:xfrm>
          </p:grpSpPr>
          <p:sp>
            <p:nvSpPr>
              <p:cNvPr id="35" name="Rectangle 28"/>
              <p:cNvSpPr>
                <a:spLocks/>
              </p:cNvSpPr>
              <p:nvPr/>
            </p:nvSpPr>
            <p:spPr bwMode="auto">
              <a:xfrm>
                <a:off x="0" y="0"/>
                <a:ext cx="1549" cy="343"/>
              </a:xfrm>
              <a:prstGeom prst="rect">
                <a:avLst/>
              </a:prstGeom>
              <a:solidFill>
                <a:srgbClr val="336699"/>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36" name="Rectangle 29"/>
              <p:cNvSpPr>
                <a:spLocks/>
              </p:cNvSpPr>
              <p:nvPr/>
            </p:nvSpPr>
            <p:spPr bwMode="auto">
              <a:xfrm>
                <a:off x="0" y="0"/>
                <a:ext cx="1549" cy="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32" name="Group 30"/>
            <p:cNvGrpSpPr>
              <a:grpSpLocks/>
            </p:cNvGrpSpPr>
            <p:nvPr/>
          </p:nvGrpSpPr>
          <p:grpSpPr bwMode="auto">
            <a:xfrm>
              <a:off x="0" y="0"/>
              <a:ext cx="1549" cy="343"/>
              <a:chOff x="0" y="0"/>
              <a:chExt cx="1549" cy="343"/>
            </a:xfrm>
          </p:grpSpPr>
          <p:sp>
            <p:nvSpPr>
              <p:cNvPr id="33" name="Rectangle 31"/>
              <p:cNvSpPr>
                <a:spLocks/>
              </p:cNvSpPr>
              <p:nvPr/>
            </p:nvSpPr>
            <p:spPr bwMode="auto">
              <a:xfrm>
                <a:off x="0" y="0"/>
                <a:ext cx="1549" cy="343"/>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34" name="Rectangle 32"/>
              <p:cNvSpPr>
                <a:spLocks/>
              </p:cNvSpPr>
              <p:nvPr/>
            </p:nvSpPr>
            <p:spPr bwMode="auto">
              <a:xfrm>
                <a:off x="0" y="0"/>
                <a:ext cx="1549" cy="3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37" name="Rectangle 33"/>
          <p:cNvSpPr>
            <a:spLocks/>
          </p:cNvSpPr>
          <p:nvPr/>
        </p:nvSpPr>
        <p:spPr bwMode="auto">
          <a:xfrm>
            <a:off x="4367213" y="3600450"/>
            <a:ext cx="20955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Easy SOCIAL ACCESS to </a:t>
            </a:r>
          </a:p>
        </p:txBody>
      </p:sp>
      <p:sp>
        <p:nvSpPr>
          <p:cNvPr id="38" name="Rectangle 34"/>
          <p:cNvSpPr>
            <a:spLocks/>
          </p:cNvSpPr>
          <p:nvPr/>
        </p:nvSpPr>
        <p:spPr bwMode="auto">
          <a:xfrm>
            <a:off x="5075238" y="3786188"/>
            <a:ext cx="6413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Alcohol</a:t>
            </a:r>
          </a:p>
        </p:txBody>
      </p:sp>
      <p:grpSp>
        <p:nvGrpSpPr>
          <p:cNvPr id="39" name="Group 35"/>
          <p:cNvGrpSpPr>
            <a:grpSpLocks/>
          </p:cNvGrpSpPr>
          <p:nvPr/>
        </p:nvGrpSpPr>
        <p:grpSpPr bwMode="auto">
          <a:xfrm>
            <a:off x="6988175" y="4876800"/>
            <a:ext cx="2074863" cy="990600"/>
            <a:chOff x="0" y="0"/>
            <a:chExt cx="1307" cy="624"/>
          </a:xfrm>
        </p:grpSpPr>
        <p:grpSp>
          <p:nvGrpSpPr>
            <p:cNvPr id="40" name="Group 36"/>
            <p:cNvGrpSpPr>
              <a:grpSpLocks/>
            </p:cNvGrpSpPr>
            <p:nvPr/>
          </p:nvGrpSpPr>
          <p:grpSpPr bwMode="auto">
            <a:xfrm>
              <a:off x="0" y="0"/>
              <a:ext cx="1307" cy="624"/>
              <a:chOff x="0" y="0"/>
              <a:chExt cx="1307" cy="624"/>
            </a:xfrm>
          </p:grpSpPr>
          <p:sp>
            <p:nvSpPr>
              <p:cNvPr id="44" name="Rectangle 37"/>
              <p:cNvSpPr>
                <a:spLocks/>
              </p:cNvSpPr>
              <p:nvPr/>
            </p:nvSpPr>
            <p:spPr bwMode="auto">
              <a:xfrm>
                <a:off x="0" y="0"/>
                <a:ext cx="1307" cy="624"/>
              </a:xfrm>
              <a:prstGeom prst="rect">
                <a:avLst/>
              </a:prstGeom>
              <a:solidFill>
                <a:srgbClr val="808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45" name="Rectangle 38"/>
              <p:cNvSpPr>
                <a:spLocks/>
              </p:cNvSpPr>
              <p:nvPr/>
            </p:nvSpPr>
            <p:spPr bwMode="auto">
              <a:xfrm>
                <a:off x="0" y="0"/>
                <a:ext cx="1307"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41" name="Group 39"/>
            <p:cNvGrpSpPr>
              <a:grpSpLocks/>
            </p:cNvGrpSpPr>
            <p:nvPr/>
          </p:nvGrpSpPr>
          <p:grpSpPr bwMode="auto">
            <a:xfrm>
              <a:off x="0" y="0"/>
              <a:ext cx="1307" cy="624"/>
              <a:chOff x="0" y="0"/>
              <a:chExt cx="1307" cy="624"/>
            </a:xfrm>
          </p:grpSpPr>
          <p:sp>
            <p:nvSpPr>
              <p:cNvPr id="42" name="Rectangle 40"/>
              <p:cNvSpPr>
                <a:spLocks/>
              </p:cNvSpPr>
              <p:nvPr/>
            </p:nvSpPr>
            <p:spPr bwMode="auto">
              <a:xfrm>
                <a:off x="0" y="0"/>
                <a:ext cx="1307" cy="624"/>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43" name="Rectangle 41"/>
              <p:cNvSpPr>
                <a:spLocks/>
              </p:cNvSpPr>
              <p:nvPr/>
            </p:nvSpPr>
            <p:spPr bwMode="auto">
              <a:xfrm>
                <a:off x="0" y="0"/>
                <a:ext cx="1307" cy="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46" name="Rectangle 42"/>
          <p:cNvSpPr>
            <a:spLocks/>
          </p:cNvSpPr>
          <p:nvPr/>
        </p:nvSpPr>
        <p:spPr bwMode="auto">
          <a:xfrm>
            <a:off x="7223125" y="4975225"/>
            <a:ext cx="16573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Media Advocacy to </a:t>
            </a:r>
          </a:p>
        </p:txBody>
      </p:sp>
      <p:sp>
        <p:nvSpPr>
          <p:cNvPr id="47" name="Rectangle 43"/>
          <p:cNvSpPr>
            <a:spLocks/>
          </p:cNvSpPr>
          <p:nvPr/>
        </p:nvSpPr>
        <p:spPr bwMode="auto">
          <a:xfrm>
            <a:off x="7129463" y="5162550"/>
            <a:ext cx="184308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Increase Community </a:t>
            </a:r>
          </a:p>
        </p:txBody>
      </p:sp>
      <p:sp>
        <p:nvSpPr>
          <p:cNvPr id="48" name="Rectangle 44"/>
          <p:cNvSpPr>
            <a:spLocks/>
          </p:cNvSpPr>
          <p:nvPr/>
        </p:nvSpPr>
        <p:spPr bwMode="auto">
          <a:xfrm>
            <a:off x="7400925" y="5348288"/>
            <a:ext cx="130651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Concern about </a:t>
            </a:r>
          </a:p>
        </p:txBody>
      </p:sp>
      <p:sp>
        <p:nvSpPr>
          <p:cNvPr id="49" name="Rectangle 45"/>
          <p:cNvSpPr>
            <a:spLocks/>
          </p:cNvSpPr>
          <p:nvPr/>
        </p:nvSpPr>
        <p:spPr bwMode="auto">
          <a:xfrm>
            <a:off x="7216775" y="5534025"/>
            <a:ext cx="162242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Underage Drinking</a:t>
            </a:r>
          </a:p>
        </p:txBody>
      </p:sp>
      <p:grpSp>
        <p:nvGrpSpPr>
          <p:cNvPr id="50" name="Group 46"/>
          <p:cNvGrpSpPr>
            <a:grpSpLocks/>
          </p:cNvGrpSpPr>
          <p:nvPr/>
        </p:nvGrpSpPr>
        <p:grpSpPr bwMode="auto">
          <a:xfrm>
            <a:off x="4164013" y="5049838"/>
            <a:ext cx="2460625" cy="665162"/>
            <a:chOff x="0" y="0"/>
            <a:chExt cx="1550" cy="419"/>
          </a:xfrm>
        </p:grpSpPr>
        <p:grpSp>
          <p:nvGrpSpPr>
            <p:cNvPr id="51" name="Group 47"/>
            <p:cNvGrpSpPr>
              <a:grpSpLocks/>
            </p:cNvGrpSpPr>
            <p:nvPr/>
          </p:nvGrpSpPr>
          <p:grpSpPr bwMode="auto">
            <a:xfrm>
              <a:off x="0" y="0"/>
              <a:ext cx="1550" cy="419"/>
              <a:chOff x="0" y="0"/>
              <a:chExt cx="1550" cy="419"/>
            </a:xfrm>
          </p:grpSpPr>
          <p:sp>
            <p:nvSpPr>
              <p:cNvPr id="55" name="Rectangle 48"/>
              <p:cNvSpPr>
                <a:spLocks/>
              </p:cNvSpPr>
              <p:nvPr/>
            </p:nvSpPr>
            <p:spPr bwMode="auto">
              <a:xfrm>
                <a:off x="0" y="0"/>
                <a:ext cx="1550" cy="419"/>
              </a:xfrm>
              <a:prstGeom prst="rect">
                <a:avLst/>
              </a:prstGeom>
              <a:solidFill>
                <a:srgbClr val="336699"/>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56" name="Rectangle 49"/>
              <p:cNvSpPr>
                <a:spLocks/>
              </p:cNvSpPr>
              <p:nvPr/>
            </p:nvSpPr>
            <p:spPr bwMode="auto">
              <a:xfrm>
                <a:off x="0" y="0"/>
                <a:ext cx="1550"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52" name="Group 50"/>
            <p:cNvGrpSpPr>
              <a:grpSpLocks/>
            </p:cNvGrpSpPr>
            <p:nvPr/>
          </p:nvGrpSpPr>
          <p:grpSpPr bwMode="auto">
            <a:xfrm>
              <a:off x="0" y="0"/>
              <a:ext cx="1550" cy="419"/>
              <a:chOff x="0" y="0"/>
              <a:chExt cx="1550" cy="419"/>
            </a:xfrm>
          </p:grpSpPr>
          <p:sp>
            <p:nvSpPr>
              <p:cNvPr id="53" name="Rectangle 51"/>
              <p:cNvSpPr>
                <a:spLocks/>
              </p:cNvSpPr>
              <p:nvPr/>
            </p:nvSpPr>
            <p:spPr bwMode="auto">
              <a:xfrm>
                <a:off x="0" y="0"/>
                <a:ext cx="1550" cy="419"/>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54" name="Rectangle 52"/>
              <p:cNvSpPr>
                <a:spLocks/>
              </p:cNvSpPr>
              <p:nvPr/>
            </p:nvSpPr>
            <p:spPr bwMode="auto">
              <a:xfrm>
                <a:off x="0" y="0"/>
                <a:ext cx="1550"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57" name="Rectangle 53"/>
          <p:cNvSpPr>
            <a:spLocks/>
          </p:cNvSpPr>
          <p:nvPr/>
        </p:nvSpPr>
        <p:spPr bwMode="auto">
          <a:xfrm>
            <a:off x="4281488" y="5151438"/>
            <a:ext cx="2271712"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SOCIAL NORMS accepting </a:t>
            </a:r>
          </a:p>
        </p:txBody>
      </p:sp>
      <p:sp>
        <p:nvSpPr>
          <p:cNvPr id="58" name="Rectangle 54"/>
          <p:cNvSpPr>
            <a:spLocks/>
          </p:cNvSpPr>
          <p:nvPr/>
        </p:nvSpPr>
        <p:spPr bwMode="auto">
          <a:xfrm>
            <a:off x="4527550" y="5343525"/>
            <a:ext cx="18351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and/or encouraging  </a:t>
            </a:r>
          </a:p>
        </p:txBody>
      </p:sp>
      <p:sp>
        <p:nvSpPr>
          <p:cNvPr id="59" name="Rectangle 55"/>
          <p:cNvSpPr>
            <a:spLocks/>
          </p:cNvSpPr>
          <p:nvPr/>
        </p:nvSpPr>
        <p:spPr bwMode="auto">
          <a:xfrm>
            <a:off x="4760913" y="5530850"/>
            <a:ext cx="126682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youth drinking</a:t>
            </a:r>
          </a:p>
        </p:txBody>
      </p:sp>
      <p:grpSp>
        <p:nvGrpSpPr>
          <p:cNvPr id="60" name="Group 56"/>
          <p:cNvGrpSpPr>
            <a:grpSpLocks/>
          </p:cNvGrpSpPr>
          <p:nvPr/>
        </p:nvGrpSpPr>
        <p:grpSpPr bwMode="auto">
          <a:xfrm>
            <a:off x="4162425" y="5967413"/>
            <a:ext cx="2459038" cy="661987"/>
            <a:chOff x="0" y="0"/>
            <a:chExt cx="1549" cy="417"/>
          </a:xfrm>
        </p:grpSpPr>
        <p:grpSp>
          <p:nvGrpSpPr>
            <p:cNvPr id="61" name="Group 57"/>
            <p:cNvGrpSpPr>
              <a:grpSpLocks/>
            </p:cNvGrpSpPr>
            <p:nvPr/>
          </p:nvGrpSpPr>
          <p:grpSpPr bwMode="auto">
            <a:xfrm>
              <a:off x="0" y="0"/>
              <a:ext cx="1549" cy="417"/>
              <a:chOff x="0" y="0"/>
              <a:chExt cx="1549" cy="417"/>
            </a:xfrm>
          </p:grpSpPr>
          <p:sp>
            <p:nvSpPr>
              <p:cNvPr id="65" name="Rectangle 58"/>
              <p:cNvSpPr>
                <a:spLocks/>
              </p:cNvSpPr>
              <p:nvPr/>
            </p:nvSpPr>
            <p:spPr bwMode="auto">
              <a:xfrm>
                <a:off x="0" y="0"/>
                <a:ext cx="1549" cy="417"/>
              </a:xfrm>
              <a:prstGeom prst="rect">
                <a:avLst/>
              </a:prstGeom>
              <a:solidFill>
                <a:srgbClr val="336699"/>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66" name="Rectangle 59"/>
              <p:cNvSpPr>
                <a:spLocks/>
              </p:cNvSpPr>
              <p:nvPr/>
            </p:nvSpPr>
            <p:spPr bwMode="auto">
              <a:xfrm>
                <a:off x="0" y="0"/>
                <a:ext cx="1549"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62" name="Group 60"/>
            <p:cNvGrpSpPr>
              <a:grpSpLocks/>
            </p:cNvGrpSpPr>
            <p:nvPr/>
          </p:nvGrpSpPr>
          <p:grpSpPr bwMode="auto">
            <a:xfrm>
              <a:off x="0" y="0"/>
              <a:ext cx="1549" cy="417"/>
              <a:chOff x="0" y="0"/>
              <a:chExt cx="1549" cy="417"/>
            </a:xfrm>
          </p:grpSpPr>
          <p:sp>
            <p:nvSpPr>
              <p:cNvPr id="63" name="Rectangle 61"/>
              <p:cNvSpPr>
                <a:spLocks/>
              </p:cNvSpPr>
              <p:nvPr/>
            </p:nvSpPr>
            <p:spPr bwMode="auto">
              <a:xfrm>
                <a:off x="0" y="0"/>
                <a:ext cx="1549" cy="417"/>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64" name="Rectangle 62"/>
              <p:cNvSpPr>
                <a:spLocks/>
              </p:cNvSpPr>
              <p:nvPr/>
            </p:nvSpPr>
            <p:spPr bwMode="auto">
              <a:xfrm>
                <a:off x="0" y="0"/>
                <a:ext cx="1549"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67" name="Rectangle 63"/>
          <p:cNvSpPr>
            <a:spLocks/>
          </p:cNvSpPr>
          <p:nvPr/>
        </p:nvSpPr>
        <p:spPr bwMode="auto">
          <a:xfrm>
            <a:off x="4398963" y="6035675"/>
            <a:ext cx="2030412"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PROMOTION of alcohol </a:t>
            </a:r>
          </a:p>
        </p:txBody>
      </p:sp>
      <p:sp>
        <p:nvSpPr>
          <p:cNvPr id="68" name="Rectangle 64"/>
          <p:cNvSpPr>
            <a:spLocks/>
          </p:cNvSpPr>
          <p:nvPr/>
        </p:nvSpPr>
        <p:spPr bwMode="auto">
          <a:xfrm>
            <a:off x="4294188" y="6243638"/>
            <a:ext cx="2233612"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use (advertising, movies, </a:t>
            </a:r>
          </a:p>
        </p:txBody>
      </p:sp>
      <p:sp>
        <p:nvSpPr>
          <p:cNvPr id="69" name="Rectangle 65"/>
          <p:cNvSpPr>
            <a:spLocks/>
          </p:cNvSpPr>
          <p:nvPr/>
        </p:nvSpPr>
        <p:spPr bwMode="auto">
          <a:xfrm>
            <a:off x="4908550" y="6408738"/>
            <a:ext cx="96361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music, etc)</a:t>
            </a:r>
          </a:p>
        </p:txBody>
      </p:sp>
      <p:grpSp>
        <p:nvGrpSpPr>
          <p:cNvPr id="70" name="Group 66"/>
          <p:cNvGrpSpPr>
            <a:grpSpLocks/>
          </p:cNvGrpSpPr>
          <p:nvPr/>
        </p:nvGrpSpPr>
        <p:grpSpPr bwMode="auto">
          <a:xfrm>
            <a:off x="4164013" y="2892425"/>
            <a:ext cx="2460625" cy="542925"/>
            <a:chOff x="0" y="0"/>
            <a:chExt cx="1550" cy="342"/>
          </a:xfrm>
        </p:grpSpPr>
        <p:grpSp>
          <p:nvGrpSpPr>
            <p:cNvPr id="71" name="Group 67"/>
            <p:cNvGrpSpPr>
              <a:grpSpLocks/>
            </p:cNvGrpSpPr>
            <p:nvPr/>
          </p:nvGrpSpPr>
          <p:grpSpPr bwMode="auto">
            <a:xfrm>
              <a:off x="0" y="0"/>
              <a:ext cx="1550" cy="342"/>
              <a:chOff x="0" y="0"/>
              <a:chExt cx="1550" cy="342"/>
            </a:xfrm>
          </p:grpSpPr>
          <p:sp>
            <p:nvSpPr>
              <p:cNvPr id="75" name="Rectangle 68"/>
              <p:cNvSpPr>
                <a:spLocks/>
              </p:cNvSpPr>
              <p:nvPr/>
            </p:nvSpPr>
            <p:spPr bwMode="auto">
              <a:xfrm>
                <a:off x="0" y="0"/>
                <a:ext cx="1550" cy="342"/>
              </a:xfrm>
              <a:prstGeom prst="rect">
                <a:avLst/>
              </a:prstGeom>
              <a:solidFill>
                <a:srgbClr val="336699"/>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76" name="Rectangle 69"/>
              <p:cNvSpPr>
                <a:spLocks/>
              </p:cNvSpPr>
              <p:nvPr/>
            </p:nvSpPr>
            <p:spPr bwMode="auto">
              <a:xfrm>
                <a:off x="0" y="0"/>
                <a:ext cx="1550"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72" name="Group 70"/>
            <p:cNvGrpSpPr>
              <a:grpSpLocks/>
            </p:cNvGrpSpPr>
            <p:nvPr/>
          </p:nvGrpSpPr>
          <p:grpSpPr bwMode="auto">
            <a:xfrm>
              <a:off x="0" y="0"/>
              <a:ext cx="1550" cy="342"/>
              <a:chOff x="0" y="0"/>
              <a:chExt cx="1550" cy="342"/>
            </a:xfrm>
          </p:grpSpPr>
          <p:sp>
            <p:nvSpPr>
              <p:cNvPr id="73" name="Rectangle 71"/>
              <p:cNvSpPr>
                <a:spLocks/>
              </p:cNvSpPr>
              <p:nvPr/>
            </p:nvSpPr>
            <p:spPr bwMode="auto">
              <a:xfrm>
                <a:off x="0" y="0"/>
                <a:ext cx="1550" cy="342"/>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74" name="Rectangle 72"/>
              <p:cNvSpPr>
                <a:spLocks/>
              </p:cNvSpPr>
              <p:nvPr/>
            </p:nvSpPr>
            <p:spPr bwMode="auto">
              <a:xfrm>
                <a:off x="0" y="0"/>
                <a:ext cx="1550" cy="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77" name="Rectangle 73"/>
          <p:cNvSpPr>
            <a:spLocks/>
          </p:cNvSpPr>
          <p:nvPr/>
        </p:nvSpPr>
        <p:spPr bwMode="auto">
          <a:xfrm>
            <a:off x="4435475" y="2978150"/>
            <a:ext cx="196532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Low ENFORCEMENT of </a:t>
            </a:r>
          </a:p>
        </p:txBody>
      </p:sp>
      <p:sp>
        <p:nvSpPr>
          <p:cNvPr id="78" name="Rectangle 74"/>
          <p:cNvSpPr>
            <a:spLocks/>
          </p:cNvSpPr>
          <p:nvPr/>
        </p:nvSpPr>
        <p:spPr bwMode="auto">
          <a:xfrm>
            <a:off x="4859338" y="3165475"/>
            <a:ext cx="1122362"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alcohol laws </a:t>
            </a:r>
          </a:p>
        </p:txBody>
      </p:sp>
      <p:grpSp>
        <p:nvGrpSpPr>
          <p:cNvPr id="79" name="Group 75"/>
          <p:cNvGrpSpPr>
            <a:grpSpLocks/>
          </p:cNvGrpSpPr>
          <p:nvPr/>
        </p:nvGrpSpPr>
        <p:grpSpPr bwMode="auto">
          <a:xfrm>
            <a:off x="2281238" y="3368675"/>
            <a:ext cx="1536700" cy="1009650"/>
            <a:chOff x="0" y="0"/>
            <a:chExt cx="968" cy="636"/>
          </a:xfrm>
        </p:grpSpPr>
        <p:grpSp>
          <p:nvGrpSpPr>
            <p:cNvPr id="80" name="Group 76"/>
            <p:cNvGrpSpPr>
              <a:grpSpLocks/>
            </p:cNvGrpSpPr>
            <p:nvPr/>
          </p:nvGrpSpPr>
          <p:grpSpPr bwMode="auto">
            <a:xfrm>
              <a:off x="0" y="0"/>
              <a:ext cx="968" cy="636"/>
              <a:chOff x="0" y="0"/>
              <a:chExt cx="968" cy="636"/>
            </a:xfrm>
          </p:grpSpPr>
          <p:sp>
            <p:nvSpPr>
              <p:cNvPr id="84" name="Rectangle 77"/>
              <p:cNvSpPr>
                <a:spLocks/>
              </p:cNvSpPr>
              <p:nvPr/>
            </p:nvSpPr>
            <p:spPr bwMode="auto">
              <a:xfrm>
                <a:off x="0" y="0"/>
                <a:ext cx="968" cy="636"/>
              </a:xfrm>
              <a:prstGeom prst="rect">
                <a:avLst/>
              </a:prstGeom>
              <a:solidFill>
                <a:srgbClr val="CC33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85" name="Rectangle 78"/>
              <p:cNvSpPr>
                <a:spLocks/>
              </p:cNvSpPr>
              <p:nvPr/>
            </p:nvSpPr>
            <p:spPr bwMode="auto">
              <a:xfrm>
                <a:off x="0" y="0"/>
                <a:ext cx="96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81" name="Group 79"/>
            <p:cNvGrpSpPr>
              <a:grpSpLocks/>
            </p:cNvGrpSpPr>
            <p:nvPr/>
          </p:nvGrpSpPr>
          <p:grpSpPr bwMode="auto">
            <a:xfrm>
              <a:off x="0" y="0"/>
              <a:ext cx="968" cy="636"/>
              <a:chOff x="0" y="0"/>
              <a:chExt cx="968" cy="636"/>
            </a:xfrm>
          </p:grpSpPr>
          <p:sp>
            <p:nvSpPr>
              <p:cNvPr id="82" name="Rectangle 80"/>
              <p:cNvSpPr>
                <a:spLocks/>
              </p:cNvSpPr>
              <p:nvPr/>
            </p:nvSpPr>
            <p:spPr bwMode="auto">
              <a:xfrm>
                <a:off x="0" y="0"/>
                <a:ext cx="968" cy="636"/>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83" name="Rectangle 81"/>
              <p:cNvSpPr>
                <a:spLocks/>
              </p:cNvSpPr>
              <p:nvPr/>
            </p:nvSpPr>
            <p:spPr bwMode="auto">
              <a:xfrm>
                <a:off x="0" y="0"/>
                <a:ext cx="96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86" name="Rectangle 82"/>
          <p:cNvSpPr>
            <a:spLocks/>
          </p:cNvSpPr>
          <p:nvPr/>
        </p:nvSpPr>
        <p:spPr bwMode="auto">
          <a:xfrm>
            <a:off x="2638425" y="3552825"/>
            <a:ext cx="889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Underage </a:t>
            </a:r>
          </a:p>
        </p:txBody>
      </p:sp>
      <p:sp>
        <p:nvSpPr>
          <p:cNvPr id="87" name="Rectangle 83"/>
          <p:cNvSpPr>
            <a:spLocks/>
          </p:cNvSpPr>
          <p:nvPr/>
        </p:nvSpPr>
        <p:spPr bwMode="auto">
          <a:xfrm>
            <a:off x="2595563" y="3832225"/>
            <a:ext cx="97472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DRINKING </a:t>
            </a:r>
          </a:p>
        </p:txBody>
      </p:sp>
      <p:sp>
        <p:nvSpPr>
          <p:cNvPr id="88" name="Rectangle 84"/>
          <p:cNvSpPr>
            <a:spLocks/>
          </p:cNvSpPr>
          <p:nvPr/>
        </p:nvSpPr>
        <p:spPr bwMode="auto">
          <a:xfrm>
            <a:off x="2441575" y="4017963"/>
            <a:ext cx="12192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AND DRIVING</a:t>
            </a:r>
          </a:p>
        </p:txBody>
      </p:sp>
      <p:grpSp>
        <p:nvGrpSpPr>
          <p:cNvPr id="89" name="Group 85"/>
          <p:cNvGrpSpPr>
            <a:grpSpLocks/>
          </p:cNvGrpSpPr>
          <p:nvPr/>
        </p:nvGrpSpPr>
        <p:grpSpPr bwMode="auto">
          <a:xfrm>
            <a:off x="6988175" y="3449638"/>
            <a:ext cx="2074863" cy="665162"/>
            <a:chOff x="0" y="0"/>
            <a:chExt cx="1307" cy="419"/>
          </a:xfrm>
        </p:grpSpPr>
        <p:grpSp>
          <p:nvGrpSpPr>
            <p:cNvPr id="90" name="Group 86"/>
            <p:cNvGrpSpPr>
              <a:grpSpLocks/>
            </p:cNvGrpSpPr>
            <p:nvPr/>
          </p:nvGrpSpPr>
          <p:grpSpPr bwMode="auto">
            <a:xfrm>
              <a:off x="0" y="0"/>
              <a:ext cx="1307" cy="419"/>
              <a:chOff x="0" y="0"/>
              <a:chExt cx="1307" cy="419"/>
            </a:xfrm>
          </p:grpSpPr>
          <p:sp>
            <p:nvSpPr>
              <p:cNvPr id="94" name="Rectangle 87"/>
              <p:cNvSpPr>
                <a:spLocks/>
              </p:cNvSpPr>
              <p:nvPr/>
            </p:nvSpPr>
            <p:spPr bwMode="auto">
              <a:xfrm>
                <a:off x="0" y="0"/>
                <a:ext cx="1307" cy="419"/>
              </a:xfrm>
              <a:prstGeom prst="rect">
                <a:avLst/>
              </a:prstGeom>
              <a:solidFill>
                <a:srgbClr val="808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95" name="Rectangle 88"/>
              <p:cNvSpPr>
                <a:spLocks/>
              </p:cNvSpPr>
              <p:nvPr/>
            </p:nvSpPr>
            <p:spPr bwMode="auto">
              <a:xfrm>
                <a:off x="0" y="0"/>
                <a:ext cx="1307"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91" name="Group 89"/>
            <p:cNvGrpSpPr>
              <a:grpSpLocks/>
            </p:cNvGrpSpPr>
            <p:nvPr/>
          </p:nvGrpSpPr>
          <p:grpSpPr bwMode="auto">
            <a:xfrm>
              <a:off x="0" y="0"/>
              <a:ext cx="1307" cy="419"/>
              <a:chOff x="0" y="0"/>
              <a:chExt cx="1307" cy="419"/>
            </a:xfrm>
          </p:grpSpPr>
          <p:sp>
            <p:nvSpPr>
              <p:cNvPr id="92" name="Rectangle 90"/>
              <p:cNvSpPr>
                <a:spLocks/>
              </p:cNvSpPr>
              <p:nvPr/>
            </p:nvSpPr>
            <p:spPr bwMode="auto">
              <a:xfrm>
                <a:off x="0" y="0"/>
                <a:ext cx="1307" cy="419"/>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93" name="Rectangle 91"/>
              <p:cNvSpPr>
                <a:spLocks/>
              </p:cNvSpPr>
              <p:nvPr/>
            </p:nvSpPr>
            <p:spPr bwMode="auto">
              <a:xfrm>
                <a:off x="0" y="0"/>
                <a:ext cx="1307" cy="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96" name="Rectangle 92"/>
          <p:cNvSpPr>
            <a:spLocks/>
          </p:cNvSpPr>
          <p:nvPr/>
        </p:nvSpPr>
        <p:spPr bwMode="auto">
          <a:xfrm>
            <a:off x="7499350" y="3508375"/>
            <a:ext cx="11064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Social Event </a:t>
            </a:r>
          </a:p>
        </p:txBody>
      </p:sp>
      <p:sp>
        <p:nvSpPr>
          <p:cNvPr id="97" name="Rectangle 93"/>
          <p:cNvSpPr>
            <a:spLocks/>
          </p:cNvSpPr>
          <p:nvPr/>
        </p:nvSpPr>
        <p:spPr bwMode="auto">
          <a:xfrm>
            <a:off x="7375525" y="3689350"/>
            <a:ext cx="13604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Monitoring and </a:t>
            </a:r>
          </a:p>
        </p:txBody>
      </p:sp>
      <p:sp>
        <p:nvSpPr>
          <p:cNvPr id="98" name="Rectangle 94"/>
          <p:cNvSpPr>
            <a:spLocks/>
          </p:cNvSpPr>
          <p:nvPr/>
        </p:nvSpPr>
        <p:spPr bwMode="auto">
          <a:xfrm>
            <a:off x="7480300" y="3875088"/>
            <a:ext cx="110013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Enforcement</a:t>
            </a:r>
          </a:p>
        </p:txBody>
      </p:sp>
      <p:grpSp>
        <p:nvGrpSpPr>
          <p:cNvPr id="99" name="Group 95"/>
          <p:cNvGrpSpPr>
            <a:grpSpLocks/>
          </p:cNvGrpSpPr>
          <p:nvPr/>
        </p:nvGrpSpPr>
        <p:grpSpPr bwMode="auto">
          <a:xfrm>
            <a:off x="6988175" y="5943600"/>
            <a:ext cx="2074863" cy="838200"/>
            <a:chOff x="0" y="0"/>
            <a:chExt cx="1307" cy="528"/>
          </a:xfrm>
        </p:grpSpPr>
        <p:grpSp>
          <p:nvGrpSpPr>
            <p:cNvPr id="100" name="Group 96"/>
            <p:cNvGrpSpPr>
              <a:grpSpLocks/>
            </p:cNvGrpSpPr>
            <p:nvPr/>
          </p:nvGrpSpPr>
          <p:grpSpPr bwMode="auto">
            <a:xfrm>
              <a:off x="0" y="0"/>
              <a:ext cx="1307" cy="528"/>
              <a:chOff x="0" y="0"/>
              <a:chExt cx="1307" cy="528"/>
            </a:xfrm>
          </p:grpSpPr>
          <p:grpSp>
            <p:nvGrpSpPr>
              <p:cNvPr id="105" name="Group 97"/>
              <p:cNvGrpSpPr>
                <a:grpSpLocks/>
              </p:cNvGrpSpPr>
              <p:nvPr/>
            </p:nvGrpSpPr>
            <p:grpSpPr bwMode="auto">
              <a:xfrm>
                <a:off x="0" y="0"/>
                <a:ext cx="1307" cy="528"/>
                <a:chOff x="0" y="0"/>
                <a:chExt cx="1307" cy="528"/>
              </a:xfrm>
            </p:grpSpPr>
            <p:sp>
              <p:nvSpPr>
                <p:cNvPr id="109" name="Rectangle 98"/>
                <p:cNvSpPr>
                  <a:spLocks/>
                </p:cNvSpPr>
                <p:nvPr/>
              </p:nvSpPr>
              <p:spPr bwMode="auto">
                <a:xfrm>
                  <a:off x="0" y="0"/>
                  <a:ext cx="1307" cy="528"/>
                </a:xfrm>
                <a:prstGeom prst="rect">
                  <a:avLst/>
                </a:prstGeom>
                <a:solidFill>
                  <a:srgbClr val="808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10" name="Rectangle 99"/>
                <p:cNvSpPr>
                  <a:spLocks/>
                </p:cNvSpPr>
                <p:nvPr/>
              </p:nvSpPr>
              <p:spPr bwMode="auto">
                <a:xfrm>
                  <a:off x="0" y="0"/>
                  <a:ext cx="130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06" name="Group 100"/>
              <p:cNvGrpSpPr>
                <a:grpSpLocks/>
              </p:cNvGrpSpPr>
              <p:nvPr/>
            </p:nvGrpSpPr>
            <p:grpSpPr bwMode="auto">
              <a:xfrm>
                <a:off x="0" y="0"/>
                <a:ext cx="1307" cy="528"/>
                <a:chOff x="0" y="0"/>
                <a:chExt cx="1307" cy="528"/>
              </a:xfrm>
            </p:grpSpPr>
            <p:sp>
              <p:nvSpPr>
                <p:cNvPr id="107" name="Rectangle 101"/>
                <p:cNvSpPr>
                  <a:spLocks/>
                </p:cNvSpPr>
                <p:nvPr/>
              </p:nvSpPr>
              <p:spPr bwMode="auto">
                <a:xfrm>
                  <a:off x="0" y="0"/>
                  <a:ext cx="1307" cy="528"/>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08" name="Rectangle 102"/>
                <p:cNvSpPr>
                  <a:spLocks/>
                </p:cNvSpPr>
                <p:nvPr/>
              </p:nvSpPr>
              <p:spPr bwMode="auto">
                <a:xfrm>
                  <a:off x="0" y="0"/>
                  <a:ext cx="1307" cy="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01" name="Rectangle 103"/>
            <p:cNvSpPr>
              <a:spLocks/>
            </p:cNvSpPr>
            <p:nvPr/>
          </p:nvSpPr>
          <p:spPr bwMode="auto">
            <a:xfrm>
              <a:off x="244" y="19"/>
              <a:ext cx="852"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Restrictions on </a:t>
              </a:r>
            </a:p>
          </p:txBody>
        </p:sp>
        <p:sp>
          <p:nvSpPr>
            <p:cNvPr id="102" name="Rectangle 104"/>
            <p:cNvSpPr>
              <a:spLocks/>
            </p:cNvSpPr>
            <p:nvPr/>
          </p:nvSpPr>
          <p:spPr bwMode="auto">
            <a:xfrm>
              <a:off x="70" y="132"/>
              <a:ext cx="1201"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alcohol advertising in </a:t>
              </a:r>
            </a:p>
          </p:txBody>
        </p:sp>
        <p:sp>
          <p:nvSpPr>
            <p:cNvPr id="103" name="Rectangle 105"/>
            <p:cNvSpPr>
              <a:spLocks/>
            </p:cNvSpPr>
            <p:nvPr/>
          </p:nvSpPr>
          <p:spPr bwMode="auto">
            <a:xfrm>
              <a:off x="259" y="250"/>
              <a:ext cx="792"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youth markets</a:t>
              </a:r>
            </a:p>
          </p:txBody>
        </p:sp>
        <p:sp>
          <p:nvSpPr>
            <p:cNvPr id="104" name="Rectangle 106"/>
            <p:cNvSpPr>
              <a:spLocks/>
            </p:cNvSpPr>
            <p:nvPr/>
          </p:nvSpPr>
          <p:spPr bwMode="auto">
            <a:xfrm>
              <a:off x="303" y="365"/>
              <a:ext cx="726"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interventions</a:t>
              </a:r>
            </a:p>
          </p:txBody>
        </p:sp>
      </p:grpSp>
      <p:grpSp>
        <p:nvGrpSpPr>
          <p:cNvPr id="111" name="Group 107"/>
          <p:cNvGrpSpPr>
            <a:grpSpLocks/>
          </p:cNvGrpSpPr>
          <p:nvPr/>
        </p:nvGrpSpPr>
        <p:grpSpPr bwMode="auto">
          <a:xfrm>
            <a:off x="2281238" y="4456113"/>
            <a:ext cx="1541462" cy="1009650"/>
            <a:chOff x="0" y="0"/>
            <a:chExt cx="971" cy="636"/>
          </a:xfrm>
        </p:grpSpPr>
        <p:grpSp>
          <p:nvGrpSpPr>
            <p:cNvPr id="112" name="Group 108"/>
            <p:cNvGrpSpPr>
              <a:grpSpLocks/>
            </p:cNvGrpSpPr>
            <p:nvPr/>
          </p:nvGrpSpPr>
          <p:grpSpPr bwMode="auto">
            <a:xfrm>
              <a:off x="0" y="0"/>
              <a:ext cx="971" cy="636"/>
              <a:chOff x="0" y="0"/>
              <a:chExt cx="971" cy="636"/>
            </a:xfrm>
          </p:grpSpPr>
          <p:sp>
            <p:nvSpPr>
              <p:cNvPr id="116" name="Rectangle 109"/>
              <p:cNvSpPr>
                <a:spLocks/>
              </p:cNvSpPr>
              <p:nvPr/>
            </p:nvSpPr>
            <p:spPr bwMode="auto">
              <a:xfrm>
                <a:off x="0" y="0"/>
                <a:ext cx="971" cy="636"/>
              </a:xfrm>
              <a:prstGeom prst="rect">
                <a:avLst/>
              </a:prstGeom>
              <a:solidFill>
                <a:srgbClr val="CC33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17" name="Rectangle 110"/>
              <p:cNvSpPr>
                <a:spLocks/>
              </p:cNvSpPr>
              <p:nvPr/>
            </p:nvSpPr>
            <p:spPr bwMode="auto">
              <a:xfrm>
                <a:off x="0" y="0"/>
                <a:ext cx="971"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13" name="Group 111"/>
            <p:cNvGrpSpPr>
              <a:grpSpLocks/>
            </p:cNvGrpSpPr>
            <p:nvPr/>
          </p:nvGrpSpPr>
          <p:grpSpPr bwMode="auto">
            <a:xfrm>
              <a:off x="0" y="0"/>
              <a:ext cx="971" cy="636"/>
              <a:chOff x="0" y="0"/>
              <a:chExt cx="971" cy="636"/>
            </a:xfrm>
          </p:grpSpPr>
          <p:sp>
            <p:nvSpPr>
              <p:cNvPr id="114" name="Rectangle 112"/>
              <p:cNvSpPr>
                <a:spLocks/>
              </p:cNvSpPr>
              <p:nvPr/>
            </p:nvSpPr>
            <p:spPr bwMode="auto">
              <a:xfrm>
                <a:off x="0" y="0"/>
                <a:ext cx="971" cy="636"/>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15" name="Rectangle 113"/>
              <p:cNvSpPr>
                <a:spLocks/>
              </p:cNvSpPr>
              <p:nvPr/>
            </p:nvSpPr>
            <p:spPr bwMode="auto">
              <a:xfrm>
                <a:off x="0" y="0"/>
                <a:ext cx="971"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18" name="Rectangle 114"/>
          <p:cNvSpPr>
            <a:spLocks/>
          </p:cNvSpPr>
          <p:nvPr/>
        </p:nvSpPr>
        <p:spPr bwMode="auto">
          <a:xfrm>
            <a:off x="2527300" y="4638675"/>
            <a:ext cx="105886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Young Adult</a:t>
            </a:r>
          </a:p>
        </p:txBody>
      </p:sp>
      <p:sp>
        <p:nvSpPr>
          <p:cNvPr id="119" name="Rectangle 115"/>
          <p:cNvSpPr>
            <a:spLocks/>
          </p:cNvSpPr>
          <p:nvPr/>
        </p:nvSpPr>
        <p:spPr bwMode="auto">
          <a:xfrm>
            <a:off x="2773363" y="4919663"/>
            <a:ext cx="620712"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BINGE </a:t>
            </a:r>
          </a:p>
        </p:txBody>
      </p:sp>
      <p:sp>
        <p:nvSpPr>
          <p:cNvPr id="120" name="Rectangle 116"/>
          <p:cNvSpPr>
            <a:spLocks/>
          </p:cNvSpPr>
          <p:nvPr/>
        </p:nvSpPr>
        <p:spPr bwMode="auto">
          <a:xfrm>
            <a:off x="2595563" y="5105400"/>
            <a:ext cx="92392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DRINKING</a:t>
            </a:r>
          </a:p>
        </p:txBody>
      </p:sp>
      <p:grpSp>
        <p:nvGrpSpPr>
          <p:cNvPr id="121" name="Group 117"/>
          <p:cNvGrpSpPr>
            <a:grpSpLocks/>
          </p:cNvGrpSpPr>
          <p:nvPr/>
        </p:nvGrpSpPr>
        <p:grpSpPr bwMode="auto">
          <a:xfrm>
            <a:off x="6988175" y="2873375"/>
            <a:ext cx="2074863" cy="479425"/>
            <a:chOff x="0" y="0"/>
            <a:chExt cx="1307" cy="302"/>
          </a:xfrm>
        </p:grpSpPr>
        <p:grpSp>
          <p:nvGrpSpPr>
            <p:cNvPr id="122" name="Group 118"/>
            <p:cNvGrpSpPr>
              <a:grpSpLocks/>
            </p:cNvGrpSpPr>
            <p:nvPr/>
          </p:nvGrpSpPr>
          <p:grpSpPr bwMode="auto">
            <a:xfrm>
              <a:off x="0" y="0"/>
              <a:ext cx="1307" cy="302"/>
              <a:chOff x="0" y="0"/>
              <a:chExt cx="1307" cy="302"/>
            </a:xfrm>
          </p:grpSpPr>
          <p:grpSp>
            <p:nvGrpSpPr>
              <p:cNvPr id="124" name="Group 119"/>
              <p:cNvGrpSpPr>
                <a:grpSpLocks/>
              </p:cNvGrpSpPr>
              <p:nvPr/>
            </p:nvGrpSpPr>
            <p:grpSpPr bwMode="auto">
              <a:xfrm>
                <a:off x="0" y="0"/>
                <a:ext cx="1307" cy="302"/>
                <a:chOff x="0" y="0"/>
                <a:chExt cx="1307" cy="302"/>
              </a:xfrm>
            </p:grpSpPr>
            <p:sp>
              <p:nvSpPr>
                <p:cNvPr id="128" name="Rectangle 120"/>
                <p:cNvSpPr>
                  <a:spLocks/>
                </p:cNvSpPr>
                <p:nvPr/>
              </p:nvSpPr>
              <p:spPr bwMode="auto">
                <a:xfrm>
                  <a:off x="0" y="0"/>
                  <a:ext cx="1307" cy="302"/>
                </a:xfrm>
                <a:prstGeom prst="rect">
                  <a:avLst/>
                </a:prstGeom>
                <a:solidFill>
                  <a:srgbClr val="808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29" name="Rectangle 121"/>
                <p:cNvSpPr>
                  <a:spLocks/>
                </p:cNvSpPr>
                <p:nvPr/>
              </p:nvSpPr>
              <p:spPr bwMode="auto">
                <a:xfrm>
                  <a:off x="0" y="0"/>
                  <a:ext cx="1307"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25" name="Group 122"/>
              <p:cNvGrpSpPr>
                <a:grpSpLocks/>
              </p:cNvGrpSpPr>
              <p:nvPr/>
            </p:nvGrpSpPr>
            <p:grpSpPr bwMode="auto">
              <a:xfrm>
                <a:off x="0" y="0"/>
                <a:ext cx="1307" cy="302"/>
                <a:chOff x="0" y="0"/>
                <a:chExt cx="1307" cy="302"/>
              </a:xfrm>
            </p:grpSpPr>
            <p:sp>
              <p:nvSpPr>
                <p:cNvPr id="126" name="Rectangle 123"/>
                <p:cNvSpPr>
                  <a:spLocks/>
                </p:cNvSpPr>
                <p:nvPr/>
              </p:nvSpPr>
              <p:spPr bwMode="auto">
                <a:xfrm>
                  <a:off x="0" y="0"/>
                  <a:ext cx="1307" cy="302"/>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27" name="Rectangle 124"/>
                <p:cNvSpPr>
                  <a:spLocks/>
                </p:cNvSpPr>
                <p:nvPr/>
              </p:nvSpPr>
              <p:spPr bwMode="auto">
                <a:xfrm>
                  <a:off x="0" y="0"/>
                  <a:ext cx="1307"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23" name="Rectangle 125"/>
            <p:cNvSpPr>
              <a:spLocks/>
            </p:cNvSpPr>
            <p:nvPr/>
          </p:nvSpPr>
          <p:spPr bwMode="auto">
            <a:xfrm>
              <a:off x="175" y="35"/>
              <a:ext cx="992"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Enforce underage </a:t>
              </a:r>
            </a:p>
          </p:txBody>
        </p:sp>
      </p:grpSp>
      <p:sp>
        <p:nvSpPr>
          <p:cNvPr id="130" name="Rectangle 126"/>
          <p:cNvSpPr>
            <a:spLocks/>
          </p:cNvSpPr>
          <p:nvPr/>
        </p:nvSpPr>
        <p:spPr bwMode="auto">
          <a:xfrm>
            <a:off x="7326313" y="3116263"/>
            <a:ext cx="1398587"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retail sales laws</a:t>
            </a:r>
          </a:p>
        </p:txBody>
      </p:sp>
      <p:grpSp>
        <p:nvGrpSpPr>
          <p:cNvPr id="131" name="Group 127"/>
          <p:cNvGrpSpPr>
            <a:grpSpLocks/>
          </p:cNvGrpSpPr>
          <p:nvPr/>
        </p:nvGrpSpPr>
        <p:grpSpPr bwMode="auto">
          <a:xfrm>
            <a:off x="4570413" y="1265238"/>
            <a:ext cx="1685925" cy="773112"/>
            <a:chOff x="0" y="0"/>
            <a:chExt cx="1062" cy="487"/>
          </a:xfrm>
        </p:grpSpPr>
        <p:grpSp>
          <p:nvGrpSpPr>
            <p:cNvPr id="132" name="Group 128"/>
            <p:cNvGrpSpPr>
              <a:grpSpLocks/>
            </p:cNvGrpSpPr>
            <p:nvPr/>
          </p:nvGrpSpPr>
          <p:grpSpPr bwMode="auto">
            <a:xfrm>
              <a:off x="0" y="0"/>
              <a:ext cx="1062" cy="487"/>
              <a:chOff x="0" y="0"/>
              <a:chExt cx="1062" cy="487"/>
            </a:xfrm>
          </p:grpSpPr>
          <p:sp>
            <p:nvSpPr>
              <p:cNvPr id="136" name="Rectangle 129"/>
              <p:cNvSpPr>
                <a:spLocks/>
              </p:cNvSpPr>
              <p:nvPr/>
            </p:nvSpPr>
            <p:spPr bwMode="auto">
              <a:xfrm>
                <a:off x="0" y="0"/>
                <a:ext cx="1062" cy="487"/>
              </a:xfrm>
              <a:prstGeom prst="rect">
                <a:avLst/>
              </a:prstGeom>
              <a:solidFill>
                <a:srgbClr val="336699"/>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37" name="Rectangle 130"/>
              <p:cNvSpPr>
                <a:spLocks/>
              </p:cNvSpPr>
              <p:nvPr/>
            </p:nvSpPr>
            <p:spPr bwMode="auto">
              <a:xfrm>
                <a:off x="0" y="0"/>
                <a:ext cx="1062"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33" name="Group 131"/>
            <p:cNvGrpSpPr>
              <a:grpSpLocks/>
            </p:cNvGrpSpPr>
            <p:nvPr/>
          </p:nvGrpSpPr>
          <p:grpSpPr bwMode="auto">
            <a:xfrm>
              <a:off x="0" y="0"/>
              <a:ext cx="1062" cy="487"/>
              <a:chOff x="0" y="0"/>
              <a:chExt cx="1062" cy="487"/>
            </a:xfrm>
          </p:grpSpPr>
          <p:sp>
            <p:nvSpPr>
              <p:cNvPr id="134" name="Rectangle 132"/>
              <p:cNvSpPr>
                <a:spLocks/>
              </p:cNvSpPr>
              <p:nvPr/>
            </p:nvSpPr>
            <p:spPr bwMode="auto">
              <a:xfrm>
                <a:off x="0" y="0"/>
                <a:ext cx="1062" cy="487"/>
              </a:xfrm>
              <a:prstGeom prst="rect">
                <a:avLst/>
              </a:prstGeom>
              <a:noFill/>
              <a:ln w="381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35" name="Rectangle 133"/>
              <p:cNvSpPr>
                <a:spLocks/>
              </p:cNvSpPr>
              <p:nvPr/>
            </p:nvSpPr>
            <p:spPr bwMode="auto">
              <a:xfrm>
                <a:off x="0" y="0"/>
                <a:ext cx="1062"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38" name="Rectangle 134"/>
          <p:cNvSpPr>
            <a:spLocks/>
          </p:cNvSpPr>
          <p:nvPr/>
        </p:nvSpPr>
        <p:spPr bwMode="auto">
          <a:xfrm>
            <a:off x="4852988" y="1439863"/>
            <a:ext cx="12557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Intervening </a:t>
            </a:r>
          </a:p>
        </p:txBody>
      </p:sp>
      <p:sp>
        <p:nvSpPr>
          <p:cNvPr id="139" name="Rectangle 135"/>
          <p:cNvSpPr>
            <a:spLocks/>
          </p:cNvSpPr>
          <p:nvPr/>
        </p:nvSpPr>
        <p:spPr bwMode="auto">
          <a:xfrm>
            <a:off x="4967288" y="1657350"/>
            <a:ext cx="9429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Variables</a:t>
            </a:r>
          </a:p>
        </p:txBody>
      </p:sp>
      <p:grpSp>
        <p:nvGrpSpPr>
          <p:cNvPr id="140" name="Group 136"/>
          <p:cNvGrpSpPr>
            <a:grpSpLocks/>
          </p:cNvGrpSpPr>
          <p:nvPr/>
        </p:nvGrpSpPr>
        <p:grpSpPr bwMode="auto">
          <a:xfrm>
            <a:off x="7162800" y="1265238"/>
            <a:ext cx="1685925" cy="773112"/>
            <a:chOff x="0" y="0"/>
            <a:chExt cx="1062" cy="487"/>
          </a:xfrm>
        </p:grpSpPr>
        <p:grpSp>
          <p:nvGrpSpPr>
            <p:cNvPr id="141" name="Group 137"/>
            <p:cNvGrpSpPr>
              <a:grpSpLocks/>
            </p:cNvGrpSpPr>
            <p:nvPr/>
          </p:nvGrpSpPr>
          <p:grpSpPr bwMode="auto">
            <a:xfrm>
              <a:off x="0" y="0"/>
              <a:ext cx="1062" cy="487"/>
              <a:chOff x="0" y="0"/>
              <a:chExt cx="1062" cy="487"/>
            </a:xfrm>
          </p:grpSpPr>
          <p:sp>
            <p:nvSpPr>
              <p:cNvPr id="145" name="Rectangle 138"/>
              <p:cNvSpPr>
                <a:spLocks/>
              </p:cNvSpPr>
              <p:nvPr/>
            </p:nvSpPr>
            <p:spPr bwMode="auto">
              <a:xfrm>
                <a:off x="0" y="0"/>
                <a:ext cx="1062" cy="487"/>
              </a:xfrm>
              <a:prstGeom prst="rect">
                <a:avLst/>
              </a:prstGeom>
              <a:solidFill>
                <a:srgbClr val="808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46" name="Rectangle 139"/>
              <p:cNvSpPr>
                <a:spLocks/>
              </p:cNvSpPr>
              <p:nvPr/>
            </p:nvSpPr>
            <p:spPr bwMode="auto">
              <a:xfrm>
                <a:off x="0" y="0"/>
                <a:ext cx="1062"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42" name="Group 140"/>
            <p:cNvGrpSpPr>
              <a:grpSpLocks/>
            </p:cNvGrpSpPr>
            <p:nvPr/>
          </p:nvGrpSpPr>
          <p:grpSpPr bwMode="auto">
            <a:xfrm>
              <a:off x="0" y="0"/>
              <a:ext cx="1062" cy="487"/>
              <a:chOff x="0" y="0"/>
              <a:chExt cx="1062" cy="487"/>
            </a:xfrm>
          </p:grpSpPr>
          <p:sp>
            <p:nvSpPr>
              <p:cNvPr id="143" name="Rectangle 141"/>
              <p:cNvSpPr>
                <a:spLocks/>
              </p:cNvSpPr>
              <p:nvPr/>
            </p:nvSpPr>
            <p:spPr bwMode="auto">
              <a:xfrm>
                <a:off x="0" y="0"/>
                <a:ext cx="1062" cy="487"/>
              </a:xfrm>
              <a:prstGeom prst="rect">
                <a:avLst/>
              </a:prstGeom>
              <a:noFill/>
              <a:ln w="381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44" name="Rectangle 142"/>
              <p:cNvSpPr>
                <a:spLocks/>
              </p:cNvSpPr>
              <p:nvPr/>
            </p:nvSpPr>
            <p:spPr bwMode="auto">
              <a:xfrm>
                <a:off x="0" y="0"/>
                <a:ext cx="1062"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47" name="Rectangle 143"/>
          <p:cNvSpPr>
            <a:spLocks/>
          </p:cNvSpPr>
          <p:nvPr/>
        </p:nvSpPr>
        <p:spPr bwMode="auto">
          <a:xfrm>
            <a:off x="7491413" y="1439863"/>
            <a:ext cx="10334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Strategies</a:t>
            </a:r>
          </a:p>
        </p:txBody>
      </p:sp>
      <p:sp>
        <p:nvSpPr>
          <p:cNvPr id="148" name="Rectangle 144"/>
          <p:cNvSpPr>
            <a:spLocks/>
          </p:cNvSpPr>
          <p:nvPr/>
        </p:nvSpPr>
        <p:spPr bwMode="auto">
          <a:xfrm>
            <a:off x="7429500" y="1657350"/>
            <a:ext cx="116046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(Examples)</a:t>
            </a:r>
          </a:p>
        </p:txBody>
      </p:sp>
      <p:grpSp>
        <p:nvGrpSpPr>
          <p:cNvPr id="149" name="Group 145"/>
          <p:cNvGrpSpPr>
            <a:grpSpLocks/>
          </p:cNvGrpSpPr>
          <p:nvPr/>
        </p:nvGrpSpPr>
        <p:grpSpPr bwMode="auto">
          <a:xfrm>
            <a:off x="1839913" y="1416050"/>
            <a:ext cx="307975" cy="466725"/>
            <a:chOff x="0" y="0"/>
            <a:chExt cx="194" cy="294"/>
          </a:xfrm>
        </p:grpSpPr>
        <p:grpSp>
          <p:nvGrpSpPr>
            <p:cNvPr id="150" name="Group 146"/>
            <p:cNvGrpSpPr>
              <a:grpSpLocks/>
            </p:cNvGrpSpPr>
            <p:nvPr/>
          </p:nvGrpSpPr>
          <p:grpSpPr bwMode="auto">
            <a:xfrm>
              <a:off x="0" y="0"/>
              <a:ext cx="194" cy="294"/>
              <a:chOff x="0" y="0"/>
              <a:chExt cx="194" cy="294"/>
            </a:xfrm>
          </p:grpSpPr>
          <p:sp>
            <p:nvSpPr>
              <p:cNvPr id="154" name="AutoShape 147"/>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478" y="16237"/>
                    </a:lnTo>
                    <a:lnTo>
                      <a:pt x="16478" y="21600"/>
                    </a:lnTo>
                    <a:lnTo>
                      <a:pt x="21600" y="10800"/>
                    </a:lnTo>
                    <a:lnTo>
                      <a:pt x="16478" y="0"/>
                    </a:lnTo>
                    <a:lnTo>
                      <a:pt x="16478" y="5437"/>
                    </a:lnTo>
                    <a:lnTo>
                      <a:pt x="5233" y="5437"/>
                    </a:lnTo>
                    <a:lnTo>
                      <a:pt x="5233" y="0"/>
                    </a:lnTo>
                    <a:lnTo>
                      <a:pt x="0" y="10800"/>
                    </a:lnTo>
                    <a:close/>
                    <a:moveTo>
                      <a:pt x="0" y="10800"/>
                    </a:moveTo>
                  </a:path>
                </a:pathLst>
              </a:custGeom>
              <a:solidFill>
                <a:srgbClr val="000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55" name="Rectangle 148"/>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51" name="Group 149"/>
            <p:cNvGrpSpPr>
              <a:grpSpLocks/>
            </p:cNvGrpSpPr>
            <p:nvPr/>
          </p:nvGrpSpPr>
          <p:grpSpPr bwMode="auto">
            <a:xfrm>
              <a:off x="0" y="0"/>
              <a:ext cx="194" cy="294"/>
              <a:chOff x="0" y="0"/>
              <a:chExt cx="194" cy="294"/>
            </a:xfrm>
          </p:grpSpPr>
          <p:sp>
            <p:nvSpPr>
              <p:cNvPr id="152" name="AutoShape 150"/>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478" y="16237"/>
                    </a:lnTo>
                    <a:lnTo>
                      <a:pt x="16478" y="21600"/>
                    </a:lnTo>
                    <a:lnTo>
                      <a:pt x="21600" y="10800"/>
                    </a:lnTo>
                    <a:lnTo>
                      <a:pt x="16478" y="0"/>
                    </a:lnTo>
                    <a:lnTo>
                      <a:pt x="16478" y="5437"/>
                    </a:lnTo>
                    <a:lnTo>
                      <a:pt x="5233" y="5437"/>
                    </a:lnTo>
                    <a:lnTo>
                      <a:pt x="5233" y="0"/>
                    </a:lnTo>
                    <a:lnTo>
                      <a:pt x="0" y="10800"/>
                    </a:lnTo>
                    <a:close/>
                    <a:moveTo>
                      <a:pt x="0" y="10800"/>
                    </a:move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53" name="Rectangle 151"/>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grpSp>
        <p:nvGrpSpPr>
          <p:cNvPr id="156" name="Group 152"/>
          <p:cNvGrpSpPr>
            <a:grpSpLocks/>
          </p:cNvGrpSpPr>
          <p:nvPr/>
        </p:nvGrpSpPr>
        <p:grpSpPr bwMode="auto">
          <a:xfrm>
            <a:off x="73025" y="1262063"/>
            <a:ext cx="1690688" cy="776287"/>
            <a:chOff x="0" y="0"/>
            <a:chExt cx="1065" cy="489"/>
          </a:xfrm>
        </p:grpSpPr>
        <p:grpSp>
          <p:nvGrpSpPr>
            <p:cNvPr id="157" name="Group 153"/>
            <p:cNvGrpSpPr>
              <a:grpSpLocks/>
            </p:cNvGrpSpPr>
            <p:nvPr/>
          </p:nvGrpSpPr>
          <p:grpSpPr bwMode="auto">
            <a:xfrm>
              <a:off x="0" y="0"/>
              <a:ext cx="1065" cy="489"/>
              <a:chOff x="0" y="0"/>
              <a:chExt cx="1065" cy="489"/>
            </a:xfrm>
          </p:grpSpPr>
          <p:sp>
            <p:nvSpPr>
              <p:cNvPr id="161" name="Rectangle 154"/>
              <p:cNvSpPr>
                <a:spLocks/>
              </p:cNvSpPr>
              <p:nvPr/>
            </p:nvSpPr>
            <p:spPr bwMode="auto">
              <a:xfrm>
                <a:off x="0" y="0"/>
                <a:ext cx="1065" cy="489"/>
              </a:xfrm>
              <a:prstGeom prst="rect">
                <a:avLst/>
              </a:prstGeom>
              <a:solidFill>
                <a:srgbClr val="339966"/>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62" name="Rectangle 155"/>
              <p:cNvSpPr>
                <a:spLocks/>
              </p:cNvSpPr>
              <p:nvPr/>
            </p:nvSpPr>
            <p:spPr bwMode="auto">
              <a:xfrm>
                <a:off x="0" y="0"/>
                <a:ext cx="1065"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58" name="Group 156"/>
            <p:cNvGrpSpPr>
              <a:grpSpLocks/>
            </p:cNvGrpSpPr>
            <p:nvPr/>
          </p:nvGrpSpPr>
          <p:grpSpPr bwMode="auto">
            <a:xfrm>
              <a:off x="0" y="0"/>
              <a:ext cx="1065" cy="489"/>
              <a:chOff x="0" y="0"/>
              <a:chExt cx="1065" cy="489"/>
            </a:xfrm>
          </p:grpSpPr>
          <p:sp>
            <p:nvSpPr>
              <p:cNvPr id="159" name="Rectangle 157"/>
              <p:cNvSpPr>
                <a:spLocks/>
              </p:cNvSpPr>
              <p:nvPr/>
            </p:nvSpPr>
            <p:spPr bwMode="auto">
              <a:xfrm>
                <a:off x="0" y="0"/>
                <a:ext cx="1065" cy="489"/>
              </a:xfrm>
              <a:prstGeom prst="rect">
                <a:avLst/>
              </a:prstGeom>
              <a:noFill/>
              <a:ln w="381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60" name="Rectangle 158"/>
              <p:cNvSpPr>
                <a:spLocks/>
              </p:cNvSpPr>
              <p:nvPr/>
            </p:nvSpPr>
            <p:spPr bwMode="auto">
              <a:xfrm>
                <a:off x="0" y="0"/>
                <a:ext cx="1065"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63" name="Rectangle 159"/>
          <p:cNvSpPr>
            <a:spLocks/>
          </p:cNvSpPr>
          <p:nvPr/>
        </p:nvSpPr>
        <p:spPr bwMode="auto">
          <a:xfrm>
            <a:off x="361950" y="1327150"/>
            <a:ext cx="10445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Substance</a:t>
            </a:r>
          </a:p>
        </p:txBody>
      </p:sp>
      <p:sp>
        <p:nvSpPr>
          <p:cNvPr id="164" name="Rectangle 160"/>
          <p:cNvSpPr>
            <a:spLocks/>
          </p:cNvSpPr>
          <p:nvPr/>
        </p:nvSpPr>
        <p:spPr bwMode="auto">
          <a:xfrm>
            <a:off x="1395413" y="1327150"/>
            <a:ext cx="9683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a:t>
            </a:r>
          </a:p>
        </p:txBody>
      </p:sp>
      <p:sp>
        <p:nvSpPr>
          <p:cNvPr id="165" name="Rectangle 161"/>
          <p:cNvSpPr>
            <a:spLocks/>
          </p:cNvSpPr>
          <p:nvPr/>
        </p:nvSpPr>
        <p:spPr bwMode="auto">
          <a:xfrm>
            <a:off x="546100" y="1544638"/>
            <a:ext cx="8334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Related </a:t>
            </a:r>
          </a:p>
        </p:txBody>
      </p:sp>
      <p:sp>
        <p:nvSpPr>
          <p:cNvPr id="166" name="Rectangle 162"/>
          <p:cNvSpPr>
            <a:spLocks/>
          </p:cNvSpPr>
          <p:nvPr/>
        </p:nvSpPr>
        <p:spPr bwMode="auto">
          <a:xfrm>
            <a:off x="207963" y="1762125"/>
            <a:ext cx="14366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Consequences</a:t>
            </a:r>
          </a:p>
        </p:txBody>
      </p:sp>
      <p:grpSp>
        <p:nvGrpSpPr>
          <p:cNvPr id="167" name="Group 163"/>
          <p:cNvGrpSpPr>
            <a:grpSpLocks/>
          </p:cNvGrpSpPr>
          <p:nvPr/>
        </p:nvGrpSpPr>
        <p:grpSpPr bwMode="auto">
          <a:xfrm>
            <a:off x="2224088" y="1262063"/>
            <a:ext cx="1687512" cy="741362"/>
            <a:chOff x="0" y="0"/>
            <a:chExt cx="1063" cy="467"/>
          </a:xfrm>
        </p:grpSpPr>
        <p:grpSp>
          <p:nvGrpSpPr>
            <p:cNvPr id="168" name="Group 164"/>
            <p:cNvGrpSpPr>
              <a:grpSpLocks/>
            </p:cNvGrpSpPr>
            <p:nvPr/>
          </p:nvGrpSpPr>
          <p:grpSpPr bwMode="auto">
            <a:xfrm>
              <a:off x="0" y="0"/>
              <a:ext cx="1063" cy="467"/>
              <a:chOff x="0" y="0"/>
              <a:chExt cx="1063" cy="467"/>
            </a:xfrm>
          </p:grpSpPr>
          <p:sp>
            <p:nvSpPr>
              <p:cNvPr id="172" name="Rectangle 165"/>
              <p:cNvSpPr>
                <a:spLocks/>
              </p:cNvSpPr>
              <p:nvPr/>
            </p:nvSpPr>
            <p:spPr bwMode="auto">
              <a:xfrm>
                <a:off x="0" y="0"/>
                <a:ext cx="1063" cy="467"/>
              </a:xfrm>
              <a:prstGeom prst="rect">
                <a:avLst/>
              </a:prstGeom>
              <a:solidFill>
                <a:srgbClr val="CC33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73" name="Rectangle 166"/>
              <p:cNvSpPr>
                <a:spLocks/>
              </p:cNvSpPr>
              <p:nvPr/>
            </p:nvSpPr>
            <p:spPr bwMode="auto">
              <a:xfrm>
                <a:off x="0" y="0"/>
                <a:ext cx="1063" cy="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69" name="Group 167"/>
            <p:cNvGrpSpPr>
              <a:grpSpLocks/>
            </p:cNvGrpSpPr>
            <p:nvPr/>
          </p:nvGrpSpPr>
          <p:grpSpPr bwMode="auto">
            <a:xfrm>
              <a:off x="0" y="0"/>
              <a:ext cx="1063" cy="467"/>
              <a:chOff x="0" y="0"/>
              <a:chExt cx="1063" cy="467"/>
            </a:xfrm>
          </p:grpSpPr>
          <p:sp>
            <p:nvSpPr>
              <p:cNvPr id="170" name="Rectangle 168"/>
              <p:cNvSpPr>
                <a:spLocks/>
              </p:cNvSpPr>
              <p:nvPr/>
            </p:nvSpPr>
            <p:spPr bwMode="auto">
              <a:xfrm>
                <a:off x="0" y="0"/>
                <a:ext cx="1063" cy="467"/>
              </a:xfrm>
              <a:prstGeom prst="rect">
                <a:avLst/>
              </a:prstGeom>
              <a:noFill/>
              <a:ln w="381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71" name="Rectangle 169"/>
              <p:cNvSpPr>
                <a:spLocks/>
              </p:cNvSpPr>
              <p:nvPr/>
            </p:nvSpPr>
            <p:spPr bwMode="auto">
              <a:xfrm>
                <a:off x="0" y="0"/>
                <a:ext cx="1063" cy="4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74" name="Rectangle 170"/>
          <p:cNvSpPr>
            <a:spLocks/>
          </p:cNvSpPr>
          <p:nvPr/>
        </p:nvSpPr>
        <p:spPr bwMode="auto">
          <a:xfrm>
            <a:off x="2557463" y="1420813"/>
            <a:ext cx="10445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Substance</a:t>
            </a:r>
          </a:p>
        </p:txBody>
      </p:sp>
      <p:sp>
        <p:nvSpPr>
          <p:cNvPr id="175" name="Rectangle 171"/>
          <p:cNvSpPr>
            <a:spLocks/>
          </p:cNvSpPr>
          <p:nvPr/>
        </p:nvSpPr>
        <p:spPr bwMode="auto">
          <a:xfrm>
            <a:off x="2889250" y="1638300"/>
            <a:ext cx="379413"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400" b="1">
                <a:solidFill>
                  <a:srgbClr val="EAEAEA"/>
                </a:solidFill>
                <a:latin typeface="Verdana" charset="0"/>
                <a:ea typeface="ＭＳ Ｐゴシック" charset="0"/>
                <a:cs typeface="Verdana" charset="0"/>
                <a:sym typeface="Verdana" charset="0"/>
              </a:rPr>
              <a:t>Use</a:t>
            </a:r>
          </a:p>
        </p:txBody>
      </p:sp>
      <p:grpSp>
        <p:nvGrpSpPr>
          <p:cNvPr id="176" name="Group 172"/>
          <p:cNvGrpSpPr>
            <a:grpSpLocks/>
          </p:cNvGrpSpPr>
          <p:nvPr/>
        </p:nvGrpSpPr>
        <p:grpSpPr bwMode="auto">
          <a:xfrm>
            <a:off x="6527800" y="1416050"/>
            <a:ext cx="306388" cy="466725"/>
            <a:chOff x="0" y="0"/>
            <a:chExt cx="193" cy="294"/>
          </a:xfrm>
        </p:grpSpPr>
        <p:grpSp>
          <p:nvGrpSpPr>
            <p:cNvPr id="177" name="Group 173"/>
            <p:cNvGrpSpPr>
              <a:grpSpLocks/>
            </p:cNvGrpSpPr>
            <p:nvPr/>
          </p:nvGrpSpPr>
          <p:grpSpPr bwMode="auto">
            <a:xfrm>
              <a:off x="0" y="0"/>
              <a:ext cx="193" cy="294"/>
              <a:chOff x="0" y="0"/>
              <a:chExt cx="193" cy="294"/>
            </a:xfrm>
          </p:grpSpPr>
          <p:sp>
            <p:nvSpPr>
              <p:cNvPr id="181" name="AutoShape 174"/>
              <p:cNvSpPr>
                <a:spLocks/>
              </p:cNvSpPr>
              <p:nvPr/>
            </p:nvSpPr>
            <p:spPr bwMode="auto">
              <a:xfrm>
                <a:off x="0" y="0"/>
                <a:ext cx="193" cy="294"/>
              </a:xfrm>
              <a:custGeom>
                <a:avLst/>
                <a:gdLst/>
                <a:ahLst/>
                <a:cxnLst/>
                <a:rect l="0" t="0" r="r" b="b"/>
                <a:pathLst>
                  <a:path w="21600" h="21600">
                    <a:moveTo>
                      <a:pt x="0" y="10800"/>
                    </a:moveTo>
                    <a:lnTo>
                      <a:pt x="5260" y="21600"/>
                    </a:lnTo>
                    <a:lnTo>
                      <a:pt x="5260" y="16237"/>
                    </a:lnTo>
                    <a:lnTo>
                      <a:pt x="16452" y="16237"/>
                    </a:lnTo>
                    <a:lnTo>
                      <a:pt x="16452" y="21600"/>
                    </a:lnTo>
                    <a:lnTo>
                      <a:pt x="21600" y="10800"/>
                    </a:lnTo>
                    <a:lnTo>
                      <a:pt x="16452" y="0"/>
                    </a:lnTo>
                    <a:lnTo>
                      <a:pt x="16452" y="5437"/>
                    </a:lnTo>
                    <a:lnTo>
                      <a:pt x="5260" y="5437"/>
                    </a:lnTo>
                    <a:lnTo>
                      <a:pt x="5260" y="0"/>
                    </a:lnTo>
                    <a:lnTo>
                      <a:pt x="0" y="10800"/>
                    </a:lnTo>
                    <a:close/>
                    <a:moveTo>
                      <a:pt x="0" y="10800"/>
                    </a:moveTo>
                  </a:path>
                </a:pathLst>
              </a:custGeom>
              <a:solidFill>
                <a:srgbClr val="000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82" name="Rectangle 175"/>
              <p:cNvSpPr>
                <a:spLocks/>
              </p:cNvSpPr>
              <p:nvPr/>
            </p:nvSpPr>
            <p:spPr bwMode="auto">
              <a:xfrm>
                <a:off x="0" y="0"/>
                <a:ext cx="193"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78" name="Group 176"/>
            <p:cNvGrpSpPr>
              <a:grpSpLocks/>
            </p:cNvGrpSpPr>
            <p:nvPr/>
          </p:nvGrpSpPr>
          <p:grpSpPr bwMode="auto">
            <a:xfrm>
              <a:off x="0" y="0"/>
              <a:ext cx="193" cy="294"/>
              <a:chOff x="0" y="0"/>
              <a:chExt cx="193" cy="294"/>
            </a:xfrm>
          </p:grpSpPr>
          <p:sp>
            <p:nvSpPr>
              <p:cNvPr id="179" name="AutoShape 177"/>
              <p:cNvSpPr>
                <a:spLocks/>
              </p:cNvSpPr>
              <p:nvPr/>
            </p:nvSpPr>
            <p:spPr bwMode="auto">
              <a:xfrm>
                <a:off x="0" y="0"/>
                <a:ext cx="193" cy="294"/>
              </a:xfrm>
              <a:custGeom>
                <a:avLst/>
                <a:gdLst/>
                <a:ahLst/>
                <a:cxnLst/>
                <a:rect l="0" t="0" r="r" b="b"/>
                <a:pathLst>
                  <a:path w="21600" h="21600">
                    <a:moveTo>
                      <a:pt x="0" y="10800"/>
                    </a:moveTo>
                    <a:lnTo>
                      <a:pt x="5260" y="21600"/>
                    </a:lnTo>
                    <a:lnTo>
                      <a:pt x="5260" y="16237"/>
                    </a:lnTo>
                    <a:lnTo>
                      <a:pt x="16452" y="16237"/>
                    </a:lnTo>
                    <a:lnTo>
                      <a:pt x="16452" y="21600"/>
                    </a:lnTo>
                    <a:lnTo>
                      <a:pt x="21600" y="10800"/>
                    </a:lnTo>
                    <a:lnTo>
                      <a:pt x="16452" y="0"/>
                    </a:lnTo>
                    <a:lnTo>
                      <a:pt x="16452" y="5437"/>
                    </a:lnTo>
                    <a:lnTo>
                      <a:pt x="5260" y="5437"/>
                    </a:lnTo>
                    <a:lnTo>
                      <a:pt x="5260" y="0"/>
                    </a:lnTo>
                    <a:lnTo>
                      <a:pt x="0" y="10800"/>
                    </a:lnTo>
                    <a:close/>
                    <a:moveTo>
                      <a:pt x="0" y="10800"/>
                    </a:move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0" name="Rectangle 178"/>
              <p:cNvSpPr>
                <a:spLocks/>
              </p:cNvSpPr>
              <p:nvPr/>
            </p:nvSpPr>
            <p:spPr bwMode="auto">
              <a:xfrm>
                <a:off x="0" y="0"/>
                <a:ext cx="193"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grpSp>
        <p:nvGrpSpPr>
          <p:cNvPr id="183" name="Group 179"/>
          <p:cNvGrpSpPr>
            <a:grpSpLocks/>
          </p:cNvGrpSpPr>
          <p:nvPr/>
        </p:nvGrpSpPr>
        <p:grpSpPr bwMode="auto">
          <a:xfrm>
            <a:off x="4068763" y="1416050"/>
            <a:ext cx="307975" cy="466725"/>
            <a:chOff x="0" y="0"/>
            <a:chExt cx="194" cy="294"/>
          </a:xfrm>
        </p:grpSpPr>
        <p:grpSp>
          <p:nvGrpSpPr>
            <p:cNvPr id="184" name="Group 180"/>
            <p:cNvGrpSpPr>
              <a:grpSpLocks/>
            </p:cNvGrpSpPr>
            <p:nvPr/>
          </p:nvGrpSpPr>
          <p:grpSpPr bwMode="auto">
            <a:xfrm>
              <a:off x="0" y="0"/>
              <a:ext cx="194" cy="294"/>
              <a:chOff x="0" y="0"/>
              <a:chExt cx="194" cy="294"/>
            </a:xfrm>
          </p:grpSpPr>
          <p:sp>
            <p:nvSpPr>
              <p:cNvPr id="188" name="AutoShape 181"/>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367" y="16237"/>
                    </a:lnTo>
                    <a:lnTo>
                      <a:pt x="16367" y="21600"/>
                    </a:lnTo>
                    <a:lnTo>
                      <a:pt x="21600" y="10800"/>
                    </a:lnTo>
                    <a:lnTo>
                      <a:pt x="16367" y="0"/>
                    </a:lnTo>
                    <a:lnTo>
                      <a:pt x="16367" y="5437"/>
                    </a:lnTo>
                    <a:lnTo>
                      <a:pt x="5233" y="5437"/>
                    </a:lnTo>
                    <a:lnTo>
                      <a:pt x="5233" y="0"/>
                    </a:lnTo>
                    <a:lnTo>
                      <a:pt x="0" y="10800"/>
                    </a:lnTo>
                    <a:close/>
                    <a:moveTo>
                      <a:pt x="0" y="10800"/>
                    </a:moveTo>
                  </a:path>
                </a:pathLst>
              </a:custGeom>
              <a:solidFill>
                <a:srgbClr val="000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89" name="Rectangle 182"/>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85" name="Group 183"/>
            <p:cNvGrpSpPr>
              <a:grpSpLocks/>
            </p:cNvGrpSpPr>
            <p:nvPr/>
          </p:nvGrpSpPr>
          <p:grpSpPr bwMode="auto">
            <a:xfrm>
              <a:off x="0" y="0"/>
              <a:ext cx="194" cy="294"/>
              <a:chOff x="0" y="0"/>
              <a:chExt cx="194" cy="294"/>
            </a:xfrm>
          </p:grpSpPr>
          <p:sp>
            <p:nvSpPr>
              <p:cNvPr id="186" name="AutoShape 184"/>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367" y="16237"/>
                    </a:lnTo>
                    <a:lnTo>
                      <a:pt x="16367" y="21600"/>
                    </a:lnTo>
                    <a:lnTo>
                      <a:pt x="21600" y="10800"/>
                    </a:lnTo>
                    <a:lnTo>
                      <a:pt x="16367" y="0"/>
                    </a:lnTo>
                    <a:lnTo>
                      <a:pt x="16367" y="5437"/>
                    </a:lnTo>
                    <a:lnTo>
                      <a:pt x="5233" y="5437"/>
                    </a:lnTo>
                    <a:lnTo>
                      <a:pt x="5233" y="0"/>
                    </a:lnTo>
                    <a:lnTo>
                      <a:pt x="0" y="10800"/>
                    </a:lnTo>
                    <a:close/>
                    <a:moveTo>
                      <a:pt x="0" y="10800"/>
                    </a:move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87" name="Rectangle 185"/>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grpSp>
        <p:nvGrpSpPr>
          <p:cNvPr id="190" name="Group 186"/>
          <p:cNvGrpSpPr>
            <a:grpSpLocks/>
          </p:cNvGrpSpPr>
          <p:nvPr/>
        </p:nvGrpSpPr>
        <p:grpSpPr bwMode="auto">
          <a:xfrm>
            <a:off x="4162425" y="4267200"/>
            <a:ext cx="2459038" cy="479425"/>
            <a:chOff x="0" y="0"/>
            <a:chExt cx="1549" cy="302"/>
          </a:xfrm>
        </p:grpSpPr>
        <p:grpSp>
          <p:nvGrpSpPr>
            <p:cNvPr id="191" name="Group 187"/>
            <p:cNvGrpSpPr>
              <a:grpSpLocks/>
            </p:cNvGrpSpPr>
            <p:nvPr/>
          </p:nvGrpSpPr>
          <p:grpSpPr bwMode="auto">
            <a:xfrm>
              <a:off x="0" y="0"/>
              <a:ext cx="1549" cy="302"/>
              <a:chOff x="0" y="0"/>
              <a:chExt cx="1549" cy="302"/>
            </a:xfrm>
          </p:grpSpPr>
          <p:sp>
            <p:nvSpPr>
              <p:cNvPr id="195" name="Rectangle 188"/>
              <p:cNvSpPr>
                <a:spLocks/>
              </p:cNvSpPr>
              <p:nvPr/>
            </p:nvSpPr>
            <p:spPr bwMode="auto">
              <a:xfrm>
                <a:off x="0" y="0"/>
                <a:ext cx="1549" cy="302"/>
              </a:xfrm>
              <a:prstGeom prst="rect">
                <a:avLst/>
              </a:prstGeom>
              <a:solidFill>
                <a:srgbClr val="333399"/>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196" name="Rectangle 189"/>
              <p:cNvSpPr>
                <a:spLocks/>
              </p:cNvSpPr>
              <p:nvPr/>
            </p:nvSpPr>
            <p:spPr bwMode="auto">
              <a:xfrm>
                <a:off x="0" y="0"/>
                <a:ext cx="1549"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192" name="Group 190"/>
            <p:cNvGrpSpPr>
              <a:grpSpLocks/>
            </p:cNvGrpSpPr>
            <p:nvPr/>
          </p:nvGrpSpPr>
          <p:grpSpPr bwMode="auto">
            <a:xfrm>
              <a:off x="0" y="0"/>
              <a:ext cx="1549" cy="302"/>
              <a:chOff x="0" y="0"/>
              <a:chExt cx="1549" cy="302"/>
            </a:xfrm>
          </p:grpSpPr>
          <p:sp>
            <p:nvSpPr>
              <p:cNvPr id="193" name="Rectangle 191"/>
              <p:cNvSpPr>
                <a:spLocks/>
              </p:cNvSpPr>
              <p:nvPr/>
            </p:nvSpPr>
            <p:spPr bwMode="auto">
              <a:xfrm>
                <a:off x="0" y="0"/>
                <a:ext cx="1549" cy="302"/>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194" name="Rectangle 192"/>
              <p:cNvSpPr>
                <a:spLocks/>
              </p:cNvSpPr>
              <p:nvPr/>
            </p:nvSpPr>
            <p:spPr bwMode="auto">
              <a:xfrm>
                <a:off x="0" y="0"/>
                <a:ext cx="1549"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197" name="Rectangle 193"/>
          <p:cNvSpPr>
            <a:spLocks/>
          </p:cNvSpPr>
          <p:nvPr/>
        </p:nvSpPr>
        <p:spPr bwMode="auto">
          <a:xfrm>
            <a:off x="4337050" y="4325938"/>
            <a:ext cx="21478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Low PERCEIVED RISK of </a:t>
            </a:r>
          </a:p>
        </p:txBody>
      </p:sp>
      <p:sp>
        <p:nvSpPr>
          <p:cNvPr id="198" name="Rectangle 194"/>
          <p:cNvSpPr>
            <a:spLocks/>
          </p:cNvSpPr>
          <p:nvPr/>
        </p:nvSpPr>
        <p:spPr bwMode="auto">
          <a:xfrm>
            <a:off x="4902200" y="4506913"/>
            <a:ext cx="1030288"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alcohol use </a:t>
            </a:r>
          </a:p>
        </p:txBody>
      </p:sp>
      <p:grpSp>
        <p:nvGrpSpPr>
          <p:cNvPr id="199" name="Group 195"/>
          <p:cNvGrpSpPr>
            <a:grpSpLocks/>
          </p:cNvGrpSpPr>
          <p:nvPr/>
        </p:nvGrpSpPr>
        <p:grpSpPr bwMode="auto">
          <a:xfrm>
            <a:off x="2281238" y="5543550"/>
            <a:ext cx="1536700" cy="1009650"/>
            <a:chOff x="0" y="0"/>
            <a:chExt cx="968" cy="636"/>
          </a:xfrm>
        </p:grpSpPr>
        <p:grpSp>
          <p:nvGrpSpPr>
            <p:cNvPr id="200" name="Group 196"/>
            <p:cNvGrpSpPr>
              <a:grpSpLocks/>
            </p:cNvGrpSpPr>
            <p:nvPr/>
          </p:nvGrpSpPr>
          <p:grpSpPr bwMode="auto">
            <a:xfrm>
              <a:off x="0" y="0"/>
              <a:ext cx="968" cy="636"/>
              <a:chOff x="0" y="0"/>
              <a:chExt cx="968" cy="636"/>
            </a:xfrm>
          </p:grpSpPr>
          <p:sp>
            <p:nvSpPr>
              <p:cNvPr id="204" name="Rectangle 197"/>
              <p:cNvSpPr>
                <a:spLocks/>
              </p:cNvSpPr>
              <p:nvPr/>
            </p:nvSpPr>
            <p:spPr bwMode="auto">
              <a:xfrm>
                <a:off x="0" y="0"/>
                <a:ext cx="968" cy="636"/>
              </a:xfrm>
              <a:prstGeom prst="rect">
                <a:avLst/>
              </a:prstGeom>
              <a:solidFill>
                <a:srgbClr val="CC33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05" name="Rectangle 198"/>
              <p:cNvSpPr>
                <a:spLocks/>
              </p:cNvSpPr>
              <p:nvPr/>
            </p:nvSpPr>
            <p:spPr bwMode="auto">
              <a:xfrm>
                <a:off x="0" y="0"/>
                <a:ext cx="96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201" name="Group 199"/>
            <p:cNvGrpSpPr>
              <a:grpSpLocks/>
            </p:cNvGrpSpPr>
            <p:nvPr/>
          </p:nvGrpSpPr>
          <p:grpSpPr bwMode="auto">
            <a:xfrm>
              <a:off x="0" y="0"/>
              <a:ext cx="968" cy="636"/>
              <a:chOff x="0" y="0"/>
              <a:chExt cx="968" cy="636"/>
            </a:xfrm>
          </p:grpSpPr>
          <p:sp>
            <p:nvSpPr>
              <p:cNvPr id="202" name="Rectangle 200"/>
              <p:cNvSpPr>
                <a:spLocks/>
              </p:cNvSpPr>
              <p:nvPr/>
            </p:nvSpPr>
            <p:spPr bwMode="auto">
              <a:xfrm>
                <a:off x="0" y="0"/>
                <a:ext cx="968" cy="636"/>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03" name="Rectangle 201"/>
              <p:cNvSpPr>
                <a:spLocks/>
              </p:cNvSpPr>
              <p:nvPr/>
            </p:nvSpPr>
            <p:spPr bwMode="auto">
              <a:xfrm>
                <a:off x="0" y="0"/>
                <a:ext cx="968" cy="6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206" name="Rectangle 202"/>
          <p:cNvSpPr>
            <a:spLocks/>
          </p:cNvSpPr>
          <p:nvPr/>
        </p:nvSpPr>
        <p:spPr bwMode="auto">
          <a:xfrm>
            <a:off x="2527300" y="5726113"/>
            <a:ext cx="11112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Young Adult </a:t>
            </a:r>
          </a:p>
        </p:txBody>
      </p:sp>
      <p:sp>
        <p:nvSpPr>
          <p:cNvPr id="207" name="Rectangle 203"/>
          <p:cNvSpPr>
            <a:spLocks/>
          </p:cNvSpPr>
          <p:nvPr/>
        </p:nvSpPr>
        <p:spPr bwMode="auto">
          <a:xfrm>
            <a:off x="2595563" y="6005513"/>
            <a:ext cx="97472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DRINKING </a:t>
            </a:r>
          </a:p>
        </p:txBody>
      </p:sp>
      <p:sp>
        <p:nvSpPr>
          <p:cNvPr id="208" name="Rectangle 204"/>
          <p:cNvSpPr>
            <a:spLocks/>
          </p:cNvSpPr>
          <p:nvPr/>
        </p:nvSpPr>
        <p:spPr bwMode="auto">
          <a:xfrm>
            <a:off x="2441575" y="6192838"/>
            <a:ext cx="12192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AND DRIVING</a:t>
            </a:r>
          </a:p>
        </p:txBody>
      </p:sp>
      <p:grpSp>
        <p:nvGrpSpPr>
          <p:cNvPr id="209" name="Group 205"/>
          <p:cNvGrpSpPr>
            <a:grpSpLocks/>
          </p:cNvGrpSpPr>
          <p:nvPr/>
        </p:nvGrpSpPr>
        <p:grpSpPr bwMode="auto">
          <a:xfrm>
            <a:off x="2281238" y="2297113"/>
            <a:ext cx="1536700" cy="1008062"/>
            <a:chOff x="0" y="0"/>
            <a:chExt cx="968" cy="635"/>
          </a:xfrm>
        </p:grpSpPr>
        <p:grpSp>
          <p:nvGrpSpPr>
            <p:cNvPr id="210" name="Group 206"/>
            <p:cNvGrpSpPr>
              <a:grpSpLocks/>
            </p:cNvGrpSpPr>
            <p:nvPr/>
          </p:nvGrpSpPr>
          <p:grpSpPr bwMode="auto">
            <a:xfrm>
              <a:off x="0" y="0"/>
              <a:ext cx="968" cy="635"/>
              <a:chOff x="0" y="0"/>
              <a:chExt cx="968" cy="635"/>
            </a:xfrm>
          </p:grpSpPr>
          <p:sp>
            <p:nvSpPr>
              <p:cNvPr id="214" name="Rectangle 207"/>
              <p:cNvSpPr>
                <a:spLocks/>
              </p:cNvSpPr>
              <p:nvPr/>
            </p:nvSpPr>
            <p:spPr bwMode="auto">
              <a:xfrm>
                <a:off x="0" y="0"/>
                <a:ext cx="968" cy="635"/>
              </a:xfrm>
              <a:prstGeom prst="rect">
                <a:avLst/>
              </a:prstGeom>
              <a:solidFill>
                <a:srgbClr val="CC33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15" name="Rectangle 208"/>
              <p:cNvSpPr>
                <a:spLocks/>
              </p:cNvSpPr>
              <p:nvPr/>
            </p:nvSpPr>
            <p:spPr bwMode="auto">
              <a:xfrm>
                <a:off x="0" y="0"/>
                <a:ext cx="968" cy="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211" name="Group 209"/>
            <p:cNvGrpSpPr>
              <a:grpSpLocks/>
            </p:cNvGrpSpPr>
            <p:nvPr/>
          </p:nvGrpSpPr>
          <p:grpSpPr bwMode="auto">
            <a:xfrm>
              <a:off x="0" y="0"/>
              <a:ext cx="968" cy="635"/>
              <a:chOff x="0" y="0"/>
              <a:chExt cx="968" cy="635"/>
            </a:xfrm>
          </p:grpSpPr>
          <p:sp>
            <p:nvSpPr>
              <p:cNvPr id="212" name="Rectangle 210"/>
              <p:cNvSpPr>
                <a:spLocks/>
              </p:cNvSpPr>
              <p:nvPr/>
            </p:nvSpPr>
            <p:spPr bwMode="auto">
              <a:xfrm>
                <a:off x="0" y="0"/>
                <a:ext cx="968" cy="635"/>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13" name="Rectangle 211"/>
              <p:cNvSpPr>
                <a:spLocks/>
              </p:cNvSpPr>
              <p:nvPr/>
            </p:nvSpPr>
            <p:spPr bwMode="auto">
              <a:xfrm>
                <a:off x="0" y="0"/>
                <a:ext cx="968" cy="6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216" name="Rectangle 212"/>
          <p:cNvSpPr>
            <a:spLocks/>
          </p:cNvSpPr>
          <p:nvPr/>
        </p:nvSpPr>
        <p:spPr bwMode="auto">
          <a:xfrm>
            <a:off x="2638425" y="2465388"/>
            <a:ext cx="836613"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Underage</a:t>
            </a:r>
          </a:p>
        </p:txBody>
      </p:sp>
      <p:sp>
        <p:nvSpPr>
          <p:cNvPr id="217" name="Rectangle 213"/>
          <p:cNvSpPr>
            <a:spLocks/>
          </p:cNvSpPr>
          <p:nvPr/>
        </p:nvSpPr>
        <p:spPr bwMode="auto">
          <a:xfrm>
            <a:off x="2773363" y="2744788"/>
            <a:ext cx="620712"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BINGE </a:t>
            </a:r>
          </a:p>
        </p:txBody>
      </p:sp>
      <p:sp>
        <p:nvSpPr>
          <p:cNvPr id="218" name="Rectangle 214"/>
          <p:cNvSpPr>
            <a:spLocks/>
          </p:cNvSpPr>
          <p:nvPr/>
        </p:nvSpPr>
        <p:spPr bwMode="auto">
          <a:xfrm>
            <a:off x="2595563" y="2930525"/>
            <a:ext cx="923925"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DRINKING</a:t>
            </a:r>
          </a:p>
        </p:txBody>
      </p:sp>
      <p:grpSp>
        <p:nvGrpSpPr>
          <p:cNvPr id="219" name="Group 215"/>
          <p:cNvGrpSpPr>
            <a:grpSpLocks/>
          </p:cNvGrpSpPr>
          <p:nvPr/>
        </p:nvGrpSpPr>
        <p:grpSpPr bwMode="auto">
          <a:xfrm>
            <a:off x="6992938" y="2314575"/>
            <a:ext cx="2074862" cy="479425"/>
            <a:chOff x="0" y="0"/>
            <a:chExt cx="1307" cy="302"/>
          </a:xfrm>
        </p:grpSpPr>
        <p:grpSp>
          <p:nvGrpSpPr>
            <p:cNvPr id="220" name="Group 216"/>
            <p:cNvGrpSpPr>
              <a:grpSpLocks/>
            </p:cNvGrpSpPr>
            <p:nvPr/>
          </p:nvGrpSpPr>
          <p:grpSpPr bwMode="auto">
            <a:xfrm>
              <a:off x="0" y="0"/>
              <a:ext cx="1307" cy="302"/>
              <a:chOff x="0" y="0"/>
              <a:chExt cx="1307" cy="302"/>
            </a:xfrm>
          </p:grpSpPr>
          <p:grpSp>
            <p:nvGrpSpPr>
              <p:cNvPr id="222" name="Group 217"/>
              <p:cNvGrpSpPr>
                <a:grpSpLocks/>
              </p:cNvGrpSpPr>
              <p:nvPr/>
            </p:nvGrpSpPr>
            <p:grpSpPr bwMode="auto">
              <a:xfrm>
                <a:off x="0" y="0"/>
                <a:ext cx="1307" cy="302"/>
                <a:chOff x="0" y="0"/>
                <a:chExt cx="1307" cy="302"/>
              </a:xfrm>
            </p:grpSpPr>
            <p:sp>
              <p:nvSpPr>
                <p:cNvPr id="226" name="Rectangle 218"/>
                <p:cNvSpPr>
                  <a:spLocks/>
                </p:cNvSpPr>
                <p:nvPr/>
              </p:nvSpPr>
              <p:spPr bwMode="auto">
                <a:xfrm>
                  <a:off x="0" y="0"/>
                  <a:ext cx="1307" cy="302"/>
                </a:xfrm>
                <a:prstGeom prst="rect">
                  <a:avLst/>
                </a:prstGeom>
                <a:solidFill>
                  <a:srgbClr val="808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27" name="Rectangle 219"/>
                <p:cNvSpPr>
                  <a:spLocks/>
                </p:cNvSpPr>
                <p:nvPr/>
              </p:nvSpPr>
              <p:spPr bwMode="auto">
                <a:xfrm>
                  <a:off x="0" y="0"/>
                  <a:ext cx="1307"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223" name="Group 220"/>
              <p:cNvGrpSpPr>
                <a:grpSpLocks/>
              </p:cNvGrpSpPr>
              <p:nvPr/>
            </p:nvGrpSpPr>
            <p:grpSpPr bwMode="auto">
              <a:xfrm>
                <a:off x="0" y="0"/>
                <a:ext cx="1307" cy="302"/>
                <a:chOff x="0" y="0"/>
                <a:chExt cx="1307" cy="302"/>
              </a:xfrm>
            </p:grpSpPr>
            <p:sp>
              <p:nvSpPr>
                <p:cNvPr id="224" name="Rectangle 221"/>
                <p:cNvSpPr>
                  <a:spLocks/>
                </p:cNvSpPr>
                <p:nvPr/>
              </p:nvSpPr>
              <p:spPr bwMode="auto">
                <a:xfrm>
                  <a:off x="0" y="0"/>
                  <a:ext cx="1307" cy="302"/>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25" name="Rectangle 222"/>
                <p:cNvSpPr>
                  <a:spLocks/>
                </p:cNvSpPr>
                <p:nvPr/>
              </p:nvSpPr>
              <p:spPr bwMode="auto">
                <a:xfrm>
                  <a:off x="0" y="0"/>
                  <a:ext cx="1307"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221" name="Rectangle 223"/>
            <p:cNvSpPr>
              <a:spLocks/>
            </p:cNvSpPr>
            <p:nvPr/>
          </p:nvSpPr>
          <p:spPr bwMode="auto">
            <a:xfrm>
              <a:off x="175" y="35"/>
              <a:ext cx="1029" cy="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dirty="0">
                  <a:solidFill>
                    <a:srgbClr val="FFFFFF"/>
                  </a:solidFill>
                  <a:latin typeface="Verdana" charset="0"/>
                  <a:ea typeface="ＭＳ Ｐゴシック" charset="0"/>
                  <a:cs typeface="Verdana" charset="0"/>
                  <a:sym typeface="Verdana" charset="0"/>
                </a:rPr>
                <a:t>Retailer Education </a:t>
              </a:r>
            </a:p>
          </p:txBody>
        </p:sp>
      </p:grpSp>
      <p:grpSp>
        <p:nvGrpSpPr>
          <p:cNvPr id="228" name="Group 224"/>
          <p:cNvGrpSpPr>
            <a:grpSpLocks/>
          </p:cNvGrpSpPr>
          <p:nvPr/>
        </p:nvGrpSpPr>
        <p:grpSpPr bwMode="auto">
          <a:xfrm>
            <a:off x="1944688" y="3800475"/>
            <a:ext cx="307975" cy="466725"/>
            <a:chOff x="0" y="0"/>
            <a:chExt cx="194" cy="294"/>
          </a:xfrm>
        </p:grpSpPr>
        <p:grpSp>
          <p:nvGrpSpPr>
            <p:cNvPr id="229" name="Group 225"/>
            <p:cNvGrpSpPr>
              <a:grpSpLocks/>
            </p:cNvGrpSpPr>
            <p:nvPr/>
          </p:nvGrpSpPr>
          <p:grpSpPr bwMode="auto">
            <a:xfrm>
              <a:off x="0" y="0"/>
              <a:ext cx="194" cy="294"/>
              <a:chOff x="0" y="0"/>
              <a:chExt cx="194" cy="294"/>
            </a:xfrm>
          </p:grpSpPr>
          <p:sp>
            <p:nvSpPr>
              <p:cNvPr id="233" name="AutoShape 226"/>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478" y="16237"/>
                    </a:lnTo>
                    <a:lnTo>
                      <a:pt x="16478" y="21600"/>
                    </a:lnTo>
                    <a:lnTo>
                      <a:pt x="21600" y="10800"/>
                    </a:lnTo>
                    <a:lnTo>
                      <a:pt x="16478" y="0"/>
                    </a:lnTo>
                    <a:lnTo>
                      <a:pt x="16478" y="5437"/>
                    </a:lnTo>
                    <a:lnTo>
                      <a:pt x="5233" y="5437"/>
                    </a:lnTo>
                    <a:lnTo>
                      <a:pt x="5233" y="0"/>
                    </a:lnTo>
                    <a:lnTo>
                      <a:pt x="0" y="10800"/>
                    </a:lnTo>
                    <a:close/>
                    <a:moveTo>
                      <a:pt x="0" y="10800"/>
                    </a:moveTo>
                  </a:path>
                </a:pathLst>
              </a:custGeom>
              <a:solidFill>
                <a:srgbClr val="000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34" name="Rectangle 227"/>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230" name="Group 228"/>
            <p:cNvGrpSpPr>
              <a:grpSpLocks/>
            </p:cNvGrpSpPr>
            <p:nvPr/>
          </p:nvGrpSpPr>
          <p:grpSpPr bwMode="auto">
            <a:xfrm>
              <a:off x="0" y="0"/>
              <a:ext cx="194" cy="294"/>
              <a:chOff x="0" y="0"/>
              <a:chExt cx="194" cy="294"/>
            </a:xfrm>
          </p:grpSpPr>
          <p:sp>
            <p:nvSpPr>
              <p:cNvPr id="231" name="AutoShape 229"/>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478" y="16237"/>
                    </a:lnTo>
                    <a:lnTo>
                      <a:pt x="16478" y="21600"/>
                    </a:lnTo>
                    <a:lnTo>
                      <a:pt x="21600" y="10800"/>
                    </a:lnTo>
                    <a:lnTo>
                      <a:pt x="16478" y="0"/>
                    </a:lnTo>
                    <a:lnTo>
                      <a:pt x="16478" y="5437"/>
                    </a:lnTo>
                    <a:lnTo>
                      <a:pt x="5233" y="5437"/>
                    </a:lnTo>
                    <a:lnTo>
                      <a:pt x="5233" y="0"/>
                    </a:lnTo>
                    <a:lnTo>
                      <a:pt x="0" y="10800"/>
                    </a:lnTo>
                    <a:close/>
                    <a:moveTo>
                      <a:pt x="0" y="10800"/>
                    </a:move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2" name="Rectangle 230"/>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grpSp>
        <p:nvGrpSpPr>
          <p:cNvPr id="235" name="Group 231"/>
          <p:cNvGrpSpPr>
            <a:grpSpLocks/>
          </p:cNvGrpSpPr>
          <p:nvPr/>
        </p:nvGrpSpPr>
        <p:grpSpPr bwMode="auto">
          <a:xfrm>
            <a:off x="3825875" y="3819525"/>
            <a:ext cx="307975" cy="466725"/>
            <a:chOff x="0" y="0"/>
            <a:chExt cx="194" cy="294"/>
          </a:xfrm>
        </p:grpSpPr>
        <p:grpSp>
          <p:nvGrpSpPr>
            <p:cNvPr id="236" name="Group 232"/>
            <p:cNvGrpSpPr>
              <a:grpSpLocks/>
            </p:cNvGrpSpPr>
            <p:nvPr/>
          </p:nvGrpSpPr>
          <p:grpSpPr bwMode="auto">
            <a:xfrm>
              <a:off x="0" y="0"/>
              <a:ext cx="194" cy="294"/>
              <a:chOff x="0" y="0"/>
              <a:chExt cx="194" cy="294"/>
            </a:xfrm>
          </p:grpSpPr>
          <p:sp>
            <p:nvSpPr>
              <p:cNvPr id="240" name="AutoShape 233"/>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478" y="16237"/>
                    </a:lnTo>
                    <a:lnTo>
                      <a:pt x="16478" y="21600"/>
                    </a:lnTo>
                    <a:lnTo>
                      <a:pt x="21600" y="10800"/>
                    </a:lnTo>
                    <a:lnTo>
                      <a:pt x="16478" y="0"/>
                    </a:lnTo>
                    <a:lnTo>
                      <a:pt x="16478" y="5437"/>
                    </a:lnTo>
                    <a:lnTo>
                      <a:pt x="5233" y="5437"/>
                    </a:lnTo>
                    <a:lnTo>
                      <a:pt x="5233" y="0"/>
                    </a:lnTo>
                    <a:lnTo>
                      <a:pt x="0" y="10800"/>
                    </a:lnTo>
                    <a:close/>
                    <a:moveTo>
                      <a:pt x="0" y="10800"/>
                    </a:moveTo>
                  </a:path>
                </a:pathLst>
              </a:custGeom>
              <a:solidFill>
                <a:srgbClr val="000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41" name="Rectangle 234"/>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237" name="Group 235"/>
            <p:cNvGrpSpPr>
              <a:grpSpLocks/>
            </p:cNvGrpSpPr>
            <p:nvPr/>
          </p:nvGrpSpPr>
          <p:grpSpPr bwMode="auto">
            <a:xfrm>
              <a:off x="0" y="0"/>
              <a:ext cx="194" cy="294"/>
              <a:chOff x="0" y="0"/>
              <a:chExt cx="194" cy="294"/>
            </a:xfrm>
          </p:grpSpPr>
          <p:sp>
            <p:nvSpPr>
              <p:cNvPr id="238" name="AutoShape 236"/>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478" y="16237"/>
                    </a:lnTo>
                    <a:lnTo>
                      <a:pt x="16478" y="21600"/>
                    </a:lnTo>
                    <a:lnTo>
                      <a:pt x="21600" y="10800"/>
                    </a:lnTo>
                    <a:lnTo>
                      <a:pt x="16478" y="0"/>
                    </a:lnTo>
                    <a:lnTo>
                      <a:pt x="16478" y="5437"/>
                    </a:lnTo>
                    <a:lnTo>
                      <a:pt x="5233" y="5437"/>
                    </a:lnTo>
                    <a:lnTo>
                      <a:pt x="5233" y="0"/>
                    </a:lnTo>
                    <a:lnTo>
                      <a:pt x="0" y="10800"/>
                    </a:lnTo>
                    <a:close/>
                    <a:moveTo>
                      <a:pt x="0" y="10800"/>
                    </a:move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39" name="Rectangle 237"/>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grpSp>
        <p:nvGrpSpPr>
          <p:cNvPr id="242" name="Group 238"/>
          <p:cNvGrpSpPr>
            <a:grpSpLocks/>
          </p:cNvGrpSpPr>
          <p:nvPr/>
        </p:nvGrpSpPr>
        <p:grpSpPr bwMode="auto">
          <a:xfrm>
            <a:off x="6635750" y="3819525"/>
            <a:ext cx="307975" cy="466725"/>
            <a:chOff x="0" y="0"/>
            <a:chExt cx="194" cy="294"/>
          </a:xfrm>
        </p:grpSpPr>
        <p:grpSp>
          <p:nvGrpSpPr>
            <p:cNvPr id="243" name="Group 239"/>
            <p:cNvGrpSpPr>
              <a:grpSpLocks/>
            </p:cNvGrpSpPr>
            <p:nvPr/>
          </p:nvGrpSpPr>
          <p:grpSpPr bwMode="auto">
            <a:xfrm>
              <a:off x="0" y="0"/>
              <a:ext cx="194" cy="294"/>
              <a:chOff x="0" y="0"/>
              <a:chExt cx="194" cy="294"/>
            </a:xfrm>
          </p:grpSpPr>
          <p:sp>
            <p:nvSpPr>
              <p:cNvPr id="247" name="AutoShape 240"/>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478" y="16237"/>
                    </a:lnTo>
                    <a:lnTo>
                      <a:pt x="16478" y="21600"/>
                    </a:lnTo>
                    <a:lnTo>
                      <a:pt x="21600" y="10800"/>
                    </a:lnTo>
                    <a:lnTo>
                      <a:pt x="16478" y="0"/>
                    </a:lnTo>
                    <a:lnTo>
                      <a:pt x="16478" y="5437"/>
                    </a:lnTo>
                    <a:lnTo>
                      <a:pt x="5233" y="5437"/>
                    </a:lnTo>
                    <a:lnTo>
                      <a:pt x="5233" y="0"/>
                    </a:lnTo>
                    <a:lnTo>
                      <a:pt x="0" y="10800"/>
                    </a:lnTo>
                    <a:close/>
                    <a:moveTo>
                      <a:pt x="0" y="10800"/>
                    </a:moveTo>
                  </a:path>
                </a:pathLst>
              </a:custGeom>
              <a:solidFill>
                <a:srgbClr val="000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48" name="Rectangle 241"/>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nvGrpSpPr>
            <p:cNvPr id="244" name="Group 242"/>
            <p:cNvGrpSpPr>
              <a:grpSpLocks/>
            </p:cNvGrpSpPr>
            <p:nvPr/>
          </p:nvGrpSpPr>
          <p:grpSpPr bwMode="auto">
            <a:xfrm>
              <a:off x="0" y="0"/>
              <a:ext cx="194" cy="294"/>
              <a:chOff x="0" y="0"/>
              <a:chExt cx="194" cy="294"/>
            </a:xfrm>
          </p:grpSpPr>
          <p:sp>
            <p:nvSpPr>
              <p:cNvPr id="245" name="AutoShape 243"/>
              <p:cNvSpPr>
                <a:spLocks/>
              </p:cNvSpPr>
              <p:nvPr/>
            </p:nvSpPr>
            <p:spPr bwMode="auto">
              <a:xfrm>
                <a:off x="0" y="0"/>
                <a:ext cx="194" cy="294"/>
              </a:xfrm>
              <a:custGeom>
                <a:avLst/>
                <a:gdLst/>
                <a:ahLst/>
                <a:cxnLst/>
                <a:rect l="0" t="0" r="r" b="b"/>
                <a:pathLst>
                  <a:path w="21600" h="21600">
                    <a:moveTo>
                      <a:pt x="0" y="10800"/>
                    </a:moveTo>
                    <a:lnTo>
                      <a:pt x="5233" y="21600"/>
                    </a:lnTo>
                    <a:lnTo>
                      <a:pt x="5233" y="16237"/>
                    </a:lnTo>
                    <a:lnTo>
                      <a:pt x="16478" y="16237"/>
                    </a:lnTo>
                    <a:lnTo>
                      <a:pt x="16478" y="21600"/>
                    </a:lnTo>
                    <a:lnTo>
                      <a:pt x="21600" y="10800"/>
                    </a:lnTo>
                    <a:lnTo>
                      <a:pt x="16478" y="0"/>
                    </a:lnTo>
                    <a:lnTo>
                      <a:pt x="16478" y="5437"/>
                    </a:lnTo>
                    <a:lnTo>
                      <a:pt x="5233" y="5437"/>
                    </a:lnTo>
                    <a:lnTo>
                      <a:pt x="5233" y="0"/>
                    </a:lnTo>
                    <a:lnTo>
                      <a:pt x="0" y="10800"/>
                    </a:lnTo>
                    <a:close/>
                    <a:moveTo>
                      <a:pt x="0" y="10800"/>
                    </a:moveTo>
                  </a:path>
                </a:pathLst>
              </a:cu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46" name="Rectangle 244"/>
              <p:cNvSpPr>
                <a:spLocks/>
              </p:cNvSpPr>
              <p:nvPr/>
            </p:nvSpPr>
            <p:spPr bwMode="auto">
              <a:xfrm>
                <a:off x="0" y="0"/>
                <a:ext cx="194"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
        <p:nvSpPr>
          <p:cNvPr id="249" name="Rectangle 245"/>
          <p:cNvSpPr>
            <a:spLocks/>
          </p:cNvSpPr>
          <p:nvPr/>
        </p:nvSpPr>
        <p:spPr bwMode="auto">
          <a:xfrm>
            <a:off x="4406900" y="6251575"/>
            <a:ext cx="52705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Low P</a:t>
            </a:r>
          </a:p>
        </p:txBody>
      </p:sp>
      <p:sp>
        <p:nvSpPr>
          <p:cNvPr id="250" name="Rectangle 246"/>
          <p:cNvSpPr>
            <a:spLocks/>
          </p:cNvSpPr>
          <p:nvPr/>
        </p:nvSpPr>
        <p:spPr bwMode="auto">
          <a:xfrm>
            <a:off x="4916488" y="6624638"/>
            <a:ext cx="963612"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wrap="none" lIns="0" tIns="0" rIns="0" bIns="0">
            <a:spAutoFit/>
          </a:bodyPr>
          <a:lstStyle/>
          <a:p>
            <a:r>
              <a:rPr lang="en-US" sz="1200" b="1">
                <a:solidFill>
                  <a:srgbClr val="FFFFFF"/>
                </a:solidFill>
                <a:latin typeface="Verdana" charset="0"/>
                <a:ea typeface="ＭＳ Ｐゴシック" charset="0"/>
                <a:cs typeface="Verdana" charset="0"/>
                <a:sym typeface="Verdana" charset="0"/>
              </a:rPr>
              <a:t>music, etc)</a:t>
            </a:r>
          </a:p>
        </p:txBody>
      </p:sp>
      <p:grpSp>
        <p:nvGrpSpPr>
          <p:cNvPr id="251" name="Group 247"/>
          <p:cNvGrpSpPr>
            <a:grpSpLocks/>
          </p:cNvGrpSpPr>
          <p:nvPr/>
        </p:nvGrpSpPr>
        <p:grpSpPr bwMode="auto">
          <a:xfrm>
            <a:off x="6992938" y="4205288"/>
            <a:ext cx="2074862" cy="533400"/>
            <a:chOff x="0" y="0"/>
            <a:chExt cx="1307" cy="336"/>
          </a:xfrm>
        </p:grpSpPr>
        <p:grpSp>
          <p:nvGrpSpPr>
            <p:cNvPr id="252" name="Group 248"/>
            <p:cNvGrpSpPr>
              <a:grpSpLocks/>
            </p:cNvGrpSpPr>
            <p:nvPr/>
          </p:nvGrpSpPr>
          <p:grpSpPr bwMode="auto">
            <a:xfrm>
              <a:off x="0" y="0"/>
              <a:ext cx="1307" cy="336"/>
              <a:chOff x="0" y="0"/>
              <a:chExt cx="1307" cy="336"/>
            </a:xfrm>
          </p:grpSpPr>
          <p:sp>
            <p:nvSpPr>
              <p:cNvPr id="256" name="Rectangle 249"/>
              <p:cNvSpPr>
                <a:spLocks/>
              </p:cNvSpPr>
              <p:nvPr/>
            </p:nvSpPr>
            <p:spPr bwMode="auto">
              <a:xfrm>
                <a:off x="0" y="0"/>
                <a:ext cx="1307" cy="336"/>
              </a:xfrm>
              <a:prstGeom prst="rect">
                <a:avLst/>
              </a:prstGeom>
              <a:solidFill>
                <a:srgbClr val="808000"/>
              </a:solidFill>
              <a:ln>
                <a:noFill/>
              </a:ln>
              <a:extLs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sp>
            <p:nvSpPr>
              <p:cNvPr id="257" name="Rectangle 250"/>
              <p:cNvSpPr>
                <a:spLocks/>
              </p:cNvSpPr>
              <p:nvPr/>
            </p:nvSpPr>
            <p:spPr bwMode="auto">
              <a:xfrm>
                <a:off x="1" y="76"/>
                <a:ext cx="1304"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40639" bIns="0" anchor="ctr"/>
              <a:lstStyle/>
              <a:p>
                <a:pPr marL="39688" algn="ctr"/>
                <a:r>
                  <a:rPr lang="en-US" sz="1200" b="1">
                    <a:solidFill>
                      <a:srgbClr val="FFFFFF"/>
                    </a:solidFill>
                    <a:latin typeface="Verdana" charset="0"/>
                    <a:ea typeface="ＭＳ Ｐゴシック" charset="0"/>
                    <a:cs typeface="Verdana" charset="0"/>
                    <a:sym typeface="Verdana" charset="0"/>
                  </a:rPr>
                  <a:t>Youth Education</a:t>
                </a:r>
              </a:p>
            </p:txBody>
          </p:sp>
        </p:grpSp>
        <p:grpSp>
          <p:nvGrpSpPr>
            <p:cNvPr id="253" name="Group 251"/>
            <p:cNvGrpSpPr>
              <a:grpSpLocks/>
            </p:cNvGrpSpPr>
            <p:nvPr/>
          </p:nvGrpSpPr>
          <p:grpSpPr bwMode="auto">
            <a:xfrm>
              <a:off x="0" y="0"/>
              <a:ext cx="1307" cy="336"/>
              <a:chOff x="0" y="0"/>
              <a:chExt cx="1307" cy="336"/>
            </a:xfrm>
          </p:grpSpPr>
          <p:sp>
            <p:nvSpPr>
              <p:cNvPr id="254" name="Rectangle 252"/>
              <p:cNvSpPr>
                <a:spLocks/>
              </p:cNvSpPr>
              <p:nvPr/>
            </p:nvSpPr>
            <p:spPr bwMode="auto">
              <a:xfrm>
                <a:off x="0" y="0"/>
                <a:ext cx="1307" cy="336"/>
              </a:xfrm>
              <a:prstGeom prst="rect">
                <a:avLst/>
              </a:prstGeom>
              <a:noFill/>
              <a:ln w="12700">
                <a:solidFill>
                  <a:schemeClr val="tx1"/>
                </a:solidFill>
                <a:prstDash val="solid"/>
                <a:miter lim="800000"/>
                <a:headEnd type="none" w="med" len="med"/>
                <a:tailEnd type="none" w="med" len="med"/>
              </a:ln>
              <a:extLst>
                <a:ext uri="{909E8E84-426E-40dd-AFC4-6F175D3DCCD1}">
                  <a14:hiddenFill xmlns:a14="http://schemas.microsoft.com/office/drawing/2010/main">
                    <a:solidFill>
                      <a:srgbClr val="FFFFFF"/>
                    </a:solidFill>
                  </a14:hiddenFill>
                </a:ext>
              </a:extLst>
            </p:spPr>
            <p:txBody>
              <a:bodyPr lIns="0" tIns="0" rIns="0" bIns="0"/>
              <a:lstStyle/>
              <a:p>
                <a:endParaRPr lang="en-US"/>
              </a:p>
            </p:txBody>
          </p:sp>
          <p:sp>
            <p:nvSpPr>
              <p:cNvPr id="255" name="Rectangle 253"/>
              <p:cNvSpPr>
                <a:spLocks/>
              </p:cNvSpPr>
              <p:nvPr/>
            </p:nvSpPr>
            <p:spPr bwMode="auto">
              <a:xfrm>
                <a:off x="0" y="0"/>
                <a:ext cx="1307"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type="none" w="med" len="med"/>
                    <a:tailEnd type="none" w="med" len="med"/>
                  </a14:hiddenLine>
                </a:ext>
              </a:extLst>
            </p:spPr>
            <p:txBody>
              <a:bodyPr lIns="0" tIns="0" rIns="0" bIns="0"/>
              <a:lstStyle/>
              <a:p>
                <a:endParaRPr lang="en-US"/>
              </a:p>
            </p:txBody>
          </p:sp>
        </p:grpSp>
      </p:grpSp>
    </p:spTree>
    <p:extLst>
      <p:ext uri="{BB962C8B-B14F-4D97-AF65-F5344CB8AC3E}">
        <p14:creationId xmlns:p14="http://schemas.microsoft.com/office/powerpoint/2010/main" val="4106581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30262"/>
          </a:xfrm>
        </p:spPr>
        <p:txBody>
          <a:bodyPr/>
          <a:lstStyle/>
          <a:p>
            <a:pPr algn="ctr"/>
            <a:r>
              <a:rPr lang="en-US" b="1" i="1" dirty="0" smtClean="0">
                <a:solidFill>
                  <a:srgbClr val="800000"/>
                </a:solidFill>
              </a:rPr>
              <a:t>Prevention Interventions</a:t>
            </a:r>
            <a:endParaRPr lang="en-US" b="1" i="1" dirty="0">
              <a:solidFill>
                <a:srgbClr val="800000"/>
              </a:solidFill>
            </a:endParaRPr>
          </a:p>
        </p:txBody>
      </p:sp>
      <p:sp>
        <p:nvSpPr>
          <p:cNvPr id="3" name="Content Placeholder 2"/>
          <p:cNvSpPr>
            <a:spLocks noGrp="1"/>
          </p:cNvSpPr>
          <p:nvPr>
            <p:ph idx="1"/>
          </p:nvPr>
        </p:nvSpPr>
        <p:spPr>
          <a:xfrm>
            <a:off x="977900" y="1244600"/>
            <a:ext cx="8166100" cy="5397500"/>
          </a:xfrm>
        </p:spPr>
        <p:txBody>
          <a:bodyPr>
            <a:normAutofit/>
          </a:bodyPr>
          <a:lstStyle/>
          <a:p>
            <a:pPr marL="709613" indent="-669925">
              <a:lnSpc>
                <a:spcPct val="90000"/>
              </a:lnSpc>
              <a:buFont typeface="Wingdings" charset="0"/>
              <a:buNone/>
            </a:pPr>
            <a:r>
              <a:rPr lang="en-US" sz="3000" b="1" i="1" dirty="0"/>
              <a:t>Interventions may combine various strategies…</a:t>
            </a:r>
          </a:p>
          <a:p>
            <a:pPr marL="709613" indent="-366713">
              <a:lnSpc>
                <a:spcPct val="90000"/>
              </a:lnSpc>
            </a:pPr>
            <a:r>
              <a:rPr lang="en-US" dirty="0"/>
              <a:t>Participant based </a:t>
            </a:r>
            <a:r>
              <a:rPr lang="en-US" u="sng" dirty="0"/>
              <a:t>programs</a:t>
            </a:r>
            <a:r>
              <a:rPr lang="en-US" dirty="0"/>
              <a:t>, typically guided by curriculum or manual</a:t>
            </a:r>
          </a:p>
          <a:p>
            <a:pPr marL="709613" indent="-366713">
              <a:lnSpc>
                <a:spcPct val="90000"/>
              </a:lnSpc>
            </a:pPr>
            <a:r>
              <a:rPr lang="en-US" u="sng" dirty="0"/>
              <a:t>Policies</a:t>
            </a:r>
            <a:r>
              <a:rPr lang="en-US" dirty="0"/>
              <a:t> that affect how, where and under what conditions substances are sold, purchased, possessed, and used</a:t>
            </a:r>
          </a:p>
          <a:p>
            <a:pPr marL="709613" indent="-366713">
              <a:lnSpc>
                <a:spcPct val="90000"/>
              </a:lnSpc>
            </a:pPr>
            <a:r>
              <a:rPr lang="en-US" u="sng" dirty="0"/>
              <a:t>Practices</a:t>
            </a:r>
            <a:r>
              <a:rPr lang="en-US" dirty="0"/>
              <a:t> include rules and standards for implementing policies as well as non-participant based universal approaches for communicating prevention messages to target populations</a:t>
            </a: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7</a:t>
            </a:fld>
            <a:endParaRPr lang="en-US"/>
          </a:p>
        </p:txBody>
      </p:sp>
    </p:spTree>
    <p:extLst>
      <p:ext uri="{BB962C8B-B14F-4D97-AF65-F5344CB8AC3E}">
        <p14:creationId xmlns:p14="http://schemas.microsoft.com/office/powerpoint/2010/main" val="4277003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smtClean="0">
                <a:solidFill>
                  <a:srgbClr val="800000"/>
                </a:solidFill>
              </a:rPr>
              <a:t>Interventions – Logic Models</a:t>
            </a:r>
            <a:endParaRPr lang="en-US" b="1" i="1" dirty="0">
              <a:solidFill>
                <a:srgbClr val="800000"/>
              </a:solidFill>
            </a:endParaRPr>
          </a:p>
        </p:txBody>
      </p:sp>
      <p:sp>
        <p:nvSpPr>
          <p:cNvPr id="3" name="Content Placeholder 2"/>
          <p:cNvSpPr>
            <a:spLocks noGrp="1"/>
          </p:cNvSpPr>
          <p:nvPr>
            <p:ph idx="1"/>
          </p:nvPr>
        </p:nvSpPr>
        <p:spPr>
          <a:xfrm>
            <a:off x="1435608" y="1447800"/>
            <a:ext cx="7498080" cy="5105400"/>
          </a:xfrm>
        </p:spPr>
        <p:txBody>
          <a:bodyPr>
            <a:normAutofit fontScale="92500" lnSpcReduction="20000"/>
          </a:bodyPr>
          <a:lstStyle/>
          <a:p>
            <a:r>
              <a:rPr lang="en-US" dirty="0"/>
              <a:t>What outcome(s) is the program aiming to achieve among which population(s)? Why?</a:t>
            </a:r>
          </a:p>
          <a:p>
            <a:r>
              <a:rPr lang="en-US" dirty="0"/>
              <a:t>What theories is the program based on?</a:t>
            </a:r>
          </a:p>
          <a:p>
            <a:r>
              <a:rPr lang="en-US" dirty="0"/>
              <a:t>What activities are implemented to accomplish this outcome?</a:t>
            </a:r>
          </a:p>
          <a:p>
            <a:r>
              <a:rPr lang="en-US" dirty="0"/>
              <a:t>What are the immediate effects of these activities?</a:t>
            </a:r>
          </a:p>
          <a:p>
            <a:r>
              <a:rPr lang="en-US" dirty="0"/>
              <a:t>What underlying factors (e.g. risk and protective factors) does this outcome contribute to over time?</a:t>
            </a:r>
          </a:p>
          <a:p>
            <a:r>
              <a:rPr lang="en-US" dirty="0"/>
              <a:t>What long term changes  or impacts does the program contribute to?</a:t>
            </a: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8</a:t>
            </a:fld>
            <a:endParaRPr lang="en-US"/>
          </a:p>
        </p:txBody>
      </p:sp>
    </p:spTree>
    <p:extLst>
      <p:ext uri="{BB962C8B-B14F-4D97-AF65-F5344CB8AC3E}">
        <p14:creationId xmlns:p14="http://schemas.microsoft.com/office/powerpoint/2010/main" val="1845641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68362"/>
          </a:xfrm>
        </p:spPr>
        <p:txBody>
          <a:bodyPr/>
          <a:lstStyle/>
          <a:p>
            <a:pPr algn="ctr"/>
            <a:r>
              <a:rPr lang="en-US" b="1" i="1" dirty="0" smtClean="0">
                <a:solidFill>
                  <a:srgbClr val="800000"/>
                </a:solidFill>
              </a:rPr>
              <a:t>Logic Model Elements</a:t>
            </a:r>
            <a:endParaRPr lang="en-US" b="1" i="1" dirty="0">
              <a:solidFill>
                <a:srgbClr val="800000"/>
              </a:solidFill>
            </a:endParaRPr>
          </a:p>
        </p:txBody>
      </p:sp>
      <p:sp>
        <p:nvSpPr>
          <p:cNvPr id="3" name="Content Placeholder 2"/>
          <p:cNvSpPr>
            <a:spLocks noGrp="1"/>
          </p:cNvSpPr>
          <p:nvPr>
            <p:ph idx="1"/>
          </p:nvPr>
        </p:nvSpPr>
        <p:spPr>
          <a:xfrm>
            <a:off x="1435608" y="1295400"/>
            <a:ext cx="7498080" cy="5372100"/>
          </a:xfrm>
        </p:spPr>
        <p:txBody>
          <a:bodyPr>
            <a:normAutofit/>
          </a:bodyPr>
          <a:lstStyle/>
          <a:p>
            <a:r>
              <a:rPr lang="en-US" b="1" dirty="0"/>
              <a:t>Inputs </a:t>
            </a:r>
            <a:r>
              <a:rPr lang="en-US" dirty="0"/>
              <a:t>- what is invested by the implementing organization(s)</a:t>
            </a:r>
          </a:p>
          <a:p>
            <a:r>
              <a:rPr lang="en-US" b="1" dirty="0"/>
              <a:t>Outputs</a:t>
            </a:r>
            <a:r>
              <a:rPr lang="en-US" dirty="0"/>
              <a:t> - program activities, who and how many reached</a:t>
            </a:r>
          </a:p>
          <a:p>
            <a:r>
              <a:rPr lang="en-US" b="1" dirty="0"/>
              <a:t>Outcomes</a:t>
            </a:r>
            <a:r>
              <a:rPr lang="en-US" dirty="0"/>
              <a:t> – immediate results of program activities</a:t>
            </a:r>
          </a:p>
          <a:p>
            <a:r>
              <a:rPr lang="en-US" b="1" dirty="0"/>
              <a:t>Impacts</a:t>
            </a:r>
            <a:r>
              <a:rPr lang="en-US" dirty="0"/>
              <a:t> – cumulative changes to community conditions (e.g. changes in risk/protective factors, substance use and consequences)</a:t>
            </a:r>
          </a:p>
          <a:p>
            <a:pPr marL="82296" indent="0">
              <a:buNone/>
            </a:pPr>
            <a:endParaRPr lang="en-US" dirty="0"/>
          </a:p>
        </p:txBody>
      </p:sp>
      <p:sp>
        <p:nvSpPr>
          <p:cNvPr id="4" name="Slide Number Placeholder 3"/>
          <p:cNvSpPr>
            <a:spLocks noGrp="1"/>
          </p:cNvSpPr>
          <p:nvPr>
            <p:ph type="sldNum" sz="quarter" idx="12"/>
          </p:nvPr>
        </p:nvSpPr>
        <p:spPr/>
        <p:txBody>
          <a:bodyPr/>
          <a:lstStyle/>
          <a:p>
            <a:fld id="{A6FDA359-A7F0-9144-B321-F6E62A295A50}" type="slidenum">
              <a:rPr lang="en-US" smtClean="0"/>
              <a:t>9</a:t>
            </a:fld>
            <a:endParaRPr lang="en-US"/>
          </a:p>
        </p:txBody>
      </p:sp>
    </p:spTree>
    <p:extLst>
      <p:ext uri="{BB962C8B-B14F-4D97-AF65-F5344CB8AC3E}">
        <p14:creationId xmlns:p14="http://schemas.microsoft.com/office/powerpoint/2010/main" val="29539685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76</TotalTime>
  <Words>1498</Words>
  <Application>Microsoft Macintosh PowerPoint</Application>
  <PresentationFormat>On-screen Show (4:3)</PresentationFormat>
  <Paragraphs>288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Solstice</vt:lpstr>
      <vt:lpstr>Program Evaluation  and Logic Models</vt:lpstr>
      <vt:lpstr>Review – Program Evaluation</vt:lpstr>
      <vt:lpstr>Program Evaluation Tasks</vt:lpstr>
      <vt:lpstr>Logic Models and Evaluation</vt:lpstr>
      <vt:lpstr>Types of Logic Models</vt:lpstr>
      <vt:lpstr>PowerPoint Presentation</vt:lpstr>
      <vt:lpstr>Prevention Interventions</vt:lpstr>
      <vt:lpstr>Interventions – Logic Models</vt:lpstr>
      <vt:lpstr>Logic Model Elements</vt:lpstr>
      <vt:lpstr>PowerPoint Presentation</vt:lpstr>
      <vt:lpstr>Theoretical Framework</vt:lpstr>
      <vt:lpstr>Organizational Inputs</vt:lpstr>
      <vt:lpstr>Organizational Outputs</vt:lpstr>
      <vt:lpstr>Outcomes and Impacts</vt:lpstr>
      <vt:lpstr>PowerPoint Presentation</vt:lpstr>
      <vt:lpstr>Benefits of Establishing Evidence</vt:lpstr>
      <vt:lpstr>Logic Model &amp; Evaluation Questions</vt:lpstr>
      <vt:lpstr>PowerPoint Presentation</vt:lpstr>
      <vt:lpstr>PowerPoint Presentation</vt:lpstr>
      <vt:lpstr>Logic Models - Summary</vt:lpstr>
    </vt:vector>
  </TitlesOfParts>
  <Company>WVC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Chico Cat</dc:creator>
  <cp:lastModifiedBy>Chico Cat</cp:lastModifiedBy>
  <cp:revision>11</cp:revision>
  <dcterms:created xsi:type="dcterms:W3CDTF">2013-03-31T07:43:10Z</dcterms:created>
  <dcterms:modified xsi:type="dcterms:W3CDTF">2013-04-01T03:51:43Z</dcterms:modified>
</cp:coreProperties>
</file>