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4311" r:id="rId2"/>
  </p:sldMasterIdLst>
  <p:notesMasterIdLst>
    <p:notesMasterId r:id="rId19"/>
  </p:notesMasterIdLst>
  <p:handoutMasterIdLst>
    <p:handoutMasterId r:id="rId20"/>
  </p:handoutMasterIdLst>
  <p:sldIdLst>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48"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153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53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53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C1BB051C-AD88-4478-8B4A-B3B0D93DD607}" type="slidenum">
              <a:rPr lang="en-US"/>
              <a:pPr/>
              <a:t>‹#›</a:t>
            </a:fld>
            <a:endParaRPr lang="en-US"/>
          </a:p>
        </p:txBody>
      </p:sp>
    </p:spTree>
    <p:extLst>
      <p:ext uri="{BB962C8B-B14F-4D97-AF65-F5344CB8AC3E}">
        <p14:creationId xmlns:p14="http://schemas.microsoft.com/office/powerpoint/2010/main" val="34390679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4DDD4F35-D701-4B53-AE13-752FB3CF0F07}" type="slidenum">
              <a:rPr lang="en-US"/>
              <a:pPr/>
              <a:t>‹#›</a:t>
            </a:fld>
            <a:endParaRPr lang="en-US"/>
          </a:p>
        </p:txBody>
      </p:sp>
    </p:spTree>
    <p:extLst>
      <p:ext uri="{BB962C8B-B14F-4D97-AF65-F5344CB8AC3E}">
        <p14:creationId xmlns:p14="http://schemas.microsoft.com/office/powerpoint/2010/main" val="155947749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E8F86-0A08-4E59-8885-2CEB8A3AB28D}" type="slidenum">
              <a:rPr lang="en-US"/>
              <a:pPr/>
              <a:t>1</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52A093-B60F-49A8-9CAF-64DCB5F2AF6C}" type="slidenum">
              <a:rPr lang="en-US"/>
              <a:pPr/>
              <a:t>10</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D4B2C3-8103-4C00-BCA1-3F21A1909D1F}" type="slidenum">
              <a:rPr lang="en-US"/>
              <a:pPr/>
              <a:t>11</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9E00B-46B2-4387-BD5F-F3099EC3B648}" type="slidenum">
              <a:rPr lang="en-US"/>
              <a:pPr/>
              <a:t>12</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619396-4802-4862-913D-7C03A75B1214}" type="slidenum">
              <a:rPr lang="en-US"/>
              <a:pPr/>
              <a:t>13</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F0A31-E05E-4BF5-979D-46761C0E9981}" type="slidenum">
              <a:rPr lang="en-US"/>
              <a:pPr/>
              <a:t>14</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0A26F-0EE2-419D-8885-204619C70C33}" type="slidenum">
              <a:rPr lang="en-US"/>
              <a:pPr/>
              <a:t>2</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8CC015-E056-4F68-97F4-2653F97D716A}" type="slidenum">
              <a:rPr lang="en-US"/>
              <a:pPr/>
              <a:t>3</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8AF78-2939-4A01-ACCC-A840403D9FCB}" type="slidenum">
              <a:rPr lang="en-US"/>
              <a:pPr/>
              <a:t>4</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9FF3FB-3423-4226-BA48-F9B66D3EF5FD}" type="slidenum">
              <a:rPr lang="en-US"/>
              <a:pPr/>
              <a:t>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86E64B-4DED-4991-A9C0-2BB01DA03B91}" type="slidenum">
              <a:rPr lang="en-US"/>
              <a:pPr/>
              <a:t>6</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724CFC-9C75-4C68-8C15-46F0E7B4CB9C}" type="slidenum">
              <a:rPr lang="en-US"/>
              <a:pPr/>
              <a:t>7</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BA85DD-EA52-417C-A42E-CC63E71157D0}" type="slidenum">
              <a:rPr lang="en-US"/>
              <a:pPr/>
              <a:t>8</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E4CF05-1B7C-45C4-9646-8CF2F023FC62}" type="slidenum">
              <a:rPr lang="en-US"/>
              <a:pPr/>
              <a:t>9</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2/17/13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16987-6A2D-4E31-AACF-C9FE67E9C5A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2/17/13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16987-6A2D-4E31-AACF-C9FE67E9C5A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2/17/13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16987-6A2D-4E31-AACF-C9FE67E9C5A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2/17/13</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E17F55-8901-49D4-86BD-3B604A1297C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2/17/13</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E17F55-8901-49D4-86BD-3B604A1297C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2/17/13</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E17F55-8901-49D4-86BD-3B604A1297C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r>
              <a:rPr lang="en-US" smtClean="0"/>
              <a:t>2/17/13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D739C4FB-7D33-419B-8833-D1372BFD11C8}"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r>
              <a:rPr lang="en-US" smtClean="0"/>
              <a:t>2/17/13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16987-6A2D-4E31-AACF-C9FE67E9C5AC}"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r>
              <a:rPr lang="en-US" smtClean="0"/>
              <a:t>2/17/13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2/17/13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16987-6A2D-4E31-AACF-C9FE67E9C5AC}"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2/17/13</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C16987-6A2D-4E31-AACF-C9FE67E9C5AC}"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2/17/13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16987-6A2D-4E31-AACF-C9FE67E9C5A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r>
              <a:rPr lang="en-US" smtClean="0"/>
              <a:t>2/17/13</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C16987-6A2D-4E31-AACF-C9FE67E9C5AC}"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2/17/13</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C16987-6A2D-4E31-AACF-C9FE67E9C5A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r>
              <a:rPr lang="en-US" smtClean="0"/>
              <a:t>2/17/13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r>
              <a:rPr lang="en-US" smtClean="0"/>
              <a:t>2/17/13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16987-6A2D-4E31-AACF-C9FE67E9C5AC}"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2/17/13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16987-6A2D-4E31-AACF-C9FE67E9C5AC}"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2/17/13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16987-6A2D-4E31-AACF-C9FE67E9C5A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2/17/13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16987-6A2D-4E31-AACF-C9FE67E9C5A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2/17/13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16987-6A2D-4E31-AACF-C9FE67E9C5A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2/17/13</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C16987-6A2D-4E31-AACF-C9FE67E9C5A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2/17/13</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C16987-6A2D-4E31-AACF-C9FE67E9C5A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2/17/13</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C16987-6A2D-4E31-AACF-C9FE67E9C5A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2/17/13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16987-6A2D-4E31-AACF-C9FE67E9C5A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2/17/13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16987-6A2D-4E31-AACF-C9FE67E9C5A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2/17/13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16987-6A2D-4E31-AACF-C9FE67E9C5A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67" r:id="rId12"/>
    <p:sldLayoutId id="2147483668" r:id="rId13"/>
    <p:sldLayoutId id="2147483669"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r>
              <a:rPr lang="en-US" smtClean="0"/>
              <a:t>2/17/13</a:t>
            </a:r>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E1C16987-6A2D-4E31-AACF-C9FE67E9C5A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Lst>
  <p:hf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QffU0A0m4m8" TargetMode="External"/><Relationship Id="rId4" Type="http://schemas.openxmlformats.org/officeDocument/2006/relationships/hyperlink" Target="http://www.youtube.com/watch?v=Y0Q54E--9ss" TargetMode="External"/><Relationship Id="rId5" Type="http://schemas.openxmlformats.org/officeDocument/2006/relationships/hyperlink" Target="http://www.youtube.com/watch?v=QzNLdN44r7Y&amp;feature=related" TargetMode="External"/><Relationship Id="rId6" Type="http://schemas.openxmlformats.org/officeDocument/2006/relationships/hyperlink" Target="http://www.youtube.com/watch?v=GMdwGxreYcM&amp;context=C31f8039ADOEgsToPDskKD-P0sDJR29mcunGFmJR2z" TargetMode="External"/><Relationship Id="rId1" Type="http://schemas.openxmlformats.org/officeDocument/2006/relationships/slideLayout" Target="../slideLayouts/slideLayout16.xml"/><Relationship Id="rId2" Type="http://schemas.openxmlformats.org/officeDocument/2006/relationships/hyperlink" Target="http://www.youtube.com/watch?v=O6xgINQ0bU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type="subTitle" idx="1"/>
          </p:nvPr>
        </p:nvSpPr>
        <p:spPr>
          <a:xfrm>
            <a:off x="3505200" y="3962400"/>
            <a:ext cx="5562600" cy="1340222"/>
          </a:xfrm>
        </p:spPr>
        <p:txBody>
          <a:bodyPr/>
          <a:lstStyle/>
          <a:p>
            <a:pPr algn="ctr"/>
            <a:r>
              <a:rPr lang="en-US" b="1" i="1" dirty="0" err="1" smtClean="0">
                <a:solidFill>
                  <a:srgbClr val="5F0EAA"/>
                </a:solidFill>
                <a:latin typeface="Verdana" pitchFamily="34" charset="0"/>
                <a:cs typeface="Arial" charset="0"/>
              </a:rPr>
              <a:t>ScWk</a:t>
            </a:r>
            <a:r>
              <a:rPr lang="en-US" b="1" i="1" dirty="0" smtClean="0">
                <a:solidFill>
                  <a:srgbClr val="5F0EAA"/>
                </a:solidFill>
                <a:latin typeface="Verdana" pitchFamily="34" charset="0"/>
                <a:cs typeface="Arial" charset="0"/>
              </a:rPr>
              <a:t> 242 – Session 5 Slides</a:t>
            </a:r>
            <a:endParaRPr lang="en-US" i="1" dirty="0">
              <a:solidFill>
                <a:srgbClr val="5F0EAA"/>
              </a:solidFill>
            </a:endParaRPr>
          </a:p>
        </p:txBody>
      </p:sp>
      <p:sp>
        <p:nvSpPr>
          <p:cNvPr id="53250" name="Rectangle 2"/>
          <p:cNvSpPr>
            <a:spLocks noGrp="1" noChangeArrowheads="1"/>
          </p:cNvSpPr>
          <p:nvPr>
            <p:ph type="title"/>
          </p:nvPr>
        </p:nvSpPr>
        <p:spPr>
          <a:xfrm>
            <a:off x="3429000" y="1417320"/>
            <a:ext cx="5715000" cy="1859280"/>
          </a:xfrm>
        </p:spPr>
        <p:txBody>
          <a:bodyPr>
            <a:normAutofit/>
          </a:bodyPr>
          <a:lstStyle/>
          <a:p>
            <a:pPr algn="ctr"/>
            <a:r>
              <a:rPr lang="en-US" sz="3200" b="1" i="1" dirty="0" smtClean="0">
                <a:solidFill>
                  <a:srgbClr val="5F0EAA"/>
                </a:solidFill>
                <a:latin typeface="Arial" charset="0"/>
              </a:rPr>
              <a:t>Observation and</a:t>
            </a:r>
            <a:r>
              <a:rPr lang="en-US" b="1" i="1" dirty="0" smtClean="0">
                <a:solidFill>
                  <a:srgbClr val="5F0EAA"/>
                </a:solidFill>
                <a:latin typeface="Arial" charset="0"/>
              </a:rPr>
              <a:t/>
            </a:r>
            <a:br>
              <a:rPr lang="en-US" b="1" i="1" dirty="0" smtClean="0">
                <a:solidFill>
                  <a:srgbClr val="5F0EAA"/>
                </a:solidFill>
                <a:latin typeface="Arial" charset="0"/>
              </a:rPr>
            </a:br>
            <a:r>
              <a:rPr lang="en-US" sz="3200" b="1" i="1" dirty="0" smtClean="0">
                <a:solidFill>
                  <a:srgbClr val="5F0EAA"/>
                </a:solidFill>
                <a:latin typeface="Arial" charset="0"/>
              </a:rPr>
              <a:t>Qualitative </a:t>
            </a:r>
            <a:r>
              <a:rPr lang="en-US" sz="3200" b="1" i="1" dirty="0">
                <a:solidFill>
                  <a:srgbClr val="5F0EAA"/>
                </a:solidFill>
                <a:latin typeface="Arial" charset="0"/>
              </a:rPr>
              <a:t>Fieldwork</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6200" y="228600"/>
            <a:ext cx="9525000" cy="838200"/>
          </a:xfrm>
        </p:spPr>
        <p:txBody>
          <a:bodyPr>
            <a:normAutofit/>
          </a:bodyPr>
          <a:lstStyle/>
          <a:p>
            <a:pPr algn="ctr"/>
            <a:r>
              <a:rPr lang="en-US" b="1" i="1" dirty="0">
                <a:solidFill>
                  <a:srgbClr val="5F0EAA"/>
                </a:solidFill>
                <a:latin typeface="Arial" charset="0"/>
                <a:cs typeface="Arial" charset="0"/>
              </a:rPr>
              <a:t>Content </a:t>
            </a:r>
            <a:r>
              <a:rPr lang="en-US" b="1" i="1" dirty="0" smtClean="0">
                <a:solidFill>
                  <a:srgbClr val="5F0EAA"/>
                </a:solidFill>
                <a:latin typeface="Arial" charset="0"/>
                <a:cs typeface="Arial" charset="0"/>
              </a:rPr>
              <a:t>Analysis (Continued)</a:t>
            </a:r>
            <a:endParaRPr lang="en-US" b="1" i="1" dirty="0">
              <a:solidFill>
                <a:srgbClr val="5F0EAA"/>
              </a:solidFill>
              <a:latin typeface="Arial" charset="0"/>
              <a:cs typeface="Arial" charset="0"/>
            </a:endParaRPr>
          </a:p>
        </p:txBody>
      </p:sp>
      <p:sp>
        <p:nvSpPr>
          <p:cNvPr id="71683" name="Rectangle 3"/>
          <p:cNvSpPr>
            <a:spLocks noGrp="1" noChangeArrowheads="1"/>
          </p:cNvSpPr>
          <p:nvPr>
            <p:ph sz="quarter" idx="13"/>
          </p:nvPr>
        </p:nvSpPr>
        <p:spPr>
          <a:xfrm>
            <a:off x="152400" y="1066800"/>
            <a:ext cx="8915400" cy="5486400"/>
          </a:xfrm>
        </p:spPr>
        <p:txBody>
          <a:bodyPr>
            <a:normAutofit fontScale="92500" lnSpcReduction="10000"/>
          </a:bodyPr>
          <a:lstStyle/>
          <a:p>
            <a:pPr indent="-171450">
              <a:lnSpc>
                <a:spcPct val="90000"/>
              </a:lnSpc>
              <a:buClr>
                <a:schemeClr val="accent6">
                  <a:lumMod val="75000"/>
                </a:schemeClr>
              </a:buClr>
              <a:buFont typeface="Wingdings" charset="2"/>
              <a:buChar char="Ø"/>
            </a:pPr>
            <a:endParaRPr lang="en-US" sz="900" dirty="0" smtClean="0">
              <a:latin typeface="Verdana" pitchFamily="34" charset="0"/>
            </a:endParaRPr>
          </a:p>
          <a:p>
            <a:pPr marL="609600" indent="-609600">
              <a:lnSpc>
                <a:spcPct val="90000"/>
              </a:lnSpc>
              <a:buClr>
                <a:schemeClr val="accent6">
                  <a:lumMod val="75000"/>
                </a:schemeClr>
              </a:buClr>
              <a:buFont typeface="Wingdings" charset="2"/>
              <a:buChar char="Ø"/>
            </a:pPr>
            <a:r>
              <a:rPr lang="en-US" sz="2000" b="1" i="1" dirty="0" smtClean="0">
                <a:solidFill>
                  <a:srgbClr val="5F0EAA"/>
                </a:solidFill>
                <a:latin typeface="Verdana" pitchFamily="34" charset="0"/>
              </a:rPr>
              <a:t>Purpose </a:t>
            </a:r>
            <a:r>
              <a:rPr lang="en-US" sz="2000" b="1" i="1" dirty="0">
                <a:solidFill>
                  <a:srgbClr val="5F0EAA"/>
                </a:solidFill>
                <a:latin typeface="Verdana" pitchFamily="34" charset="0"/>
              </a:rPr>
              <a:t>of Content Analysis</a:t>
            </a:r>
          </a:p>
          <a:p>
            <a:pPr marL="973138" lvl="1" indent="-236538">
              <a:lnSpc>
                <a:spcPct val="90000"/>
              </a:lnSpc>
              <a:buClr>
                <a:schemeClr val="accent6">
                  <a:lumMod val="75000"/>
                </a:schemeClr>
              </a:buClr>
              <a:buFont typeface="Wingdings" charset="2"/>
              <a:buChar char="§"/>
            </a:pPr>
            <a:r>
              <a:rPr lang="en-US" sz="1800" b="1" dirty="0" smtClean="0">
                <a:solidFill>
                  <a:srgbClr val="5F0EAA"/>
                </a:solidFill>
                <a:latin typeface="Verdana" pitchFamily="34" charset="0"/>
              </a:rPr>
              <a:t>  Make </a:t>
            </a:r>
            <a:r>
              <a:rPr lang="en-US" sz="1800" b="1" dirty="0">
                <a:solidFill>
                  <a:srgbClr val="5F0EAA"/>
                </a:solidFill>
                <a:latin typeface="Verdana" pitchFamily="34" charset="0"/>
              </a:rPr>
              <a:t>inferences to the source of communications</a:t>
            </a:r>
          </a:p>
          <a:p>
            <a:pPr marL="973138" lvl="2" indent="-236538">
              <a:lnSpc>
                <a:spcPct val="90000"/>
              </a:lnSpc>
              <a:buClr>
                <a:schemeClr val="accent6">
                  <a:lumMod val="75000"/>
                </a:schemeClr>
              </a:buClr>
              <a:buFont typeface="Wingdings" charset="2"/>
              <a:buChar char="§"/>
            </a:pPr>
            <a:r>
              <a:rPr lang="en-US" sz="1600" b="1" dirty="0" smtClean="0">
                <a:solidFill>
                  <a:srgbClr val="5F0EAA"/>
                </a:solidFill>
                <a:latin typeface="Verdana" pitchFamily="34" charset="0"/>
                <a:cs typeface="Times New Roman" pitchFamily="18" charset="0"/>
              </a:rPr>
              <a:t>  Understand </a:t>
            </a:r>
            <a:r>
              <a:rPr lang="en-US" sz="1600" b="1" dirty="0">
                <a:solidFill>
                  <a:srgbClr val="5F0EAA"/>
                </a:solidFill>
                <a:latin typeface="Verdana" pitchFamily="34" charset="0"/>
                <a:cs typeface="Times New Roman" pitchFamily="18" charset="0"/>
              </a:rPr>
              <a:t>the motives, values or intensions of those who </a:t>
            </a:r>
            <a:r>
              <a:rPr lang="en-US" sz="1600" b="1" dirty="0" smtClean="0">
                <a:solidFill>
                  <a:srgbClr val="5F0EAA"/>
                </a:solidFill>
                <a:latin typeface="Verdana" pitchFamily="34" charset="0"/>
                <a:cs typeface="Times New Roman" pitchFamily="18" charset="0"/>
              </a:rPr>
              <a:t>wrote them</a:t>
            </a:r>
            <a:endParaRPr lang="en-US" sz="1600" b="1" dirty="0">
              <a:solidFill>
                <a:srgbClr val="5F0EAA"/>
              </a:solidFill>
              <a:latin typeface="Verdana" pitchFamily="34" charset="0"/>
              <a:cs typeface="Times New Roman" pitchFamily="18" charset="0"/>
            </a:endParaRPr>
          </a:p>
          <a:p>
            <a:pPr marL="973138" lvl="2" indent="-236538">
              <a:lnSpc>
                <a:spcPct val="90000"/>
              </a:lnSpc>
              <a:buClr>
                <a:schemeClr val="accent6">
                  <a:lumMod val="75000"/>
                </a:schemeClr>
              </a:buClr>
              <a:buFont typeface="Wingdings" charset="2"/>
              <a:buChar char="§"/>
            </a:pPr>
            <a:r>
              <a:rPr lang="en-US" sz="1600" b="1" dirty="0" smtClean="0">
                <a:solidFill>
                  <a:srgbClr val="5F0EAA"/>
                </a:solidFill>
                <a:latin typeface="Verdana" pitchFamily="34" charset="0"/>
                <a:cs typeface="Times New Roman" pitchFamily="18" charset="0"/>
              </a:rPr>
              <a:t>  Understand </a:t>
            </a:r>
            <a:r>
              <a:rPr lang="en-US" sz="1600" b="1" dirty="0">
                <a:solidFill>
                  <a:srgbClr val="5F0EAA"/>
                </a:solidFill>
                <a:latin typeface="Verdana" pitchFamily="34" charset="0"/>
                <a:cs typeface="Times New Roman" pitchFamily="18" charset="0"/>
              </a:rPr>
              <a:t>the symbolic meaning/communication</a:t>
            </a:r>
          </a:p>
          <a:p>
            <a:pPr marL="609600" indent="-609600">
              <a:lnSpc>
                <a:spcPct val="90000"/>
              </a:lnSpc>
              <a:buClr>
                <a:schemeClr val="accent6">
                  <a:lumMod val="75000"/>
                </a:schemeClr>
              </a:buClr>
              <a:buFont typeface="Wingdings" charset="2"/>
              <a:buChar char="Ø"/>
            </a:pPr>
            <a:r>
              <a:rPr lang="en-US" sz="2000" b="1" i="1" dirty="0">
                <a:solidFill>
                  <a:srgbClr val="5F0EAA"/>
                </a:solidFill>
                <a:latin typeface="Verdana" pitchFamily="34" charset="0"/>
                <a:cs typeface="Times New Roman" pitchFamily="18" charset="0"/>
              </a:rPr>
              <a:t>Diaries/personal documents </a:t>
            </a:r>
          </a:p>
          <a:p>
            <a:pPr marL="1143000" lvl="1" indent="-393700">
              <a:lnSpc>
                <a:spcPct val="90000"/>
              </a:lnSpc>
              <a:buClr>
                <a:schemeClr val="accent6">
                  <a:lumMod val="75000"/>
                </a:schemeClr>
              </a:buClr>
              <a:buFont typeface="Wingdings" charset="2"/>
              <a:buChar char="§"/>
            </a:pPr>
            <a:r>
              <a:rPr lang="en-US" sz="1800" b="1" dirty="0" smtClean="0">
                <a:solidFill>
                  <a:srgbClr val="5F0EAA"/>
                </a:solidFill>
                <a:latin typeface="Verdana" pitchFamily="34" charset="0"/>
                <a:cs typeface="Times New Roman" pitchFamily="18" charset="0"/>
              </a:rPr>
              <a:t>Letters </a:t>
            </a:r>
            <a:r>
              <a:rPr lang="en-US" sz="1800" b="1" dirty="0">
                <a:solidFill>
                  <a:srgbClr val="5F0EAA"/>
                </a:solidFill>
                <a:latin typeface="Verdana" pitchFamily="34" charset="0"/>
                <a:cs typeface="Times New Roman" pitchFamily="18" charset="0"/>
              </a:rPr>
              <a:t>to the editor</a:t>
            </a:r>
          </a:p>
          <a:p>
            <a:pPr marL="609600" indent="-609600">
              <a:lnSpc>
                <a:spcPct val="90000"/>
              </a:lnSpc>
              <a:buClr>
                <a:schemeClr val="accent6">
                  <a:lumMod val="75000"/>
                </a:schemeClr>
              </a:buClr>
              <a:buFont typeface="Wingdings" charset="2"/>
              <a:buChar char="Ø"/>
            </a:pPr>
            <a:r>
              <a:rPr lang="en-US" sz="2000" b="1" dirty="0" smtClean="0">
                <a:solidFill>
                  <a:srgbClr val="5F0EAA"/>
                </a:solidFill>
                <a:latin typeface="Verdana" pitchFamily="34" charset="0"/>
              </a:rPr>
              <a:t> </a:t>
            </a:r>
            <a:r>
              <a:rPr lang="en-US" sz="2000" b="1" i="1" dirty="0" smtClean="0">
                <a:solidFill>
                  <a:srgbClr val="5F0EAA"/>
                </a:solidFill>
                <a:latin typeface="Verdana" pitchFamily="34" charset="0"/>
              </a:rPr>
              <a:t>Inferences </a:t>
            </a:r>
            <a:r>
              <a:rPr lang="en-US" sz="2000" b="1" i="1" dirty="0">
                <a:solidFill>
                  <a:srgbClr val="5F0EAA"/>
                </a:solidFill>
                <a:latin typeface="Verdana" pitchFamily="34" charset="0"/>
              </a:rPr>
              <a:t>to populations</a:t>
            </a:r>
          </a:p>
          <a:p>
            <a:pPr marL="1138238" lvl="1" indent="-388938">
              <a:lnSpc>
                <a:spcPct val="90000"/>
              </a:lnSpc>
              <a:buClr>
                <a:schemeClr val="accent6">
                  <a:lumMod val="75000"/>
                </a:schemeClr>
              </a:buClr>
              <a:buFont typeface="Wingdings" charset="2"/>
              <a:buChar char="§"/>
            </a:pPr>
            <a:r>
              <a:rPr lang="en-US" sz="1800" b="1" dirty="0" smtClean="0">
                <a:solidFill>
                  <a:srgbClr val="5F0EAA"/>
                </a:solidFill>
                <a:latin typeface="Verdana" pitchFamily="34" charset="0"/>
                <a:cs typeface="Times New Roman" pitchFamily="18" charset="0"/>
              </a:rPr>
              <a:t>Used </a:t>
            </a:r>
            <a:r>
              <a:rPr lang="en-US" sz="1800" b="1" dirty="0">
                <a:solidFill>
                  <a:srgbClr val="5F0EAA"/>
                </a:solidFill>
                <a:latin typeface="Verdana" pitchFamily="34" charset="0"/>
                <a:cs typeface="Times New Roman" pitchFamily="18" charset="0"/>
              </a:rPr>
              <a:t>to ascribe the values of the audiences intended for </a:t>
            </a:r>
            <a:r>
              <a:rPr lang="en-US" sz="1800" b="1" dirty="0" smtClean="0">
                <a:solidFill>
                  <a:srgbClr val="5F0EAA"/>
                </a:solidFill>
                <a:latin typeface="Verdana" pitchFamily="34" charset="0"/>
                <a:cs typeface="Times New Roman" pitchFamily="18" charset="0"/>
              </a:rPr>
              <a:t>the communication </a:t>
            </a:r>
            <a:r>
              <a:rPr lang="en-US" sz="1800" b="1" dirty="0">
                <a:solidFill>
                  <a:srgbClr val="5F0EAA"/>
                </a:solidFill>
                <a:latin typeface="Verdana" pitchFamily="34" charset="0"/>
                <a:cs typeface="Times New Roman" pitchFamily="18" charset="0"/>
              </a:rPr>
              <a:t>to reach (the demographic)</a:t>
            </a:r>
          </a:p>
          <a:p>
            <a:pPr marL="757238" lvl="1" indent="-7938">
              <a:lnSpc>
                <a:spcPct val="90000"/>
              </a:lnSpc>
              <a:buClr>
                <a:schemeClr val="accent6">
                  <a:lumMod val="75000"/>
                </a:schemeClr>
              </a:buClr>
              <a:buFont typeface="Wingdings" charset="2"/>
              <a:buChar char="§"/>
            </a:pPr>
            <a:r>
              <a:rPr lang="en-US" sz="1800" b="1" dirty="0" smtClean="0">
                <a:solidFill>
                  <a:srgbClr val="5F0EAA"/>
                </a:solidFill>
                <a:latin typeface="Verdana" pitchFamily="34" charset="0"/>
                <a:cs typeface="Times New Roman" pitchFamily="18" charset="0"/>
              </a:rPr>
              <a:t>    Movie </a:t>
            </a:r>
            <a:r>
              <a:rPr lang="en-US" sz="1800" b="1" dirty="0">
                <a:solidFill>
                  <a:srgbClr val="5F0EAA"/>
                </a:solidFill>
                <a:latin typeface="Verdana" pitchFamily="34" charset="0"/>
                <a:cs typeface="Times New Roman" pitchFamily="18" charset="0"/>
              </a:rPr>
              <a:t>content</a:t>
            </a:r>
          </a:p>
          <a:p>
            <a:pPr marL="609600" indent="-609600">
              <a:lnSpc>
                <a:spcPct val="90000"/>
              </a:lnSpc>
              <a:buClr>
                <a:schemeClr val="accent6">
                  <a:lumMod val="75000"/>
                </a:schemeClr>
              </a:buClr>
              <a:buFont typeface="Wingdings" charset="2"/>
              <a:buChar char="Ø"/>
            </a:pPr>
            <a:r>
              <a:rPr lang="en-US" sz="2000" b="1" i="1" dirty="0">
                <a:solidFill>
                  <a:srgbClr val="5F0EAA"/>
                </a:solidFill>
                <a:latin typeface="Verdana" pitchFamily="34" charset="0"/>
              </a:rPr>
              <a:t>Evaluate the effects of communications</a:t>
            </a:r>
          </a:p>
          <a:p>
            <a:pPr marL="1138238" lvl="1" indent="-388938">
              <a:lnSpc>
                <a:spcPct val="90000"/>
              </a:lnSpc>
              <a:buClr>
                <a:schemeClr val="accent6">
                  <a:lumMod val="75000"/>
                </a:schemeClr>
              </a:buClr>
              <a:buFont typeface="Wingdings" charset="2"/>
              <a:buChar char="§"/>
            </a:pPr>
            <a:r>
              <a:rPr lang="en-US" sz="1800" b="1" dirty="0" smtClean="0">
                <a:solidFill>
                  <a:srgbClr val="5F0EAA"/>
                </a:solidFill>
                <a:latin typeface="Verdana" pitchFamily="34" charset="0"/>
                <a:cs typeface="Times New Roman" pitchFamily="18" charset="0"/>
              </a:rPr>
              <a:t>Treatment </a:t>
            </a:r>
            <a:r>
              <a:rPr lang="en-US" sz="1800" b="1" dirty="0">
                <a:solidFill>
                  <a:srgbClr val="5F0EAA"/>
                </a:solidFill>
                <a:latin typeface="Verdana" pitchFamily="34" charset="0"/>
                <a:cs typeface="Times New Roman" pitchFamily="18" charset="0"/>
              </a:rPr>
              <a:t>effectiveness</a:t>
            </a:r>
          </a:p>
          <a:p>
            <a:pPr marL="1138238" lvl="1" indent="-388938">
              <a:lnSpc>
                <a:spcPct val="90000"/>
              </a:lnSpc>
              <a:buClr>
                <a:schemeClr val="accent6">
                  <a:lumMod val="75000"/>
                </a:schemeClr>
              </a:buClr>
              <a:buFont typeface="Wingdings" charset="2"/>
              <a:buChar char="§"/>
            </a:pPr>
            <a:r>
              <a:rPr lang="en-US" sz="1800" b="1" dirty="0" smtClean="0">
                <a:solidFill>
                  <a:srgbClr val="5F0EAA"/>
                </a:solidFill>
                <a:latin typeface="Verdana" pitchFamily="34" charset="0"/>
                <a:cs typeface="Times New Roman" pitchFamily="18" charset="0"/>
              </a:rPr>
              <a:t>Notes</a:t>
            </a:r>
            <a:r>
              <a:rPr lang="en-US" sz="1800" b="1" dirty="0">
                <a:solidFill>
                  <a:srgbClr val="5F0EAA"/>
                </a:solidFill>
                <a:latin typeface="Verdana" pitchFamily="34" charset="0"/>
                <a:cs typeface="Times New Roman" pitchFamily="18" charset="0"/>
              </a:rPr>
              <a:t>, video of behavior/interactions (reduction in behavior based upon certain types of responses by therapist to client</a:t>
            </a:r>
          </a:p>
          <a:p>
            <a:pPr marL="609600" indent="-609600">
              <a:lnSpc>
                <a:spcPct val="90000"/>
              </a:lnSpc>
              <a:buClr>
                <a:schemeClr val="accent6">
                  <a:lumMod val="75000"/>
                </a:schemeClr>
              </a:buClr>
              <a:buFont typeface="Wingdings" charset="2"/>
              <a:buChar char="Ø"/>
            </a:pPr>
            <a:r>
              <a:rPr lang="en-US" sz="2000" b="1" i="1" dirty="0">
                <a:solidFill>
                  <a:srgbClr val="5F0EAA"/>
                </a:solidFill>
                <a:latin typeface="Verdana" pitchFamily="34" charset="0"/>
              </a:rPr>
              <a:t>Structured observations</a:t>
            </a:r>
          </a:p>
          <a:p>
            <a:pPr marL="1138238" lvl="1" indent="-388938">
              <a:lnSpc>
                <a:spcPct val="90000"/>
              </a:lnSpc>
              <a:buClr>
                <a:schemeClr val="accent6">
                  <a:lumMod val="75000"/>
                </a:schemeClr>
              </a:buClr>
              <a:buFont typeface="Wingdings" charset="2"/>
              <a:buChar char="§"/>
            </a:pPr>
            <a:r>
              <a:rPr lang="en-US" sz="1800" b="1" dirty="0" smtClean="0">
                <a:solidFill>
                  <a:srgbClr val="5F0EAA"/>
                </a:solidFill>
                <a:latin typeface="Verdana" pitchFamily="34" charset="0"/>
                <a:cs typeface="Times New Roman" pitchFamily="18" charset="0"/>
              </a:rPr>
              <a:t>Use </a:t>
            </a:r>
            <a:r>
              <a:rPr lang="en-US" sz="1800" b="1" dirty="0">
                <a:solidFill>
                  <a:srgbClr val="5F0EAA"/>
                </a:solidFill>
                <a:latin typeface="Verdana" pitchFamily="34" charset="0"/>
                <a:cs typeface="Times New Roman" pitchFamily="18" charset="0"/>
              </a:rPr>
              <a:t>with other data collection methods </a:t>
            </a:r>
          </a:p>
          <a:p>
            <a:pPr marL="1138238" lvl="1" indent="-388938">
              <a:lnSpc>
                <a:spcPct val="90000"/>
              </a:lnSpc>
              <a:buClr>
                <a:schemeClr val="accent6">
                  <a:lumMod val="75000"/>
                </a:schemeClr>
              </a:buClr>
              <a:buFont typeface="Wingdings" charset="2"/>
              <a:buChar char="§"/>
            </a:pPr>
            <a:r>
              <a:rPr lang="en-US" sz="1800" b="1" dirty="0" smtClean="0">
                <a:solidFill>
                  <a:srgbClr val="5F0EAA"/>
                </a:solidFill>
                <a:latin typeface="Verdana" pitchFamily="34" charset="0"/>
                <a:cs typeface="Times New Roman" pitchFamily="18" charset="0"/>
              </a:rPr>
              <a:t>Content </a:t>
            </a:r>
            <a:r>
              <a:rPr lang="en-US" sz="1800" b="1" dirty="0">
                <a:solidFill>
                  <a:srgbClr val="5F0EAA"/>
                </a:solidFill>
                <a:latin typeface="Verdana" pitchFamily="34" charset="0"/>
                <a:cs typeface="Times New Roman" pitchFamily="18" charset="0"/>
              </a:rPr>
              <a:t>analysis of observational data can specify what is observed and what measurements are to be </a:t>
            </a:r>
            <a:r>
              <a:rPr lang="en-US" sz="1800" b="1" dirty="0" smtClean="0">
                <a:solidFill>
                  <a:srgbClr val="5F0EAA"/>
                </a:solidFill>
                <a:latin typeface="Verdana" pitchFamily="34" charset="0"/>
                <a:cs typeface="Times New Roman" pitchFamily="18" charset="0"/>
              </a:rPr>
              <a:t>used</a:t>
            </a:r>
            <a:fld id="{E1C16987-6A2D-4E31-AACF-C9FE67E9C5AC}" type="slidenum">
              <a:rPr lang="en-US" sz="1800">
                <a:solidFill>
                  <a:srgbClr val="000000"/>
                </a:solidFill>
              </a:rPr>
              <a:pPr/>
              <a:t>10</a:t>
            </a:fld>
            <a:endParaRPr lang="en-US" sz="1800" b="1" dirty="0">
              <a:solidFill>
                <a:srgbClr val="000000"/>
              </a:solidFill>
              <a:latin typeface="Verdana" pitchFamily="34" charset="0"/>
              <a:cs typeface="Times New Roman" pitchFamily="18" charset="0"/>
            </a:endParaRPr>
          </a:p>
        </p:txBody>
      </p:sp>
      <p:sp>
        <p:nvSpPr>
          <p:cNvPr id="2" name="Slide Number Placeholder 1"/>
          <p:cNvSpPr>
            <a:spLocks noGrp="1"/>
          </p:cNvSpPr>
          <p:nvPr>
            <p:ph type="sldNum" sz="quarter" idx="12"/>
          </p:nvPr>
        </p:nvSpPr>
        <p:spPr/>
        <p:txBody>
          <a:bodyPr>
            <a:normAutofit fontScale="92500" lnSpcReduction="20000"/>
          </a:bodyPr>
          <a:lstStyle/>
          <a:p>
            <a:r>
              <a:rPr lang="en-US" dirty="0" smtClean="0"/>
              <a:t>10</a:t>
            </a:r>
            <a:endParaRPr lang="en-US" dirty="0"/>
          </a:p>
        </p:txBody>
      </p:sp>
    </p:spTree>
  </p:cSld>
  <p:clrMapOvr>
    <a:masterClrMapping/>
  </p:clrMapOvr>
  <p:transition xmlns:p14="http://schemas.microsoft.com/office/powerpoint/2010/main">
    <p:cover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anim calcmode="lin" valueType="num">
                                      <p:cBhvr additive="base">
                                        <p:cTn id="7" dur="500" fill="hold"/>
                                        <p:tgtEl>
                                          <p:spTgt spid="7168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68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anim calcmode="lin" valueType="num">
                                      <p:cBhvr additive="base">
                                        <p:cTn id="11" dur="500" fill="hold"/>
                                        <p:tgtEl>
                                          <p:spTgt spid="7168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168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anim calcmode="lin" valueType="num">
                                      <p:cBhvr additive="base">
                                        <p:cTn id="15" dur="500" fill="hold"/>
                                        <p:tgtEl>
                                          <p:spTgt spid="7168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168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71683">
                                            <p:txEl>
                                              <p:pRg st="4" end="4"/>
                                            </p:txEl>
                                          </p:spTgt>
                                        </p:tgtEl>
                                        <p:attrNameLst>
                                          <p:attrName>style.visibility</p:attrName>
                                        </p:attrNameLst>
                                      </p:cBhvr>
                                      <p:to>
                                        <p:strVal val="visible"/>
                                      </p:to>
                                    </p:set>
                                    <p:anim calcmode="lin" valueType="num">
                                      <p:cBhvr additive="base">
                                        <p:cTn id="19" dur="500" fill="hold"/>
                                        <p:tgtEl>
                                          <p:spTgt spid="7168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6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71683">
                                            <p:txEl>
                                              <p:pRg st="5" end="5"/>
                                            </p:txEl>
                                          </p:spTgt>
                                        </p:tgtEl>
                                        <p:attrNameLst>
                                          <p:attrName>style.visibility</p:attrName>
                                        </p:attrNameLst>
                                      </p:cBhvr>
                                      <p:to>
                                        <p:strVal val="visible"/>
                                      </p:to>
                                    </p:set>
                                    <p:anim calcmode="lin" valueType="num">
                                      <p:cBhvr additive="base">
                                        <p:cTn id="25" dur="500" fill="hold"/>
                                        <p:tgtEl>
                                          <p:spTgt spid="7168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68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71683">
                                            <p:txEl>
                                              <p:pRg st="6" end="6"/>
                                            </p:txEl>
                                          </p:spTgt>
                                        </p:tgtEl>
                                        <p:attrNameLst>
                                          <p:attrName>style.visibility</p:attrName>
                                        </p:attrNameLst>
                                      </p:cBhvr>
                                      <p:to>
                                        <p:strVal val="visible"/>
                                      </p:to>
                                    </p:set>
                                    <p:anim calcmode="lin" valueType="num">
                                      <p:cBhvr additive="base">
                                        <p:cTn id="29" dur="500" fill="hold"/>
                                        <p:tgtEl>
                                          <p:spTgt spid="7168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16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grpId="0" nodeType="clickEffect">
                                  <p:stCondLst>
                                    <p:cond delay="0"/>
                                  </p:stCondLst>
                                  <p:childTnLst>
                                    <p:set>
                                      <p:cBhvr>
                                        <p:cTn id="34" dur="1" fill="hold">
                                          <p:stCondLst>
                                            <p:cond delay="0"/>
                                          </p:stCondLst>
                                        </p:cTn>
                                        <p:tgtEl>
                                          <p:spTgt spid="71683">
                                            <p:txEl>
                                              <p:pRg st="7" end="7"/>
                                            </p:txEl>
                                          </p:spTgt>
                                        </p:tgtEl>
                                        <p:attrNameLst>
                                          <p:attrName>style.visibility</p:attrName>
                                        </p:attrNameLst>
                                      </p:cBhvr>
                                      <p:to>
                                        <p:strVal val="visible"/>
                                      </p:to>
                                    </p:set>
                                    <p:anim calcmode="lin" valueType="num">
                                      <p:cBhvr additive="base">
                                        <p:cTn id="35" dur="500" fill="hold"/>
                                        <p:tgtEl>
                                          <p:spTgt spid="7168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168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71683">
                                            <p:txEl>
                                              <p:pRg st="8" end="8"/>
                                            </p:txEl>
                                          </p:spTgt>
                                        </p:tgtEl>
                                        <p:attrNameLst>
                                          <p:attrName>style.visibility</p:attrName>
                                        </p:attrNameLst>
                                      </p:cBhvr>
                                      <p:to>
                                        <p:strVal val="visible"/>
                                      </p:to>
                                    </p:set>
                                    <p:anim calcmode="lin" valueType="num">
                                      <p:cBhvr additive="base">
                                        <p:cTn id="39" dur="500" fill="hold"/>
                                        <p:tgtEl>
                                          <p:spTgt spid="71683">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168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71683">
                                            <p:txEl>
                                              <p:pRg st="9" end="9"/>
                                            </p:txEl>
                                          </p:spTgt>
                                        </p:tgtEl>
                                        <p:attrNameLst>
                                          <p:attrName>style.visibility</p:attrName>
                                        </p:attrNameLst>
                                      </p:cBhvr>
                                      <p:to>
                                        <p:strVal val="visible"/>
                                      </p:to>
                                    </p:set>
                                    <p:anim calcmode="lin" valueType="num">
                                      <p:cBhvr additive="base">
                                        <p:cTn id="43" dur="500" fill="hold"/>
                                        <p:tgtEl>
                                          <p:spTgt spid="7168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168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71683">
                                            <p:txEl>
                                              <p:pRg st="10" end="10"/>
                                            </p:txEl>
                                          </p:spTgt>
                                        </p:tgtEl>
                                        <p:attrNameLst>
                                          <p:attrName>style.visibility</p:attrName>
                                        </p:attrNameLst>
                                      </p:cBhvr>
                                      <p:to>
                                        <p:strVal val="visible"/>
                                      </p:to>
                                    </p:set>
                                    <p:anim calcmode="lin" valueType="num">
                                      <p:cBhvr additive="base">
                                        <p:cTn id="49" dur="500" fill="hold"/>
                                        <p:tgtEl>
                                          <p:spTgt spid="71683">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168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71683">
                                            <p:txEl>
                                              <p:pRg st="11" end="11"/>
                                            </p:txEl>
                                          </p:spTgt>
                                        </p:tgtEl>
                                        <p:attrNameLst>
                                          <p:attrName>style.visibility</p:attrName>
                                        </p:attrNameLst>
                                      </p:cBhvr>
                                      <p:to>
                                        <p:strVal val="visible"/>
                                      </p:to>
                                    </p:set>
                                    <p:anim calcmode="lin" valueType="num">
                                      <p:cBhvr additive="base">
                                        <p:cTn id="53" dur="500" fill="hold"/>
                                        <p:tgtEl>
                                          <p:spTgt spid="71683">
                                            <p:txEl>
                                              <p:pRg st="11" end="1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7168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12" fill="hold" grpId="0" nodeType="withEffect">
                                  <p:stCondLst>
                                    <p:cond delay="0"/>
                                  </p:stCondLst>
                                  <p:childTnLst>
                                    <p:set>
                                      <p:cBhvr>
                                        <p:cTn id="56" dur="1" fill="hold">
                                          <p:stCondLst>
                                            <p:cond delay="0"/>
                                          </p:stCondLst>
                                        </p:cTn>
                                        <p:tgtEl>
                                          <p:spTgt spid="71683">
                                            <p:txEl>
                                              <p:pRg st="12" end="12"/>
                                            </p:txEl>
                                          </p:spTgt>
                                        </p:tgtEl>
                                        <p:attrNameLst>
                                          <p:attrName>style.visibility</p:attrName>
                                        </p:attrNameLst>
                                      </p:cBhvr>
                                      <p:to>
                                        <p:strVal val="visible"/>
                                      </p:to>
                                    </p:set>
                                    <p:anim calcmode="lin" valueType="num">
                                      <p:cBhvr additive="base">
                                        <p:cTn id="57" dur="500" fill="hold"/>
                                        <p:tgtEl>
                                          <p:spTgt spid="71683">
                                            <p:txEl>
                                              <p:pRg st="12" end="12"/>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7168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2" fill="hold" grpId="0" nodeType="clickEffect">
                                  <p:stCondLst>
                                    <p:cond delay="0"/>
                                  </p:stCondLst>
                                  <p:childTnLst>
                                    <p:set>
                                      <p:cBhvr>
                                        <p:cTn id="62" dur="1" fill="hold">
                                          <p:stCondLst>
                                            <p:cond delay="0"/>
                                          </p:stCondLst>
                                        </p:cTn>
                                        <p:tgtEl>
                                          <p:spTgt spid="71683">
                                            <p:txEl>
                                              <p:pRg st="13" end="13"/>
                                            </p:txEl>
                                          </p:spTgt>
                                        </p:tgtEl>
                                        <p:attrNameLst>
                                          <p:attrName>style.visibility</p:attrName>
                                        </p:attrNameLst>
                                      </p:cBhvr>
                                      <p:to>
                                        <p:strVal val="visible"/>
                                      </p:to>
                                    </p:set>
                                    <p:anim calcmode="lin" valueType="num">
                                      <p:cBhvr additive="base">
                                        <p:cTn id="63" dur="500" fill="hold"/>
                                        <p:tgtEl>
                                          <p:spTgt spid="71683">
                                            <p:txEl>
                                              <p:pRg st="13" end="13"/>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71683">
                                            <p:txEl>
                                              <p:pRg st="13" end="13"/>
                                            </p:txEl>
                                          </p:spTgt>
                                        </p:tgtEl>
                                        <p:attrNameLst>
                                          <p:attrName>ppt_y</p:attrName>
                                        </p:attrNameLst>
                                      </p:cBhvr>
                                      <p:tavLst>
                                        <p:tav tm="0">
                                          <p:val>
                                            <p:strVal val="1+#ppt_h/2"/>
                                          </p:val>
                                        </p:tav>
                                        <p:tav tm="100000">
                                          <p:val>
                                            <p:strVal val="#ppt_y"/>
                                          </p:val>
                                        </p:tav>
                                      </p:tavLst>
                                    </p:anim>
                                  </p:childTnLst>
                                </p:cTn>
                              </p:par>
                              <p:par>
                                <p:cTn id="65" presetID="2" presetClass="entr" presetSubtype="12" fill="hold" grpId="0" nodeType="withEffect">
                                  <p:stCondLst>
                                    <p:cond delay="0"/>
                                  </p:stCondLst>
                                  <p:childTnLst>
                                    <p:set>
                                      <p:cBhvr>
                                        <p:cTn id="66" dur="1" fill="hold">
                                          <p:stCondLst>
                                            <p:cond delay="0"/>
                                          </p:stCondLst>
                                        </p:cTn>
                                        <p:tgtEl>
                                          <p:spTgt spid="71683">
                                            <p:txEl>
                                              <p:pRg st="14" end="14"/>
                                            </p:txEl>
                                          </p:spTgt>
                                        </p:tgtEl>
                                        <p:attrNameLst>
                                          <p:attrName>style.visibility</p:attrName>
                                        </p:attrNameLst>
                                      </p:cBhvr>
                                      <p:to>
                                        <p:strVal val="visible"/>
                                      </p:to>
                                    </p:set>
                                    <p:anim calcmode="lin" valueType="num">
                                      <p:cBhvr additive="base">
                                        <p:cTn id="67" dur="500" fill="hold"/>
                                        <p:tgtEl>
                                          <p:spTgt spid="71683">
                                            <p:txEl>
                                              <p:pRg st="14" end="1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71683">
                                            <p:txEl>
                                              <p:pRg st="14" end="14"/>
                                            </p:txEl>
                                          </p:spTgt>
                                        </p:tgtEl>
                                        <p:attrNameLst>
                                          <p:attrName>ppt_y</p:attrName>
                                        </p:attrNameLst>
                                      </p:cBhvr>
                                      <p:tavLst>
                                        <p:tav tm="0">
                                          <p:val>
                                            <p:strVal val="1+#ppt_h/2"/>
                                          </p:val>
                                        </p:tav>
                                        <p:tav tm="100000">
                                          <p:val>
                                            <p:strVal val="#ppt_y"/>
                                          </p:val>
                                        </p:tav>
                                      </p:tavLst>
                                    </p:anim>
                                  </p:childTnLst>
                                </p:cTn>
                              </p:par>
                              <p:par>
                                <p:cTn id="69" presetID="2" presetClass="entr" presetSubtype="12" fill="hold" grpId="0" nodeType="withEffect">
                                  <p:stCondLst>
                                    <p:cond delay="0"/>
                                  </p:stCondLst>
                                  <p:childTnLst>
                                    <p:set>
                                      <p:cBhvr>
                                        <p:cTn id="70" dur="1" fill="hold">
                                          <p:stCondLst>
                                            <p:cond delay="0"/>
                                          </p:stCondLst>
                                        </p:cTn>
                                        <p:tgtEl>
                                          <p:spTgt spid="71683">
                                            <p:txEl>
                                              <p:pRg st="15" end="15"/>
                                            </p:txEl>
                                          </p:spTgt>
                                        </p:tgtEl>
                                        <p:attrNameLst>
                                          <p:attrName>style.visibility</p:attrName>
                                        </p:attrNameLst>
                                      </p:cBhvr>
                                      <p:to>
                                        <p:strVal val="visible"/>
                                      </p:to>
                                    </p:set>
                                    <p:anim calcmode="lin" valueType="num">
                                      <p:cBhvr additive="base">
                                        <p:cTn id="71" dur="500" fill="hold"/>
                                        <p:tgtEl>
                                          <p:spTgt spid="71683">
                                            <p:txEl>
                                              <p:pRg st="15" end="15"/>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7168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990600" y="228600"/>
            <a:ext cx="6934200" cy="762000"/>
          </a:xfrm>
        </p:spPr>
        <p:txBody>
          <a:bodyPr>
            <a:normAutofit/>
          </a:bodyPr>
          <a:lstStyle/>
          <a:p>
            <a:pPr algn="ctr"/>
            <a:r>
              <a:rPr lang="en-US" b="1" i="1" dirty="0" smtClean="0">
                <a:solidFill>
                  <a:srgbClr val="5F0EAA"/>
                </a:solidFill>
                <a:latin typeface="Arial" charset="0"/>
                <a:cs typeface="Arial" charset="0"/>
              </a:rPr>
              <a:t>Process of Content </a:t>
            </a:r>
            <a:r>
              <a:rPr lang="en-US" b="1" i="1" dirty="0">
                <a:solidFill>
                  <a:srgbClr val="5F0EAA"/>
                </a:solidFill>
                <a:latin typeface="Arial" charset="0"/>
                <a:cs typeface="Arial" charset="0"/>
              </a:rPr>
              <a:t>Analysis</a:t>
            </a:r>
          </a:p>
        </p:txBody>
      </p:sp>
      <p:sp>
        <p:nvSpPr>
          <p:cNvPr id="73731" name="Rectangle 3"/>
          <p:cNvSpPr>
            <a:spLocks noGrp="1" noChangeArrowheads="1"/>
          </p:cNvSpPr>
          <p:nvPr>
            <p:ph sz="quarter" idx="13"/>
          </p:nvPr>
        </p:nvSpPr>
        <p:spPr>
          <a:xfrm>
            <a:off x="152400" y="990600"/>
            <a:ext cx="8839200" cy="5562600"/>
          </a:xfrm>
        </p:spPr>
        <p:txBody>
          <a:bodyPr>
            <a:normAutofit/>
          </a:bodyPr>
          <a:lstStyle/>
          <a:p>
            <a:pPr marL="814388" lvl="1" indent="-342900">
              <a:buClr>
                <a:schemeClr val="accent6">
                  <a:lumMod val="75000"/>
                </a:schemeClr>
              </a:buClr>
              <a:buFont typeface="Wingdings" charset="2"/>
              <a:buChar char="Ø"/>
            </a:pPr>
            <a:endParaRPr lang="en-US" sz="2400" dirty="0" smtClean="0">
              <a:solidFill>
                <a:srgbClr val="000090"/>
              </a:solidFill>
              <a:latin typeface="Verdana" pitchFamily="34" charset="0"/>
            </a:endParaRPr>
          </a:p>
          <a:p>
            <a:pPr marL="814388" lvl="1" indent="-342900">
              <a:buClr>
                <a:schemeClr val="accent6">
                  <a:lumMod val="75000"/>
                </a:schemeClr>
              </a:buClr>
              <a:buFont typeface="Wingdings" charset="2"/>
              <a:buChar char="Ø"/>
            </a:pPr>
            <a:r>
              <a:rPr lang="en-US" sz="2400" b="1" i="1" dirty="0" smtClean="0">
                <a:solidFill>
                  <a:srgbClr val="5F0EAA"/>
                </a:solidFill>
                <a:latin typeface="Verdana" pitchFamily="34" charset="0"/>
              </a:rPr>
              <a:t>Systematic:</a:t>
            </a:r>
          </a:p>
          <a:p>
            <a:pPr marL="814388" lvl="1" indent="-342900">
              <a:buClr>
                <a:schemeClr val="accent6">
                  <a:lumMod val="75000"/>
                </a:schemeClr>
              </a:buClr>
              <a:buFont typeface="Wingdings" charset="2"/>
              <a:buChar char="Ø"/>
            </a:pPr>
            <a:endParaRPr lang="en-US" sz="800" b="1" dirty="0">
              <a:solidFill>
                <a:srgbClr val="5F0EAA"/>
              </a:solidFill>
              <a:latin typeface="Verdana" pitchFamily="34" charset="0"/>
            </a:endParaRPr>
          </a:p>
          <a:p>
            <a:pPr marL="1201738" lvl="2" indent="-287338">
              <a:buClr>
                <a:schemeClr val="accent6">
                  <a:lumMod val="75000"/>
                </a:schemeClr>
              </a:buClr>
              <a:buFont typeface="Wingdings" charset="2"/>
              <a:buChar char="§"/>
            </a:pPr>
            <a:r>
              <a:rPr lang="en-US" sz="2000" b="1" dirty="0">
                <a:solidFill>
                  <a:srgbClr val="5F0EAA"/>
                </a:solidFill>
                <a:latin typeface="Verdana" pitchFamily="34" charset="0"/>
                <a:cs typeface="Times New Roman" pitchFamily="18" charset="0"/>
              </a:rPr>
              <a:t>Follow the same procedures to examine each occurrence</a:t>
            </a:r>
          </a:p>
          <a:p>
            <a:pPr marL="1201738" lvl="2" indent="-287338">
              <a:buClr>
                <a:schemeClr val="accent6">
                  <a:lumMod val="75000"/>
                </a:schemeClr>
              </a:buClr>
              <a:buFont typeface="Wingdings" charset="2"/>
              <a:buChar char="§"/>
            </a:pPr>
            <a:r>
              <a:rPr lang="en-US" sz="2000" b="1" dirty="0">
                <a:solidFill>
                  <a:srgbClr val="5F0EAA"/>
                </a:solidFill>
                <a:latin typeface="Verdana" pitchFamily="34" charset="0"/>
                <a:cs typeface="Times New Roman" pitchFamily="18" charset="0"/>
              </a:rPr>
              <a:t>Reliable, can be replicated by someone </a:t>
            </a:r>
            <a:r>
              <a:rPr lang="en-US" sz="2000" b="1" dirty="0" smtClean="0">
                <a:solidFill>
                  <a:srgbClr val="5F0EAA"/>
                </a:solidFill>
                <a:latin typeface="Verdana" pitchFamily="34" charset="0"/>
                <a:cs typeface="Times New Roman" pitchFamily="18" charset="0"/>
              </a:rPr>
              <a:t>else</a:t>
            </a:r>
          </a:p>
          <a:p>
            <a:pPr marL="1201738" lvl="2" indent="-287338">
              <a:buClr>
                <a:schemeClr val="accent6">
                  <a:lumMod val="75000"/>
                </a:schemeClr>
              </a:buClr>
              <a:buFont typeface="Wingdings" charset="2"/>
              <a:buChar char="§"/>
            </a:pPr>
            <a:endParaRPr lang="en-US" sz="1200" b="1" dirty="0">
              <a:solidFill>
                <a:srgbClr val="5F0EAA"/>
              </a:solidFill>
              <a:latin typeface="Verdana" pitchFamily="34" charset="0"/>
              <a:cs typeface="Times New Roman" pitchFamily="18" charset="0"/>
            </a:endParaRPr>
          </a:p>
          <a:p>
            <a:pPr marL="863600" indent="-406400">
              <a:buClr>
                <a:schemeClr val="accent6">
                  <a:lumMod val="75000"/>
                </a:schemeClr>
              </a:buClr>
              <a:buFont typeface="Wingdings" charset="2"/>
              <a:buChar char="Ø"/>
            </a:pPr>
            <a:r>
              <a:rPr lang="en-US" sz="2400" b="1" i="1" dirty="0" smtClean="0">
                <a:solidFill>
                  <a:srgbClr val="5F0EAA"/>
                </a:solidFill>
                <a:latin typeface="Verdana" pitchFamily="34" charset="0"/>
              </a:rPr>
              <a:t>Objective:</a:t>
            </a:r>
          </a:p>
          <a:p>
            <a:pPr marL="863600" indent="-406400">
              <a:buClr>
                <a:schemeClr val="accent6">
                  <a:lumMod val="75000"/>
                </a:schemeClr>
              </a:buClr>
              <a:buFont typeface="Wingdings" charset="2"/>
              <a:buChar char="Ø"/>
            </a:pPr>
            <a:endParaRPr lang="en-US" sz="800" b="1" dirty="0">
              <a:solidFill>
                <a:srgbClr val="5F0EAA"/>
              </a:solidFill>
              <a:latin typeface="Verdana" pitchFamily="34" charset="0"/>
            </a:endParaRPr>
          </a:p>
          <a:p>
            <a:pPr marL="1208088" lvl="1" indent="-293688">
              <a:buClr>
                <a:schemeClr val="accent6">
                  <a:lumMod val="75000"/>
                </a:schemeClr>
              </a:buClr>
              <a:buFont typeface="Wingdings" charset="2"/>
              <a:buChar char="§"/>
            </a:pPr>
            <a:r>
              <a:rPr lang="en-US" sz="2000" b="1" dirty="0" smtClean="0">
                <a:solidFill>
                  <a:srgbClr val="5F0EAA"/>
                </a:solidFill>
                <a:latin typeface="Verdana" pitchFamily="34" charset="0"/>
                <a:cs typeface="Times New Roman" pitchFamily="18" charset="0"/>
              </a:rPr>
              <a:t>Ensure </a:t>
            </a:r>
            <a:r>
              <a:rPr lang="en-US" sz="2000" b="1" dirty="0">
                <a:solidFill>
                  <a:srgbClr val="5F0EAA"/>
                </a:solidFill>
                <a:latin typeface="Verdana" pitchFamily="34" charset="0"/>
                <a:cs typeface="Times New Roman" pitchFamily="18" charset="0"/>
              </a:rPr>
              <a:t>validity and avoid bias</a:t>
            </a:r>
          </a:p>
          <a:p>
            <a:pPr marL="1208088" lvl="1" indent="-293688">
              <a:buClr>
                <a:schemeClr val="accent6">
                  <a:lumMod val="75000"/>
                </a:schemeClr>
              </a:buClr>
              <a:buFont typeface="Wingdings" charset="2"/>
              <a:buChar char="§"/>
            </a:pPr>
            <a:r>
              <a:rPr lang="en-US" sz="2000" b="1" dirty="0" smtClean="0">
                <a:solidFill>
                  <a:srgbClr val="5F0EAA"/>
                </a:solidFill>
                <a:latin typeface="Verdana" pitchFamily="34" charset="0"/>
                <a:cs typeface="Times New Roman" pitchFamily="18" charset="0"/>
              </a:rPr>
              <a:t>Rules </a:t>
            </a:r>
            <a:r>
              <a:rPr lang="en-US" sz="2000" b="1" dirty="0">
                <a:solidFill>
                  <a:srgbClr val="5F0EAA"/>
                </a:solidFill>
                <a:latin typeface="Verdana" pitchFamily="34" charset="0"/>
                <a:cs typeface="Times New Roman" pitchFamily="18" charset="0"/>
              </a:rPr>
              <a:t>to count an observation must be impartial</a:t>
            </a:r>
          </a:p>
          <a:p>
            <a:pPr marL="1208088" lvl="1" indent="-293688">
              <a:buClr>
                <a:schemeClr val="accent6">
                  <a:lumMod val="75000"/>
                </a:schemeClr>
              </a:buClr>
              <a:buFont typeface="Wingdings" charset="2"/>
              <a:buChar char="§"/>
            </a:pPr>
            <a:r>
              <a:rPr lang="en-US" sz="2000" b="1" dirty="0" smtClean="0">
                <a:solidFill>
                  <a:srgbClr val="5F0EAA"/>
                </a:solidFill>
                <a:latin typeface="Verdana" pitchFamily="34" charset="0"/>
                <a:cs typeface="Times New Roman" pitchFamily="18" charset="0"/>
              </a:rPr>
              <a:t>Define </a:t>
            </a:r>
            <a:r>
              <a:rPr lang="en-US" sz="2000" b="1" dirty="0">
                <a:solidFill>
                  <a:srgbClr val="5F0EAA"/>
                </a:solidFill>
                <a:latin typeface="Verdana" pitchFamily="34" charset="0"/>
                <a:cs typeface="Times New Roman" pitchFamily="18" charset="0"/>
              </a:rPr>
              <a:t>the criteria to be </a:t>
            </a:r>
            <a:r>
              <a:rPr lang="en-US" sz="2000" b="1" dirty="0" smtClean="0">
                <a:solidFill>
                  <a:srgbClr val="5F0EAA"/>
                </a:solidFill>
                <a:latin typeface="Verdana" pitchFamily="34" charset="0"/>
                <a:cs typeface="Times New Roman" pitchFamily="18" charset="0"/>
              </a:rPr>
              <a:t>applied</a:t>
            </a:r>
          </a:p>
          <a:p>
            <a:pPr marL="1208088" lvl="1" indent="-293688">
              <a:buClr>
                <a:schemeClr val="accent6">
                  <a:lumMod val="75000"/>
                </a:schemeClr>
              </a:buClr>
              <a:buFont typeface="Wingdings" charset="2"/>
              <a:buChar char="§"/>
            </a:pPr>
            <a:r>
              <a:rPr lang="en-US" sz="2000" b="1" dirty="0" smtClean="0">
                <a:solidFill>
                  <a:srgbClr val="5F0EAA"/>
                </a:solidFill>
                <a:latin typeface="Verdana" pitchFamily="34" charset="0"/>
                <a:cs typeface="Times New Roman" pitchFamily="18" charset="0"/>
              </a:rPr>
              <a:t>Make </a:t>
            </a:r>
            <a:r>
              <a:rPr lang="en-US" sz="2000" b="1" dirty="0">
                <a:solidFill>
                  <a:srgbClr val="5F0EAA"/>
                </a:solidFill>
                <a:latin typeface="Verdana" pitchFamily="34" charset="0"/>
                <a:cs typeface="Times New Roman" pitchFamily="18" charset="0"/>
              </a:rPr>
              <a:t>explicit the rules to be applied to control for any special interest or ideology that might impact analysis</a:t>
            </a:r>
          </a:p>
        </p:txBody>
      </p:sp>
      <p:sp>
        <p:nvSpPr>
          <p:cNvPr id="2" name="Slide Number Placeholder 1"/>
          <p:cNvSpPr>
            <a:spLocks noGrp="1"/>
          </p:cNvSpPr>
          <p:nvPr>
            <p:ph type="sldNum" sz="quarter" idx="12"/>
          </p:nvPr>
        </p:nvSpPr>
        <p:spPr/>
        <p:txBody>
          <a:bodyPr>
            <a:normAutofit fontScale="92500" lnSpcReduction="20000"/>
          </a:bodyPr>
          <a:lstStyle/>
          <a:p>
            <a:fld id="{E1C16987-6A2D-4E31-AACF-C9FE67E9C5AC}" type="slidenum">
              <a:rPr lang="en-US" smtClean="0">
                <a:solidFill>
                  <a:srgbClr val="000000"/>
                </a:solidFill>
              </a:rPr>
              <a:t>11</a:t>
            </a:fld>
            <a:endParaRPr lang="en-US" dirty="0">
              <a:solidFill>
                <a:srgbClr val="000000"/>
              </a:solidFill>
            </a:endParaRPr>
          </a:p>
        </p:txBody>
      </p:sp>
    </p:spTree>
  </p:cSld>
  <p:clrMapOvr>
    <a:masterClrMapping/>
  </p:clrMapOvr>
  <p:transition xmlns:p14="http://schemas.microsoft.com/office/powerpoint/2010/main">
    <p:cover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anim calcmode="lin" valueType="num">
                                      <p:cBhvr additive="base">
                                        <p:cTn id="7" dur="500" fill="hold"/>
                                        <p:tgtEl>
                                          <p:spTgt spid="7373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73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73731">
                                            <p:txEl>
                                              <p:pRg st="3" end="3"/>
                                            </p:txEl>
                                          </p:spTgt>
                                        </p:tgtEl>
                                        <p:attrNameLst>
                                          <p:attrName>style.visibility</p:attrName>
                                        </p:attrNameLst>
                                      </p:cBhvr>
                                      <p:to>
                                        <p:strVal val="visible"/>
                                      </p:to>
                                    </p:set>
                                    <p:anim calcmode="lin" valueType="num">
                                      <p:cBhvr additive="base">
                                        <p:cTn id="11" dur="500" fill="hold"/>
                                        <p:tgtEl>
                                          <p:spTgt spid="73731">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3731">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73731">
                                            <p:txEl>
                                              <p:pRg st="4" end="4"/>
                                            </p:txEl>
                                          </p:spTgt>
                                        </p:tgtEl>
                                        <p:attrNameLst>
                                          <p:attrName>style.visibility</p:attrName>
                                        </p:attrNameLst>
                                      </p:cBhvr>
                                      <p:to>
                                        <p:strVal val="visible"/>
                                      </p:to>
                                    </p:set>
                                    <p:anim calcmode="lin" valueType="num">
                                      <p:cBhvr additive="base">
                                        <p:cTn id="15" dur="500" fill="hold"/>
                                        <p:tgtEl>
                                          <p:spTgt spid="73731">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37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73731">
                                            <p:txEl>
                                              <p:pRg st="6" end="6"/>
                                            </p:txEl>
                                          </p:spTgt>
                                        </p:tgtEl>
                                        <p:attrNameLst>
                                          <p:attrName>style.visibility</p:attrName>
                                        </p:attrNameLst>
                                      </p:cBhvr>
                                      <p:to>
                                        <p:strVal val="visible"/>
                                      </p:to>
                                    </p:set>
                                    <p:anim calcmode="lin" valueType="num">
                                      <p:cBhvr additive="base">
                                        <p:cTn id="21" dur="500" fill="hold"/>
                                        <p:tgtEl>
                                          <p:spTgt spid="73731">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3731">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73731">
                                            <p:txEl>
                                              <p:pRg st="8" end="8"/>
                                            </p:txEl>
                                          </p:spTgt>
                                        </p:tgtEl>
                                        <p:attrNameLst>
                                          <p:attrName>style.visibility</p:attrName>
                                        </p:attrNameLst>
                                      </p:cBhvr>
                                      <p:to>
                                        <p:strVal val="visible"/>
                                      </p:to>
                                    </p:set>
                                    <p:anim calcmode="lin" valueType="num">
                                      <p:cBhvr additive="base">
                                        <p:cTn id="25" dur="500" fill="hold"/>
                                        <p:tgtEl>
                                          <p:spTgt spid="73731">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3731">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73731">
                                            <p:txEl>
                                              <p:pRg st="9" end="9"/>
                                            </p:txEl>
                                          </p:spTgt>
                                        </p:tgtEl>
                                        <p:attrNameLst>
                                          <p:attrName>style.visibility</p:attrName>
                                        </p:attrNameLst>
                                      </p:cBhvr>
                                      <p:to>
                                        <p:strVal val="visible"/>
                                      </p:to>
                                    </p:set>
                                    <p:anim calcmode="lin" valueType="num">
                                      <p:cBhvr additive="base">
                                        <p:cTn id="29" dur="500" fill="hold"/>
                                        <p:tgtEl>
                                          <p:spTgt spid="73731">
                                            <p:txEl>
                                              <p:pRg st="9" end="9"/>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3731">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73731">
                                            <p:txEl>
                                              <p:pRg st="10" end="10"/>
                                            </p:txEl>
                                          </p:spTgt>
                                        </p:tgtEl>
                                        <p:attrNameLst>
                                          <p:attrName>style.visibility</p:attrName>
                                        </p:attrNameLst>
                                      </p:cBhvr>
                                      <p:to>
                                        <p:strVal val="visible"/>
                                      </p:to>
                                    </p:set>
                                    <p:anim calcmode="lin" valueType="num">
                                      <p:cBhvr additive="base">
                                        <p:cTn id="33" dur="500" fill="hold"/>
                                        <p:tgtEl>
                                          <p:spTgt spid="73731">
                                            <p:txEl>
                                              <p:pRg st="10" end="1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3731">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0"/>
                                  </p:stCondLst>
                                  <p:childTnLst>
                                    <p:set>
                                      <p:cBhvr>
                                        <p:cTn id="36" dur="1" fill="hold">
                                          <p:stCondLst>
                                            <p:cond delay="0"/>
                                          </p:stCondLst>
                                        </p:cTn>
                                        <p:tgtEl>
                                          <p:spTgt spid="73731">
                                            <p:txEl>
                                              <p:pRg st="11" end="11"/>
                                            </p:txEl>
                                          </p:spTgt>
                                        </p:tgtEl>
                                        <p:attrNameLst>
                                          <p:attrName>style.visibility</p:attrName>
                                        </p:attrNameLst>
                                      </p:cBhvr>
                                      <p:to>
                                        <p:strVal val="visible"/>
                                      </p:to>
                                    </p:set>
                                    <p:anim calcmode="lin" valueType="num">
                                      <p:cBhvr additive="base">
                                        <p:cTn id="37" dur="500" fill="hold"/>
                                        <p:tgtEl>
                                          <p:spTgt spid="73731">
                                            <p:txEl>
                                              <p:pRg st="11" end="1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373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228600"/>
            <a:ext cx="7772400" cy="914400"/>
          </a:xfrm>
        </p:spPr>
        <p:txBody>
          <a:bodyPr>
            <a:normAutofit/>
          </a:bodyPr>
          <a:lstStyle/>
          <a:p>
            <a:pPr algn="ctr"/>
            <a:r>
              <a:rPr lang="en-US" b="1" i="1" dirty="0" smtClean="0">
                <a:solidFill>
                  <a:srgbClr val="5F0EAA"/>
                </a:solidFill>
                <a:latin typeface="Arial" charset="0"/>
                <a:cs typeface="Arial" charset="0"/>
              </a:rPr>
              <a:t>Steps in Content </a:t>
            </a:r>
            <a:r>
              <a:rPr lang="en-US" b="1" i="1" dirty="0">
                <a:solidFill>
                  <a:srgbClr val="5F0EAA"/>
                </a:solidFill>
                <a:latin typeface="Arial" charset="0"/>
                <a:cs typeface="Arial" charset="0"/>
              </a:rPr>
              <a:t>Analysis</a:t>
            </a:r>
          </a:p>
        </p:txBody>
      </p:sp>
      <p:sp>
        <p:nvSpPr>
          <p:cNvPr id="75779" name="Rectangle 3"/>
          <p:cNvSpPr>
            <a:spLocks noGrp="1" noChangeArrowheads="1"/>
          </p:cNvSpPr>
          <p:nvPr>
            <p:ph sz="quarter" idx="13"/>
          </p:nvPr>
        </p:nvSpPr>
        <p:spPr>
          <a:xfrm>
            <a:off x="685800" y="1295400"/>
            <a:ext cx="8153400" cy="5181600"/>
          </a:xfrm>
        </p:spPr>
        <p:txBody>
          <a:bodyPr>
            <a:normAutofit/>
          </a:bodyPr>
          <a:lstStyle/>
          <a:p>
            <a:pPr marL="0" indent="0">
              <a:buNone/>
            </a:pPr>
            <a:endParaRPr lang="en-US" sz="800" dirty="0">
              <a:latin typeface="Verdana" pitchFamily="34" charset="0"/>
            </a:endParaRPr>
          </a:p>
          <a:p>
            <a:pPr marL="457200" indent="-457200">
              <a:buClr>
                <a:schemeClr val="accent6">
                  <a:lumMod val="75000"/>
                </a:schemeClr>
              </a:buClr>
              <a:buFont typeface="Wingdings" charset="2"/>
              <a:buChar char="Ø"/>
            </a:pPr>
            <a:r>
              <a:rPr lang="en-US" sz="2800" b="1" i="1" dirty="0" smtClean="0">
                <a:solidFill>
                  <a:srgbClr val="5F0EAA"/>
                </a:solidFill>
                <a:latin typeface="Verdana" pitchFamily="34" charset="0"/>
              </a:rPr>
              <a:t>Develop the research </a:t>
            </a:r>
            <a:r>
              <a:rPr lang="en-US" sz="2800" b="1" i="1" dirty="0">
                <a:solidFill>
                  <a:srgbClr val="5F0EAA"/>
                </a:solidFill>
                <a:latin typeface="Verdana" pitchFamily="34" charset="0"/>
              </a:rPr>
              <a:t>question</a:t>
            </a:r>
          </a:p>
          <a:p>
            <a:pPr marL="912813" lvl="2" indent="-285750">
              <a:buClr>
                <a:schemeClr val="accent6">
                  <a:lumMod val="75000"/>
                </a:schemeClr>
              </a:buClr>
              <a:buFont typeface="Wingdings" charset="2"/>
              <a:buChar char="§"/>
            </a:pPr>
            <a:r>
              <a:rPr lang="en-US" sz="2400" b="1" dirty="0" smtClean="0">
                <a:solidFill>
                  <a:srgbClr val="5F0EAA"/>
                </a:solidFill>
                <a:latin typeface="Verdana" pitchFamily="34" charset="0"/>
                <a:cs typeface="Times New Roman" pitchFamily="18" charset="0"/>
              </a:rPr>
              <a:t> Establish </a:t>
            </a:r>
            <a:r>
              <a:rPr lang="en-US" sz="2400" b="1" dirty="0">
                <a:solidFill>
                  <a:srgbClr val="5F0EAA"/>
                </a:solidFill>
                <a:latin typeface="Verdana" pitchFamily="34" charset="0"/>
                <a:cs typeface="Times New Roman" pitchFamily="18" charset="0"/>
              </a:rPr>
              <a:t>what you want to study</a:t>
            </a:r>
          </a:p>
          <a:p>
            <a:pPr marL="969963" lvl="2" indent="-342900">
              <a:buClr>
                <a:schemeClr val="accent6">
                  <a:lumMod val="75000"/>
                </a:schemeClr>
              </a:buClr>
              <a:buFont typeface="Wingdings" charset="2"/>
              <a:buChar char="§"/>
            </a:pPr>
            <a:r>
              <a:rPr lang="en-US" sz="2400" b="1" dirty="0" smtClean="0">
                <a:solidFill>
                  <a:srgbClr val="5F0EAA"/>
                </a:solidFill>
                <a:latin typeface="Verdana" pitchFamily="34" charset="0"/>
                <a:cs typeface="Times New Roman" pitchFamily="18" charset="0"/>
              </a:rPr>
              <a:t> Ask </a:t>
            </a:r>
            <a:r>
              <a:rPr lang="en-US" sz="2400" b="1" dirty="0">
                <a:solidFill>
                  <a:srgbClr val="5F0EAA"/>
                </a:solidFill>
                <a:latin typeface="Verdana" pitchFamily="34" charset="0"/>
                <a:cs typeface="Times New Roman" pitchFamily="18" charset="0"/>
              </a:rPr>
              <a:t>the appropriate </a:t>
            </a:r>
            <a:r>
              <a:rPr lang="en-US" sz="2400" b="1" dirty="0" smtClean="0">
                <a:solidFill>
                  <a:srgbClr val="5F0EAA"/>
                </a:solidFill>
                <a:latin typeface="Verdana" pitchFamily="34" charset="0"/>
                <a:cs typeface="Times New Roman" pitchFamily="18" charset="0"/>
              </a:rPr>
              <a:t>questions</a:t>
            </a:r>
          </a:p>
          <a:p>
            <a:pPr lvl="2">
              <a:buClr>
                <a:schemeClr val="accent6">
                  <a:lumMod val="75000"/>
                </a:schemeClr>
              </a:buClr>
              <a:buFont typeface="Wingdings" charset="2"/>
              <a:buChar char="Ø"/>
            </a:pPr>
            <a:endParaRPr lang="en-US" sz="700" b="1" dirty="0" smtClean="0">
              <a:solidFill>
                <a:srgbClr val="5F0EAA"/>
              </a:solidFill>
              <a:latin typeface="Verdana" pitchFamily="34" charset="0"/>
              <a:cs typeface="Times New Roman" pitchFamily="18" charset="0"/>
            </a:endParaRPr>
          </a:p>
          <a:p>
            <a:pPr lvl="2">
              <a:buClr>
                <a:schemeClr val="accent6">
                  <a:lumMod val="75000"/>
                </a:schemeClr>
              </a:buClr>
              <a:buFont typeface="Wingdings" charset="2"/>
              <a:buChar char="Ø"/>
            </a:pPr>
            <a:endParaRPr lang="en-US" sz="700" b="1" dirty="0">
              <a:solidFill>
                <a:srgbClr val="5F0EAA"/>
              </a:solidFill>
              <a:latin typeface="Verdana" pitchFamily="34" charset="0"/>
              <a:cs typeface="Times New Roman" pitchFamily="18" charset="0"/>
            </a:endParaRPr>
          </a:p>
          <a:p>
            <a:pPr marL="457200" indent="-457200">
              <a:buClr>
                <a:schemeClr val="accent6">
                  <a:lumMod val="75000"/>
                </a:schemeClr>
              </a:buClr>
              <a:buFont typeface="Wingdings" charset="2"/>
              <a:buChar char="Ø"/>
            </a:pPr>
            <a:r>
              <a:rPr lang="en-US" sz="2800" b="1" i="1" dirty="0">
                <a:solidFill>
                  <a:srgbClr val="5F0EAA"/>
                </a:solidFill>
                <a:latin typeface="Verdana" pitchFamily="34" charset="0"/>
              </a:rPr>
              <a:t>Select a sample</a:t>
            </a:r>
          </a:p>
          <a:p>
            <a:pPr marL="814388" lvl="1" indent="-179388">
              <a:buClr>
                <a:schemeClr val="accent6">
                  <a:lumMod val="75000"/>
                </a:schemeClr>
              </a:buClr>
              <a:buFont typeface="Wingdings" charset="2"/>
              <a:buChar char="§"/>
            </a:pPr>
            <a:r>
              <a:rPr lang="en-US" sz="2400" b="1" i="1" dirty="0" smtClean="0">
                <a:solidFill>
                  <a:srgbClr val="5F0EAA"/>
                </a:solidFill>
                <a:latin typeface="Verdana" pitchFamily="34" charset="0"/>
                <a:cs typeface="Times New Roman" pitchFamily="18" charset="0"/>
              </a:rPr>
              <a:t>  </a:t>
            </a:r>
            <a:r>
              <a:rPr lang="en-US" sz="2400" b="1" dirty="0" smtClean="0">
                <a:solidFill>
                  <a:srgbClr val="5F0EAA"/>
                </a:solidFill>
                <a:latin typeface="Verdana" pitchFamily="34" charset="0"/>
                <a:cs typeface="Times New Roman" pitchFamily="18" charset="0"/>
              </a:rPr>
              <a:t>What </a:t>
            </a:r>
            <a:r>
              <a:rPr lang="en-US" sz="2400" b="1" dirty="0">
                <a:solidFill>
                  <a:srgbClr val="5F0EAA"/>
                </a:solidFill>
                <a:latin typeface="Verdana" pitchFamily="34" charset="0"/>
                <a:cs typeface="Times New Roman" pitchFamily="18" charset="0"/>
              </a:rPr>
              <a:t>is the sampling strategy?</a:t>
            </a:r>
          </a:p>
          <a:p>
            <a:pPr marL="814388" lvl="2" indent="-179388">
              <a:buClr>
                <a:schemeClr val="accent6">
                  <a:lumMod val="75000"/>
                </a:schemeClr>
              </a:buClr>
              <a:buFont typeface="Wingdings" charset="2"/>
              <a:buChar char="§"/>
            </a:pPr>
            <a:r>
              <a:rPr lang="en-US" sz="2400" b="1" dirty="0" smtClean="0">
                <a:solidFill>
                  <a:srgbClr val="5F0EAA"/>
                </a:solidFill>
                <a:latin typeface="Verdana" pitchFamily="34" charset="0"/>
                <a:cs typeface="Times New Roman" pitchFamily="18" charset="0"/>
              </a:rPr>
              <a:t>  What </a:t>
            </a:r>
            <a:r>
              <a:rPr lang="en-US" sz="2400" b="1" dirty="0">
                <a:solidFill>
                  <a:srgbClr val="5F0EAA"/>
                </a:solidFill>
                <a:latin typeface="Verdana" pitchFamily="34" charset="0"/>
                <a:cs typeface="Times New Roman" pitchFamily="18" charset="0"/>
              </a:rPr>
              <a:t>is the available universe?</a:t>
            </a:r>
          </a:p>
          <a:p>
            <a:pPr marL="814388" lvl="2" indent="-179388">
              <a:buClr>
                <a:schemeClr val="accent6">
                  <a:lumMod val="75000"/>
                </a:schemeClr>
              </a:buClr>
              <a:buFont typeface="Wingdings" charset="2"/>
              <a:buChar char="§"/>
            </a:pPr>
            <a:r>
              <a:rPr lang="en-US" sz="2400" b="1" dirty="0" smtClean="0">
                <a:solidFill>
                  <a:srgbClr val="5F0EAA"/>
                </a:solidFill>
                <a:latin typeface="Verdana" pitchFamily="34" charset="0"/>
                <a:cs typeface="Times New Roman" pitchFamily="18" charset="0"/>
              </a:rPr>
              <a:t>  How </a:t>
            </a:r>
            <a:r>
              <a:rPr lang="en-US" sz="2400" b="1" dirty="0">
                <a:solidFill>
                  <a:srgbClr val="5F0EAA"/>
                </a:solidFill>
                <a:latin typeface="Verdana" pitchFamily="34" charset="0"/>
                <a:cs typeface="Times New Roman" pitchFamily="18" charset="0"/>
              </a:rPr>
              <a:t>best to represent the population?</a:t>
            </a:r>
          </a:p>
          <a:p>
            <a:pPr marL="814388" lvl="2" indent="-179388">
              <a:buClr>
                <a:schemeClr val="accent6">
                  <a:lumMod val="75000"/>
                </a:schemeClr>
              </a:buClr>
              <a:buFont typeface="Wingdings" charset="2"/>
              <a:buChar char="§"/>
            </a:pPr>
            <a:r>
              <a:rPr lang="en-US" sz="2400" b="1" dirty="0" smtClean="0">
                <a:solidFill>
                  <a:srgbClr val="5F0EAA"/>
                </a:solidFill>
                <a:latin typeface="Verdana" pitchFamily="34" charset="0"/>
                <a:cs typeface="Times New Roman" pitchFamily="18" charset="0"/>
              </a:rPr>
              <a:t>  Which </a:t>
            </a:r>
            <a:r>
              <a:rPr lang="en-US" sz="2400" b="1" dirty="0">
                <a:solidFill>
                  <a:srgbClr val="5F0EAA"/>
                </a:solidFill>
                <a:latin typeface="Verdana" pitchFamily="34" charset="0"/>
                <a:cs typeface="Times New Roman" pitchFamily="18" charset="0"/>
              </a:rPr>
              <a:t>has the best content?</a:t>
            </a:r>
          </a:p>
          <a:p>
            <a:pPr marL="814388" lvl="2" indent="-179388">
              <a:buClr>
                <a:schemeClr val="accent6">
                  <a:lumMod val="75000"/>
                </a:schemeClr>
              </a:buClr>
              <a:buFont typeface="Wingdings" charset="2"/>
              <a:buChar char="§"/>
            </a:pPr>
            <a:r>
              <a:rPr lang="en-US" sz="2400" b="1" dirty="0" smtClean="0">
                <a:solidFill>
                  <a:srgbClr val="5F0EAA"/>
                </a:solidFill>
                <a:latin typeface="Verdana" pitchFamily="34" charset="0"/>
                <a:cs typeface="Times New Roman" pitchFamily="18" charset="0"/>
              </a:rPr>
              <a:t>  What </a:t>
            </a:r>
            <a:r>
              <a:rPr lang="en-US" sz="2400" b="1" dirty="0">
                <a:solidFill>
                  <a:srgbClr val="5F0EAA"/>
                </a:solidFill>
                <a:latin typeface="Verdana" pitchFamily="34" charset="0"/>
                <a:cs typeface="Times New Roman" pitchFamily="18" charset="0"/>
              </a:rPr>
              <a:t>is the best cohort?</a:t>
            </a:r>
          </a:p>
        </p:txBody>
      </p:sp>
      <p:sp>
        <p:nvSpPr>
          <p:cNvPr id="2" name="Slide Number Placeholder 1"/>
          <p:cNvSpPr>
            <a:spLocks noGrp="1"/>
          </p:cNvSpPr>
          <p:nvPr>
            <p:ph type="sldNum" sz="quarter" idx="12"/>
          </p:nvPr>
        </p:nvSpPr>
        <p:spPr/>
        <p:txBody>
          <a:bodyPr>
            <a:normAutofit fontScale="92500" lnSpcReduction="20000"/>
          </a:bodyPr>
          <a:lstStyle/>
          <a:p>
            <a:fld id="{E1C16987-6A2D-4E31-AACF-C9FE67E9C5AC}" type="slidenum">
              <a:rPr lang="en-US" smtClean="0"/>
              <a:t>12</a:t>
            </a:fld>
            <a:endParaRPr lang="en-US"/>
          </a:p>
        </p:txBody>
      </p:sp>
    </p:spTree>
  </p:cSld>
  <p:clrMapOvr>
    <a:masterClrMapping/>
  </p:clrMapOvr>
  <p:transition xmlns:p14="http://schemas.microsoft.com/office/powerpoint/2010/main">
    <p:cover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 calcmode="lin" valueType="num">
                                      <p:cBhvr additive="base">
                                        <p:cTn id="7" dur="500" fill="hold"/>
                                        <p:tgtEl>
                                          <p:spTgt spid="7577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77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75779">
                                            <p:txEl>
                                              <p:pRg st="2" end="2"/>
                                            </p:txEl>
                                          </p:spTgt>
                                        </p:tgtEl>
                                        <p:attrNameLst>
                                          <p:attrName>style.visibility</p:attrName>
                                        </p:attrNameLst>
                                      </p:cBhvr>
                                      <p:to>
                                        <p:strVal val="visible"/>
                                      </p:to>
                                    </p:set>
                                    <p:anim calcmode="lin" valueType="num">
                                      <p:cBhvr additive="base">
                                        <p:cTn id="11" dur="500" fill="hold"/>
                                        <p:tgtEl>
                                          <p:spTgt spid="75779">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577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75779">
                                            <p:txEl>
                                              <p:pRg st="3" end="3"/>
                                            </p:txEl>
                                          </p:spTgt>
                                        </p:tgtEl>
                                        <p:attrNameLst>
                                          <p:attrName>style.visibility</p:attrName>
                                        </p:attrNameLst>
                                      </p:cBhvr>
                                      <p:to>
                                        <p:strVal val="visible"/>
                                      </p:to>
                                    </p:set>
                                    <p:anim calcmode="lin" valueType="num">
                                      <p:cBhvr additive="base">
                                        <p:cTn id="15" dur="500" fill="hold"/>
                                        <p:tgtEl>
                                          <p:spTgt spid="75779">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57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75779">
                                            <p:txEl>
                                              <p:pRg st="6" end="6"/>
                                            </p:txEl>
                                          </p:spTgt>
                                        </p:tgtEl>
                                        <p:attrNameLst>
                                          <p:attrName>style.visibility</p:attrName>
                                        </p:attrNameLst>
                                      </p:cBhvr>
                                      <p:to>
                                        <p:strVal val="visible"/>
                                      </p:to>
                                    </p:set>
                                    <p:anim calcmode="lin" valueType="num">
                                      <p:cBhvr additive="base">
                                        <p:cTn id="21" dur="500" fill="hold"/>
                                        <p:tgtEl>
                                          <p:spTgt spid="75779">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5779">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75779">
                                            <p:txEl>
                                              <p:pRg st="7" end="7"/>
                                            </p:txEl>
                                          </p:spTgt>
                                        </p:tgtEl>
                                        <p:attrNameLst>
                                          <p:attrName>style.visibility</p:attrName>
                                        </p:attrNameLst>
                                      </p:cBhvr>
                                      <p:to>
                                        <p:strVal val="visible"/>
                                      </p:to>
                                    </p:set>
                                    <p:anim calcmode="lin" valueType="num">
                                      <p:cBhvr additive="base">
                                        <p:cTn id="25" dur="500" fill="hold"/>
                                        <p:tgtEl>
                                          <p:spTgt spid="75779">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5779">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75779">
                                            <p:txEl>
                                              <p:pRg st="8" end="8"/>
                                            </p:txEl>
                                          </p:spTgt>
                                        </p:tgtEl>
                                        <p:attrNameLst>
                                          <p:attrName>style.visibility</p:attrName>
                                        </p:attrNameLst>
                                      </p:cBhvr>
                                      <p:to>
                                        <p:strVal val="visible"/>
                                      </p:to>
                                    </p:set>
                                    <p:anim calcmode="lin" valueType="num">
                                      <p:cBhvr additive="base">
                                        <p:cTn id="29" dur="500" fill="hold"/>
                                        <p:tgtEl>
                                          <p:spTgt spid="75779">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5779">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75779">
                                            <p:txEl>
                                              <p:pRg st="9" end="9"/>
                                            </p:txEl>
                                          </p:spTgt>
                                        </p:tgtEl>
                                        <p:attrNameLst>
                                          <p:attrName>style.visibility</p:attrName>
                                        </p:attrNameLst>
                                      </p:cBhvr>
                                      <p:to>
                                        <p:strVal val="visible"/>
                                      </p:to>
                                    </p:set>
                                    <p:anim calcmode="lin" valueType="num">
                                      <p:cBhvr additive="base">
                                        <p:cTn id="33" dur="500" fill="hold"/>
                                        <p:tgtEl>
                                          <p:spTgt spid="75779">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5779">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0"/>
                                  </p:stCondLst>
                                  <p:childTnLst>
                                    <p:set>
                                      <p:cBhvr>
                                        <p:cTn id="36" dur="1" fill="hold">
                                          <p:stCondLst>
                                            <p:cond delay="0"/>
                                          </p:stCondLst>
                                        </p:cTn>
                                        <p:tgtEl>
                                          <p:spTgt spid="75779">
                                            <p:txEl>
                                              <p:pRg st="10" end="10"/>
                                            </p:txEl>
                                          </p:spTgt>
                                        </p:tgtEl>
                                        <p:attrNameLst>
                                          <p:attrName>style.visibility</p:attrName>
                                        </p:attrNameLst>
                                      </p:cBhvr>
                                      <p:to>
                                        <p:strVal val="visible"/>
                                      </p:to>
                                    </p:set>
                                    <p:anim calcmode="lin" valueType="num">
                                      <p:cBhvr additive="base">
                                        <p:cTn id="37" dur="500" fill="hold"/>
                                        <p:tgtEl>
                                          <p:spTgt spid="75779">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5779">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75779">
                                            <p:txEl>
                                              <p:pRg st="11" end="11"/>
                                            </p:txEl>
                                          </p:spTgt>
                                        </p:tgtEl>
                                        <p:attrNameLst>
                                          <p:attrName>style.visibility</p:attrName>
                                        </p:attrNameLst>
                                      </p:cBhvr>
                                      <p:to>
                                        <p:strVal val="visible"/>
                                      </p:to>
                                    </p:set>
                                    <p:anim calcmode="lin" valueType="num">
                                      <p:cBhvr additive="base">
                                        <p:cTn id="41" dur="500" fill="hold"/>
                                        <p:tgtEl>
                                          <p:spTgt spid="75779">
                                            <p:txEl>
                                              <p:pRg st="11" end="1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577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990600" y="381000"/>
            <a:ext cx="6858000" cy="685800"/>
          </a:xfrm>
        </p:spPr>
        <p:txBody>
          <a:bodyPr>
            <a:normAutofit/>
          </a:bodyPr>
          <a:lstStyle/>
          <a:p>
            <a:pPr algn="ctr"/>
            <a:r>
              <a:rPr lang="en-US" b="1" i="1" dirty="0" smtClean="0">
                <a:solidFill>
                  <a:srgbClr val="000090"/>
                </a:solidFill>
                <a:latin typeface="Arial" charset="0"/>
                <a:cs typeface="Arial" charset="0"/>
              </a:rPr>
              <a:t>Units of Analysis</a:t>
            </a:r>
            <a:endParaRPr lang="en-US" b="1" i="1" dirty="0">
              <a:solidFill>
                <a:srgbClr val="000090"/>
              </a:solidFill>
              <a:latin typeface="Arial" charset="0"/>
              <a:cs typeface="Arial" charset="0"/>
            </a:endParaRPr>
          </a:p>
        </p:txBody>
      </p:sp>
      <p:sp>
        <p:nvSpPr>
          <p:cNvPr id="77827" name="Rectangle 3"/>
          <p:cNvSpPr>
            <a:spLocks noGrp="1" noChangeArrowheads="1"/>
          </p:cNvSpPr>
          <p:nvPr>
            <p:ph sz="quarter" idx="13"/>
          </p:nvPr>
        </p:nvSpPr>
        <p:spPr>
          <a:xfrm>
            <a:off x="228600" y="1066800"/>
            <a:ext cx="8763000" cy="5638800"/>
          </a:xfrm>
        </p:spPr>
        <p:txBody>
          <a:bodyPr>
            <a:normAutofit/>
          </a:bodyPr>
          <a:lstStyle/>
          <a:p>
            <a:pPr marL="0" indent="0">
              <a:buNone/>
            </a:pPr>
            <a:endParaRPr lang="en-US" sz="800" dirty="0" smtClean="0">
              <a:solidFill>
                <a:srgbClr val="000090"/>
              </a:solidFill>
              <a:latin typeface="Verdana" pitchFamily="34" charset="0"/>
            </a:endParaRPr>
          </a:p>
          <a:p>
            <a:pPr marL="0" indent="0">
              <a:buNone/>
            </a:pPr>
            <a:r>
              <a:rPr lang="en-US" sz="2800" b="1" i="1" dirty="0" smtClean="0">
                <a:solidFill>
                  <a:srgbClr val="5F0EAA"/>
                </a:solidFill>
                <a:latin typeface="Verdana" pitchFamily="34" charset="0"/>
              </a:rPr>
              <a:t>Select </a:t>
            </a:r>
            <a:r>
              <a:rPr lang="en-US" sz="2800" b="1" i="1" dirty="0">
                <a:solidFill>
                  <a:srgbClr val="5F0EAA"/>
                </a:solidFill>
                <a:latin typeface="Verdana" pitchFamily="34" charset="0"/>
              </a:rPr>
              <a:t>the Unit of Analysis</a:t>
            </a:r>
          </a:p>
          <a:p>
            <a:pPr marL="179388" lvl="1" indent="0">
              <a:buNone/>
            </a:pPr>
            <a:r>
              <a:rPr lang="en-US" sz="2400" b="1" dirty="0" smtClean="0">
                <a:solidFill>
                  <a:srgbClr val="5F0EAA"/>
                </a:solidFill>
                <a:latin typeface="Verdana" pitchFamily="34" charset="0"/>
                <a:cs typeface="Times New Roman" pitchFamily="18" charset="0"/>
              </a:rPr>
              <a:t>    Specify </a:t>
            </a:r>
            <a:r>
              <a:rPr lang="en-US" sz="2400" b="1" dirty="0">
                <a:solidFill>
                  <a:srgbClr val="5F0EAA"/>
                </a:solidFill>
                <a:latin typeface="Verdana" pitchFamily="34" charset="0"/>
                <a:cs typeface="Times New Roman" pitchFamily="18" charset="0"/>
              </a:rPr>
              <a:t>what you will </a:t>
            </a:r>
            <a:r>
              <a:rPr lang="en-US" sz="2400" b="1" dirty="0" smtClean="0">
                <a:solidFill>
                  <a:srgbClr val="5F0EAA"/>
                </a:solidFill>
                <a:latin typeface="Verdana" pitchFamily="34" charset="0"/>
                <a:cs typeface="Times New Roman" pitchFamily="18" charset="0"/>
              </a:rPr>
              <a:t>count:</a:t>
            </a:r>
            <a:r>
              <a:rPr lang="en-US" sz="2400" b="1" dirty="0">
                <a:solidFill>
                  <a:srgbClr val="5F0EAA"/>
                </a:solidFill>
                <a:latin typeface="Verdana" pitchFamily="34" charset="0"/>
                <a:cs typeface="Times New Roman" pitchFamily="18" charset="0"/>
              </a:rPr>
              <a:t>	</a:t>
            </a:r>
          </a:p>
          <a:p>
            <a:pPr marL="977900" lvl="2" indent="165100">
              <a:buClr>
                <a:schemeClr val="accent6">
                  <a:lumMod val="75000"/>
                </a:schemeClr>
              </a:buClr>
              <a:buFont typeface="Wingdings" charset="2"/>
              <a:buChar char="§"/>
            </a:pPr>
            <a:r>
              <a:rPr lang="en-US" sz="2000" b="1" i="1" dirty="0" smtClean="0">
                <a:solidFill>
                  <a:srgbClr val="5F0EAA"/>
                </a:solidFill>
                <a:latin typeface="Verdana" pitchFamily="34" charset="0"/>
                <a:cs typeface="Times New Roman" pitchFamily="18" charset="0"/>
              </a:rPr>
              <a:t> </a:t>
            </a:r>
            <a:r>
              <a:rPr lang="en-US" sz="2000" b="1" dirty="0" smtClean="0">
                <a:solidFill>
                  <a:srgbClr val="5F0EAA"/>
                </a:solidFill>
                <a:latin typeface="Verdana" pitchFamily="34" charset="0"/>
                <a:cs typeface="Times New Roman" pitchFamily="18" charset="0"/>
              </a:rPr>
              <a:t>Words</a:t>
            </a:r>
            <a:r>
              <a:rPr lang="en-US" sz="2000" b="1" dirty="0">
                <a:solidFill>
                  <a:srgbClr val="5F0EAA"/>
                </a:solidFill>
                <a:latin typeface="Verdana" pitchFamily="34" charset="0"/>
                <a:cs typeface="Times New Roman" pitchFamily="18" charset="0"/>
              </a:rPr>
              <a:t>, phrases, or concepts</a:t>
            </a:r>
          </a:p>
          <a:p>
            <a:pPr marL="977900" lvl="2" indent="165100">
              <a:buClr>
                <a:schemeClr val="accent6">
                  <a:lumMod val="75000"/>
                </a:schemeClr>
              </a:buClr>
              <a:buFont typeface="Wingdings" charset="2"/>
              <a:buChar char="§"/>
            </a:pPr>
            <a:r>
              <a:rPr lang="en-US" sz="2000" b="1" dirty="0" smtClean="0">
                <a:solidFill>
                  <a:srgbClr val="5F0EAA"/>
                </a:solidFill>
                <a:latin typeface="Verdana" pitchFamily="34" charset="0"/>
                <a:cs typeface="Times New Roman" pitchFamily="18" charset="0"/>
              </a:rPr>
              <a:t> Establish </a:t>
            </a:r>
            <a:r>
              <a:rPr lang="en-US" sz="2000" b="1" dirty="0">
                <a:solidFill>
                  <a:srgbClr val="5F0EAA"/>
                </a:solidFill>
                <a:latin typeface="Verdana" pitchFamily="34" charset="0"/>
                <a:cs typeface="Times New Roman" pitchFamily="18" charset="0"/>
              </a:rPr>
              <a:t>complex categorical systems </a:t>
            </a:r>
          </a:p>
          <a:p>
            <a:pPr marL="977900" lvl="3" indent="165100">
              <a:buClr>
                <a:schemeClr val="accent6">
                  <a:lumMod val="75000"/>
                </a:schemeClr>
              </a:buClr>
              <a:buFont typeface="Wingdings" charset="2"/>
              <a:buChar char="§"/>
            </a:pPr>
            <a:r>
              <a:rPr lang="en-US" sz="2000" b="1" dirty="0" smtClean="0">
                <a:solidFill>
                  <a:srgbClr val="5F0EAA"/>
                </a:solidFill>
                <a:latin typeface="Verdana" pitchFamily="34" charset="0"/>
                <a:cs typeface="Times New Roman" pitchFamily="18" charset="0"/>
              </a:rPr>
              <a:t> Coding </a:t>
            </a:r>
            <a:r>
              <a:rPr lang="en-US" sz="2000" b="1" dirty="0">
                <a:solidFill>
                  <a:srgbClr val="5F0EAA"/>
                </a:solidFill>
                <a:latin typeface="Verdana" pitchFamily="34" charset="0"/>
                <a:cs typeface="Times New Roman" pitchFamily="18" charset="0"/>
              </a:rPr>
              <a:t>rules (pictures of minorities</a:t>
            </a:r>
            <a:r>
              <a:rPr lang="en-US" sz="2000" b="1" dirty="0" smtClean="0">
                <a:solidFill>
                  <a:srgbClr val="5F0EAA"/>
                </a:solidFill>
                <a:latin typeface="Verdana" pitchFamily="34" charset="0"/>
                <a:cs typeface="Times New Roman" pitchFamily="18" charset="0"/>
              </a:rPr>
              <a:t>)</a:t>
            </a:r>
          </a:p>
          <a:p>
            <a:pPr marL="977900" lvl="3" indent="165100">
              <a:buClr>
                <a:schemeClr val="accent6">
                  <a:lumMod val="75000"/>
                </a:schemeClr>
              </a:buClr>
              <a:buFont typeface="Wingdings" charset="2"/>
              <a:buChar char="§"/>
            </a:pPr>
            <a:r>
              <a:rPr lang="en-US" sz="2000" b="1" dirty="0">
                <a:solidFill>
                  <a:srgbClr val="5F0EAA"/>
                </a:solidFill>
                <a:latin typeface="Verdana" pitchFamily="34" charset="0"/>
                <a:cs typeface="Times New Roman" pitchFamily="18" charset="0"/>
              </a:rPr>
              <a:t> </a:t>
            </a:r>
            <a:r>
              <a:rPr lang="en-US" sz="2000" b="1" dirty="0" smtClean="0">
                <a:solidFill>
                  <a:srgbClr val="5F0EAA"/>
                </a:solidFill>
                <a:latin typeface="Verdana" pitchFamily="34" charset="0"/>
                <a:cs typeface="Times New Roman" pitchFamily="18" charset="0"/>
              </a:rPr>
              <a:t>Procedures </a:t>
            </a:r>
          </a:p>
          <a:p>
            <a:pPr lvl="3">
              <a:buFont typeface="Wingdings" pitchFamily="2" charset="2"/>
              <a:buAutoNum type="arabicPeriod"/>
            </a:pPr>
            <a:endParaRPr lang="en-US" sz="800" b="1" dirty="0">
              <a:solidFill>
                <a:srgbClr val="5F0EAA"/>
              </a:solidFill>
              <a:latin typeface="Verdana" pitchFamily="34" charset="0"/>
              <a:cs typeface="Times New Roman" pitchFamily="18" charset="0"/>
            </a:endParaRPr>
          </a:p>
          <a:p>
            <a:pPr marL="0" indent="0">
              <a:buNone/>
            </a:pPr>
            <a:r>
              <a:rPr lang="en-US" sz="2800" b="1" i="1" dirty="0">
                <a:solidFill>
                  <a:srgbClr val="5F0EAA"/>
                </a:solidFill>
                <a:latin typeface="Verdana" pitchFamily="34" charset="0"/>
              </a:rPr>
              <a:t>Coding, Tallying and Data Analysis</a:t>
            </a:r>
          </a:p>
          <a:p>
            <a:pPr marL="571500" lvl="1" indent="-342900">
              <a:buNone/>
            </a:pPr>
            <a:r>
              <a:rPr lang="en-US" sz="2400" b="1" dirty="0" smtClean="0">
                <a:solidFill>
                  <a:srgbClr val="5F0EAA"/>
                </a:solidFill>
                <a:latin typeface="Verdana" pitchFamily="34" charset="0"/>
                <a:cs typeface="Times New Roman" pitchFamily="18" charset="0"/>
              </a:rPr>
              <a:t>     Coding </a:t>
            </a:r>
            <a:r>
              <a:rPr lang="en-US" sz="2400" b="1" dirty="0">
                <a:solidFill>
                  <a:srgbClr val="5F0EAA"/>
                </a:solidFill>
                <a:latin typeface="Verdana" pitchFamily="34" charset="0"/>
                <a:cs typeface="Times New Roman" pitchFamily="18" charset="0"/>
              </a:rPr>
              <a:t>is dependent </a:t>
            </a:r>
            <a:r>
              <a:rPr lang="en-US" sz="2400" b="1" dirty="0" smtClean="0">
                <a:solidFill>
                  <a:srgbClr val="5F0EAA"/>
                </a:solidFill>
                <a:latin typeface="Verdana" pitchFamily="34" charset="0"/>
                <a:cs typeface="Times New Roman" pitchFamily="18" charset="0"/>
              </a:rPr>
              <a:t>upon the unit </a:t>
            </a:r>
            <a:r>
              <a:rPr lang="en-US" sz="2400" b="1" dirty="0">
                <a:solidFill>
                  <a:srgbClr val="5F0EAA"/>
                </a:solidFill>
                <a:latin typeface="Verdana" pitchFamily="34" charset="0"/>
                <a:cs typeface="Times New Roman" pitchFamily="18" charset="0"/>
              </a:rPr>
              <a:t>of </a:t>
            </a:r>
            <a:r>
              <a:rPr lang="en-US" sz="2400" b="1" dirty="0" smtClean="0">
                <a:solidFill>
                  <a:srgbClr val="5F0EAA"/>
                </a:solidFill>
                <a:latin typeface="Verdana" pitchFamily="34" charset="0"/>
                <a:cs typeface="Times New Roman" pitchFamily="18" charset="0"/>
              </a:rPr>
              <a:t>analysis</a:t>
            </a:r>
          </a:p>
          <a:p>
            <a:pPr marL="1258888" lvl="1" indent="-280988">
              <a:buClr>
                <a:schemeClr val="accent6">
                  <a:lumMod val="75000"/>
                </a:schemeClr>
              </a:buClr>
              <a:buFont typeface="Wingdings" charset="2"/>
              <a:buChar char="§"/>
            </a:pPr>
            <a:r>
              <a:rPr lang="en-US" b="1" dirty="0" smtClean="0">
                <a:solidFill>
                  <a:srgbClr val="5F0EAA"/>
                </a:solidFill>
                <a:latin typeface="Verdana" pitchFamily="34" charset="0"/>
                <a:cs typeface="Times New Roman" pitchFamily="18" charset="0"/>
              </a:rPr>
              <a:t>Gender</a:t>
            </a:r>
            <a:r>
              <a:rPr lang="en-US" b="1" dirty="0">
                <a:solidFill>
                  <a:srgbClr val="5F0EAA"/>
                </a:solidFill>
                <a:latin typeface="Verdana" pitchFamily="34" charset="0"/>
                <a:cs typeface="Times New Roman" pitchFamily="18" charset="0"/>
              </a:rPr>
              <a:t>: 2 categories, </a:t>
            </a:r>
            <a:r>
              <a:rPr lang="en-US" b="1" dirty="0" smtClean="0">
                <a:solidFill>
                  <a:srgbClr val="5F0EAA"/>
                </a:solidFill>
                <a:latin typeface="Verdana" pitchFamily="34" charset="0"/>
                <a:cs typeface="Times New Roman" pitchFamily="18" charset="0"/>
              </a:rPr>
              <a:t>(e.g.., male = 1  female = 2)</a:t>
            </a:r>
            <a:endParaRPr lang="en-US" b="1" dirty="0">
              <a:solidFill>
                <a:srgbClr val="5F0EAA"/>
              </a:solidFill>
              <a:latin typeface="Verdana" pitchFamily="34" charset="0"/>
              <a:cs typeface="Times New Roman" pitchFamily="18" charset="0"/>
            </a:endParaRPr>
          </a:p>
          <a:p>
            <a:pPr marL="1258888" lvl="2" indent="-280988">
              <a:buClr>
                <a:schemeClr val="accent6">
                  <a:lumMod val="75000"/>
                </a:schemeClr>
              </a:buClr>
              <a:buFont typeface="Wingdings" charset="2"/>
              <a:buChar char="§"/>
            </a:pPr>
            <a:r>
              <a:rPr lang="en-US" sz="2000" b="1" dirty="0" smtClean="0">
                <a:solidFill>
                  <a:srgbClr val="5F0EAA"/>
                </a:solidFill>
                <a:latin typeface="Verdana" pitchFamily="34" charset="0"/>
                <a:cs typeface="Times New Roman" pitchFamily="18" charset="0"/>
              </a:rPr>
              <a:t>Grade </a:t>
            </a:r>
            <a:r>
              <a:rPr lang="en-US" sz="2000" b="1" dirty="0">
                <a:solidFill>
                  <a:srgbClr val="5F0EAA"/>
                </a:solidFill>
                <a:latin typeface="Verdana" pitchFamily="34" charset="0"/>
                <a:cs typeface="Times New Roman" pitchFamily="18" charset="0"/>
              </a:rPr>
              <a:t>Level Completed: </a:t>
            </a:r>
            <a:r>
              <a:rPr lang="en-US" sz="2000" b="1" dirty="0" smtClean="0">
                <a:solidFill>
                  <a:srgbClr val="5F0EAA"/>
                </a:solidFill>
                <a:latin typeface="Verdana" pitchFamily="34" charset="0"/>
                <a:cs typeface="Times New Roman" pitchFamily="18" charset="0"/>
              </a:rPr>
              <a:t>(e.g., up to 20)</a:t>
            </a:r>
            <a:endParaRPr lang="en-US" sz="2000" b="1" dirty="0">
              <a:solidFill>
                <a:srgbClr val="5F0EAA"/>
              </a:solidFill>
              <a:latin typeface="Verdana" pitchFamily="34" charset="0"/>
              <a:cs typeface="Times New Roman" pitchFamily="18" charset="0"/>
            </a:endParaRPr>
          </a:p>
          <a:p>
            <a:pPr marL="471488" lvl="1" indent="-179388">
              <a:buNone/>
            </a:pPr>
            <a:r>
              <a:rPr lang="en-US" sz="2400" b="1" dirty="0" smtClean="0">
                <a:solidFill>
                  <a:srgbClr val="5F0EAA"/>
                </a:solidFill>
                <a:latin typeface="Verdana" pitchFamily="34" charset="0"/>
                <a:cs typeface="Times New Roman" pitchFamily="18" charset="0"/>
              </a:rPr>
              <a:t>     Construct </a:t>
            </a:r>
            <a:r>
              <a:rPr lang="en-US" sz="2400" b="1" dirty="0">
                <a:solidFill>
                  <a:srgbClr val="5F0EAA"/>
                </a:solidFill>
                <a:latin typeface="Verdana" pitchFamily="34" charset="0"/>
                <a:cs typeface="Times New Roman" pitchFamily="18" charset="0"/>
              </a:rPr>
              <a:t>a tally </a:t>
            </a:r>
            <a:r>
              <a:rPr lang="en-US" sz="2400" b="1" dirty="0" smtClean="0">
                <a:solidFill>
                  <a:srgbClr val="5F0EAA"/>
                </a:solidFill>
                <a:latin typeface="Verdana" pitchFamily="34" charset="0"/>
                <a:cs typeface="Times New Roman" pitchFamily="18" charset="0"/>
              </a:rPr>
              <a:t>sheet</a:t>
            </a:r>
            <a:endParaRPr lang="en-US" sz="2400" b="1" dirty="0">
              <a:solidFill>
                <a:srgbClr val="5F0EAA"/>
              </a:solidFill>
              <a:latin typeface="Verdana" pitchFamily="34" charset="0"/>
              <a:cs typeface="Times New Roman" pitchFamily="18" charset="0"/>
            </a:endParaRPr>
          </a:p>
        </p:txBody>
      </p:sp>
      <p:sp>
        <p:nvSpPr>
          <p:cNvPr id="2" name="Slide Number Placeholder 1"/>
          <p:cNvSpPr>
            <a:spLocks noGrp="1"/>
          </p:cNvSpPr>
          <p:nvPr>
            <p:ph type="sldNum" sz="quarter" idx="12"/>
          </p:nvPr>
        </p:nvSpPr>
        <p:spPr/>
        <p:txBody>
          <a:bodyPr>
            <a:normAutofit fontScale="92500" lnSpcReduction="20000"/>
          </a:bodyPr>
          <a:lstStyle/>
          <a:p>
            <a:fld id="{E1C16987-6A2D-4E31-AACF-C9FE67E9C5AC}" type="slidenum">
              <a:rPr lang="en-US" smtClean="0">
                <a:solidFill>
                  <a:srgbClr val="000000"/>
                </a:solidFill>
              </a:rPr>
              <a:t>13</a:t>
            </a:fld>
            <a:endParaRPr lang="en-US" dirty="0">
              <a:solidFill>
                <a:srgbClr val="000000"/>
              </a:solidFill>
            </a:endParaRPr>
          </a:p>
        </p:txBody>
      </p:sp>
    </p:spTree>
  </p:cSld>
  <p:clrMapOvr>
    <a:masterClrMapping/>
  </p:clrMapOvr>
  <p:transition xmlns:p14="http://schemas.microsoft.com/office/powerpoint/2010/main">
    <p:cover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anim calcmode="lin" valueType="num">
                                      <p:cBhvr additive="base">
                                        <p:cTn id="7" dur="500" fill="hold"/>
                                        <p:tgtEl>
                                          <p:spTgt spid="7782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82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anim calcmode="lin" valueType="num">
                                      <p:cBhvr additive="base">
                                        <p:cTn id="11" dur="500" fill="hold"/>
                                        <p:tgtEl>
                                          <p:spTgt spid="77827">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782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77827">
                                            <p:txEl>
                                              <p:pRg st="3" end="3"/>
                                            </p:txEl>
                                          </p:spTgt>
                                        </p:tgtEl>
                                        <p:attrNameLst>
                                          <p:attrName>style.visibility</p:attrName>
                                        </p:attrNameLst>
                                      </p:cBhvr>
                                      <p:to>
                                        <p:strVal val="visible"/>
                                      </p:to>
                                    </p:set>
                                    <p:anim calcmode="lin" valueType="num">
                                      <p:cBhvr additive="base">
                                        <p:cTn id="15" dur="500" fill="hold"/>
                                        <p:tgtEl>
                                          <p:spTgt spid="77827">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782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77827">
                                            <p:txEl>
                                              <p:pRg st="4" end="4"/>
                                            </p:txEl>
                                          </p:spTgt>
                                        </p:tgtEl>
                                        <p:attrNameLst>
                                          <p:attrName>style.visibility</p:attrName>
                                        </p:attrNameLst>
                                      </p:cBhvr>
                                      <p:to>
                                        <p:strVal val="visible"/>
                                      </p:to>
                                    </p:set>
                                    <p:anim calcmode="lin" valueType="num">
                                      <p:cBhvr additive="base">
                                        <p:cTn id="19" dur="500" fill="hold"/>
                                        <p:tgtEl>
                                          <p:spTgt spid="7782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782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77827">
                                            <p:txEl>
                                              <p:pRg st="5" end="5"/>
                                            </p:txEl>
                                          </p:spTgt>
                                        </p:tgtEl>
                                        <p:attrNameLst>
                                          <p:attrName>style.visibility</p:attrName>
                                        </p:attrNameLst>
                                      </p:cBhvr>
                                      <p:to>
                                        <p:strVal val="visible"/>
                                      </p:to>
                                    </p:set>
                                    <p:anim calcmode="lin" valueType="num">
                                      <p:cBhvr additive="base">
                                        <p:cTn id="23" dur="500" fill="hold"/>
                                        <p:tgtEl>
                                          <p:spTgt spid="77827">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7827">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77827">
                                            <p:txEl>
                                              <p:pRg st="6" end="6"/>
                                            </p:txEl>
                                          </p:spTgt>
                                        </p:tgtEl>
                                        <p:attrNameLst>
                                          <p:attrName>style.visibility</p:attrName>
                                        </p:attrNameLst>
                                      </p:cBhvr>
                                      <p:to>
                                        <p:strVal val="visible"/>
                                      </p:to>
                                    </p:set>
                                    <p:anim calcmode="lin" valueType="num">
                                      <p:cBhvr additive="base">
                                        <p:cTn id="27" dur="500" fill="hold"/>
                                        <p:tgtEl>
                                          <p:spTgt spid="77827">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78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77827">
                                            <p:txEl>
                                              <p:pRg st="8" end="8"/>
                                            </p:txEl>
                                          </p:spTgt>
                                        </p:tgtEl>
                                        <p:attrNameLst>
                                          <p:attrName>style.visibility</p:attrName>
                                        </p:attrNameLst>
                                      </p:cBhvr>
                                      <p:to>
                                        <p:strVal val="visible"/>
                                      </p:to>
                                    </p:set>
                                    <p:anim calcmode="lin" valueType="num">
                                      <p:cBhvr additive="base">
                                        <p:cTn id="33" dur="500" fill="hold"/>
                                        <p:tgtEl>
                                          <p:spTgt spid="77827">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7827">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0"/>
                                  </p:stCondLst>
                                  <p:childTnLst>
                                    <p:set>
                                      <p:cBhvr>
                                        <p:cTn id="36" dur="1" fill="hold">
                                          <p:stCondLst>
                                            <p:cond delay="0"/>
                                          </p:stCondLst>
                                        </p:cTn>
                                        <p:tgtEl>
                                          <p:spTgt spid="77827">
                                            <p:txEl>
                                              <p:pRg st="9" end="9"/>
                                            </p:txEl>
                                          </p:spTgt>
                                        </p:tgtEl>
                                        <p:attrNameLst>
                                          <p:attrName>style.visibility</p:attrName>
                                        </p:attrNameLst>
                                      </p:cBhvr>
                                      <p:to>
                                        <p:strVal val="visible"/>
                                      </p:to>
                                    </p:set>
                                    <p:anim calcmode="lin" valueType="num">
                                      <p:cBhvr additive="base">
                                        <p:cTn id="37" dur="500" fill="hold"/>
                                        <p:tgtEl>
                                          <p:spTgt spid="77827">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7827">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77827">
                                            <p:txEl>
                                              <p:pRg st="10" end="10"/>
                                            </p:txEl>
                                          </p:spTgt>
                                        </p:tgtEl>
                                        <p:attrNameLst>
                                          <p:attrName>style.visibility</p:attrName>
                                        </p:attrNameLst>
                                      </p:cBhvr>
                                      <p:to>
                                        <p:strVal val="visible"/>
                                      </p:to>
                                    </p:set>
                                    <p:anim calcmode="lin" valueType="num">
                                      <p:cBhvr additive="base">
                                        <p:cTn id="41" dur="500" fill="hold"/>
                                        <p:tgtEl>
                                          <p:spTgt spid="77827">
                                            <p:txEl>
                                              <p:pRg st="10" end="1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7827">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77827">
                                            <p:txEl>
                                              <p:pRg st="11" end="11"/>
                                            </p:txEl>
                                          </p:spTgt>
                                        </p:tgtEl>
                                        <p:attrNameLst>
                                          <p:attrName>style.visibility</p:attrName>
                                        </p:attrNameLst>
                                      </p:cBhvr>
                                      <p:to>
                                        <p:strVal val="visible"/>
                                      </p:to>
                                    </p:set>
                                    <p:anim calcmode="lin" valueType="num">
                                      <p:cBhvr additive="base">
                                        <p:cTn id="45" dur="500" fill="hold"/>
                                        <p:tgtEl>
                                          <p:spTgt spid="77827">
                                            <p:txEl>
                                              <p:pRg st="11" end="1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77827">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12" fill="hold" grpId="0" nodeType="withEffect">
                                  <p:stCondLst>
                                    <p:cond delay="0"/>
                                  </p:stCondLst>
                                  <p:childTnLst>
                                    <p:set>
                                      <p:cBhvr>
                                        <p:cTn id="48" dur="1" fill="hold">
                                          <p:stCondLst>
                                            <p:cond delay="0"/>
                                          </p:stCondLst>
                                        </p:cTn>
                                        <p:tgtEl>
                                          <p:spTgt spid="77827">
                                            <p:txEl>
                                              <p:pRg st="12" end="12"/>
                                            </p:txEl>
                                          </p:spTgt>
                                        </p:tgtEl>
                                        <p:attrNameLst>
                                          <p:attrName>style.visibility</p:attrName>
                                        </p:attrNameLst>
                                      </p:cBhvr>
                                      <p:to>
                                        <p:strVal val="visible"/>
                                      </p:to>
                                    </p:set>
                                    <p:anim calcmode="lin" valueType="num">
                                      <p:cBhvr additive="base">
                                        <p:cTn id="49" dur="500" fill="hold"/>
                                        <p:tgtEl>
                                          <p:spTgt spid="77827">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782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295400" y="152400"/>
            <a:ext cx="6553200" cy="838200"/>
          </a:xfrm>
        </p:spPr>
        <p:txBody>
          <a:bodyPr>
            <a:normAutofit/>
          </a:bodyPr>
          <a:lstStyle/>
          <a:p>
            <a:r>
              <a:rPr lang="en-US" b="1" i="1" dirty="0" smtClean="0">
                <a:solidFill>
                  <a:srgbClr val="5F0EAA"/>
                </a:solidFill>
                <a:latin typeface="Arial" charset="0"/>
                <a:cs typeface="Arial" charset="0"/>
              </a:rPr>
              <a:t>Latent vs. Manifest Content</a:t>
            </a:r>
            <a:endParaRPr lang="en-US" b="1" i="1" dirty="0">
              <a:solidFill>
                <a:srgbClr val="5F0EAA"/>
              </a:solidFill>
              <a:latin typeface="Arial" charset="0"/>
              <a:cs typeface="Arial" charset="0"/>
            </a:endParaRPr>
          </a:p>
        </p:txBody>
      </p:sp>
      <p:sp>
        <p:nvSpPr>
          <p:cNvPr id="79875" name="Rectangle 3"/>
          <p:cNvSpPr>
            <a:spLocks noGrp="1" noChangeArrowheads="1"/>
          </p:cNvSpPr>
          <p:nvPr>
            <p:ph sz="quarter" idx="13"/>
          </p:nvPr>
        </p:nvSpPr>
        <p:spPr>
          <a:xfrm>
            <a:off x="304800" y="990600"/>
            <a:ext cx="8610600" cy="5715000"/>
          </a:xfrm>
        </p:spPr>
        <p:txBody>
          <a:bodyPr>
            <a:normAutofit/>
          </a:bodyPr>
          <a:lstStyle/>
          <a:p>
            <a:pPr marL="0" indent="0">
              <a:buNone/>
            </a:pPr>
            <a:endParaRPr lang="fr-FR" sz="900" dirty="0" smtClean="0">
              <a:latin typeface="Verdana" pitchFamily="34" charset="0"/>
            </a:endParaRPr>
          </a:p>
          <a:p>
            <a:pPr marL="342900" indent="-342900">
              <a:buClr>
                <a:schemeClr val="accent6">
                  <a:lumMod val="75000"/>
                </a:schemeClr>
              </a:buClr>
              <a:buFont typeface="Wingdings" charset="2"/>
              <a:buChar char="Ø"/>
            </a:pPr>
            <a:r>
              <a:rPr lang="fr-FR" sz="2400" b="1" i="1" dirty="0" smtClean="0">
                <a:solidFill>
                  <a:schemeClr val="accent6">
                    <a:lumMod val="75000"/>
                  </a:schemeClr>
                </a:solidFill>
                <a:latin typeface="Verdana" pitchFamily="34" charset="0"/>
              </a:rPr>
              <a:t>Latent </a:t>
            </a:r>
            <a:r>
              <a:rPr lang="fr-FR" sz="2400" b="1" i="1" dirty="0">
                <a:solidFill>
                  <a:schemeClr val="accent6">
                    <a:lumMod val="75000"/>
                  </a:schemeClr>
                </a:solidFill>
                <a:latin typeface="Verdana" pitchFamily="34" charset="0"/>
              </a:rPr>
              <a:t>vs. </a:t>
            </a:r>
            <a:r>
              <a:rPr lang="fr-FR" sz="2400" b="1" i="1" dirty="0" err="1">
                <a:solidFill>
                  <a:schemeClr val="accent6">
                    <a:lumMod val="75000"/>
                  </a:schemeClr>
                </a:solidFill>
                <a:latin typeface="Verdana" pitchFamily="34" charset="0"/>
              </a:rPr>
              <a:t>Manifest</a:t>
            </a:r>
            <a:r>
              <a:rPr lang="fr-FR" sz="2400" b="1" i="1" dirty="0">
                <a:solidFill>
                  <a:schemeClr val="accent6">
                    <a:lumMod val="75000"/>
                  </a:schemeClr>
                </a:solidFill>
                <a:latin typeface="Verdana" pitchFamily="34" charset="0"/>
              </a:rPr>
              <a:t> Content</a:t>
            </a:r>
          </a:p>
          <a:p>
            <a:pPr marL="814388" lvl="1" indent="-342900">
              <a:buClr>
                <a:schemeClr val="accent6">
                  <a:lumMod val="75000"/>
                </a:schemeClr>
              </a:buClr>
              <a:buSzPct val="60000"/>
              <a:buFont typeface="Wingdings" charset="2"/>
              <a:buChar char="u"/>
            </a:pPr>
            <a:r>
              <a:rPr lang="en-US" sz="2000" b="1" dirty="0">
                <a:solidFill>
                  <a:schemeClr val="accent6">
                    <a:lumMod val="75000"/>
                  </a:schemeClr>
                </a:solidFill>
                <a:latin typeface="Verdana" pitchFamily="34" charset="0"/>
                <a:cs typeface="Times New Roman" pitchFamily="18" charset="0"/>
              </a:rPr>
              <a:t>Latent content is an indicator of the underlying meaning of what is communicated.  </a:t>
            </a:r>
          </a:p>
          <a:p>
            <a:pPr marL="814388" lvl="1" indent="-342900">
              <a:buClr>
                <a:schemeClr val="accent6">
                  <a:lumMod val="75000"/>
                </a:schemeClr>
              </a:buClr>
              <a:buSzPct val="60000"/>
              <a:buFont typeface="Wingdings" charset="2"/>
              <a:buChar char="u"/>
            </a:pPr>
            <a:r>
              <a:rPr lang="en-US" sz="2000" b="1" dirty="0">
                <a:solidFill>
                  <a:schemeClr val="accent6">
                    <a:lumMod val="75000"/>
                  </a:schemeClr>
                </a:solidFill>
                <a:latin typeface="Verdana" pitchFamily="34" charset="0"/>
                <a:cs typeface="Times New Roman" pitchFamily="18" charset="0"/>
              </a:rPr>
              <a:t>Manifest content is specific, objective and easy to record.</a:t>
            </a:r>
          </a:p>
          <a:p>
            <a:pPr marL="814388" lvl="1" indent="-342900">
              <a:buClr>
                <a:schemeClr val="accent6">
                  <a:lumMod val="75000"/>
                </a:schemeClr>
              </a:buClr>
              <a:buSzPct val="60000"/>
              <a:buFont typeface="Wingdings" charset="2"/>
              <a:buChar char="u"/>
            </a:pPr>
            <a:r>
              <a:rPr lang="en-US" sz="2000" b="1" dirty="0">
                <a:solidFill>
                  <a:schemeClr val="accent6">
                    <a:lumMod val="75000"/>
                  </a:schemeClr>
                </a:solidFill>
                <a:latin typeface="Verdana" pitchFamily="34" charset="0"/>
                <a:cs typeface="Times New Roman" pitchFamily="18" charset="0"/>
              </a:rPr>
              <a:t>Developments during the review of manifest content</a:t>
            </a:r>
          </a:p>
          <a:p>
            <a:pPr marL="1481138" lvl="2" indent="-223838">
              <a:buClr>
                <a:schemeClr val="accent6">
                  <a:lumMod val="75000"/>
                </a:schemeClr>
              </a:buClr>
              <a:buFont typeface="Wingdings" charset="2"/>
              <a:buChar char="§"/>
            </a:pPr>
            <a:r>
              <a:rPr lang="en-US" sz="2000" b="1" dirty="0">
                <a:solidFill>
                  <a:srgbClr val="5F0EAA"/>
                </a:solidFill>
                <a:latin typeface="Verdana" pitchFamily="34" charset="0"/>
                <a:cs typeface="Times New Roman" pitchFamily="18" charset="0"/>
              </a:rPr>
              <a:t>recurring themes</a:t>
            </a:r>
          </a:p>
          <a:p>
            <a:pPr marL="1481138" lvl="2" indent="-223838">
              <a:buClr>
                <a:schemeClr val="accent6">
                  <a:lumMod val="75000"/>
                </a:schemeClr>
              </a:buClr>
              <a:buFont typeface="Wingdings" charset="2"/>
              <a:buChar char="§"/>
            </a:pPr>
            <a:r>
              <a:rPr lang="en-US" sz="2000" b="1" dirty="0">
                <a:solidFill>
                  <a:srgbClr val="5F0EAA"/>
                </a:solidFill>
                <a:latin typeface="Verdana" pitchFamily="34" charset="0"/>
                <a:cs typeface="Times New Roman" pitchFamily="18" charset="0"/>
              </a:rPr>
              <a:t>keep reviewing the content</a:t>
            </a:r>
          </a:p>
          <a:p>
            <a:pPr marL="1481138" lvl="2" indent="-223838">
              <a:buClr>
                <a:schemeClr val="accent6">
                  <a:lumMod val="75000"/>
                </a:schemeClr>
              </a:buClr>
              <a:buFont typeface="Wingdings" charset="2"/>
              <a:buChar char="§"/>
            </a:pPr>
            <a:r>
              <a:rPr lang="en-US" sz="2000" b="1" dirty="0">
                <a:solidFill>
                  <a:srgbClr val="5F0EAA"/>
                </a:solidFill>
                <a:latin typeface="Verdana" pitchFamily="34" charset="0"/>
                <a:cs typeface="Times New Roman" pitchFamily="18" charset="0"/>
              </a:rPr>
              <a:t>look for similarities</a:t>
            </a:r>
          </a:p>
          <a:p>
            <a:pPr marL="1481138" lvl="2" indent="-223838">
              <a:buClr>
                <a:schemeClr val="accent6">
                  <a:lumMod val="75000"/>
                </a:schemeClr>
              </a:buClr>
              <a:buFont typeface="Wingdings" charset="2"/>
              <a:buChar char="§"/>
            </a:pPr>
            <a:r>
              <a:rPr lang="en-US" sz="2000" b="1" dirty="0">
                <a:solidFill>
                  <a:srgbClr val="5F0EAA"/>
                </a:solidFill>
                <a:latin typeface="Verdana" pitchFamily="34" charset="0"/>
                <a:cs typeface="Times New Roman" pitchFamily="18" charset="0"/>
              </a:rPr>
              <a:t>look for what makes this </a:t>
            </a:r>
            <a:r>
              <a:rPr lang="en-US" sz="2000" b="1" dirty="0" smtClean="0">
                <a:solidFill>
                  <a:srgbClr val="5F0EAA"/>
                </a:solidFill>
                <a:latin typeface="Verdana" pitchFamily="34" charset="0"/>
                <a:cs typeface="Times New Roman" pitchFamily="18" charset="0"/>
              </a:rPr>
              <a:t>consistent</a:t>
            </a:r>
            <a:endParaRPr lang="en-US" sz="2000" b="1" dirty="0">
              <a:solidFill>
                <a:srgbClr val="5F0EAA"/>
              </a:solidFill>
              <a:latin typeface="Verdana" pitchFamily="34" charset="0"/>
              <a:cs typeface="Times New Roman" pitchFamily="18" charset="0"/>
            </a:endParaRPr>
          </a:p>
          <a:p>
            <a:pPr marL="342900" indent="-342900">
              <a:buClr>
                <a:schemeClr val="accent6">
                  <a:lumMod val="75000"/>
                </a:schemeClr>
              </a:buClr>
              <a:buFont typeface="Wingdings" charset="2"/>
              <a:buChar char="Ø"/>
            </a:pPr>
            <a:r>
              <a:rPr lang="en-US" sz="2400" b="1" i="1" dirty="0">
                <a:solidFill>
                  <a:schemeClr val="accent6">
                    <a:lumMod val="75000"/>
                  </a:schemeClr>
                </a:solidFill>
                <a:latin typeface="Verdana" pitchFamily="34" charset="0"/>
                <a:cs typeface="Times New Roman" pitchFamily="18" charset="0"/>
              </a:rPr>
              <a:t>Have another rater use same criteria for coding the manifest content to establish </a:t>
            </a:r>
            <a:r>
              <a:rPr lang="en-US" sz="2400" b="1" i="1" dirty="0" smtClean="0">
                <a:solidFill>
                  <a:schemeClr val="accent6">
                    <a:lumMod val="75000"/>
                  </a:schemeClr>
                </a:solidFill>
                <a:latin typeface="Verdana" pitchFamily="34" charset="0"/>
                <a:cs typeface="Times New Roman" pitchFamily="18" charset="0"/>
              </a:rPr>
              <a:t>inter-rater reliability</a:t>
            </a:r>
            <a:endParaRPr lang="en-US" sz="800" b="1" i="1" dirty="0">
              <a:solidFill>
                <a:schemeClr val="accent6">
                  <a:lumMod val="75000"/>
                </a:schemeClr>
              </a:solidFill>
              <a:latin typeface="Verdana" pitchFamily="34" charset="0"/>
              <a:cs typeface="Times New Roman" pitchFamily="18" charset="0"/>
            </a:endParaRPr>
          </a:p>
          <a:p>
            <a:pPr marL="342900" indent="-342900">
              <a:buClr>
                <a:schemeClr val="accent6">
                  <a:lumMod val="75000"/>
                </a:schemeClr>
              </a:buClr>
              <a:buFont typeface="Wingdings" charset="2"/>
              <a:buChar char="Ø"/>
            </a:pPr>
            <a:r>
              <a:rPr lang="en-US" sz="2400" b="1" i="1" dirty="0">
                <a:solidFill>
                  <a:schemeClr val="accent6">
                    <a:lumMod val="75000"/>
                  </a:schemeClr>
                </a:solidFill>
                <a:latin typeface="Verdana" pitchFamily="34" charset="0"/>
              </a:rPr>
              <a:t>Report the results</a:t>
            </a:r>
          </a:p>
        </p:txBody>
      </p:sp>
      <p:sp>
        <p:nvSpPr>
          <p:cNvPr id="2" name="Slide Number Placeholder 1"/>
          <p:cNvSpPr>
            <a:spLocks noGrp="1"/>
          </p:cNvSpPr>
          <p:nvPr>
            <p:ph type="sldNum" sz="quarter" idx="12"/>
          </p:nvPr>
        </p:nvSpPr>
        <p:spPr/>
        <p:txBody>
          <a:bodyPr>
            <a:normAutofit fontScale="92500" lnSpcReduction="20000"/>
          </a:bodyPr>
          <a:lstStyle/>
          <a:p>
            <a:fld id="{E1C16987-6A2D-4E31-AACF-C9FE67E9C5AC}" type="slidenum">
              <a:rPr lang="en-US" smtClean="0">
                <a:solidFill>
                  <a:srgbClr val="000000"/>
                </a:solidFill>
              </a:rPr>
              <a:t>14</a:t>
            </a:fld>
            <a:endParaRPr lang="en-US" dirty="0">
              <a:solidFill>
                <a:srgbClr val="000000"/>
              </a:solidFill>
            </a:endParaRPr>
          </a:p>
        </p:txBody>
      </p:sp>
    </p:spTree>
  </p:cSld>
  <p:clrMapOvr>
    <a:masterClrMapping/>
  </p:clrMapOvr>
  <p:transition xmlns:p14="http://schemas.microsoft.com/office/powerpoint/2010/main">
    <p:cover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9875">
                                            <p:txEl>
                                              <p:pRg st="1" end="1"/>
                                            </p:txEl>
                                          </p:spTgt>
                                        </p:tgtEl>
                                        <p:attrNameLst>
                                          <p:attrName>style.visibility</p:attrName>
                                        </p:attrNameLst>
                                      </p:cBhvr>
                                      <p:to>
                                        <p:strVal val="visible"/>
                                      </p:to>
                                    </p:set>
                                    <p:anim calcmode="lin" valueType="num">
                                      <p:cBhvr additive="base">
                                        <p:cTn id="7" dur="500" fill="hold"/>
                                        <p:tgtEl>
                                          <p:spTgt spid="7987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87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79875">
                                            <p:txEl>
                                              <p:pRg st="2" end="2"/>
                                            </p:txEl>
                                          </p:spTgt>
                                        </p:tgtEl>
                                        <p:attrNameLst>
                                          <p:attrName>style.visibility</p:attrName>
                                        </p:attrNameLst>
                                      </p:cBhvr>
                                      <p:to>
                                        <p:strVal val="visible"/>
                                      </p:to>
                                    </p:set>
                                    <p:anim calcmode="lin" valueType="num">
                                      <p:cBhvr additive="base">
                                        <p:cTn id="11" dur="500" fill="hold"/>
                                        <p:tgtEl>
                                          <p:spTgt spid="7987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987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79875">
                                            <p:txEl>
                                              <p:pRg st="3" end="3"/>
                                            </p:txEl>
                                          </p:spTgt>
                                        </p:tgtEl>
                                        <p:attrNameLst>
                                          <p:attrName>style.visibility</p:attrName>
                                        </p:attrNameLst>
                                      </p:cBhvr>
                                      <p:to>
                                        <p:strVal val="visible"/>
                                      </p:to>
                                    </p:set>
                                    <p:anim calcmode="lin" valueType="num">
                                      <p:cBhvr additive="base">
                                        <p:cTn id="15" dur="500" fill="hold"/>
                                        <p:tgtEl>
                                          <p:spTgt spid="79875">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987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79875">
                                            <p:txEl>
                                              <p:pRg st="4" end="4"/>
                                            </p:txEl>
                                          </p:spTgt>
                                        </p:tgtEl>
                                        <p:attrNameLst>
                                          <p:attrName>style.visibility</p:attrName>
                                        </p:attrNameLst>
                                      </p:cBhvr>
                                      <p:to>
                                        <p:strVal val="visible"/>
                                      </p:to>
                                    </p:set>
                                    <p:anim calcmode="lin" valueType="num">
                                      <p:cBhvr additive="base">
                                        <p:cTn id="19" dur="500" fill="hold"/>
                                        <p:tgtEl>
                                          <p:spTgt spid="7987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987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79875">
                                            <p:txEl>
                                              <p:pRg st="5" end="5"/>
                                            </p:txEl>
                                          </p:spTgt>
                                        </p:tgtEl>
                                        <p:attrNameLst>
                                          <p:attrName>style.visibility</p:attrName>
                                        </p:attrNameLst>
                                      </p:cBhvr>
                                      <p:to>
                                        <p:strVal val="visible"/>
                                      </p:to>
                                    </p:set>
                                    <p:anim calcmode="lin" valueType="num">
                                      <p:cBhvr additive="base">
                                        <p:cTn id="23" dur="500" fill="hold"/>
                                        <p:tgtEl>
                                          <p:spTgt spid="79875">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987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79875">
                                            <p:txEl>
                                              <p:pRg st="6" end="6"/>
                                            </p:txEl>
                                          </p:spTgt>
                                        </p:tgtEl>
                                        <p:attrNameLst>
                                          <p:attrName>style.visibility</p:attrName>
                                        </p:attrNameLst>
                                      </p:cBhvr>
                                      <p:to>
                                        <p:strVal val="visible"/>
                                      </p:to>
                                    </p:set>
                                    <p:anim calcmode="lin" valueType="num">
                                      <p:cBhvr additive="base">
                                        <p:cTn id="27" dur="500" fill="hold"/>
                                        <p:tgtEl>
                                          <p:spTgt spid="79875">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9875">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79875">
                                            <p:txEl>
                                              <p:pRg st="7" end="7"/>
                                            </p:txEl>
                                          </p:spTgt>
                                        </p:tgtEl>
                                        <p:attrNameLst>
                                          <p:attrName>style.visibility</p:attrName>
                                        </p:attrNameLst>
                                      </p:cBhvr>
                                      <p:to>
                                        <p:strVal val="visible"/>
                                      </p:to>
                                    </p:set>
                                    <p:anim calcmode="lin" valueType="num">
                                      <p:cBhvr additive="base">
                                        <p:cTn id="31" dur="500" fill="hold"/>
                                        <p:tgtEl>
                                          <p:spTgt spid="79875">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9875">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79875">
                                            <p:txEl>
                                              <p:pRg st="8" end="8"/>
                                            </p:txEl>
                                          </p:spTgt>
                                        </p:tgtEl>
                                        <p:attrNameLst>
                                          <p:attrName>style.visibility</p:attrName>
                                        </p:attrNameLst>
                                      </p:cBhvr>
                                      <p:to>
                                        <p:strVal val="visible"/>
                                      </p:to>
                                    </p:set>
                                    <p:anim calcmode="lin" valueType="num">
                                      <p:cBhvr additive="base">
                                        <p:cTn id="35" dur="500" fill="hold"/>
                                        <p:tgtEl>
                                          <p:spTgt spid="79875">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987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79875">
                                            <p:txEl>
                                              <p:pRg st="9" end="9"/>
                                            </p:txEl>
                                          </p:spTgt>
                                        </p:tgtEl>
                                        <p:attrNameLst>
                                          <p:attrName>style.visibility</p:attrName>
                                        </p:attrNameLst>
                                      </p:cBhvr>
                                      <p:to>
                                        <p:strVal val="visible"/>
                                      </p:to>
                                    </p:set>
                                    <p:anim calcmode="lin" valueType="num">
                                      <p:cBhvr additive="base">
                                        <p:cTn id="41" dur="500" fill="hold"/>
                                        <p:tgtEl>
                                          <p:spTgt spid="79875">
                                            <p:txEl>
                                              <p:pRg st="9" end="9"/>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987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grpId="0" nodeType="clickEffect">
                                  <p:stCondLst>
                                    <p:cond delay="0"/>
                                  </p:stCondLst>
                                  <p:childTnLst>
                                    <p:set>
                                      <p:cBhvr>
                                        <p:cTn id="46" dur="1" fill="hold">
                                          <p:stCondLst>
                                            <p:cond delay="0"/>
                                          </p:stCondLst>
                                        </p:cTn>
                                        <p:tgtEl>
                                          <p:spTgt spid="79875">
                                            <p:txEl>
                                              <p:pRg st="10" end="10"/>
                                            </p:txEl>
                                          </p:spTgt>
                                        </p:tgtEl>
                                        <p:attrNameLst>
                                          <p:attrName>style.visibility</p:attrName>
                                        </p:attrNameLst>
                                      </p:cBhvr>
                                      <p:to>
                                        <p:strVal val="visible"/>
                                      </p:to>
                                    </p:set>
                                    <p:anim calcmode="lin" valueType="num">
                                      <p:cBhvr additive="base">
                                        <p:cTn id="47" dur="500" fill="hold"/>
                                        <p:tgtEl>
                                          <p:spTgt spid="79875">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7987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400800"/>
            <a:ext cx="876300" cy="292100"/>
          </a:xfrm>
        </p:spPr>
        <p:txBody>
          <a:bodyPr>
            <a:normAutofit fontScale="92500" lnSpcReduction="20000"/>
          </a:bodyPr>
          <a:lstStyle/>
          <a:p>
            <a:fld id="{E1C16987-6A2D-4E31-AACF-C9FE67E9C5AC}" type="slidenum">
              <a:rPr lang="en-US" smtClean="0">
                <a:solidFill>
                  <a:srgbClr val="000000"/>
                </a:solidFill>
              </a:rPr>
              <a:t>15</a:t>
            </a:fld>
            <a:endParaRPr lang="en-US">
              <a:solidFill>
                <a:srgbClr val="000000"/>
              </a:solidFill>
            </a:endParaRPr>
          </a:p>
        </p:txBody>
      </p:sp>
      <p:sp>
        <p:nvSpPr>
          <p:cNvPr id="3" name="Title 2"/>
          <p:cNvSpPr>
            <a:spLocks noGrp="1"/>
          </p:cNvSpPr>
          <p:nvPr>
            <p:ph type="title"/>
          </p:nvPr>
        </p:nvSpPr>
        <p:spPr>
          <a:xfrm>
            <a:off x="276225" y="76201"/>
            <a:ext cx="8591550" cy="685800"/>
          </a:xfrm>
        </p:spPr>
        <p:txBody>
          <a:bodyPr>
            <a:normAutofit/>
          </a:bodyPr>
          <a:lstStyle/>
          <a:p>
            <a:pPr algn="ctr"/>
            <a:r>
              <a:rPr lang="en-US" b="1" i="1" dirty="0" smtClean="0">
                <a:solidFill>
                  <a:srgbClr val="000090"/>
                </a:solidFill>
              </a:rPr>
              <a:t>Qualitative Analysis Lab # 3: Observations</a:t>
            </a:r>
            <a:endParaRPr lang="en-US" b="1" i="1" dirty="0">
              <a:solidFill>
                <a:srgbClr val="000090"/>
              </a:solidFill>
            </a:endParaRPr>
          </a:p>
        </p:txBody>
      </p:sp>
      <p:sp>
        <p:nvSpPr>
          <p:cNvPr id="4" name="Content Placeholder 3"/>
          <p:cNvSpPr>
            <a:spLocks noGrp="1"/>
          </p:cNvSpPr>
          <p:nvPr>
            <p:ph sz="quarter" idx="13"/>
          </p:nvPr>
        </p:nvSpPr>
        <p:spPr>
          <a:xfrm>
            <a:off x="152400" y="990600"/>
            <a:ext cx="8839200" cy="5562600"/>
          </a:xfrm>
        </p:spPr>
        <p:txBody>
          <a:bodyPr>
            <a:normAutofit fontScale="55000" lnSpcReduction="20000"/>
          </a:bodyPr>
          <a:lstStyle/>
          <a:p>
            <a:pPr marL="0" indent="0">
              <a:buNone/>
            </a:pPr>
            <a:r>
              <a:rPr lang="en-US" sz="3800" b="1" dirty="0">
                <a:solidFill>
                  <a:srgbClr val="5F0EAA"/>
                </a:solidFill>
              </a:rPr>
              <a:t>The class will review the </a:t>
            </a:r>
            <a:r>
              <a:rPr lang="en-US" sz="3800" b="1" dirty="0" smtClean="0">
                <a:solidFill>
                  <a:srgbClr val="5F0EAA"/>
                </a:solidFill>
              </a:rPr>
              <a:t>the five </a:t>
            </a:r>
            <a:r>
              <a:rPr lang="en-US" sz="3800" b="1" dirty="0">
                <a:solidFill>
                  <a:srgbClr val="5F0EAA"/>
                </a:solidFill>
              </a:rPr>
              <a:t>brief video </a:t>
            </a:r>
            <a:r>
              <a:rPr lang="en-US" sz="3800" b="1" dirty="0" smtClean="0">
                <a:solidFill>
                  <a:srgbClr val="5F0EAA"/>
                </a:solidFill>
              </a:rPr>
              <a:t>clips listed on the next page </a:t>
            </a:r>
            <a:r>
              <a:rPr lang="en-US" sz="3800" b="1" dirty="0">
                <a:solidFill>
                  <a:srgbClr val="5F0EAA"/>
                </a:solidFill>
              </a:rPr>
              <a:t>in </a:t>
            </a:r>
            <a:r>
              <a:rPr lang="en-US" sz="3800" b="1" dirty="0" smtClean="0">
                <a:solidFill>
                  <a:srgbClr val="5F0EAA"/>
                </a:solidFill>
              </a:rPr>
              <a:t>class. These </a:t>
            </a:r>
            <a:r>
              <a:rPr lang="en-US" sz="3800" b="1" dirty="0">
                <a:solidFill>
                  <a:srgbClr val="5F0EAA"/>
                </a:solidFill>
              </a:rPr>
              <a:t>provide a variety of perspectives on observational research and examples of settings and </a:t>
            </a:r>
            <a:r>
              <a:rPr lang="en-US" sz="3800" b="1" dirty="0" smtClean="0">
                <a:solidFill>
                  <a:srgbClr val="5F0EAA"/>
                </a:solidFill>
              </a:rPr>
              <a:t>situations. </a:t>
            </a:r>
            <a:r>
              <a:rPr lang="en-US" sz="3800" b="1" dirty="0">
                <a:solidFill>
                  <a:srgbClr val="5F0EAA"/>
                </a:solidFill>
              </a:rPr>
              <a:t>The class will watch the videos using observational data collection procedures, and will have a brief discussion after each clip going over the items listed below. </a:t>
            </a:r>
            <a:endParaRPr lang="en-US" sz="3800" b="1" dirty="0" smtClean="0">
              <a:solidFill>
                <a:srgbClr val="5F0EAA"/>
              </a:solidFill>
            </a:endParaRPr>
          </a:p>
          <a:p>
            <a:pPr marL="0" indent="0">
              <a:buNone/>
            </a:pPr>
            <a:endParaRPr lang="en-US" sz="1700" b="1" dirty="0">
              <a:solidFill>
                <a:srgbClr val="5F0EAA"/>
              </a:solidFill>
            </a:endParaRPr>
          </a:p>
          <a:p>
            <a:pPr marL="0" indent="0">
              <a:buNone/>
            </a:pPr>
            <a:r>
              <a:rPr lang="en-US" sz="3800" b="1" dirty="0" smtClean="0">
                <a:solidFill>
                  <a:srgbClr val="5F0EAA"/>
                </a:solidFill>
              </a:rPr>
              <a:t>The </a:t>
            </a:r>
            <a:r>
              <a:rPr lang="en-US" sz="3800" b="1" dirty="0">
                <a:solidFill>
                  <a:srgbClr val="5F0EAA"/>
                </a:solidFill>
              </a:rPr>
              <a:t>first video is a quick summary about observational research.  The other four clips involve specific observational examples.  For each of these, students should take field notes that include your observations (descriptive notes), and your reactions or interpretations of those observations (reflective notes).   In your field notes, describe and reflect on the following components (as applicable):</a:t>
            </a:r>
          </a:p>
          <a:p>
            <a:pPr marL="0" indent="0">
              <a:lnSpc>
                <a:spcPct val="120000"/>
              </a:lnSpc>
              <a:spcBef>
                <a:spcPts val="0"/>
              </a:spcBef>
              <a:buNone/>
            </a:pPr>
            <a:r>
              <a:rPr lang="en-US" sz="2800" b="1" dirty="0">
                <a:solidFill>
                  <a:srgbClr val="5F0EAA"/>
                </a:solidFill>
              </a:rPr>
              <a:t> </a:t>
            </a:r>
            <a:endParaRPr lang="en-US" sz="1700" b="1" dirty="0">
              <a:solidFill>
                <a:srgbClr val="5F0EAA"/>
              </a:solidFill>
            </a:endParaRPr>
          </a:p>
          <a:p>
            <a:pPr marL="1206500" lvl="0" indent="-406400">
              <a:lnSpc>
                <a:spcPct val="120000"/>
              </a:lnSpc>
              <a:spcBef>
                <a:spcPts val="0"/>
              </a:spcBef>
              <a:buClr>
                <a:schemeClr val="accent6">
                  <a:lumMod val="75000"/>
                </a:schemeClr>
              </a:buClr>
              <a:buFont typeface="Wingdings" charset="2"/>
              <a:buChar char="§"/>
            </a:pPr>
            <a:r>
              <a:rPr lang="en-US" sz="4200" b="1" i="1" dirty="0">
                <a:solidFill>
                  <a:srgbClr val="5F0EAA"/>
                </a:solidFill>
              </a:rPr>
              <a:t>Physical setting </a:t>
            </a:r>
          </a:p>
          <a:p>
            <a:pPr marL="1206500" lvl="0" indent="-406400">
              <a:lnSpc>
                <a:spcPct val="120000"/>
              </a:lnSpc>
              <a:spcBef>
                <a:spcPts val="0"/>
              </a:spcBef>
              <a:buClr>
                <a:schemeClr val="accent6">
                  <a:lumMod val="75000"/>
                </a:schemeClr>
              </a:buClr>
              <a:buFont typeface="Wingdings" charset="2"/>
              <a:buChar char="§"/>
            </a:pPr>
            <a:r>
              <a:rPr lang="en-US" sz="4200" b="1" i="1" dirty="0">
                <a:solidFill>
                  <a:srgbClr val="5F0EAA"/>
                </a:solidFill>
              </a:rPr>
              <a:t>Activities that are </a:t>
            </a:r>
            <a:r>
              <a:rPr lang="en-US" sz="4200" b="1" i="1" dirty="0" smtClean="0">
                <a:solidFill>
                  <a:srgbClr val="5F0EAA"/>
                </a:solidFill>
              </a:rPr>
              <a:t>occurring</a:t>
            </a:r>
            <a:endParaRPr lang="en-US" sz="4200" b="1" i="1" dirty="0">
              <a:solidFill>
                <a:srgbClr val="5F0EAA"/>
              </a:solidFill>
            </a:endParaRPr>
          </a:p>
          <a:p>
            <a:pPr marL="1206500" lvl="0" indent="-406400">
              <a:lnSpc>
                <a:spcPct val="120000"/>
              </a:lnSpc>
              <a:spcBef>
                <a:spcPts val="0"/>
              </a:spcBef>
              <a:buClr>
                <a:schemeClr val="accent6">
                  <a:lumMod val="75000"/>
                </a:schemeClr>
              </a:buClr>
              <a:buFont typeface="Wingdings" charset="2"/>
              <a:buChar char="§"/>
            </a:pPr>
            <a:r>
              <a:rPr lang="en-US" sz="4200" b="1" i="1" dirty="0">
                <a:solidFill>
                  <a:srgbClr val="5F0EAA"/>
                </a:solidFill>
              </a:rPr>
              <a:t>Social interactions (verbal) between </a:t>
            </a:r>
            <a:r>
              <a:rPr lang="en-US" sz="4200" b="1" i="1" dirty="0" smtClean="0">
                <a:solidFill>
                  <a:srgbClr val="5F0EAA"/>
                </a:solidFill>
              </a:rPr>
              <a:t>individuals</a:t>
            </a:r>
            <a:endParaRPr lang="en-US" sz="4200" b="1" i="1" dirty="0">
              <a:solidFill>
                <a:srgbClr val="5F0EAA"/>
              </a:solidFill>
            </a:endParaRPr>
          </a:p>
          <a:p>
            <a:pPr marL="1206500" lvl="0" indent="-406400">
              <a:lnSpc>
                <a:spcPct val="120000"/>
              </a:lnSpc>
              <a:spcBef>
                <a:spcPts val="0"/>
              </a:spcBef>
              <a:buClr>
                <a:schemeClr val="accent6">
                  <a:lumMod val="75000"/>
                </a:schemeClr>
              </a:buClr>
              <a:buFont typeface="Wingdings" charset="2"/>
              <a:buChar char="§"/>
            </a:pPr>
            <a:r>
              <a:rPr lang="en-US" sz="4200" b="1" i="1" dirty="0">
                <a:solidFill>
                  <a:srgbClr val="5F0EAA"/>
                </a:solidFill>
              </a:rPr>
              <a:t>Non-verbal communication </a:t>
            </a:r>
          </a:p>
          <a:p>
            <a:pPr marL="1206500" lvl="0" indent="-406400">
              <a:lnSpc>
                <a:spcPct val="120000"/>
              </a:lnSpc>
              <a:spcBef>
                <a:spcPts val="0"/>
              </a:spcBef>
              <a:buClr>
                <a:schemeClr val="accent6">
                  <a:lumMod val="75000"/>
                </a:schemeClr>
              </a:buClr>
              <a:buFont typeface="Wingdings" charset="2"/>
              <a:buChar char="§"/>
            </a:pPr>
            <a:r>
              <a:rPr lang="en-US" sz="4200" b="1" i="1" dirty="0" smtClean="0">
                <a:solidFill>
                  <a:srgbClr val="5F0EAA"/>
                </a:solidFill>
              </a:rPr>
              <a:t>Behaviors</a:t>
            </a:r>
            <a:endParaRPr lang="en-US" sz="1700" b="1" i="1" dirty="0">
              <a:solidFill>
                <a:srgbClr val="5F0EAA"/>
              </a:solidFill>
            </a:endParaRPr>
          </a:p>
          <a:p>
            <a:pPr marL="1206500" lvl="0" indent="-406400">
              <a:lnSpc>
                <a:spcPct val="120000"/>
              </a:lnSpc>
              <a:spcBef>
                <a:spcPts val="0"/>
              </a:spcBef>
              <a:buClr>
                <a:schemeClr val="accent6">
                  <a:lumMod val="75000"/>
                </a:schemeClr>
              </a:buClr>
              <a:buFont typeface="Wingdings" charset="2"/>
              <a:buChar char="§"/>
            </a:pPr>
            <a:r>
              <a:rPr lang="en-US" sz="4200" b="1" i="1" dirty="0">
                <a:solidFill>
                  <a:srgbClr val="5F0EAA"/>
                </a:solidFill>
              </a:rPr>
              <a:t>Things you might have expected to see—but </a:t>
            </a:r>
            <a:r>
              <a:rPr lang="en-US" sz="4200" b="1" i="1" dirty="0" smtClean="0">
                <a:solidFill>
                  <a:srgbClr val="5F0EAA"/>
                </a:solidFill>
              </a:rPr>
              <a:t>didn’t</a:t>
            </a:r>
            <a:endParaRPr lang="en-US" i="1" dirty="0">
              <a:solidFill>
                <a:schemeClr val="accent6">
                  <a:lumMod val="75000"/>
                </a:schemeClr>
              </a:solidFill>
            </a:endParaRPr>
          </a:p>
          <a:p>
            <a:endParaRPr lang="en-US" dirty="0"/>
          </a:p>
        </p:txBody>
      </p:sp>
    </p:spTree>
    <p:extLst>
      <p:ext uri="{BB962C8B-B14F-4D97-AF65-F5344CB8AC3E}">
        <p14:creationId xmlns:p14="http://schemas.microsoft.com/office/powerpoint/2010/main" val="3999727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E1C16987-6A2D-4E31-AACF-C9FE67E9C5AC}" type="slidenum">
              <a:rPr lang="en-US" smtClean="0">
                <a:solidFill>
                  <a:srgbClr val="000000"/>
                </a:solidFill>
              </a:rPr>
              <a:t>16</a:t>
            </a:fld>
            <a:endParaRPr lang="en-US" dirty="0">
              <a:solidFill>
                <a:srgbClr val="000000"/>
              </a:solidFill>
            </a:endParaRPr>
          </a:p>
        </p:txBody>
      </p:sp>
      <p:sp>
        <p:nvSpPr>
          <p:cNvPr id="3" name="Title 2"/>
          <p:cNvSpPr>
            <a:spLocks noGrp="1"/>
          </p:cNvSpPr>
          <p:nvPr>
            <p:ph type="title"/>
          </p:nvPr>
        </p:nvSpPr>
        <p:spPr>
          <a:xfrm>
            <a:off x="276225" y="228601"/>
            <a:ext cx="8591550" cy="838200"/>
          </a:xfrm>
        </p:spPr>
        <p:txBody>
          <a:bodyPr/>
          <a:lstStyle/>
          <a:p>
            <a:pPr algn="ctr"/>
            <a:r>
              <a:rPr lang="en-US" b="1" i="1" dirty="0" smtClean="0"/>
              <a:t>Observational Videos to be Viewed in Class</a:t>
            </a:r>
            <a:endParaRPr lang="en-US" b="1" i="1" dirty="0"/>
          </a:p>
        </p:txBody>
      </p:sp>
      <p:sp>
        <p:nvSpPr>
          <p:cNvPr id="4" name="Content Placeholder 3"/>
          <p:cNvSpPr>
            <a:spLocks noGrp="1"/>
          </p:cNvSpPr>
          <p:nvPr>
            <p:ph sz="quarter" idx="13"/>
          </p:nvPr>
        </p:nvSpPr>
        <p:spPr>
          <a:xfrm>
            <a:off x="152400" y="1371600"/>
            <a:ext cx="8991600" cy="4937760"/>
          </a:xfrm>
        </p:spPr>
        <p:txBody>
          <a:bodyPr>
            <a:normAutofit fontScale="77500" lnSpcReduction="20000"/>
          </a:bodyPr>
          <a:lstStyle/>
          <a:p>
            <a:pPr marL="0" indent="0">
              <a:buNone/>
            </a:pPr>
            <a:r>
              <a:rPr lang="en-US" b="1" dirty="0">
                <a:solidFill>
                  <a:schemeClr val="accent6">
                    <a:lumMod val="75000"/>
                  </a:schemeClr>
                </a:solidFill>
              </a:rPr>
              <a:t>Video Clip 1: Understanding Observational Research – Dr. Nancy Dreyer – 1.40 minutes</a:t>
            </a:r>
          </a:p>
          <a:p>
            <a:pPr marL="0" indent="0">
              <a:buNone/>
            </a:pPr>
            <a:r>
              <a:rPr lang="en-US" b="1" dirty="0">
                <a:solidFill>
                  <a:schemeClr val="accent6">
                    <a:lumMod val="75000"/>
                  </a:schemeClr>
                </a:solidFill>
              </a:rPr>
              <a:t> </a:t>
            </a:r>
            <a:r>
              <a:rPr lang="en-US" sz="2600" b="1" dirty="0">
                <a:solidFill>
                  <a:schemeClr val="tx1"/>
                </a:solidFill>
              </a:rPr>
              <a:t>  </a:t>
            </a:r>
            <a:r>
              <a:rPr lang="en-US" sz="2600" b="1" u="sng" dirty="0">
                <a:solidFill>
                  <a:schemeClr val="tx1"/>
                </a:solidFill>
                <a:hlinkClick r:id="rId2"/>
              </a:rPr>
              <a:t>http://www.youtube.com/watch?v=O6xgINQ0bUw</a:t>
            </a:r>
            <a:endParaRPr lang="en-US" sz="2600" b="1" dirty="0">
              <a:solidFill>
                <a:schemeClr val="tx1"/>
              </a:solidFill>
            </a:endParaRPr>
          </a:p>
          <a:p>
            <a:pPr marL="0" indent="0">
              <a:buNone/>
            </a:pPr>
            <a:endParaRPr lang="en-US" sz="1800" b="1" dirty="0">
              <a:solidFill>
                <a:schemeClr val="accent6">
                  <a:lumMod val="75000"/>
                </a:schemeClr>
              </a:solidFill>
            </a:endParaRPr>
          </a:p>
          <a:p>
            <a:pPr marL="0" indent="0">
              <a:buNone/>
            </a:pPr>
            <a:r>
              <a:rPr lang="en-US" b="1" dirty="0">
                <a:solidFill>
                  <a:schemeClr val="accent6">
                    <a:lumMod val="75000"/>
                  </a:schemeClr>
                </a:solidFill>
              </a:rPr>
              <a:t>Video Clip 2: Pregnancy Assessment and Observation Unit and Birth Suites </a:t>
            </a:r>
          </a:p>
          <a:p>
            <a:pPr marL="0" indent="0">
              <a:buNone/>
            </a:pPr>
            <a:r>
              <a:rPr lang="en-US" b="1" dirty="0">
                <a:solidFill>
                  <a:schemeClr val="accent6">
                    <a:lumMod val="75000"/>
                  </a:schemeClr>
                </a:solidFill>
              </a:rPr>
              <a:t>     – Mater Health Services in South Brisbane, Australia – 5.01 minutes</a:t>
            </a:r>
          </a:p>
          <a:p>
            <a:pPr marL="0" indent="0">
              <a:buNone/>
            </a:pPr>
            <a:r>
              <a:rPr lang="en-US" b="1" dirty="0">
                <a:solidFill>
                  <a:schemeClr val="accent6">
                    <a:lumMod val="75000"/>
                  </a:schemeClr>
                </a:solidFill>
              </a:rPr>
              <a:t>  </a:t>
            </a:r>
            <a:r>
              <a:rPr lang="en-US" sz="2600" b="1" dirty="0">
                <a:solidFill>
                  <a:schemeClr val="accent6">
                    <a:lumMod val="75000"/>
                  </a:schemeClr>
                </a:solidFill>
              </a:rPr>
              <a:t> </a:t>
            </a:r>
            <a:r>
              <a:rPr lang="en-US" sz="2600" b="1" u="sng" dirty="0">
                <a:solidFill>
                  <a:schemeClr val="accent6">
                    <a:lumMod val="75000"/>
                  </a:schemeClr>
                </a:solidFill>
                <a:hlinkClick r:id="rId3"/>
              </a:rPr>
              <a:t>http://www.youtube.com/watch?v=QffU0A0m4m8</a:t>
            </a:r>
            <a:endParaRPr lang="en-US" sz="2600" b="1" dirty="0">
              <a:solidFill>
                <a:schemeClr val="accent6">
                  <a:lumMod val="75000"/>
                </a:schemeClr>
              </a:solidFill>
            </a:endParaRPr>
          </a:p>
          <a:p>
            <a:pPr marL="0" indent="0">
              <a:buNone/>
            </a:pPr>
            <a:r>
              <a:rPr lang="en-US" b="1" dirty="0">
                <a:solidFill>
                  <a:schemeClr val="accent6">
                    <a:lumMod val="75000"/>
                  </a:schemeClr>
                </a:solidFill>
              </a:rPr>
              <a:t> </a:t>
            </a:r>
          </a:p>
          <a:p>
            <a:pPr marL="0" indent="0">
              <a:buNone/>
            </a:pPr>
            <a:r>
              <a:rPr lang="en-US" b="1" dirty="0">
                <a:solidFill>
                  <a:schemeClr val="accent6">
                    <a:lumMod val="75000"/>
                  </a:schemeClr>
                </a:solidFill>
              </a:rPr>
              <a:t>Video Clip 3: Homeless Veteran Demands Housing at Giant VA Campus – 1.45 minutes</a:t>
            </a:r>
          </a:p>
          <a:p>
            <a:pPr marL="0" indent="0">
              <a:buNone/>
            </a:pPr>
            <a:r>
              <a:rPr lang="en-US" sz="2900" b="1" dirty="0">
                <a:solidFill>
                  <a:schemeClr val="accent6">
                    <a:lumMod val="75000"/>
                  </a:schemeClr>
                </a:solidFill>
              </a:rPr>
              <a:t>   </a:t>
            </a:r>
            <a:r>
              <a:rPr lang="en-US" sz="2900" b="1" u="sng" dirty="0">
                <a:solidFill>
                  <a:schemeClr val="accent6">
                    <a:lumMod val="75000"/>
                  </a:schemeClr>
                </a:solidFill>
                <a:hlinkClick r:id="rId4"/>
              </a:rPr>
              <a:t>http://www.youtube.com/watch?v=Y0Q54E--9ss</a:t>
            </a:r>
            <a:r>
              <a:rPr lang="en-US" sz="2900" b="1" dirty="0">
                <a:solidFill>
                  <a:schemeClr val="accent6">
                    <a:lumMod val="75000"/>
                  </a:schemeClr>
                </a:solidFill>
              </a:rPr>
              <a:t>  </a:t>
            </a:r>
          </a:p>
          <a:p>
            <a:pPr marL="0" indent="0">
              <a:buNone/>
            </a:pPr>
            <a:r>
              <a:rPr lang="en-US" b="1" dirty="0">
                <a:solidFill>
                  <a:schemeClr val="accent6">
                    <a:lumMod val="75000"/>
                  </a:schemeClr>
                </a:solidFill>
              </a:rPr>
              <a:t> </a:t>
            </a:r>
          </a:p>
          <a:p>
            <a:pPr marL="0" indent="0">
              <a:buNone/>
            </a:pPr>
            <a:r>
              <a:rPr lang="en-US" b="1" dirty="0">
                <a:solidFill>
                  <a:schemeClr val="accent6">
                    <a:lumMod val="75000"/>
                  </a:schemeClr>
                </a:solidFill>
              </a:rPr>
              <a:t>Video Clip 4: Ethnography for design: Handicapped aboard plane in China – 9.33 minutes</a:t>
            </a:r>
          </a:p>
          <a:p>
            <a:pPr marL="0" indent="0">
              <a:buNone/>
            </a:pPr>
            <a:r>
              <a:rPr lang="en-US" b="1" dirty="0">
                <a:solidFill>
                  <a:schemeClr val="accent6">
                    <a:lumMod val="75000"/>
                  </a:schemeClr>
                </a:solidFill>
              </a:rPr>
              <a:t> </a:t>
            </a:r>
            <a:r>
              <a:rPr lang="en-US" sz="2900" b="1" dirty="0">
                <a:solidFill>
                  <a:schemeClr val="accent6">
                    <a:lumMod val="75000"/>
                  </a:schemeClr>
                </a:solidFill>
              </a:rPr>
              <a:t>  </a:t>
            </a:r>
            <a:r>
              <a:rPr lang="en-US" sz="2900" b="1" u="sng" dirty="0">
                <a:solidFill>
                  <a:schemeClr val="accent6">
                    <a:lumMod val="75000"/>
                  </a:schemeClr>
                </a:solidFill>
                <a:hlinkClick r:id="rId5"/>
              </a:rPr>
              <a:t>http://www.youtube.com/watch?v=QzNLdN44r7Y&amp;feature=related</a:t>
            </a:r>
            <a:endParaRPr lang="en-US" sz="2900" b="1" dirty="0">
              <a:solidFill>
                <a:schemeClr val="accent6">
                  <a:lumMod val="75000"/>
                </a:schemeClr>
              </a:solidFill>
            </a:endParaRPr>
          </a:p>
          <a:p>
            <a:pPr marL="0" indent="0">
              <a:buNone/>
            </a:pPr>
            <a:r>
              <a:rPr lang="en-US" b="1" dirty="0">
                <a:solidFill>
                  <a:schemeClr val="accent6">
                    <a:lumMod val="75000"/>
                  </a:schemeClr>
                </a:solidFill>
              </a:rPr>
              <a:t> </a:t>
            </a:r>
          </a:p>
          <a:p>
            <a:pPr marL="0" indent="0">
              <a:buNone/>
            </a:pPr>
            <a:r>
              <a:rPr lang="en-US" b="1" dirty="0">
                <a:solidFill>
                  <a:schemeClr val="accent6">
                    <a:lumMod val="75000"/>
                  </a:schemeClr>
                </a:solidFill>
              </a:rPr>
              <a:t>Video Clip 5: Some American families and the way they eat – Lincoln, Nebraska – 5.38 minutes</a:t>
            </a:r>
          </a:p>
          <a:p>
            <a:pPr marL="114300" indent="0">
              <a:buNone/>
            </a:pPr>
            <a:r>
              <a:rPr lang="en-US" sz="1700" b="1" u="sng" dirty="0">
                <a:solidFill>
                  <a:schemeClr val="accent6">
                    <a:lumMod val="75000"/>
                  </a:schemeClr>
                </a:solidFill>
                <a:hlinkClick r:id="rId6"/>
              </a:rPr>
              <a:t>http://www.youtube.com/watch?v=GMdwGxreYcM&amp;context=C31f8039ADOEgsToPDskKD-P0sDJR29mcunGFmJR2z</a:t>
            </a:r>
            <a:endParaRPr lang="en-US" sz="1700" b="1" dirty="0">
              <a:solidFill>
                <a:schemeClr val="accent6">
                  <a:lumMod val="75000"/>
                </a:schemeClr>
              </a:solidFill>
            </a:endParaRPr>
          </a:p>
          <a:p>
            <a:pPr marL="0" indent="0">
              <a:buNone/>
            </a:pPr>
            <a:endParaRPr lang="en-US" dirty="0"/>
          </a:p>
        </p:txBody>
      </p:sp>
    </p:spTree>
    <p:extLst>
      <p:ext uri="{BB962C8B-B14F-4D97-AF65-F5344CB8AC3E}">
        <p14:creationId xmlns:p14="http://schemas.microsoft.com/office/powerpoint/2010/main" val="4119434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381000"/>
            <a:ext cx="9144000" cy="838200"/>
          </a:xfrm>
        </p:spPr>
        <p:txBody>
          <a:bodyPr>
            <a:normAutofit/>
          </a:bodyPr>
          <a:lstStyle/>
          <a:p>
            <a:r>
              <a:rPr lang="en-US" sz="3200" b="1" i="1" dirty="0">
                <a:solidFill>
                  <a:srgbClr val="5F0EAA"/>
                </a:solidFill>
                <a:latin typeface="Arial" charset="0"/>
                <a:cs typeface="Arial" charset="0"/>
              </a:rPr>
              <a:t>Summary Guidelines for </a:t>
            </a:r>
            <a:r>
              <a:rPr lang="en-US" sz="3200" b="1" i="1" dirty="0" smtClean="0">
                <a:solidFill>
                  <a:srgbClr val="5F0EAA"/>
                </a:solidFill>
                <a:latin typeface="Arial" charset="0"/>
                <a:cs typeface="Arial" charset="0"/>
              </a:rPr>
              <a:t>Qualitative Fieldwork</a:t>
            </a:r>
            <a:endParaRPr lang="en-US" sz="3200" b="1" i="1" dirty="0">
              <a:solidFill>
                <a:srgbClr val="5F0EAA"/>
              </a:solidFill>
              <a:latin typeface="Arial" charset="0"/>
              <a:cs typeface="Arial" charset="0"/>
            </a:endParaRPr>
          </a:p>
        </p:txBody>
      </p:sp>
      <p:sp>
        <p:nvSpPr>
          <p:cNvPr id="55299" name="Rectangle 3"/>
          <p:cNvSpPr>
            <a:spLocks noGrp="1" noChangeArrowheads="1"/>
          </p:cNvSpPr>
          <p:nvPr>
            <p:ph sz="quarter" idx="13"/>
          </p:nvPr>
        </p:nvSpPr>
        <p:spPr>
          <a:xfrm>
            <a:off x="381000" y="1371600"/>
            <a:ext cx="8610600" cy="4876800"/>
          </a:xfrm>
        </p:spPr>
        <p:txBody>
          <a:bodyPr>
            <a:normAutofit/>
          </a:bodyPr>
          <a:lstStyle/>
          <a:p>
            <a:pPr marL="292100" indent="-292100">
              <a:lnSpc>
                <a:spcPct val="90000"/>
              </a:lnSpc>
              <a:buClr>
                <a:schemeClr val="accent6">
                  <a:lumMod val="50000"/>
                </a:schemeClr>
              </a:buClr>
              <a:buNone/>
            </a:pPr>
            <a:endParaRPr lang="en-US" sz="900" dirty="0" smtClean="0">
              <a:solidFill>
                <a:srgbClr val="000090"/>
              </a:solidFill>
            </a:endParaRPr>
          </a:p>
          <a:p>
            <a:pPr marL="292100" indent="-292100">
              <a:lnSpc>
                <a:spcPct val="90000"/>
              </a:lnSpc>
              <a:buClr>
                <a:schemeClr val="accent6">
                  <a:lumMod val="50000"/>
                </a:schemeClr>
              </a:buClr>
              <a:buFont typeface="Wingdings" charset="2"/>
              <a:buChar char="Ø"/>
            </a:pPr>
            <a:r>
              <a:rPr lang="en-US" sz="2000" b="1" dirty="0" smtClean="0">
                <a:solidFill>
                  <a:srgbClr val="5F0EAA"/>
                </a:solidFill>
              </a:rPr>
              <a:t>Design </a:t>
            </a:r>
            <a:r>
              <a:rPr lang="en-US" sz="2000" b="1" dirty="0">
                <a:solidFill>
                  <a:srgbClr val="5F0EAA"/>
                </a:solidFill>
              </a:rPr>
              <a:t>fieldwork to be clear about your role as observer (degree of participation); the tension between insider (emic) and outsider (etic) perspectives; degree and nature of collaboration with </a:t>
            </a:r>
            <a:r>
              <a:rPr lang="en-US" sz="2000" b="1" dirty="0" smtClean="0">
                <a:solidFill>
                  <a:srgbClr val="5F0EAA"/>
                </a:solidFill>
              </a:rPr>
              <a:t>co- </a:t>
            </a:r>
            <a:r>
              <a:rPr lang="en-US" sz="2000" b="1" dirty="0">
                <a:solidFill>
                  <a:srgbClr val="5F0EAA"/>
                </a:solidFill>
              </a:rPr>
              <a:t>researchers; disclosure and explanation of the observer’s role to others; duration of observations (short vs. long); and focus of observation (narrow vs. broad).</a:t>
            </a:r>
          </a:p>
          <a:p>
            <a:pPr marL="292100" indent="-292100">
              <a:lnSpc>
                <a:spcPct val="90000"/>
              </a:lnSpc>
              <a:buClr>
                <a:schemeClr val="accent6">
                  <a:lumMod val="50000"/>
                </a:schemeClr>
              </a:buClr>
              <a:buFont typeface="Wingdings" charset="2"/>
              <a:buChar char="Ø"/>
            </a:pPr>
            <a:endParaRPr lang="en-US" sz="900" b="1" dirty="0">
              <a:solidFill>
                <a:srgbClr val="5F0EAA"/>
              </a:solidFill>
              <a:latin typeface="Verdana" pitchFamily="34" charset="0"/>
              <a:cs typeface="Times New Roman" pitchFamily="18" charset="0"/>
            </a:endParaRPr>
          </a:p>
          <a:p>
            <a:pPr marL="292100" indent="-292100">
              <a:lnSpc>
                <a:spcPct val="90000"/>
              </a:lnSpc>
              <a:buClr>
                <a:schemeClr val="accent6">
                  <a:lumMod val="50000"/>
                </a:schemeClr>
              </a:buClr>
              <a:buFont typeface="Wingdings" charset="2"/>
              <a:buChar char="Ø"/>
            </a:pPr>
            <a:r>
              <a:rPr lang="en-US" sz="2000" b="1" dirty="0">
                <a:solidFill>
                  <a:srgbClr val="5F0EAA"/>
                </a:solidFill>
              </a:rPr>
              <a:t>Field notes are descriptive, thick, deep and rich descriptions.</a:t>
            </a:r>
            <a:endParaRPr lang="en-US" sz="2000" b="1" dirty="0">
              <a:solidFill>
                <a:srgbClr val="5F0EAA"/>
              </a:solidFill>
              <a:latin typeface="Verdana" pitchFamily="34" charset="0"/>
              <a:cs typeface="Times New Roman" pitchFamily="18" charset="0"/>
            </a:endParaRPr>
          </a:p>
          <a:p>
            <a:pPr marL="292100" indent="-292100">
              <a:lnSpc>
                <a:spcPct val="90000"/>
              </a:lnSpc>
              <a:buClr>
                <a:schemeClr val="accent6">
                  <a:lumMod val="50000"/>
                </a:schemeClr>
              </a:buClr>
              <a:buFont typeface="Wingdings" charset="2"/>
              <a:buChar char="Ø"/>
            </a:pPr>
            <a:endParaRPr lang="en-US" sz="900" b="1" dirty="0">
              <a:solidFill>
                <a:srgbClr val="5F0EAA"/>
              </a:solidFill>
              <a:latin typeface="Verdana" pitchFamily="34" charset="0"/>
              <a:cs typeface="Times New Roman" pitchFamily="18" charset="0"/>
            </a:endParaRPr>
          </a:p>
          <a:p>
            <a:pPr marL="292100" indent="-292100">
              <a:lnSpc>
                <a:spcPct val="90000"/>
              </a:lnSpc>
              <a:buClr>
                <a:schemeClr val="accent6">
                  <a:lumMod val="50000"/>
                </a:schemeClr>
              </a:buClr>
              <a:buFont typeface="Wingdings" charset="2"/>
              <a:buChar char="Ø"/>
            </a:pPr>
            <a:r>
              <a:rPr lang="en-US" sz="2000" b="1" dirty="0">
                <a:solidFill>
                  <a:srgbClr val="5F0EAA"/>
                </a:solidFill>
              </a:rPr>
              <a:t>Stay open.  Gather a variety of information from different perspectives.  Be opportunistic, follow leads and sampling purposefully to deepen understanding.  Allow the design to emerge flexibly as new understandings open up new paths of inquiry.</a:t>
            </a:r>
          </a:p>
          <a:p>
            <a:pPr marL="292100" indent="-292100">
              <a:lnSpc>
                <a:spcPct val="90000"/>
              </a:lnSpc>
              <a:buClr>
                <a:schemeClr val="accent6">
                  <a:lumMod val="50000"/>
                </a:schemeClr>
              </a:buClr>
              <a:buFont typeface="Wingdings" charset="2"/>
              <a:buChar char="Ø"/>
            </a:pPr>
            <a:endParaRPr lang="en-US" sz="800" b="1" dirty="0">
              <a:solidFill>
                <a:srgbClr val="5F0EAA"/>
              </a:solidFill>
              <a:latin typeface="Verdana" pitchFamily="34" charset="0"/>
              <a:cs typeface="Times New Roman" pitchFamily="18" charset="0"/>
            </a:endParaRPr>
          </a:p>
          <a:p>
            <a:pPr marL="292100" indent="-292100">
              <a:lnSpc>
                <a:spcPct val="90000"/>
              </a:lnSpc>
              <a:buClr>
                <a:schemeClr val="accent6">
                  <a:lumMod val="50000"/>
                </a:schemeClr>
              </a:buClr>
              <a:buFont typeface="Wingdings" charset="2"/>
              <a:buChar char="Ø"/>
            </a:pPr>
            <a:r>
              <a:rPr lang="en-US" sz="2000" b="1" dirty="0">
                <a:solidFill>
                  <a:srgbClr val="5F0EAA"/>
                </a:solidFill>
              </a:rPr>
              <a:t>Cross validate/ triangulate: observations, interviews, documents, artifacts, recordings and photographs.  </a:t>
            </a:r>
            <a:r>
              <a:rPr lang="en-US" sz="2000" b="1" dirty="0" smtClean="0">
                <a:solidFill>
                  <a:srgbClr val="5F0EAA"/>
                </a:solidFill>
              </a:rPr>
              <a:t>Use multiple &amp; </a:t>
            </a:r>
            <a:r>
              <a:rPr lang="en-US" sz="2000" b="1" dirty="0">
                <a:solidFill>
                  <a:srgbClr val="5F0EAA"/>
                </a:solidFill>
              </a:rPr>
              <a:t>mixed </a:t>
            </a:r>
            <a:r>
              <a:rPr lang="en-US" sz="2000" b="1" dirty="0" smtClean="0">
                <a:solidFill>
                  <a:srgbClr val="5F0EAA"/>
                </a:solidFill>
              </a:rPr>
              <a:t>methods.</a:t>
            </a:r>
            <a:endParaRPr lang="en-US" sz="2000" b="1" dirty="0">
              <a:solidFill>
                <a:srgbClr val="5F0EAA"/>
              </a:solidFill>
            </a:endParaRPr>
          </a:p>
          <a:p>
            <a:pPr>
              <a:lnSpc>
                <a:spcPct val="90000"/>
              </a:lnSpc>
            </a:pPr>
            <a:endParaRPr lang="en-US" sz="2000" dirty="0"/>
          </a:p>
        </p:txBody>
      </p:sp>
      <p:sp>
        <p:nvSpPr>
          <p:cNvPr id="2" name="Slide Number Placeholder 1"/>
          <p:cNvSpPr>
            <a:spLocks noGrp="1"/>
          </p:cNvSpPr>
          <p:nvPr>
            <p:ph type="sldNum" sz="quarter" idx="12"/>
          </p:nvPr>
        </p:nvSpPr>
        <p:spPr/>
        <p:txBody>
          <a:bodyPr>
            <a:normAutofit fontScale="92500" lnSpcReduction="20000"/>
          </a:bodyPr>
          <a:lstStyle/>
          <a:p>
            <a:fld id="{E1C16987-6A2D-4E31-AACF-C9FE67E9C5AC}" type="slidenum">
              <a:rPr lang="en-US" smtClean="0">
                <a:solidFill>
                  <a:schemeClr val="tx1"/>
                </a:solidFill>
              </a:rPr>
              <a:t>2</a:t>
            </a:fld>
            <a:endParaRPr lang="en-US" dirty="0">
              <a:solidFill>
                <a:schemeClr val="tx1"/>
              </a:solidFill>
            </a:endParaRPr>
          </a:p>
        </p:txBody>
      </p:sp>
    </p:spTree>
  </p:cSld>
  <p:clrMapOvr>
    <a:masterClrMapping/>
  </p:clrMapOvr>
  <p:transition xmlns:p14="http://schemas.microsoft.com/office/powerpoint/2010/main">
    <p:cover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anim calcmode="lin" valueType="num">
                                      <p:cBhvr additive="base">
                                        <p:cTn id="7"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55299">
                                            <p:txEl>
                                              <p:pRg st="3" end="3"/>
                                            </p:txEl>
                                          </p:spTgt>
                                        </p:tgtEl>
                                        <p:attrNameLst>
                                          <p:attrName>style.visibility</p:attrName>
                                        </p:attrNameLst>
                                      </p:cBhvr>
                                      <p:to>
                                        <p:strVal val="visible"/>
                                      </p:to>
                                    </p:set>
                                    <p:anim calcmode="lin" valueType="num">
                                      <p:cBhvr additive="base">
                                        <p:cTn id="13" dur="500" fill="hold"/>
                                        <p:tgtEl>
                                          <p:spTgt spid="55299">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55299">
                                            <p:txEl>
                                              <p:pRg st="5" end="5"/>
                                            </p:txEl>
                                          </p:spTgt>
                                        </p:tgtEl>
                                        <p:attrNameLst>
                                          <p:attrName>style.visibility</p:attrName>
                                        </p:attrNameLst>
                                      </p:cBhvr>
                                      <p:to>
                                        <p:strVal val="visible"/>
                                      </p:to>
                                    </p:set>
                                    <p:anim calcmode="lin" valueType="num">
                                      <p:cBhvr additive="base">
                                        <p:cTn id="19" dur="500" fill="hold"/>
                                        <p:tgtEl>
                                          <p:spTgt spid="55299">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55299">
                                            <p:txEl>
                                              <p:pRg st="7" end="7"/>
                                            </p:txEl>
                                          </p:spTgt>
                                        </p:tgtEl>
                                        <p:attrNameLst>
                                          <p:attrName>style.visibility</p:attrName>
                                        </p:attrNameLst>
                                      </p:cBhvr>
                                      <p:to>
                                        <p:strVal val="visible"/>
                                      </p:to>
                                    </p:set>
                                    <p:anim calcmode="lin" valueType="num">
                                      <p:cBhvr additive="base">
                                        <p:cTn id="25" dur="500" fill="hold"/>
                                        <p:tgtEl>
                                          <p:spTgt spid="55299">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04800" y="228600"/>
            <a:ext cx="8534400" cy="762000"/>
          </a:xfrm>
        </p:spPr>
        <p:txBody>
          <a:bodyPr>
            <a:normAutofit/>
          </a:bodyPr>
          <a:lstStyle/>
          <a:p>
            <a:pPr algn="ctr"/>
            <a:r>
              <a:rPr lang="en-US" b="1" i="1" dirty="0" smtClean="0">
                <a:solidFill>
                  <a:srgbClr val="5F0EAA"/>
                </a:solidFill>
                <a:latin typeface="Arial" charset="0"/>
                <a:cs typeface="Arial" charset="0"/>
              </a:rPr>
              <a:t>Additional Observation Guidelines</a:t>
            </a:r>
            <a:endParaRPr lang="en-US" b="1" i="1" dirty="0">
              <a:solidFill>
                <a:srgbClr val="5F0EAA"/>
              </a:solidFill>
              <a:latin typeface="Arial" charset="0"/>
              <a:cs typeface="Arial" charset="0"/>
            </a:endParaRPr>
          </a:p>
        </p:txBody>
      </p:sp>
      <p:sp>
        <p:nvSpPr>
          <p:cNvPr id="57347" name="Rectangle 3"/>
          <p:cNvSpPr>
            <a:spLocks noGrp="1" noChangeArrowheads="1"/>
          </p:cNvSpPr>
          <p:nvPr>
            <p:ph sz="quarter" idx="13"/>
          </p:nvPr>
        </p:nvSpPr>
        <p:spPr>
          <a:xfrm>
            <a:off x="304800" y="990600"/>
            <a:ext cx="8686800" cy="5562600"/>
          </a:xfrm>
        </p:spPr>
        <p:txBody>
          <a:bodyPr>
            <a:normAutofit lnSpcReduction="10000"/>
          </a:bodyPr>
          <a:lstStyle/>
          <a:p>
            <a:pPr indent="-171450">
              <a:lnSpc>
                <a:spcPct val="90000"/>
              </a:lnSpc>
              <a:buClr>
                <a:schemeClr val="accent6">
                  <a:lumMod val="75000"/>
                </a:schemeClr>
              </a:buClr>
              <a:buFont typeface="Wingdings" charset="2"/>
              <a:buChar char="Ø"/>
            </a:pPr>
            <a:endParaRPr lang="en-US" sz="900" dirty="0"/>
          </a:p>
          <a:p>
            <a:pPr marL="533400" indent="-533400">
              <a:lnSpc>
                <a:spcPct val="90000"/>
              </a:lnSpc>
              <a:buClr>
                <a:schemeClr val="accent6">
                  <a:lumMod val="75000"/>
                </a:schemeClr>
              </a:buClr>
              <a:buFont typeface="Wingdings" charset="2"/>
              <a:buChar char="Ø"/>
            </a:pPr>
            <a:r>
              <a:rPr lang="en-US" sz="2000" b="1" dirty="0" smtClean="0">
                <a:solidFill>
                  <a:srgbClr val="5F0EAA"/>
                </a:solidFill>
              </a:rPr>
              <a:t>Use </a:t>
            </a:r>
            <a:r>
              <a:rPr lang="en-US" sz="2000" b="1" dirty="0">
                <a:solidFill>
                  <a:srgbClr val="5F0EAA"/>
                </a:solidFill>
              </a:rPr>
              <a:t>participant quotations </a:t>
            </a:r>
            <a:r>
              <a:rPr lang="en-US" sz="2000" b="1" dirty="0" smtClean="0">
                <a:solidFill>
                  <a:srgbClr val="5F0EAA"/>
                </a:solidFill>
              </a:rPr>
              <a:t>and own </a:t>
            </a:r>
            <a:r>
              <a:rPr lang="en-US" sz="2000" b="1" dirty="0">
                <a:solidFill>
                  <a:srgbClr val="5F0EAA"/>
                </a:solidFill>
              </a:rPr>
              <a:t>words to capture views and experiences.</a:t>
            </a:r>
            <a:endParaRPr lang="en-US" sz="2000" b="1" dirty="0">
              <a:solidFill>
                <a:srgbClr val="5F0EAA"/>
              </a:solidFill>
              <a:latin typeface="Verdana" pitchFamily="34" charset="0"/>
              <a:cs typeface="Times New Roman" pitchFamily="18" charset="0"/>
            </a:endParaRPr>
          </a:p>
          <a:p>
            <a:pPr marL="533400" indent="-533400">
              <a:lnSpc>
                <a:spcPct val="90000"/>
              </a:lnSpc>
              <a:buClr>
                <a:schemeClr val="accent6">
                  <a:lumMod val="75000"/>
                </a:schemeClr>
              </a:buClr>
              <a:buFont typeface="Wingdings" charset="2"/>
              <a:buChar char="Ø"/>
            </a:pPr>
            <a:r>
              <a:rPr lang="en-US" sz="2000" b="1" dirty="0">
                <a:solidFill>
                  <a:srgbClr val="5F0EAA"/>
                </a:solidFill>
              </a:rPr>
              <a:t>Select key informants wisely and use them carefully.  Use wisdom of drawn </a:t>
            </a:r>
            <a:r>
              <a:rPr lang="en-US" sz="2000" b="1" dirty="0" smtClean="0">
                <a:solidFill>
                  <a:srgbClr val="5F0EAA"/>
                </a:solidFill>
              </a:rPr>
              <a:t>perspectives, </a:t>
            </a:r>
            <a:r>
              <a:rPr lang="en-US" sz="2000" b="1" dirty="0">
                <a:solidFill>
                  <a:srgbClr val="5F0EAA"/>
                </a:solidFill>
              </a:rPr>
              <a:t>but </a:t>
            </a:r>
            <a:r>
              <a:rPr lang="en-US" sz="2000" b="1" dirty="0" smtClean="0">
                <a:solidFill>
                  <a:srgbClr val="5F0EAA"/>
                </a:solidFill>
              </a:rPr>
              <a:t>realize that their </a:t>
            </a:r>
            <a:r>
              <a:rPr lang="en-US" sz="2000" b="1" dirty="0">
                <a:solidFill>
                  <a:srgbClr val="5F0EAA"/>
                </a:solidFill>
              </a:rPr>
              <a:t>perspective is selective (like everyone else).</a:t>
            </a:r>
            <a:endParaRPr lang="en-US" sz="2000" b="1" dirty="0">
              <a:solidFill>
                <a:srgbClr val="5F0EAA"/>
              </a:solidFill>
              <a:latin typeface="Verdana" pitchFamily="34" charset="0"/>
              <a:cs typeface="Times New Roman" pitchFamily="18" charset="0"/>
            </a:endParaRPr>
          </a:p>
          <a:p>
            <a:pPr marL="533400" indent="-533400">
              <a:lnSpc>
                <a:spcPct val="90000"/>
              </a:lnSpc>
              <a:buClr>
                <a:schemeClr val="accent6">
                  <a:lumMod val="75000"/>
                </a:schemeClr>
              </a:buClr>
              <a:buFont typeface="Wingdings" charset="2"/>
              <a:buChar char="Ø"/>
            </a:pPr>
            <a:r>
              <a:rPr lang="en-US" sz="2000" b="1" dirty="0">
                <a:solidFill>
                  <a:srgbClr val="5F0EAA"/>
                </a:solidFill>
              </a:rPr>
              <a:t>Be aware of the different stages of </a:t>
            </a:r>
            <a:r>
              <a:rPr lang="en-US" sz="2000" b="1" dirty="0" smtClean="0">
                <a:solidFill>
                  <a:srgbClr val="5F0EAA"/>
                </a:solidFill>
              </a:rPr>
              <a:t>fieldwork</a:t>
            </a:r>
          </a:p>
          <a:p>
            <a:pPr marL="533400" indent="-533400">
              <a:lnSpc>
                <a:spcPct val="90000"/>
              </a:lnSpc>
              <a:buClr>
                <a:schemeClr val="accent6">
                  <a:lumMod val="75000"/>
                </a:schemeClr>
              </a:buClr>
              <a:buFont typeface="Wingdings" charset="2"/>
              <a:buChar char="Ø"/>
            </a:pPr>
            <a:endParaRPr lang="en-US" sz="800" b="1" dirty="0">
              <a:solidFill>
                <a:srgbClr val="5F0EAA"/>
              </a:solidFill>
            </a:endParaRPr>
          </a:p>
          <a:p>
            <a:pPr marL="928688" lvl="1" indent="-457200">
              <a:lnSpc>
                <a:spcPct val="90000"/>
              </a:lnSpc>
              <a:buClr>
                <a:schemeClr val="accent6">
                  <a:lumMod val="75000"/>
                </a:schemeClr>
              </a:buClr>
              <a:buSzPct val="115000"/>
              <a:buFont typeface="Arial"/>
              <a:buChar char="•"/>
            </a:pPr>
            <a:r>
              <a:rPr lang="en-US" sz="1800" b="1" dirty="0">
                <a:solidFill>
                  <a:srgbClr val="5F0EAA"/>
                </a:solidFill>
              </a:rPr>
              <a:t>Build trust; </a:t>
            </a:r>
            <a:r>
              <a:rPr lang="en-US" sz="1800" b="1" dirty="0" smtClean="0">
                <a:solidFill>
                  <a:srgbClr val="5F0EAA"/>
                </a:solidFill>
              </a:rPr>
              <a:t>since you </a:t>
            </a:r>
            <a:r>
              <a:rPr lang="en-US" sz="1800" b="1" dirty="0">
                <a:solidFill>
                  <a:srgbClr val="5F0EAA"/>
                </a:solidFill>
              </a:rPr>
              <a:t>are being evaluated as well</a:t>
            </a:r>
          </a:p>
          <a:p>
            <a:pPr marL="928688" lvl="1" indent="-457200">
              <a:lnSpc>
                <a:spcPct val="90000"/>
              </a:lnSpc>
              <a:buClr>
                <a:schemeClr val="accent6">
                  <a:lumMod val="75000"/>
                </a:schemeClr>
              </a:buClr>
              <a:buSzPct val="115000"/>
              <a:buFont typeface="Arial"/>
              <a:buChar char="•"/>
            </a:pPr>
            <a:r>
              <a:rPr lang="en-US" sz="1800" b="1" dirty="0">
                <a:solidFill>
                  <a:srgbClr val="5F0EAA"/>
                </a:solidFill>
              </a:rPr>
              <a:t>Attend to relationships throughout fieldwork e.g. hosts, sponsors, co researchers, participants in collaborative and participatory research</a:t>
            </a:r>
          </a:p>
          <a:p>
            <a:pPr marL="928688" lvl="1" indent="-457200">
              <a:lnSpc>
                <a:spcPct val="90000"/>
              </a:lnSpc>
              <a:buClr>
                <a:schemeClr val="accent6">
                  <a:lumMod val="75000"/>
                </a:schemeClr>
              </a:buClr>
              <a:buSzPct val="115000"/>
              <a:buFont typeface="Arial"/>
              <a:buChar char="•"/>
            </a:pPr>
            <a:r>
              <a:rPr lang="en-US" sz="1800" b="1" dirty="0">
                <a:solidFill>
                  <a:srgbClr val="5F0EAA"/>
                </a:solidFill>
              </a:rPr>
              <a:t>Stay alert and disciplined during the more routine, middle phase of fieldwork.</a:t>
            </a:r>
          </a:p>
          <a:p>
            <a:pPr marL="928688" lvl="1" indent="-457200">
              <a:lnSpc>
                <a:spcPct val="90000"/>
              </a:lnSpc>
              <a:buClr>
                <a:schemeClr val="accent6">
                  <a:lumMod val="75000"/>
                </a:schemeClr>
              </a:buClr>
              <a:buSzPct val="115000"/>
              <a:buFont typeface="Arial"/>
              <a:buChar char="•"/>
            </a:pPr>
            <a:r>
              <a:rPr lang="en-US" sz="1800" b="1" dirty="0">
                <a:solidFill>
                  <a:srgbClr val="5F0EAA"/>
                </a:solidFill>
              </a:rPr>
              <a:t>Focus on pulling together a useful synthesis as fieldwork draws to a close.  Move from generating possibilities to verifying emergent patterns and confirming themes.</a:t>
            </a:r>
          </a:p>
          <a:p>
            <a:pPr marL="928688" lvl="1" indent="-457200">
              <a:lnSpc>
                <a:spcPct val="90000"/>
              </a:lnSpc>
              <a:buClr>
                <a:schemeClr val="accent6">
                  <a:lumMod val="75000"/>
                </a:schemeClr>
              </a:buClr>
              <a:buSzPct val="115000"/>
              <a:buFont typeface="Arial"/>
              <a:buChar char="•"/>
            </a:pPr>
            <a:r>
              <a:rPr lang="en-US" sz="1800" b="1" dirty="0">
                <a:solidFill>
                  <a:srgbClr val="5F0EAA"/>
                </a:solidFill>
              </a:rPr>
              <a:t>Be disciplined and conscientious in taking detailed field notes at all stages of fieldwork.</a:t>
            </a:r>
          </a:p>
          <a:p>
            <a:pPr marL="928688" lvl="1" indent="-457200">
              <a:lnSpc>
                <a:spcPct val="90000"/>
              </a:lnSpc>
              <a:buClr>
                <a:schemeClr val="accent6">
                  <a:lumMod val="75000"/>
                </a:schemeClr>
              </a:buClr>
              <a:buSzPct val="115000"/>
              <a:buFont typeface="Arial"/>
              <a:buChar char="•"/>
            </a:pPr>
            <a:r>
              <a:rPr lang="en-US" sz="1800" b="1" dirty="0">
                <a:solidFill>
                  <a:srgbClr val="5F0EAA"/>
                </a:solidFill>
              </a:rPr>
              <a:t>In evaluations and action research, provide formative feedback as part of the verification process of fieldworks.  Time that feedback carefully.  Observe its impact.</a:t>
            </a:r>
          </a:p>
        </p:txBody>
      </p:sp>
      <p:sp>
        <p:nvSpPr>
          <p:cNvPr id="2" name="Slide Number Placeholder 1"/>
          <p:cNvSpPr>
            <a:spLocks noGrp="1"/>
          </p:cNvSpPr>
          <p:nvPr>
            <p:ph type="sldNum" sz="quarter" idx="12"/>
          </p:nvPr>
        </p:nvSpPr>
        <p:spPr/>
        <p:txBody>
          <a:bodyPr>
            <a:normAutofit fontScale="92500" lnSpcReduction="20000"/>
          </a:bodyPr>
          <a:lstStyle/>
          <a:p>
            <a:fld id="{E1C16987-6A2D-4E31-AACF-C9FE67E9C5AC}" type="slidenum">
              <a:rPr lang="en-US" smtClean="0"/>
              <a:t>3</a:t>
            </a:fld>
            <a:endParaRPr lang="en-US"/>
          </a:p>
        </p:txBody>
      </p:sp>
    </p:spTree>
  </p:cSld>
  <p:clrMapOvr>
    <a:masterClrMapping/>
  </p:clrMapOvr>
  <p:transition xmlns:p14="http://schemas.microsoft.com/office/powerpoint/2010/main">
    <p:cover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 calcmode="lin" valueType="num">
                                      <p:cBhvr additive="base">
                                        <p:cTn id="7" dur="500" fill="hold"/>
                                        <p:tgtEl>
                                          <p:spTgt spid="5734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anim calcmode="lin" valueType="num">
                                      <p:cBhvr additive="base">
                                        <p:cTn id="19" dur="500" fill="hold"/>
                                        <p:tgtEl>
                                          <p:spTgt spid="573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34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57347">
                                            <p:txEl>
                                              <p:pRg st="5" end="5"/>
                                            </p:txEl>
                                          </p:spTgt>
                                        </p:tgtEl>
                                        <p:attrNameLst>
                                          <p:attrName>style.visibility</p:attrName>
                                        </p:attrNameLst>
                                      </p:cBhvr>
                                      <p:to>
                                        <p:strVal val="visible"/>
                                      </p:to>
                                    </p:set>
                                    <p:anim calcmode="lin" valueType="num">
                                      <p:cBhvr additive="base">
                                        <p:cTn id="23" dur="500" fill="hold"/>
                                        <p:tgtEl>
                                          <p:spTgt spid="57347">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7347">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57347">
                                            <p:txEl>
                                              <p:pRg st="6" end="6"/>
                                            </p:txEl>
                                          </p:spTgt>
                                        </p:tgtEl>
                                        <p:attrNameLst>
                                          <p:attrName>style.visibility</p:attrName>
                                        </p:attrNameLst>
                                      </p:cBhvr>
                                      <p:to>
                                        <p:strVal val="visible"/>
                                      </p:to>
                                    </p:set>
                                    <p:anim calcmode="lin" valueType="num">
                                      <p:cBhvr additive="base">
                                        <p:cTn id="27" dur="500" fill="hold"/>
                                        <p:tgtEl>
                                          <p:spTgt spid="57347">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7347">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57347">
                                            <p:txEl>
                                              <p:pRg st="7" end="7"/>
                                            </p:txEl>
                                          </p:spTgt>
                                        </p:tgtEl>
                                        <p:attrNameLst>
                                          <p:attrName>style.visibility</p:attrName>
                                        </p:attrNameLst>
                                      </p:cBhvr>
                                      <p:to>
                                        <p:strVal val="visible"/>
                                      </p:to>
                                    </p:set>
                                    <p:anim calcmode="lin" valueType="num">
                                      <p:cBhvr additive="base">
                                        <p:cTn id="31" dur="500" fill="hold"/>
                                        <p:tgtEl>
                                          <p:spTgt spid="57347">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347">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57347">
                                            <p:txEl>
                                              <p:pRg st="8" end="8"/>
                                            </p:txEl>
                                          </p:spTgt>
                                        </p:tgtEl>
                                        <p:attrNameLst>
                                          <p:attrName>style.visibility</p:attrName>
                                        </p:attrNameLst>
                                      </p:cBhvr>
                                      <p:to>
                                        <p:strVal val="visible"/>
                                      </p:to>
                                    </p:set>
                                    <p:anim calcmode="lin" valueType="num">
                                      <p:cBhvr additive="base">
                                        <p:cTn id="35" dur="500" fill="hold"/>
                                        <p:tgtEl>
                                          <p:spTgt spid="57347">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7347">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57347">
                                            <p:txEl>
                                              <p:pRg st="9" end="9"/>
                                            </p:txEl>
                                          </p:spTgt>
                                        </p:tgtEl>
                                        <p:attrNameLst>
                                          <p:attrName>style.visibility</p:attrName>
                                        </p:attrNameLst>
                                      </p:cBhvr>
                                      <p:to>
                                        <p:strVal val="visible"/>
                                      </p:to>
                                    </p:set>
                                    <p:anim calcmode="lin" valueType="num">
                                      <p:cBhvr additive="base">
                                        <p:cTn id="39" dur="500" fill="hold"/>
                                        <p:tgtEl>
                                          <p:spTgt spid="57347">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7347">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57347">
                                            <p:txEl>
                                              <p:pRg st="10" end="10"/>
                                            </p:txEl>
                                          </p:spTgt>
                                        </p:tgtEl>
                                        <p:attrNameLst>
                                          <p:attrName>style.visibility</p:attrName>
                                        </p:attrNameLst>
                                      </p:cBhvr>
                                      <p:to>
                                        <p:strVal val="visible"/>
                                      </p:to>
                                    </p:set>
                                    <p:anim calcmode="lin" valueType="num">
                                      <p:cBhvr additive="base">
                                        <p:cTn id="43" dur="500" fill="hold"/>
                                        <p:tgtEl>
                                          <p:spTgt spid="57347">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734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381000"/>
            <a:ext cx="8534400" cy="838200"/>
          </a:xfrm>
        </p:spPr>
        <p:txBody>
          <a:bodyPr>
            <a:normAutofit/>
          </a:bodyPr>
          <a:lstStyle/>
          <a:p>
            <a:pPr algn="ctr"/>
            <a:r>
              <a:rPr lang="en-US" b="1" i="1" dirty="0" smtClean="0">
                <a:solidFill>
                  <a:srgbClr val="5F0EAA"/>
                </a:solidFill>
                <a:latin typeface="Arial" charset="0"/>
                <a:cs typeface="Arial" charset="0"/>
              </a:rPr>
              <a:t>More Observation Guidelines</a:t>
            </a:r>
            <a:endParaRPr lang="en-US" b="1" i="1" dirty="0">
              <a:solidFill>
                <a:srgbClr val="5F0EAA"/>
              </a:solidFill>
              <a:latin typeface="Arial" charset="0"/>
              <a:cs typeface="Arial" charset="0"/>
            </a:endParaRPr>
          </a:p>
        </p:txBody>
      </p:sp>
      <p:sp>
        <p:nvSpPr>
          <p:cNvPr id="59395" name="Rectangle 3"/>
          <p:cNvSpPr>
            <a:spLocks noGrp="1" noChangeArrowheads="1"/>
          </p:cNvSpPr>
          <p:nvPr>
            <p:ph sz="quarter" idx="13"/>
          </p:nvPr>
        </p:nvSpPr>
        <p:spPr>
          <a:xfrm>
            <a:off x="609600" y="1219200"/>
            <a:ext cx="8077200" cy="5257800"/>
          </a:xfrm>
        </p:spPr>
        <p:txBody>
          <a:bodyPr>
            <a:normAutofit lnSpcReduction="10000"/>
          </a:bodyPr>
          <a:lstStyle/>
          <a:p>
            <a:pPr marL="533400" indent="-533400">
              <a:buFont typeface="Wingdings" pitchFamily="2" charset="2"/>
              <a:buAutoNum type="arabicPeriod" startAt="8"/>
            </a:pPr>
            <a:endParaRPr lang="en-US" sz="900" b="1" dirty="0" smtClean="0">
              <a:solidFill>
                <a:srgbClr val="5F0EAA"/>
              </a:solidFill>
              <a:latin typeface="Verdana" pitchFamily="34" charset="0"/>
              <a:cs typeface="Times New Roman" pitchFamily="18" charset="0"/>
            </a:endParaRPr>
          </a:p>
          <a:p>
            <a:pPr marL="533400" indent="-533400">
              <a:buClr>
                <a:schemeClr val="accent6">
                  <a:lumMod val="75000"/>
                </a:schemeClr>
              </a:buClr>
              <a:buFont typeface="Wingdings" charset="2"/>
              <a:buChar char="Ø"/>
            </a:pPr>
            <a:r>
              <a:rPr lang="en-US" sz="2000" b="1" dirty="0" smtClean="0">
                <a:solidFill>
                  <a:srgbClr val="5F0EAA"/>
                </a:solidFill>
                <a:latin typeface="Verdana" pitchFamily="34" charset="0"/>
                <a:cs typeface="Times New Roman" pitchFamily="18" charset="0"/>
              </a:rPr>
              <a:t>Be </a:t>
            </a:r>
            <a:r>
              <a:rPr lang="en-US" sz="2000" b="1" dirty="0">
                <a:solidFill>
                  <a:srgbClr val="5F0EAA"/>
                </a:solidFill>
                <a:latin typeface="Verdana" pitchFamily="34" charset="0"/>
                <a:cs typeface="Times New Roman" pitchFamily="18" charset="0"/>
              </a:rPr>
              <a:t>as involved as possible in experiencing the setting as fully </a:t>
            </a:r>
            <a:r>
              <a:rPr lang="en-US" sz="2000" b="1" dirty="0" smtClean="0">
                <a:solidFill>
                  <a:srgbClr val="5F0EAA"/>
                </a:solidFill>
                <a:latin typeface="Verdana" pitchFamily="34" charset="0"/>
                <a:cs typeface="Times New Roman" pitchFamily="18" charset="0"/>
              </a:rPr>
              <a:t>and as </a:t>
            </a:r>
            <a:r>
              <a:rPr lang="en-US" sz="2000" b="1" dirty="0">
                <a:solidFill>
                  <a:srgbClr val="5F0EAA"/>
                </a:solidFill>
                <a:latin typeface="Verdana" pitchFamily="34" charset="0"/>
                <a:cs typeface="Times New Roman" pitchFamily="18" charset="0"/>
              </a:rPr>
              <a:t>appropriate and manageable while </a:t>
            </a:r>
            <a:r>
              <a:rPr lang="en-US" sz="2000" b="1" dirty="0" smtClean="0">
                <a:solidFill>
                  <a:srgbClr val="5F0EAA"/>
                </a:solidFill>
                <a:latin typeface="Verdana" pitchFamily="34" charset="0"/>
                <a:cs typeface="Times New Roman" pitchFamily="18" charset="0"/>
              </a:rPr>
              <a:t>maintaining </a:t>
            </a:r>
            <a:r>
              <a:rPr lang="en-US" sz="2000" b="1" dirty="0">
                <a:solidFill>
                  <a:srgbClr val="5F0EAA"/>
                </a:solidFill>
                <a:latin typeface="Verdana" pitchFamily="34" charset="0"/>
                <a:cs typeface="Times New Roman" pitchFamily="18" charset="0"/>
              </a:rPr>
              <a:t>an analytical perspective grounded in the purpose of the fieldwork.</a:t>
            </a:r>
          </a:p>
          <a:p>
            <a:pPr marL="533400" indent="-533400">
              <a:buClr>
                <a:schemeClr val="accent6">
                  <a:lumMod val="75000"/>
                </a:schemeClr>
              </a:buClr>
              <a:buFont typeface="Wingdings" charset="2"/>
              <a:buChar char="Ø"/>
            </a:pPr>
            <a:endParaRPr lang="en-US" sz="900" b="1" dirty="0">
              <a:solidFill>
                <a:srgbClr val="5F0EAA"/>
              </a:solidFill>
              <a:latin typeface="Verdana" pitchFamily="34" charset="0"/>
              <a:cs typeface="Times New Roman" pitchFamily="18" charset="0"/>
            </a:endParaRPr>
          </a:p>
          <a:p>
            <a:pPr marL="533400" indent="-533400">
              <a:buClr>
                <a:schemeClr val="accent6">
                  <a:lumMod val="75000"/>
                </a:schemeClr>
              </a:buClr>
              <a:buFont typeface="Wingdings" charset="2"/>
              <a:buChar char="Ø"/>
            </a:pPr>
            <a:r>
              <a:rPr lang="en-US" sz="2000" b="1" dirty="0">
                <a:solidFill>
                  <a:srgbClr val="5F0EAA"/>
                </a:solidFill>
                <a:latin typeface="Verdana" pitchFamily="34" charset="0"/>
                <a:cs typeface="Times New Roman" pitchFamily="18" charset="0"/>
              </a:rPr>
              <a:t>Separate description from interpretation and judgment.</a:t>
            </a:r>
          </a:p>
          <a:p>
            <a:pPr marL="533400" indent="-533400">
              <a:buClr>
                <a:schemeClr val="accent6">
                  <a:lumMod val="75000"/>
                </a:schemeClr>
              </a:buClr>
              <a:buFont typeface="Wingdings" charset="2"/>
              <a:buChar char="Ø"/>
            </a:pPr>
            <a:endParaRPr lang="en-US" sz="900" b="1" dirty="0">
              <a:solidFill>
                <a:srgbClr val="5F0EAA"/>
              </a:solidFill>
              <a:latin typeface="Verdana" pitchFamily="34" charset="0"/>
              <a:cs typeface="Times New Roman" pitchFamily="18" charset="0"/>
            </a:endParaRPr>
          </a:p>
          <a:p>
            <a:pPr marL="533400" indent="-533400">
              <a:buClr>
                <a:schemeClr val="accent6">
                  <a:lumMod val="75000"/>
                </a:schemeClr>
              </a:buClr>
              <a:buFont typeface="Wingdings" charset="2"/>
              <a:buChar char="Ø"/>
            </a:pPr>
            <a:r>
              <a:rPr lang="en-US" sz="2000" b="1" dirty="0">
                <a:solidFill>
                  <a:srgbClr val="5F0EAA"/>
                </a:solidFill>
                <a:latin typeface="Verdana" pitchFamily="34" charset="0"/>
                <a:cs typeface="Times New Roman" pitchFamily="18" charset="0"/>
              </a:rPr>
              <a:t>Be reflective and reflexive.  Include in your field notes and reports </a:t>
            </a:r>
            <a:r>
              <a:rPr lang="en-US" sz="2000" b="1" dirty="0" smtClean="0">
                <a:solidFill>
                  <a:srgbClr val="5F0EAA"/>
                </a:solidFill>
                <a:latin typeface="Verdana" pitchFamily="34" charset="0"/>
                <a:cs typeface="Times New Roman" pitchFamily="18" charset="0"/>
              </a:rPr>
              <a:t>and your </a:t>
            </a:r>
            <a:r>
              <a:rPr lang="en-US" sz="2000" b="1" dirty="0">
                <a:solidFill>
                  <a:srgbClr val="5F0EAA"/>
                </a:solidFill>
                <a:latin typeface="Verdana" pitchFamily="34" charset="0"/>
                <a:cs typeface="Times New Roman" pitchFamily="18" charset="0"/>
              </a:rPr>
              <a:t>own experiences, thoughts, and feelings.  Consider and report how your observations may have affected the observed as well as how you may have been affected by what and how you’ve participated and observed.  Ponder and report the origins and implications of your own perspective.</a:t>
            </a:r>
          </a:p>
        </p:txBody>
      </p:sp>
      <p:sp>
        <p:nvSpPr>
          <p:cNvPr id="2" name="Slide Number Placeholder 1"/>
          <p:cNvSpPr>
            <a:spLocks noGrp="1"/>
          </p:cNvSpPr>
          <p:nvPr>
            <p:ph type="sldNum" sz="quarter" idx="12"/>
          </p:nvPr>
        </p:nvSpPr>
        <p:spPr/>
        <p:txBody>
          <a:bodyPr>
            <a:normAutofit fontScale="92500" lnSpcReduction="20000"/>
          </a:bodyPr>
          <a:lstStyle/>
          <a:p>
            <a:fld id="{E1C16987-6A2D-4E31-AACF-C9FE67E9C5AC}" type="slidenum">
              <a:rPr lang="en-US" smtClean="0"/>
              <a:t>4</a:t>
            </a:fld>
            <a:endParaRPr lang="en-US"/>
          </a:p>
        </p:txBody>
      </p:sp>
    </p:spTree>
  </p:cSld>
  <p:clrMapOvr>
    <a:masterClrMapping/>
  </p:clrMapOvr>
  <p:transition xmlns:p14="http://schemas.microsoft.com/office/powerpoint/2010/main">
    <p:cover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 calcmode="lin" valueType="num">
                                      <p:cBhvr additive="base">
                                        <p:cTn id="7" dur="500" fill="hold"/>
                                        <p:tgtEl>
                                          <p:spTgt spid="5939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59395">
                                            <p:txEl>
                                              <p:pRg st="3" end="3"/>
                                            </p:txEl>
                                          </p:spTgt>
                                        </p:tgtEl>
                                        <p:attrNameLst>
                                          <p:attrName>style.visibility</p:attrName>
                                        </p:attrNameLst>
                                      </p:cBhvr>
                                      <p:to>
                                        <p:strVal val="visible"/>
                                      </p:to>
                                    </p:set>
                                    <p:anim calcmode="lin" valueType="num">
                                      <p:cBhvr additive="base">
                                        <p:cTn id="13" dur="500" fill="hold"/>
                                        <p:tgtEl>
                                          <p:spTgt spid="5939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59395">
                                            <p:txEl>
                                              <p:pRg st="5" end="5"/>
                                            </p:txEl>
                                          </p:spTgt>
                                        </p:tgtEl>
                                        <p:attrNameLst>
                                          <p:attrName>style.visibility</p:attrName>
                                        </p:attrNameLst>
                                      </p:cBhvr>
                                      <p:to>
                                        <p:strVal val="visible"/>
                                      </p:to>
                                    </p:set>
                                    <p:anim calcmode="lin" valueType="num">
                                      <p:cBhvr additive="base">
                                        <p:cTn id="19" dur="500" fill="hold"/>
                                        <p:tgtEl>
                                          <p:spTgt spid="59395">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3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143000" y="381000"/>
            <a:ext cx="6934200" cy="762000"/>
          </a:xfrm>
        </p:spPr>
        <p:txBody>
          <a:bodyPr>
            <a:normAutofit/>
          </a:bodyPr>
          <a:lstStyle/>
          <a:p>
            <a:pPr algn="ctr"/>
            <a:r>
              <a:rPr lang="en-US" b="1" i="1" dirty="0">
                <a:solidFill>
                  <a:srgbClr val="5F0EAA"/>
                </a:solidFill>
                <a:latin typeface="Arial" charset="0"/>
                <a:cs typeface="Arial" charset="0"/>
              </a:rPr>
              <a:t>Taking Field </a:t>
            </a:r>
            <a:r>
              <a:rPr lang="en-US" b="1" i="1" dirty="0" smtClean="0">
                <a:solidFill>
                  <a:srgbClr val="5F0EAA"/>
                </a:solidFill>
                <a:latin typeface="Arial" charset="0"/>
                <a:cs typeface="Arial" charset="0"/>
              </a:rPr>
              <a:t>Notes</a:t>
            </a:r>
            <a:endParaRPr lang="en-US" b="1" i="1" dirty="0">
              <a:solidFill>
                <a:srgbClr val="5F0EAA"/>
              </a:solidFill>
              <a:latin typeface="Arial" charset="0"/>
              <a:cs typeface="Arial" charset="0"/>
            </a:endParaRPr>
          </a:p>
        </p:txBody>
      </p:sp>
      <p:sp>
        <p:nvSpPr>
          <p:cNvPr id="61443" name="Rectangle 3"/>
          <p:cNvSpPr>
            <a:spLocks noGrp="1" noChangeArrowheads="1"/>
          </p:cNvSpPr>
          <p:nvPr>
            <p:ph sz="quarter" idx="13"/>
          </p:nvPr>
        </p:nvSpPr>
        <p:spPr>
          <a:xfrm>
            <a:off x="381000" y="1371600"/>
            <a:ext cx="8458200" cy="5105400"/>
          </a:xfrm>
        </p:spPr>
        <p:txBody>
          <a:bodyPr>
            <a:normAutofit lnSpcReduction="10000"/>
          </a:bodyPr>
          <a:lstStyle/>
          <a:p>
            <a:pPr marL="533400" indent="-533400">
              <a:buClr>
                <a:schemeClr val="accent6">
                  <a:lumMod val="75000"/>
                </a:schemeClr>
              </a:buClr>
              <a:buFont typeface="Wingdings" charset="2"/>
              <a:buChar char="Ø"/>
            </a:pPr>
            <a:r>
              <a:rPr lang="en-US" sz="2400" b="1" i="1" dirty="0" smtClean="0">
                <a:solidFill>
                  <a:srgbClr val="5F0EAA"/>
                </a:solidFill>
                <a:latin typeface="Verdana" pitchFamily="34" charset="0"/>
                <a:cs typeface="Times New Roman" pitchFamily="18" charset="0"/>
              </a:rPr>
              <a:t>Go </a:t>
            </a:r>
            <a:r>
              <a:rPr lang="en-US" sz="2400" b="1" i="1" dirty="0">
                <a:solidFill>
                  <a:srgbClr val="5F0EAA"/>
                </a:solidFill>
                <a:latin typeface="Verdana" pitchFamily="34" charset="0"/>
                <a:cs typeface="Times New Roman" pitchFamily="18" charset="0"/>
              </a:rPr>
              <a:t>with the flow</a:t>
            </a:r>
          </a:p>
          <a:p>
            <a:pPr marL="928688" lvl="1" indent="-457200">
              <a:buClr>
                <a:schemeClr val="accent6">
                  <a:lumMod val="75000"/>
                </a:schemeClr>
              </a:buClr>
              <a:buFont typeface="Wingdings" charset="2"/>
              <a:buChar char="§"/>
            </a:pPr>
            <a:r>
              <a:rPr lang="en-US" sz="2000" b="1" dirty="0" smtClean="0">
                <a:solidFill>
                  <a:srgbClr val="5F0EAA"/>
                </a:solidFill>
                <a:latin typeface="Verdana" pitchFamily="34" charset="0"/>
                <a:cs typeface="Times New Roman" pitchFamily="18" charset="0"/>
              </a:rPr>
              <a:t>Does </a:t>
            </a:r>
            <a:r>
              <a:rPr lang="en-US" sz="2000" b="1" dirty="0">
                <a:solidFill>
                  <a:srgbClr val="5F0EAA"/>
                </a:solidFill>
                <a:latin typeface="Verdana" pitchFamily="34" charset="0"/>
                <a:cs typeface="Times New Roman" pitchFamily="18" charset="0"/>
              </a:rPr>
              <a:t>not need to be </a:t>
            </a:r>
            <a:r>
              <a:rPr lang="en-US" sz="2000" b="1" dirty="0" smtClean="0">
                <a:solidFill>
                  <a:srgbClr val="5F0EAA"/>
                </a:solidFill>
                <a:latin typeface="Verdana" pitchFamily="34" charset="0"/>
                <a:cs typeface="Times New Roman" pitchFamily="18" charset="0"/>
              </a:rPr>
              <a:t>cohesive – can move around some.</a:t>
            </a:r>
            <a:endParaRPr lang="en-US" sz="2000" b="1" dirty="0">
              <a:solidFill>
                <a:srgbClr val="5F0EAA"/>
              </a:solidFill>
              <a:latin typeface="Verdana" pitchFamily="34" charset="0"/>
              <a:cs typeface="Times New Roman" pitchFamily="18" charset="0"/>
            </a:endParaRPr>
          </a:p>
          <a:p>
            <a:pPr marL="928688" lvl="1" indent="-457200">
              <a:buClr>
                <a:schemeClr val="accent6">
                  <a:lumMod val="75000"/>
                </a:schemeClr>
              </a:buClr>
              <a:buFont typeface="Wingdings" charset="2"/>
              <a:buChar char="§"/>
            </a:pPr>
            <a:r>
              <a:rPr lang="en-US" sz="2000" b="1" dirty="0">
                <a:solidFill>
                  <a:srgbClr val="5F0EAA"/>
                </a:solidFill>
                <a:latin typeface="Verdana" pitchFamily="34" charset="0"/>
                <a:cs typeface="Times New Roman" pitchFamily="18" charset="0"/>
              </a:rPr>
              <a:t>Reminders to yourself about what you saw, felt, observed, and interpreted for your self.</a:t>
            </a:r>
          </a:p>
          <a:p>
            <a:pPr marL="928688" lvl="1" indent="-457200">
              <a:buClr>
                <a:schemeClr val="accent6">
                  <a:lumMod val="75000"/>
                </a:schemeClr>
              </a:buClr>
              <a:buFont typeface="Wingdings" charset="2"/>
              <a:buChar char="§"/>
            </a:pPr>
            <a:r>
              <a:rPr lang="en-US" sz="2000" b="1" dirty="0">
                <a:solidFill>
                  <a:srgbClr val="5F0EAA"/>
                </a:solidFill>
                <a:latin typeface="Verdana" pitchFamily="34" charset="0"/>
                <a:cs typeface="Times New Roman" pitchFamily="18" charset="0"/>
              </a:rPr>
              <a:t>Leave space of additions/corrections </a:t>
            </a:r>
            <a:r>
              <a:rPr lang="en-US" sz="2000" b="1" dirty="0" smtClean="0">
                <a:solidFill>
                  <a:srgbClr val="5F0EAA"/>
                </a:solidFill>
                <a:latin typeface="Verdana" pitchFamily="34" charset="0"/>
                <a:cs typeface="Times New Roman" pitchFamily="18" charset="0"/>
              </a:rPr>
              <a:t>to all observations</a:t>
            </a:r>
          </a:p>
          <a:p>
            <a:pPr marL="814388" lvl="1" indent="-342900">
              <a:buClr>
                <a:schemeClr val="accent6">
                  <a:lumMod val="75000"/>
                </a:schemeClr>
              </a:buClr>
              <a:buFont typeface="Wingdings" charset="2"/>
              <a:buChar char="Ø"/>
            </a:pPr>
            <a:endParaRPr lang="en-US" sz="800" b="1" dirty="0">
              <a:solidFill>
                <a:srgbClr val="5F0EAA"/>
              </a:solidFill>
              <a:latin typeface="Verdana" pitchFamily="34" charset="0"/>
              <a:cs typeface="Times New Roman" pitchFamily="18" charset="0"/>
            </a:endParaRPr>
          </a:p>
          <a:p>
            <a:pPr marL="533400" indent="-533400">
              <a:buClr>
                <a:schemeClr val="accent6">
                  <a:lumMod val="75000"/>
                </a:schemeClr>
              </a:buClr>
              <a:buFont typeface="Wingdings" charset="2"/>
              <a:buChar char="Ø"/>
            </a:pPr>
            <a:r>
              <a:rPr lang="en-US" sz="2400" b="1" i="1" dirty="0">
                <a:solidFill>
                  <a:srgbClr val="5F0EAA"/>
                </a:solidFill>
                <a:latin typeface="Verdana" pitchFamily="34" charset="0"/>
                <a:cs typeface="Times New Roman" pitchFamily="18" charset="0"/>
              </a:rPr>
              <a:t>Protect Identities/Confidentiality</a:t>
            </a:r>
          </a:p>
          <a:p>
            <a:pPr marL="928688" lvl="1" indent="-457200">
              <a:buClr>
                <a:schemeClr val="accent6">
                  <a:lumMod val="75000"/>
                </a:schemeClr>
              </a:buClr>
              <a:buFont typeface="Wingdings" charset="2"/>
              <a:buChar char="§"/>
            </a:pPr>
            <a:r>
              <a:rPr lang="en-US" sz="2000" b="1" dirty="0">
                <a:solidFill>
                  <a:srgbClr val="5F0EAA"/>
                </a:solidFill>
                <a:latin typeface="Verdana" pitchFamily="34" charset="0"/>
                <a:cs typeface="Times New Roman" pitchFamily="18" charset="0"/>
              </a:rPr>
              <a:t>Use pseudonyms from the beginning</a:t>
            </a:r>
          </a:p>
          <a:p>
            <a:pPr marL="928688" lvl="1" indent="-457200">
              <a:buClr>
                <a:schemeClr val="accent6">
                  <a:lumMod val="75000"/>
                </a:schemeClr>
              </a:buClr>
              <a:buFont typeface="Wingdings" charset="2"/>
              <a:buChar char="§"/>
            </a:pPr>
            <a:r>
              <a:rPr lang="en-US" sz="2000" b="1" dirty="0">
                <a:solidFill>
                  <a:srgbClr val="5F0EAA"/>
                </a:solidFill>
                <a:latin typeface="Verdana" pitchFamily="34" charset="0"/>
                <a:cs typeface="Times New Roman" pitchFamily="18" charset="0"/>
              </a:rPr>
              <a:t>Change identifying details but not substance (e.g. do not change race, but change number of children or siblings, do not change setting such as </a:t>
            </a:r>
            <a:r>
              <a:rPr lang="en-US" sz="2000" b="1" dirty="0" smtClean="0">
                <a:solidFill>
                  <a:srgbClr val="5F0EAA"/>
                </a:solidFill>
                <a:latin typeface="Verdana" pitchFamily="34" charset="0"/>
                <a:cs typeface="Times New Roman" pitchFamily="18" charset="0"/>
              </a:rPr>
              <a:t>home, </a:t>
            </a:r>
            <a:r>
              <a:rPr lang="en-US" sz="2000" b="1" dirty="0">
                <a:solidFill>
                  <a:srgbClr val="5F0EAA"/>
                </a:solidFill>
                <a:latin typeface="Verdana" pitchFamily="34" charset="0"/>
                <a:cs typeface="Times New Roman" pitchFamily="18" charset="0"/>
              </a:rPr>
              <a:t>but change objects or types of furniture in the home that are not character relevant.</a:t>
            </a:r>
          </a:p>
        </p:txBody>
      </p:sp>
      <p:sp>
        <p:nvSpPr>
          <p:cNvPr id="2" name="Slide Number Placeholder 1"/>
          <p:cNvSpPr>
            <a:spLocks noGrp="1"/>
          </p:cNvSpPr>
          <p:nvPr>
            <p:ph type="sldNum" sz="quarter" idx="12"/>
          </p:nvPr>
        </p:nvSpPr>
        <p:spPr/>
        <p:txBody>
          <a:bodyPr>
            <a:normAutofit fontScale="92500" lnSpcReduction="20000"/>
          </a:bodyPr>
          <a:lstStyle/>
          <a:p>
            <a:fld id="{E1C16987-6A2D-4E31-AACF-C9FE67E9C5AC}" type="slidenum">
              <a:rPr lang="en-US" smtClean="0">
                <a:solidFill>
                  <a:srgbClr val="000000"/>
                </a:solidFill>
              </a:rPr>
              <a:t>5</a:t>
            </a:fld>
            <a:endParaRPr lang="en-US" dirty="0">
              <a:solidFill>
                <a:srgbClr val="000000"/>
              </a:solidFill>
            </a:endParaRPr>
          </a:p>
        </p:txBody>
      </p:sp>
    </p:spTree>
  </p:cSld>
  <p:clrMapOvr>
    <a:masterClrMapping/>
  </p:clrMapOvr>
  <p:transition xmlns:p14="http://schemas.microsoft.com/office/powerpoint/2010/main">
    <p:cover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anim calcmode="lin" valueType="num">
                                      <p:cBhvr additive="base">
                                        <p:cTn id="11" dur="500" fill="hold"/>
                                        <p:tgtEl>
                                          <p:spTgt spid="6144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144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anim calcmode="lin" valueType="num">
                                      <p:cBhvr additive="base">
                                        <p:cTn id="15" dur="5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144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anim calcmode="lin" valueType="num">
                                      <p:cBhvr additive="base">
                                        <p:cTn id="19" dur="500" fill="hold"/>
                                        <p:tgtEl>
                                          <p:spTgt spid="6144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61443">
                                            <p:txEl>
                                              <p:pRg st="5" end="5"/>
                                            </p:txEl>
                                          </p:spTgt>
                                        </p:tgtEl>
                                        <p:attrNameLst>
                                          <p:attrName>style.visibility</p:attrName>
                                        </p:attrNameLst>
                                      </p:cBhvr>
                                      <p:to>
                                        <p:strVal val="visible"/>
                                      </p:to>
                                    </p:set>
                                    <p:anim calcmode="lin" valueType="num">
                                      <p:cBhvr additive="base">
                                        <p:cTn id="25" dur="500" fill="hold"/>
                                        <p:tgtEl>
                                          <p:spTgt spid="6144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4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61443">
                                            <p:txEl>
                                              <p:pRg st="6" end="6"/>
                                            </p:txEl>
                                          </p:spTgt>
                                        </p:tgtEl>
                                        <p:attrNameLst>
                                          <p:attrName>style.visibility</p:attrName>
                                        </p:attrNameLst>
                                      </p:cBhvr>
                                      <p:to>
                                        <p:strVal val="visible"/>
                                      </p:to>
                                    </p:set>
                                    <p:anim calcmode="lin" valueType="num">
                                      <p:cBhvr additive="base">
                                        <p:cTn id="29" dur="500" fill="hold"/>
                                        <p:tgtEl>
                                          <p:spTgt spid="6144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144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61443">
                                            <p:txEl>
                                              <p:pRg st="7" end="7"/>
                                            </p:txEl>
                                          </p:spTgt>
                                        </p:tgtEl>
                                        <p:attrNameLst>
                                          <p:attrName>style.visibility</p:attrName>
                                        </p:attrNameLst>
                                      </p:cBhvr>
                                      <p:to>
                                        <p:strVal val="visible"/>
                                      </p:to>
                                    </p:set>
                                    <p:anim calcmode="lin" valueType="num">
                                      <p:cBhvr additive="base">
                                        <p:cTn id="33" dur="500" fill="hold"/>
                                        <p:tgtEl>
                                          <p:spTgt spid="61443">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14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219200" y="304800"/>
            <a:ext cx="6629400" cy="685800"/>
          </a:xfrm>
        </p:spPr>
        <p:txBody>
          <a:bodyPr/>
          <a:lstStyle/>
          <a:p>
            <a:pPr algn="ctr"/>
            <a:r>
              <a:rPr lang="en-US" b="1" i="1" dirty="0">
                <a:solidFill>
                  <a:srgbClr val="5F0EAA"/>
                </a:solidFill>
                <a:latin typeface="Arial" charset="0"/>
                <a:cs typeface="Arial" charset="0"/>
              </a:rPr>
              <a:t>Taking Field </a:t>
            </a:r>
            <a:r>
              <a:rPr lang="en-US" b="1" i="1" dirty="0" smtClean="0">
                <a:solidFill>
                  <a:srgbClr val="5F0EAA"/>
                </a:solidFill>
                <a:latin typeface="Arial" charset="0"/>
                <a:cs typeface="Arial" charset="0"/>
              </a:rPr>
              <a:t>Notes</a:t>
            </a:r>
            <a:endParaRPr lang="en-US" b="1" i="1" dirty="0">
              <a:solidFill>
                <a:srgbClr val="5F0EAA"/>
              </a:solidFill>
              <a:latin typeface="Arial" charset="0"/>
              <a:cs typeface="Arial" charset="0"/>
            </a:endParaRPr>
          </a:p>
        </p:txBody>
      </p:sp>
      <p:sp>
        <p:nvSpPr>
          <p:cNvPr id="63491" name="Rectangle 3"/>
          <p:cNvSpPr>
            <a:spLocks noGrp="1" noChangeArrowheads="1"/>
          </p:cNvSpPr>
          <p:nvPr>
            <p:ph sz="quarter" idx="13"/>
          </p:nvPr>
        </p:nvSpPr>
        <p:spPr>
          <a:xfrm>
            <a:off x="457200" y="1066800"/>
            <a:ext cx="8458200" cy="5486400"/>
          </a:xfrm>
        </p:spPr>
        <p:txBody>
          <a:bodyPr>
            <a:normAutofit/>
          </a:bodyPr>
          <a:lstStyle/>
          <a:p>
            <a:pPr marL="0" indent="0">
              <a:lnSpc>
                <a:spcPct val="90000"/>
              </a:lnSpc>
              <a:buNone/>
            </a:pPr>
            <a:endParaRPr lang="en-US" sz="900" dirty="0">
              <a:latin typeface="Verdana" pitchFamily="34" charset="0"/>
              <a:cs typeface="Times New Roman" pitchFamily="18" charset="0"/>
            </a:endParaRPr>
          </a:p>
          <a:p>
            <a:pPr marL="609600" indent="-609600">
              <a:lnSpc>
                <a:spcPct val="90000"/>
              </a:lnSpc>
              <a:buClr>
                <a:schemeClr val="accent6">
                  <a:lumMod val="75000"/>
                </a:schemeClr>
              </a:buClr>
              <a:buFont typeface="Wingdings" charset="2"/>
              <a:buChar char="Ø"/>
            </a:pPr>
            <a:r>
              <a:rPr lang="en-US" sz="2000" b="1" i="1" dirty="0" smtClean="0">
                <a:solidFill>
                  <a:srgbClr val="5F0EAA"/>
                </a:solidFill>
                <a:latin typeface="Verdana" pitchFamily="34" charset="0"/>
                <a:cs typeface="Times New Roman" pitchFamily="18" charset="0"/>
              </a:rPr>
              <a:t>Use </a:t>
            </a:r>
            <a:r>
              <a:rPr lang="en-US" sz="2000" b="1" i="1" dirty="0">
                <a:solidFill>
                  <a:srgbClr val="5F0EAA"/>
                </a:solidFill>
                <a:latin typeface="Verdana" pitchFamily="34" charset="0"/>
                <a:cs typeface="Times New Roman" pitchFamily="18" charset="0"/>
              </a:rPr>
              <a:t>yourself as a filter to describe your reactions to a situation and a means to describe the difference in </a:t>
            </a:r>
            <a:r>
              <a:rPr lang="en-US" sz="2000" b="1" i="1" dirty="0" smtClean="0">
                <a:solidFill>
                  <a:srgbClr val="5F0EAA"/>
                </a:solidFill>
                <a:latin typeface="Verdana" pitchFamily="34" charset="0"/>
                <a:cs typeface="Times New Roman" pitchFamily="18" charset="0"/>
              </a:rPr>
              <a:t>the </a:t>
            </a:r>
            <a:r>
              <a:rPr lang="en-US" sz="2000" b="1" i="1" dirty="0">
                <a:solidFill>
                  <a:srgbClr val="5F0EAA"/>
                </a:solidFill>
                <a:latin typeface="Verdana" pitchFamily="34" charset="0"/>
                <a:cs typeface="Times New Roman" pitchFamily="18" charset="0"/>
              </a:rPr>
              <a:t>reactions of others</a:t>
            </a:r>
          </a:p>
          <a:p>
            <a:pPr marL="1004888" lvl="1" indent="-255588">
              <a:lnSpc>
                <a:spcPct val="90000"/>
              </a:lnSpc>
              <a:buClr>
                <a:schemeClr val="accent6">
                  <a:lumMod val="75000"/>
                </a:schemeClr>
              </a:buClr>
              <a:buFont typeface="Wingdings" charset="2"/>
              <a:buChar char="§"/>
            </a:pPr>
            <a:r>
              <a:rPr lang="en-US" sz="1800" b="1" i="1" dirty="0" smtClean="0">
                <a:solidFill>
                  <a:srgbClr val="5F0EAA"/>
                </a:solidFill>
                <a:latin typeface="Verdana" pitchFamily="34" charset="0"/>
                <a:cs typeface="Times New Roman" pitchFamily="18" charset="0"/>
              </a:rPr>
              <a:t>Example:</a:t>
            </a:r>
            <a:r>
              <a:rPr lang="en-US" sz="1800" b="1" dirty="0" smtClean="0">
                <a:solidFill>
                  <a:srgbClr val="5F0EAA"/>
                </a:solidFill>
                <a:latin typeface="Verdana" pitchFamily="34" charset="0"/>
                <a:cs typeface="Times New Roman" pitchFamily="18" charset="0"/>
              </a:rPr>
              <a:t> You </a:t>
            </a:r>
            <a:r>
              <a:rPr lang="en-US" sz="1800" b="1" dirty="0">
                <a:solidFill>
                  <a:srgbClr val="5F0EAA"/>
                </a:solidFill>
                <a:latin typeface="Verdana" pitchFamily="34" charset="0"/>
                <a:cs typeface="Times New Roman" pitchFamily="18" charset="0"/>
              </a:rPr>
              <a:t>observe a car accident in the course of studying an urban community.  I am horrified and taken by surprise.  I am caught between thought and action, call the police, call an ambulance; you observe a man in his mid 30’s pull over and get out his cell phone while walking toward the overturned vehicle.   </a:t>
            </a:r>
          </a:p>
          <a:p>
            <a:pPr marL="1004888" lvl="1" indent="-255588">
              <a:lnSpc>
                <a:spcPct val="90000"/>
              </a:lnSpc>
              <a:buClr>
                <a:schemeClr val="accent6">
                  <a:lumMod val="75000"/>
                </a:schemeClr>
              </a:buClr>
              <a:buFont typeface="Wingdings" charset="2"/>
              <a:buChar char="§"/>
            </a:pPr>
            <a:r>
              <a:rPr lang="en-US" sz="1800" b="1" dirty="0">
                <a:solidFill>
                  <a:srgbClr val="5F0EAA"/>
                </a:solidFill>
                <a:latin typeface="Verdana" pitchFamily="34" charset="0"/>
                <a:cs typeface="Times New Roman" pitchFamily="18" charset="0"/>
              </a:rPr>
              <a:t>Challenge your own perception with the perspective of </a:t>
            </a:r>
            <a:r>
              <a:rPr lang="en-US" sz="1800" b="1" dirty="0" smtClean="0">
                <a:solidFill>
                  <a:srgbClr val="5F0EAA"/>
                </a:solidFill>
                <a:latin typeface="Verdana" pitchFamily="34" charset="0"/>
                <a:cs typeface="Times New Roman" pitchFamily="18" charset="0"/>
              </a:rPr>
              <a:t>others</a:t>
            </a:r>
          </a:p>
          <a:p>
            <a:pPr marL="642938" lvl="1" indent="-171450">
              <a:lnSpc>
                <a:spcPct val="90000"/>
              </a:lnSpc>
              <a:buClr>
                <a:schemeClr val="accent6">
                  <a:lumMod val="75000"/>
                </a:schemeClr>
              </a:buClr>
              <a:buFont typeface="Wingdings" charset="2"/>
              <a:buChar char="Ø"/>
            </a:pPr>
            <a:endParaRPr lang="en-US" sz="800" b="1" dirty="0">
              <a:solidFill>
                <a:srgbClr val="5F0EAA"/>
              </a:solidFill>
              <a:latin typeface="Verdana" pitchFamily="34" charset="0"/>
              <a:cs typeface="Times New Roman" pitchFamily="18" charset="0"/>
            </a:endParaRPr>
          </a:p>
          <a:p>
            <a:pPr marL="609600" indent="-609600">
              <a:lnSpc>
                <a:spcPct val="90000"/>
              </a:lnSpc>
              <a:buClr>
                <a:schemeClr val="accent6">
                  <a:lumMod val="75000"/>
                </a:schemeClr>
              </a:buClr>
              <a:buFont typeface="Wingdings" charset="2"/>
              <a:buChar char="Ø"/>
            </a:pPr>
            <a:r>
              <a:rPr lang="en-US" sz="2000" b="1" i="1" dirty="0">
                <a:solidFill>
                  <a:srgbClr val="5F0EAA"/>
                </a:solidFill>
                <a:latin typeface="Verdana" pitchFamily="34" charset="0"/>
                <a:cs typeface="Times New Roman" pitchFamily="18" charset="0"/>
              </a:rPr>
              <a:t>Notes can be written in the field or sometime soon after the observation period</a:t>
            </a:r>
          </a:p>
          <a:p>
            <a:pPr marL="1004888" lvl="1" indent="-255588">
              <a:lnSpc>
                <a:spcPct val="90000"/>
              </a:lnSpc>
              <a:buClr>
                <a:schemeClr val="accent6">
                  <a:lumMod val="75000"/>
                </a:schemeClr>
              </a:buClr>
              <a:buFont typeface="Wingdings" charset="2"/>
              <a:buChar char="§"/>
            </a:pPr>
            <a:r>
              <a:rPr lang="en-US" sz="1800" b="1" dirty="0">
                <a:solidFill>
                  <a:srgbClr val="5F0EAA"/>
                </a:solidFill>
                <a:latin typeface="Verdana" pitchFamily="34" charset="0"/>
                <a:cs typeface="Times New Roman" pitchFamily="18" charset="0"/>
              </a:rPr>
              <a:t>No hard fast rules about when the notes should to be written.</a:t>
            </a:r>
          </a:p>
          <a:p>
            <a:pPr marL="1004888" lvl="1" indent="-255588">
              <a:lnSpc>
                <a:spcPct val="90000"/>
              </a:lnSpc>
              <a:buClr>
                <a:schemeClr val="accent6">
                  <a:lumMod val="75000"/>
                </a:schemeClr>
              </a:buClr>
              <a:buFont typeface="Wingdings" charset="2"/>
              <a:buChar char="§"/>
            </a:pPr>
            <a:r>
              <a:rPr lang="en-US" sz="1800" b="1" dirty="0">
                <a:solidFill>
                  <a:srgbClr val="5F0EAA"/>
                </a:solidFill>
                <a:latin typeface="Verdana" pitchFamily="34" charset="0"/>
                <a:cs typeface="Times New Roman" pitchFamily="18" charset="0"/>
              </a:rPr>
              <a:t>Reread your notes a few days later </a:t>
            </a:r>
            <a:r>
              <a:rPr lang="en-US" sz="1800" b="1" dirty="0" smtClean="0">
                <a:solidFill>
                  <a:srgbClr val="5F0EAA"/>
                </a:solidFill>
                <a:latin typeface="Verdana" pitchFamily="34" charset="0"/>
                <a:cs typeface="Times New Roman" pitchFamily="18" charset="0"/>
              </a:rPr>
              <a:t>and </a:t>
            </a:r>
            <a:r>
              <a:rPr lang="en-US" sz="1800" b="1" dirty="0">
                <a:solidFill>
                  <a:srgbClr val="5F0EAA"/>
                </a:solidFill>
                <a:latin typeface="Verdana" pitchFamily="34" charset="0"/>
                <a:cs typeface="Times New Roman" pitchFamily="18" charset="0"/>
              </a:rPr>
              <a:t>make or notes any corrections, impressions or interpretations</a:t>
            </a:r>
          </a:p>
        </p:txBody>
      </p:sp>
      <p:sp>
        <p:nvSpPr>
          <p:cNvPr id="2" name="Slide Number Placeholder 1"/>
          <p:cNvSpPr>
            <a:spLocks noGrp="1"/>
          </p:cNvSpPr>
          <p:nvPr>
            <p:ph type="sldNum" sz="quarter" idx="12"/>
          </p:nvPr>
        </p:nvSpPr>
        <p:spPr/>
        <p:txBody>
          <a:bodyPr>
            <a:normAutofit fontScale="92500" lnSpcReduction="20000"/>
          </a:bodyPr>
          <a:lstStyle/>
          <a:p>
            <a:fld id="{E1C16987-6A2D-4E31-AACF-C9FE67E9C5AC}" type="slidenum">
              <a:rPr lang="en-US" smtClean="0">
                <a:solidFill>
                  <a:srgbClr val="000000"/>
                </a:solidFill>
              </a:rPr>
              <a:t>6</a:t>
            </a:fld>
            <a:endParaRPr lang="en-US" dirty="0">
              <a:solidFill>
                <a:srgbClr val="000000"/>
              </a:solidFill>
            </a:endParaRPr>
          </a:p>
        </p:txBody>
      </p:sp>
    </p:spTree>
  </p:cSld>
  <p:clrMapOvr>
    <a:masterClrMapping/>
  </p:clrMapOvr>
  <p:transition xmlns:p14="http://schemas.microsoft.com/office/powerpoint/2010/main">
    <p:cover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anim calcmode="lin" valueType="num">
                                      <p:cBhvr additive="base">
                                        <p:cTn id="7" dur="500" fill="hold"/>
                                        <p:tgtEl>
                                          <p:spTgt spid="6349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49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anim calcmode="lin" valueType="num">
                                      <p:cBhvr additive="base">
                                        <p:cTn id="11" dur="500" fill="hold"/>
                                        <p:tgtEl>
                                          <p:spTgt spid="63491">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349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63491">
                                            <p:txEl>
                                              <p:pRg st="3" end="3"/>
                                            </p:txEl>
                                          </p:spTgt>
                                        </p:tgtEl>
                                        <p:attrNameLst>
                                          <p:attrName>style.visibility</p:attrName>
                                        </p:attrNameLst>
                                      </p:cBhvr>
                                      <p:to>
                                        <p:strVal val="visible"/>
                                      </p:to>
                                    </p:set>
                                    <p:anim calcmode="lin" valueType="num">
                                      <p:cBhvr additive="base">
                                        <p:cTn id="15" dur="500" fill="hold"/>
                                        <p:tgtEl>
                                          <p:spTgt spid="63491">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63491">
                                            <p:txEl>
                                              <p:pRg st="5" end="5"/>
                                            </p:txEl>
                                          </p:spTgt>
                                        </p:tgtEl>
                                        <p:attrNameLst>
                                          <p:attrName>style.visibility</p:attrName>
                                        </p:attrNameLst>
                                      </p:cBhvr>
                                      <p:to>
                                        <p:strVal val="visible"/>
                                      </p:to>
                                    </p:set>
                                    <p:anim calcmode="lin" valueType="num">
                                      <p:cBhvr additive="base">
                                        <p:cTn id="21" dur="500" fill="hold"/>
                                        <p:tgtEl>
                                          <p:spTgt spid="63491">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3491">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63491">
                                            <p:txEl>
                                              <p:pRg st="6" end="6"/>
                                            </p:txEl>
                                          </p:spTgt>
                                        </p:tgtEl>
                                        <p:attrNameLst>
                                          <p:attrName>style.visibility</p:attrName>
                                        </p:attrNameLst>
                                      </p:cBhvr>
                                      <p:to>
                                        <p:strVal val="visible"/>
                                      </p:to>
                                    </p:set>
                                    <p:anim calcmode="lin" valueType="num">
                                      <p:cBhvr additive="base">
                                        <p:cTn id="25" dur="500" fill="hold"/>
                                        <p:tgtEl>
                                          <p:spTgt spid="63491">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3491">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63491">
                                            <p:txEl>
                                              <p:pRg st="7" end="7"/>
                                            </p:txEl>
                                          </p:spTgt>
                                        </p:tgtEl>
                                        <p:attrNameLst>
                                          <p:attrName>style.visibility</p:attrName>
                                        </p:attrNameLst>
                                      </p:cBhvr>
                                      <p:to>
                                        <p:strVal val="visible"/>
                                      </p:to>
                                    </p:set>
                                    <p:anim calcmode="lin" valueType="num">
                                      <p:cBhvr additive="base">
                                        <p:cTn id="29" dur="500" fill="hold"/>
                                        <p:tgtEl>
                                          <p:spTgt spid="63491">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349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762000" y="0"/>
            <a:ext cx="7772400" cy="1143000"/>
          </a:xfrm>
        </p:spPr>
        <p:txBody>
          <a:bodyPr>
            <a:normAutofit/>
          </a:bodyPr>
          <a:lstStyle/>
          <a:p>
            <a:pPr algn="ctr"/>
            <a:r>
              <a:rPr lang="en-US" b="1" i="1" dirty="0" smtClean="0">
                <a:solidFill>
                  <a:srgbClr val="5F0EAA"/>
                </a:solidFill>
                <a:latin typeface="Arial" charset="0"/>
                <a:cs typeface="Arial" charset="0"/>
              </a:rPr>
              <a:t>Taking Field </a:t>
            </a:r>
            <a:r>
              <a:rPr lang="en-US" b="1" i="1" dirty="0">
                <a:solidFill>
                  <a:srgbClr val="5F0EAA"/>
                </a:solidFill>
                <a:latin typeface="Arial" charset="0"/>
                <a:cs typeface="Arial" charset="0"/>
              </a:rPr>
              <a:t>Notes – Example</a:t>
            </a:r>
            <a:br>
              <a:rPr lang="en-US" b="1" i="1" dirty="0">
                <a:solidFill>
                  <a:srgbClr val="5F0EAA"/>
                </a:solidFill>
                <a:latin typeface="Arial" charset="0"/>
                <a:cs typeface="Arial" charset="0"/>
              </a:rPr>
            </a:br>
            <a:r>
              <a:rPr lang="en-US" sz="1300" b="1" i="1" dirty="0">
                <a:solidFill>
                  <a:srgbClr val="5F0EAA"/>
                </a:solidFill>
                <a:latin typeface="Arial" charset="0"/>
                <a:cs typeface="Arial" charset="0"/>
              </a:rPr>
              <a:t>Observation Protocol Example (Creswell, 2007, p. 137)</a:t>
            </a:r>
            <a:r>
              <a:rPr lang="en-US" sz="1300" b="1" i="1" dirty="0">
                <a:solidFill>
                  <a:srgbClr val="5F0EAA"/>
                </a:solidFill>
                <a:latin typeface="Book Antiqua" pitchFamily="18" charset="0"/>
                <a:cs typeface="Times New Roman" pitchFamily="18" charset="0"/>
              </a:rPr>
              <a:t/>
            </a:r>
            <a:br>
              <a:rPr lang="en-US" sz="1300" b="1" i="1" dirty="0">
                <a:solidFill>
                  <a:srgbClr val="5F0EAA"/>
                </a:solidFill>
                <a:latin typeface="Book Antiqua" pitchFamily="18" charset="0"/>
                <a:cs typeface="Times New Roman" pitchFamily="18" charset="0"/>
              </a:rPr>
            </a:br>
            <a:endParaRPr lang="en-US" sz="1300" b="1" i="1" dirty="0">
              <a:solidFill>
                <a:srgbClr val="5F0EAA"/>
              </a:solidFill>
              <a:latin typeface="Arial" charset="0"/>
              <a:cs typeface="Arial" charset="0"/>
            </a:endParaRPr>
          </a:p>
        </p:txBody>
      </p:sp>
      <p:pic>
        <p:nvPicPr>
          <p:cNvPr id="65541" name="Picture 5" descr="Observational Protocol 001"/>
          <p:cNvPicPr>
            <a:picLocks noChangeAspect="1" noChangeArrowheads="1"/>
          </p:cNvPicPr>
          <p:nvPr/>
        </p:nvPicPr>
        <p:blipFill>
          <a:blip r:embed="rId3" cstate="print"/>
          <a:srcRect b="52563"/>
          <a:stretch>
            <a:fillRect/>
          </a:stretch>
        </p:blipFill>
        <p:spPr bwMode="auto">
          <a:xfrm>
            <a:off x="304800" y="914400"/>
            <a:ext cx="8610600" cy="5486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92500" lnSpcReduction="20000"/>
          </a:bodyPr>
          <a:lstStyle/>
          <a:p>
            <a:fld id="{E1C16987-6A2D-4E31-AACF-C9FE67E9C5AC}" type="slidenum">
              <a:rPr lang="en-US" smtClean="0"/>
              <a:t>7</a:t>
            </a:fld>
            <a:endParaRPr lang="en-US"/>
          </a:p>
        </p:txBody>
      </p:sp>
    </p:spTree>
  </p:cSld>
  <p:clrMapOvr>
    <a:masterClrMapping/>
  </p:clrMapOvr>
  <p:transition xmlns:p14="http://schemas.microsoft.com/office/powerpoint/2010/main">
    <p:cover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0"/>
            <a:ext cx="8458200" cy="1143000"/>
          </a:xfrm>
        </p:spPr>
        <p:txBody>
          <a:bodyPr>
            <a:normAutofit/>
          </a:bodyPr>
          <a:lstStyle/>
          <a:p>
            <a:pPr algn="ctr"/>
            <a:r>
              <a:rPr lang="en-US" b="1" i="1" dirty="0">
                <a:solidFill>
                  <a:srgbClr val="5F0EAA"/>
                </a:solidFill>
                <a:latin typeface="Arial" charset="0"/>
                <a:cs typeface="Arial" charset="0"/>
              </a:rPr>
              <a:t>Taking Field </a:t>
            </a:r>
            <a:r>
              <a:rPr lang="en-US" b="1" i="1" dirty="0" smtClean="0">
                <a:solidFill>
                  <a:srgbClr val="5F0EAA"/>
                </a:solidFill>
                <a:latin typeface="Arial" charset="0"/>
                <a:cs typeface="Arial" charset="0"/>
              </a:rPr>
              <a:t>Notes - Example</a:t>
            </a:r>
            <a:r>
              <a:rPr lang="en-US" b="1" i="1" dirty="0">
                <a:solidFill>
                  <a:srgbClr val="5F0EAA"/>
                </a:solidFill>
                <a:latin typeface="Arial" charset="0"/>
                <a:cs typeface="Arial" charset="0"/>
              </a:rPr>
              <a:t/>
            </a:r>
            <a:br>
              <a:rPr lang="en-US" b="1" i="1" dirty="0">
                <a:solidFill>
                  <a:srgbClr val="5F0EAA"/>
                </a:solidFill>
                <a:latin typeface="Arial" charset="0"/>
                <a:cs typeface="Arial" charset="0"/>
              </a:rPr>
            </a:br>
            <a:r>
              <a:rPr lang="en-US" sz="1300" b="1" i="1" dirty="0">
                <a:solidFill>
                  <a:srgbClr val="5F0EAA"/>
                </a:solidFill>
                <a:latin typeface="Arial" charset="0"/>
                <a:cs typeface="Arial" charset="0"/>
              </a:rPr>
              <a:t>Observation Protocol Example (Creswell, 2007, p. 137)</a:t>
            </a:r>
            <a:r>
              <a:rPr lang="en-US" sz="1300" b="1" i="1" dirty="0">
                <a:solidFill>
                  <a:srgbClr val="5F0EAA"/>
                </a:solidFill>
                <a:latin typeface="Book Antiqua" pitchFamily="18" charset="0"/>
                <a:cs typeface="Times New Roman" pitchFamily="18" charset="0"/>
              </a:rPr>
              <a:t/>
            </a:r>
            <a:br>
              <a:rPr lang="en-US" sz="1300" b="1" i="1" dirty="0">
                <a:solidFill>
                  <a:srgbClr val="5F0EAA"/>
                </a:solidFill>
                <a:latin typeface="Book Antiqua" pitchFamily="18" charset="0"/>
                <a:cs typeface="Times New Roman" pitchFamily="18" charset="0"/>
              </a:rPr>
            </a:br>
            <a:endParaRPr lang="en-US" sz="1300" b="1" i="1" dirty="0">
              <a:solidFill>
                <a:srgbClr val="5F0EAA"/>
              </a:solidFill>
              <a:latin typeface="Book Antiqua" pitchFamily="18" charset="0"/>
              <a:cs typeface="Times New Roman" pitchFamily="18" charset="0"/>
            </a:endParaRPr>
          </a:p>
        </p:txBody>
      </p:sp>
      <p:pic>
        <p:nvPicPr>
          <p:cNvPr id="66564" name="Picture 4" descr="Observational Protocol 001"/>
          <p:cNvPicPr>
            <a:picLocks noChangeAspect="1" noChangeArrowheads="1"/>
          </p:cNvPicPr>
          <p:nvPr/>
        </p:nvPicPr>
        <p:blipFill>
          <a:blip r:embed="rId3" cstate="print"/>
          <a:srcRect t="47437"/>
          <a:stretch>
            <a:fillRect/>
          </a:stretch>
        </p:blipFill>
        <p:spPr bwMode="auto">
          <a:xfrm>
            <a:off x="304800" y="990600"/>
            <a:ext cx="8458200" cy="5410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92500" lnSpcReduction="20000"/>
          </a:bodyPr>
          <a:lstStyle/>
          <a:p>
            <a:fld id="{E1C16987-6A2D-4E31-AACF-C9FE67E9C5AC}" type="slidenum">
              <a:rPr lang="en-US" smtClean="0">
                <a:solidFill>
                  <a:srgbClr val="000000"/>
                </a:solidFill>
              </a:rPr>
              <a:t>8</a:t>
            </a:fld>
            <a:endParaRPr lang="en-US" dirty="0">
              <a:solidFill>
                <a:srgbClr val="000000"/>
              </a:solidFill>
            </a:endParaRPr>
          </a:p>
        </p:txBody>
      </p:sp>
    </p:spTree>
  </p:cSld>
  <p:clrMapOvr>
    <a:masterClrMapping/>
  </p:clrMapOvr>
  <p:transition xmlns:p14="http://schemas.microsoft.com/office/powerpoint/2010/main">
    <p:cover dir="u"/>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295400" y="304800"/>
            <a:ext cx="6629400" cy="685800"/>
          </a:xfrm>
        </p:spPr>
        <p:txBody>
          <a:bodyPr>
            <a:normAutofit/>
          </a:bodyPr>
          <a:lstStyle/>
          <a:p>
            <a:pPr algn="ctr"/>
            <a:r>
              <a:rPr lang="en-US" b="1" i="1" dirty="0">
                <a:solidFill>
                  <a:srgbClr val="5F0EAA"/>
                </a:solidFill>
                <a:latin typeface="Arial" charset="0"/>
                <a:cs typeface="Arial" charset="0"/>
              </a:rPr>
              <a:t>Content Analysis</a:t>
            </a:r>
          </a:p>
        </p:txBody>
      </p:sp>
      <p:sp>
        <p:nvSpPr>
          <p:cNvPr id="69635" name="Rectangle 3"/>
          <p:cNvSpPr>
            <a:spLocks noGrp="1" noChangeArrowheads="1"/>
          </p:cNvSpPr>
          <p:nvPr>
            <p:ph sz="quarter" idx="13"/>
          </p:nvPr>
        </p:nvSpPr>
        <p:spPr>
          <a:xfrm>
            <a:off x="533400" y="990600"/>
            <a:ext cx="8077200" cy="5638800"/>
          </a:xfrm>
        </p:spPr>
        <p:txBody>
          <a:bodyPr>
            <a:normAutofit lnSpcReduction="10000"/>
          </a:bodyPr>
          <a:lstStyle/>
          <a:p>
            <a:pPr marL="609600" indent="-609600">
              <a:buFont typeface="Wingdings" pitchFamily="2" charset="2"/>
              <a:buAutoNum type="arabicPeriod"/>
            </a:pPr>
            <a:endParaRPr lang="en-US" sz="900" b="1" dirty="0" smtClean="0">
              <a:solidFill>
                <a:srgbClr val="5F0EAA"/>
              </a:solidFill>
            </a:endParaRPr>
          </a:p>
          <a:p>
            <a:pPr marL="609600" indent="-609600">
              <a:buClr>
                <a:schemeClr val="accent6">
                  <a:lumMod val="75000"/>
                </a:schemeClr>
              </a:buClr>
              <a:buFont typeface="Wingdings" charset="2"/>
              <a:buChar char="Ø"/>
            </a:pPr>
            <a:r>
              <a:rPr lang="en-US" sz="2400" b="1" i="1" dirty="0" smtClean="0">
                <a:solidFill>
                  <a:srgbClr val="5F0EAA"/>
                </a:solidFill>
              </a:rPr>
              <a:t>What </a:t>
            </a:r>
            <a:r>
              <a:rPr lang="en-US" sz="2400" b="1" i="1" dirty="0">
                <a:solidFill>
                  <a:srgbClr val="5F0EAA"/>
                </a:solidFill>
              </a:rPr>
              <a:t>is a content </a:t>
            </a:r>
            <a:r>
              <a:rPr lang="en-US" sz="2400" b="1" i="1" dirty="0" smtClean="0">
                <a:solidFill>
                  <a:srgbClr val="5F0EAA"/>
                </a:solidFill>
              </a:rPr>
              <a:t>analysis?</a:t>
            </a:r>
            <a:endParaRPr lang="en-US" sz="2400" b="1" i="1" dirty="0">
              <a:solidFill>
                <a:srgbClr val="5F0EAA"/>
              </a:solidFill>
            </a:endParaRPr>
          </a:p>
          <a:p>
            <a:pPr marL="1004888" lvl="1" indent="-533400">
              <a:buClr>
                <a:schemeClr val="accent6">
                  <a:lumMod val="75000"/>
                </a:schemeClr>
              </a:buClr>
              <a:buFont typeface="Wingdings" charset="2"/>
              <a:buChar char="§"/>
            </a:pPr>
            <a:r>
              <a:rPr lang="en-US" sz="2000" b="1" dirty="0">
                <a:solidFill>
                  <a:srgbClr val="5F0EAA"/>
                </a:solidFill>
              </a:rPr>
              <a:t>Standardized means of analyzing text/field notes/minutes/documents</a:t>
            </a:r>
          </a:p>
          <a:p>
            <a:pPr marL="1004888" lvl="1" indent="-533400">
              <a:buClr>
                <a:schemeClr val="accent6">
                  <a:lumMod val="75000"/>
                </a:schemeClr>
              </a:buClr>
              <a:buFont typeface="Wingdings" charset="2"/>
              <a:buChar char="§"/>
            </a:pPr>
            <a:r>
              <a:rPr lang="en-US" sz="2000" b="1" dirty="0" smtClean="0">
                <a:solidFill>
                  <a:srgbClr val="5F0EAA"/>
                </a:solidFill>
              </a:rPr>
              <a:t>Software programs</a:t>
            </a:r>
            <a:endParaRPr lang="en-US" sz="2000" b="1" dirty="0">
              <a:solidFill>
                <a:srgbClr val="5F0EAA"/>
              </a:solidFill>
            </a:endParaRPr>
          </a:p>
          <a:p>
            <a:pPr marL="1004888" lvl="1" indent="-533400">
              <a:buClr>
                <a:schemeClr val="accent6">
                  <a:lumMod val="75000"/>
                </a:schemeClr>
              </a:buClr>
              <a:buFont typeface="Wingdings" charset="2"/>
              <a:buChar char="§"/>
            </a:pPr>
            <a:r>
              <a:rPr lang="en-US" sz="2000" b="1" dirty="0">
                <a:solidFill>
                  <a:srgbClr val="5F0EAA"/>
                </a:solidFill>
              </a:rPr>
              <a:t>Most frequently used analysis</a:t>
            </a:r>
          </a:p>
          <a:p>
            <a:pPr marL="1004888" lvl="1" indent="-533400">
              <a:buClr>
                <a:schemeClr val="accent6">
                  <a:lumMod val="75000"/>
                </a:schemeClr>
              </a:buClr>
              <a:buFont typeface="Wingdings" charset="2"/>
              <a:buChar char="§"/>
            </a:pPr>
            <a:r>
              <a:rPr lang="en-US" sz="2000" b="1" dirty="0">
                <a:solidFill>
                  <a:srgbClr val="5F0EAA"/>
                </a:solidFill>
              </a:rPr>
              <a:t>Quantifies qualitative data</a:t>
            </a:r>
          </a:p>
          <a:p>
            <a:pPr marL="1004888" lvl="1" indent="-533400">
              <a:buClr>
                <a:schemeClr val="accent6">
                  <a:lumMod val="75000"/>
                </a:schemeClr>
              </a:buClr>
              <a:buFont typeface="Wingdings" charset="2"/>
              <a:buChar char="§"/>
            </a:pPr>
            <a:r>
              <a:rPr lang="en-US" sz="2000" b="1" dirty="0">
                <a:solidFill>
                  <a:srgbClr val="5F0EAA"/>
                </a:solidFill>
              </a:rPr>
              <a:t>Objectifies qualitative data</a:t>
            </a:r>
          </a:p>
          <a:p>
            <a:pPr marL="1004888" lvl="1" indent="-533400">
              <a:buClr>
                <a:schemeClr val="accent6">
                  <a:lumMod val="75000"/>
                </a:schemeClr>
              </a:buClr>
              <a:buFont typeface="Wingdings" charset="2"/>
              <a:buChar char="§"/>
            </a:pPr>
            <a:r>
              <a:rPr lang="en-US" sz="2000" b="1" dirty="0">
                <a:solidFill>
                  <a:srgbClr val="5F0EAA"/>
                </a:solidFill>
              </a:rPr>
              <a:t>Advantages</a:t>
            </a:r>
            <a:r>
              <a:rPr lang="en-US" sz="2000" b="1" dirty="0">
                <a:solidFill>
                  <a:srgbClr val="5F0EAA"/>
                </a:solidFill>
                <a:cs typeface="Times New Roman" pitchFamily="18" charset="0"/>
              </a:rPr>
              <a:t>       </a:t>
            </a:r>
          </a:p>
          <a:p>
            <a:pPr marL="1200150" lvl="3" indent="-285750">
              <a:buClr>
                <a:schemeClr val="accent6">
                  <a:lumMod val="75000"/>
                </a:schemeClr>
              </a:buClr>
              <a:buFont typeface="Arial"/>
              <a:buChar char="•"/>
            </a:pPr>
            <a:r>
              <a:rPr lang="en-US" sz="1600" b="1" dirty="0" smtClean="0">
                <a:solidFill>
                  <a:schemeClr val="accent6">
                    <a:lumMod val="75000"/>
                  </a:schemeClr>
                </a:solidFill>
                <a:latin typeface="Verdana" pitchFamily="34" charset="0"/>
                <a:cs typeface="Times New Roman" pitchFamily="18" charset="0"/>
              </a:rPr>
              <a:t>Unobtrusive </a:t>
            </a:r>
            <a:r>
              <a:rPr lang="en-US" sz="1600" b="1" dirty="0">
                <a:solidFill>
                  <a:schemeClr val="accent6">
                    <a:lumMod val="75000"/>
                  </a:schemeClr>
                </a:solidFill>
                <a:latin typeface="Verdana" pitchFamily="34" charset="0"/>
                <a:cs typeface="Times New Roman" pitchFamily="18" charset="0"/>
              </a:rPr>
              <a:t>measure</a:t>
            </a:r>
          </a:p>
          <a:p>
            <a:pPr marL="1200150" lvl="3" indent="-285750">
              <a:buClr>
                <a:schemeClr val="accent6">
                  <a:lumMod val="75000"/>
                </a:schemeClr>
              </a:buClr>
              <a:buFont typeface="Arial"/>
              <a:buChar char="•"/>
            </a:pPr>
            <a:r>
              <a:rPr lang="en-US" sz="1600" b="1" dirty="0" smtClean="0">
                <a:solidFill>
                  <a:schemeClr val="accent6">
                    <a:lumMod val="75000"/>
                  </a:schemeClr>
                </a:solidFill>
                <a:latin typeface="Verdana" pitchFamily="34" charset="0"/>
                <a:cs typeface="Times New Roman" pitchFamily="18" charset="0"/>
              </a:rPr>
              <a:t>Inexpensive</a:t>
            </a:r>
            <a:endParaRPr lang="en-US" sz="1600" b="1" dirty="0">
              <a:solidFill>
                <a:schemeClr val="accent6">
                  <a:lumMod val="75000"/>
                </a:schemeClr>
              </a:solidFill>
              <a:latin typeface="Verdana" pitchFamily="34" charset="0"/>
              <a:cs typeface="Times New Roman" pitchFamily="18" charset="0"/>
            </a:endParaRPr>
          </a:p>
          <a:p>
            <a:pPr marL="1200150" lvl="3" indent="-285750">
              <a:buClr>
                <a:schemeClr val="accent6">
                  <a:lumMod val="75000"/>
                </a:schemeClr>
              </a:buClr>
              <a:buFont typeface="Arial"/>
              <a:buChar char="•"/>
            </a:pPr>
            <a:r>
              <a:rPr lang="en-US" sz="1600" b="1" dirty="0" smtClean="0">
                <a:solidFill>
                  <a:schemeClr val="accent6">
                    <a:lumMod val="75000"/>
                  </a:schemeClr>
                </a:solidFill>
                <a:latin typeface="Verdana" pitchFamily="34" charset="0"/>
                <a:cs typeface="Times New Roman" pitchFamily="18" charset="0"/>
              </a:rPr>
              <a:t>Analyze </a:t>
            </a:r>
            <a:r>
              <a:rPr lang="en-US" sz="1600" b="1" dirty="0">
                <a:solidFill>
                  <a:schemeClr val="accent6">
                    <a:lumMod val="75000"/>
                  </a:schemeClr>
                </a:solidFill>
                <a:latin typeface="Verdana" pitchFamily="34" charset="0"/>
                <a:cs typeface="Times New Roman" pitchFamily="18" charset="0"/>
              </a:rPr>
              <a:t>past occurrences/history/personal letters/diaries</a:t>
            </a:r>
            <a:r>
              <a:rPr lang="en-US" sz="1600" b="1" dirty="0">
                <a:solidFill>
                  <a:schemeClr val="accent6">
                    <a:lumMod val="75000"/>
                  </a:schemeClr>
                </a:solidFill>
              </a:rPr>
              <a:t> </a:t>
            </a:r>
          </a:p>
          <a:p>
            <a:pPr marL="1004888" lvl="1" indent="-533400">
              <a:buClr>
                <a:schemeClr val="accent6">
                  <a:lumMod val="75000"/>
                </a:schemeClr>
              </a:buClr>
              <a:buFont typeface="Wingdings" charset="2"/>
              <a:buChar char="§"/>
            </a:pPr>
            <a:r>
              <a:rPr lang="en-US" sz="2000" b="1" dirty="0">
                <a:solidFill>
                  <a:srgbClr val="5F0EAA"/>
                </a:solidFill>
              </a:rPr>
              <a:t>Disadvantages</a:t>
            </a:r>
          </a:p>
          <a:p>
            <a:pPr marL="1200150" lvl="3" indent="-285750">
              <a:buClr>
                <a:schemeClr val="accent6">
                  <a:lumMod val="75000"/>
                </a:schemeClr>
              </a:buClr>
              <a:buFont typeface="Arial"/>
              <a:buChar char="•"/>
            </a:pPr>
            <a:r>
              <a:rPr lang="en-US" sz="1600" b="1" dirty="0" smtClean="0">
                <a:solidFill>
                  <a:srgbClr val="5F0EAA"/>
                </a:solidFill>
                <a:latin typeface="Verdana" pitchFamily="34" charset="0"/>
                <a:cs typeface="Times New Roman" pitchFamily="18" charset="0"/>
              </a:rPr>
              <a:t>Questionable </a:t>
            </a:r>
            <a:r>
              <a:rPr lang="en-US" sz="1600" b="1" dirty="0">
                <a:solidFill>
                  <a:srgbClr val="5F0EAA"/>
                </a:solidFill>
                <a:latin typeface="Verdana" pitchFamily="34" charset="0"/>
                <a:cs typeface="Times New Roman" pitchFamily="18" charset="0"/>
              </a:rPr>
              <a:t>validity</a:t>
            </a:r>
            <a:r>
              <a:rPr lang="en-US" sz="1600" b="1" dirty="0">
                <a:solidFill>
                  <a:srgbClr val="5F0EAA"/>
                </a:solidFill>
              </a:rPr>
              <a:t> </a:t>
            </a:r>
          </a:p>
          <a:p>
            <a:pPr marL="1200150" lvl="3" indent="-285750">
              <a:buClr>
                <a:schemeClr val="accent6">
                  <a:lumMod val="75000"/>
                </a:schemeClr>
              </a:buClr>
              <a:buFont typeface="Arial"/>
              <a:buChar char="•"/>
              <a:tabLst>
                <a:tab pos="1485900" algn="l"/>
              </a:tabLst>
            </a:pPr>
            <a:r>
              <a:rPr lang="en-US" sz="1600" b="1" dirty="0" smtClean="0">
                <a:solidFill>
                  <a:srgbClr val="5F0EAA"/>
                </a:solidFill>
                <a:latin typeface="Verdana" pitchFamily="34" charset="0"/>
                <a:cs typeface="Times New Roman" pitchFamily="18" charset="0"/>
              </a:rPr>
              <a:t>Only </a:t>
            </a:r>
            <a:r>
              <a:rPr lang="en-US" sz="1600" b="1" dirty="0">
                <a:solidFill>
                  <a:srgbClr val="5F0EAA"/>
                </a:solidFill>
                <a:latin typeface="Verdana" pitchFamily="34" charset="0"/>
                <a:cs typeface="Times New Roman" pitchFamily="18" charset="0"/>
              </a:rPr>
              <a:t>permanent records/recorded data/secondary source </a:t>
            </a:r>
            <a:r>
              <a:rPr lang="en-US" sz="1600" b="1" dirty="0" smtClean="0">
                <a:solidFill>
                  <a:srgbClr val="5F0EAA"/>
                </a:solidFill>
                <a:latin typeface="Verdana" pitchFamily="34" charset="0"/>
                <a:cs typeface="Times New Roman" pitchFamily="18" charset="0"/>
              </a:rPr>
              <a:t>  analysis</a:t>
            </a:r>
            <a:endParaRPr lang="en-US" sz="1600" dirty="0">
              <a:solidFill>
                <a:srgbClr val="5F0EAA"/>
              </a:solidFill>
            </a:endParaRPr>
          </a:p>
          <a:p>
            <a:pPr marL="609600" indent="-609600">
              <a:buFont typeface="Wingdings" pitchFamily="2" charset="2"/>
              <a:buAutoNum type="arabicPeriod"/>
            </a:pPr>
            <a:endParaRPr lang="en-US" sz="2400" dirty="0"/>
          </a:p>
          <a:p>
            <a:pPr marL="609600" indent="-609600">
              <a:buFont typeface="Wingdings" pitchFamily="2" charset="2"/>
              <a:buAutoNum type="arabicPeriod"/>
            </a:pPr>
            <a:endParaRPr lang="en-US" sz="2400" dirty="0"/>
          </a:p>
        </p:txBody>
      </p:sp>
      <p:sp>
        <p:nvSpPr>
          <p:cNvPr id="2" name="Slide Number Placeholder 1"/>
          <p:cNvSpPr>
            <a:spLocks noGrp="1"/>
          </p:cNvSpPr>
          <p:nvPr>
            <p:ph type="sldNum" sz="quarter" idx="12"/>
          </p:nvPr>
        </p:nvSpPr>
        <p:spPr/>
        <p:txBody>
          <a:bodyPr>
            <a:normAutofit fontScale="92500" lnSpcReduction="20000"/>
          </a:bodyPr>
          <a:lstStyle/>
          <a:p>
            <a:fld id="{E1C16987-6A2D-4E31-AACF-C9FE67E9C5AC}" type="slidenum">
              <a:rPr lang="en-US" smtClean="0">
                <a:solidFill>
                  <a:srgbClr val="000000"/>
                </a:solidFill>
              </a:rPr>
              <a:t>9</a:t>
            </a:fld>
            <a:endParaRPr lang="en-US" dirty="0">
              <a:solidFill>
                <a:srgbClr val="000000"/>
              </a:solidFill>
            </a:endParaRPr>
          </a:p>
        </p:txBody>
      </p:sp>
    </p:spTree>
  </p:cSld>
  <p:clrMapOvr>
    <a:masterClrMapping/>
  </p:clrMapOvr>
  <p:transition xmlns:p14="http://schemas.microsoft.com/office/powerpoint/2010/main">
    <p:cover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 calcmode="lin" valueType="num">
                                      <p:cBhvr additive="base">
                                        <p:cTn id="7"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9635">
                                            <p:txEl>
                                              <p:pRg st="2" end="2"/>
                                            </p:txEl>
                                          </p:spTgt>
                                        </p:tgtEl>
                                        <p:attrNameLst>
                                          <p:attrName>style.visibility</p:attrName>
                                        </p:attrNameLst>
                                      </p:cBhvr>
                                      <p:to>
                                        <p:strVal val="visible"/>
                                      </p:to>
                                    </p:set>
                                    <p:anim calcmode="lin" valueType="num">
                                      <p:cBhvr additive="base">
                                        <p:cTn id="11"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963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69635">
                                            <p:txEl>
                                              <p:pRg st="3" end="3"/>
                                            </p:txEl>
                                          </p:spTgt>
                                        </p:tgtEl>
                                        <p:attrNameLst>
                                          <p:attrName>style.visibility</p:attrName>
                                        </p:attrNameLst>
                                      </p:cBhvr>
                                      <p:to>
                                        <p:strVal val="visible"/>
                                      </p:to>
                                    </p:set>
                                    <p:anim calcmode="lin" valueType="num">
                                      <p:cBhvr additive="base">
                                        <p:cTn id="15" dur="500" fill="hold"/>
                                        <p:tgtEl>
                                          <p:spTgt spid="69635">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963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69635">
                                            <p:txEl>
                                              <p:pRg st="4" end="4"/>
                                            </p:txEl>
                                          </p:spTgt>
                                        </p:tgtEl>
                                        <p:attrNameLst>
                                          <p:attrName>style.visibility</p:attrName>
                                        </p:attrNameLst>
                                      </p:cBhvr>
                                      <p:to>
                                        <p:strVal val="visible"/>
                                      </p:to>
                                    </p:set>
                                    <p:anim calcmode="lin" valueType="num">
                                      <p:cBhvr additive="base">
                                        <p:cTn id="19" dur="500" fill="hold"/>
                                        <p:tgtEl>
                                          <p:spTgt spid="6963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963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9635">
                                            <p:txEl>
                                              <p:pRg st="5" end="5"/>
                                            </p:txEl>
                                          </p:spTgt>
                                        </p:tgtEl>
                                        <p:attrNameLst>
                                          <p:attrName>style.visibility</p:attrName>
                                        </p:attrNameLst>
                                      </p:cBhvr>
                                      <p:to>
                                        <p:strVal val="visible"/>
                                      </p:to>
                                    </p:set>
                                    <p:anim calcmode="lin" valueType="num">
                                      <p:cBhvr additive="base">
                                        <p:cTn id="23" dur="500" fill="hold"/>
                                        <p:tgtEl>
                                          <p:spTgt spid="69635">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963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69635">
                                            <p:txEl>
                                              <p:pRg st="6" end="6"/>
                                            </p:txEl>
                                          </p:spTgt>
                                        </p:tgtEl>
                                        <p:attrNameLst>
                                          <p:attrName>style.visibility</p:attrName>
                                        </p:attrNameLst>
                                      </p:cBhvr>
                                      <p:to>
                                        <p:strVal val="visible"/>
                                      </p:to>
                                    </p:set>
                                    <p:anim calcmode="lin" valueType="num">
                                      <p:cBhvr additive="base">
                                        <p:cTn id="27" dur="500" fill="hold"/>
                                        <p:tgtEl>
                                          <p:spTgt spid="69635">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9635">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69635">
                                            <p:txEl>
                                              <p:pRg st="7" end="7"/>
                                            </p:txEl>
                                          </p:spTgt>
                                        </p:tgtEl>
                                        <p:attrNameLst>
                                          <p:attrName>style.visibility</p:attrName>
                                        </p:attrNameLst>
                                      </p:cBhvr>
                                      <p:to>
                                        <p:strVal val="visible"/>
                                      </p:to>
                                    </p:set>
                                    <p:anim calcmode="lin" valueType="num">
                                      <p:cBhvr additive="base">
                                        <p:cTn id="31" dur="500" fill="hold"/>
                                        <p:tgtEl>
                                          <p:spTgt spid="69635">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9635">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69635">
                                            <p:txEl>
                                              <p:pRg st="8" end="8"/>
                                            </p:txEl>
                                          </p:spTgt>
                                        </p:tgtEl>
                                        <p:attrNameLst>
                                          <p:attrName>style.visibility</p:attrName>
                                        </p:attrNameLst>
                                      </p:cBhvr>
                                      <p:to>
                                        <p:strVal val="visible"/>
                                      </p:to>
                                    </p:set>
                                    <p:anim calcmode="lin" valueType="num">
                                      <p:cBhvr additive="base">
                                        <p:cTn id="35" dur="500" fill="hold"/>
                                        <p:tgtEl>
                                          <p:spTgt spid="69635">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9635">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69635">
                                            <p:txEl>
                                              <p:pRg st="9" end="9"/>
                                            </p:txEl>
                                          </p:spTgt>
                                        </p:tgtEl>
                                        <p:attrNameLst>
                                          <p:attrName>style.visibility</p:attrName>
                                        </p:attrNameLst>
                                      </p:cBhvr>
                                      <p:to>
                                        <p:strVal val="visible"/>
                                      </p:to>
                                    </p:set>
                                    <p:anim calcmode="lin" valueType="num">
                                      <p:cBhvr additive="base">
                                        <p:cTn id="39" dur="500" fill="hold"/>
                                        <p:tgtEl>
                                          <p:spTgt spid="69635">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9635">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69635">
                                            <p:txEl>
                                              <p:pRg st="10" end="10"/>
                                            </p:txEl>
                                          </p:spTgt>
                                        </p:tgtEl>
                                        <p:attrNameLst>
                                          <p:attrName>style.visibility</p:attrName>
                                        </p:attrNameLst>
                                      </p:cBhvr>
                                      <p:to>
                                        <p:strVal val="visible"/>
                                      </p:to>
                                    </p:set>
                                    <p:anim calcmode="lin" valueType="num">
                                      <p:cBhvr additive="base">
                                        <p:cTn id="43" dur="500" fill="hold"/>
                                        <p:tgtEl>
                                          <p:spTgt spid="69635">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9635">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69635">
                                            <p:txEl>
                                              <p:pRg st="11" end="11"/>
                                            </p:txEl>
                                          </p:spTgt>
                                        </p:tgtEl>
                                        <p:attrNameLst>
                                          <p:attrName>style.visibility</p:attrName>
                                        </p:attrNameLst>
                                      </p:cBhvr>
                                      <p:to>
                                        <p:strVal val="visible"/>
                                      </p:to>
                                    </p:set>
                                    <p:anim calcmode="lin" valueType="num">
                                      <p:cBhvr additive="base">
                                        <p:cTn id="47" dur="500" fill="hold"/>
                                        <p:tgtEl>
                                          <p:spTgt spid="69635">
                                            <p:txEl>
                                              <p:pRg st="11" end="1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9635">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12" fill="hold" grpId="0" nodeType="withEffect">
                                  <p:stCondLst>
                                    <p:cond delay="0"/>
                                  </p:stCondLst>
                                  <p:childTnLst>
                                    <p:set>
                                      <p:cBhvr>
                                        <p:cTn id="50" dur="1" fill="hold">
                                          <p:stCondLst>
                                            <p:cond delay="0"/>
                                          </p:stCondLst>
                                        </p:cTn>
                                        <p:tgtEl>
                                          <p:spTgt spid="69635">
                                            <p:txEl>
                                              <p:pRg st="12" end="12"/>
                                            </p:txEl>
                                          </p:spTgt>
                                        </p:tgtEl>
                                        <p:attrNameLst>
                                          <p:attrName>style.visibility</p:attrName>
                                        </p:attrNameLst>
                                      </p:cBhvr>
                                      <p:to>
                                        <p:strVal val="visible"/>
                                      </p:to>
                                    </p:set>
                                    <p:anim calcmode="lin" valueType="num">
                                      <p:cBhvr additive="base">
                                        <p:cTn id="51" dur="500" fill="hold"/>
                                        <p:tgtEl>
                                          <p:spTgt spid="69635">
                                            <p:txEl>
                                              <p:pRg st="12" end="1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9635">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12" fill="hold" grpId="0" nodeType="withEffect">
                                  <p:stCondLst>
                                    <p:cond delay="0"/>
                                  </p:stCondLst>
                                  <p:childTnLst>
                                    <p:set>
                                      <p:cBhvr>
                                        <p:cTn id="54" dur="1" fill="hold">
                                          <p:stCondLst>
                                            <p:cond delay="0"/>
                                          </p:stCondLst>
                                        </p:cTn>
                                        <p:tgtEl>
                                          <p:spTgt spid="69635">
                                            <p:txEl>
                                              <p:pRg st="13" end="13"/>
                                            </p:txEl>
                                          </p:spTgt>
                                        </p:tgtEl>
                                        <p:attrNameLst>
                                          <p:attrName>style.visibility</p:attrName>
                                        </p:attrNameLst>
                                      </p:cBhvr>
                                      <p:to>
                                        <p:strVal val="visible"/>
                                      </p:to>
                                    </p:set>
                                    <p:anim calcmode="lin" valueType="num">
                                      <p:cBhvr additive="base">
                                        <p:cTn id="55" dur="500" fill="hold"/>
                                        <p:tgtEl>
                                          <p:spTgt spid="69635">
                                            <p:txEl>
                                              <p:pRg st="13" end="1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963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ho">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559</TotalTime>
  <Words>1287</Words>
  <Application>Microsoft Macintosh PowerPoint</Application>
  <PresentationFormat>On-screen Show (4:3)</PresentationFormat>
  <Paragraphs>190</Paragraphs>
  <Slides>16</Slides>
  <Notes>14</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Custom Design</vt:lpstr>
      <vt:lpstr>Soho</vt:lpstr>
      <vt:lpstr>Observation and Qualitative Fieldwork</vt:lpstr>
      <vt:lpstr>Summary Guidelines for Qualitative Fieldwork</vt:lpstr>
      <vt:lpstr>Additional Observation Guidelines</vt:lpstr>
      <vt:lpstr>More Observation Guidelines</vt:lpstr>
      <vt:lpstr>Taking Field Notes</vt:lpstr>
      <vt:lpstr>Taking Field Notes</vt:lpstr>
      <vt:lpstr>Taking Field Notes – Example Observation Protocol Example (Creswell, 2007, p. 137) </vt:lpstr>
      <vt:lpstr>Taking Field Notes - Example Observation Protocol Example (Creswell, 2007, p. 137) </vt:lpstr>
      <vt:lpstr>Content Analysis</vt:lpstr>
      <vt:lpstr>Content Analysis (Continued)</vt:lpstr>
      <vt:lpstr>Process of Content Analysis</vt:lpstr>
      <vt:lpstr>Steps in Content Analysis</vt:lpstr>
      <vt:lpstr>Units of Analysis</vt:lpstr>
      <vt:lpstr>Latent vs. Manifest Content</vt:lpstr>
      <vt:lpstr>Qualitative Analysis Lab # 3: Observations</vt:lpstr>
      <vt:lpstr>Observational Videos to be Viewed in Class</vt:lpstr>
    </vt:vector>
  </TitlesOfParts>
  <Company>SCVHHS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of Quantitative Survey Instruments</dc:title>
  <dc:creator>Amando.Cablas</dc:creator>
  <cp:lastModifiedBy>Chico Cat</cp:lastModifiedBy>
  <cp:revision>107</cp:revision>
  <dcterms:created xsi:type="dcterms:W3CDTF">2008-02-04T22:35:37Z</dcterms:created>
  <dcterms:modified xsi:type="dcterms:W3CDTF">2013-02-18T10:31:08Z</dcterms:modified>
</cp:coreProperties>
</file>