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9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9144000" cy="6858000"/>
  <p:defaultTextStyle>
    <a:defPPr>
      <a:defRPr lang="en-US"/>
    </a:defPPr>
    <a:lvl1pPr marL="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5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7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9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1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4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6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9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A7A3E-923C-7E4A-B74D-ED3AE9D49650}" type="datetimeFigureOut">
              <a:rPr lang="en-US" smtClean="0"/>
              <a:t>3/16/13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8F8D2-92B4-B242-BE33-11E0CAD9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3992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A0DE2-82AA-7041-A33F-C09801B8D100}" type="datetimeFigureOut">
              <a:rPr lang="en-US" smtClean="0"/>
              <a:t>3/16/13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71881-689F-4648-93FC-641E78105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07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4571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5" algn="l" defTabSz="4571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7" algn="l" defTabSz="4571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9" algn="l" defTabSz="4571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12" algn="l" defTabSz="4571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4" algn="l" defTabSz="4571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6" algn="l" defTabSz="4571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59" algn="l" defTabSz="4571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1" y="3693646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1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1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452874-0371-FD43-82EB-555CDE695A31}" type="datetime1">
              <a:rPr lang="en-US" smtClean="0"/>
              <a:t>3/16/13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1" y="6356351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1" y="4841210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36" tIns="45718" rIns="91436" bIns="45718" rtlCol="0" anchor="b">
            <a:noAutofit/>
          </a:bodyPr>
          <a:lstStyle>
            <a:lvl1pPr algn="ctr" defTabSz="91436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6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5" indent="0">
              <a:buNone/>
              <a:defRPr sz="2400"/>
            </a:lvl3pPr>
            <a:lvl4pPr marL="1371547" indent="0">
              <a:buNone/>
              <a:defRPr sz="2000"/>
            </a:lvl4pPr>
            <a:lvl5pPr marL="1828729" indent="0">
              <a:buNone/>
              <a:defRPr sz="2000"/>
            </a:lvl5pPr>
            <a:lvl6pPr marL="2285912" indent="0">
              <a:buNone/>
              <a:defRPr sz="2000"/>
            </a:lvl6pPr>
            <a:lvl7pPr marL="2743094" indent="0">
              <a:buNone/>
              <a:defRPr sz="2000"/>
            </a:lvl7pPr>
            <a:lvl8pPr marL="3200276" indent="0">
              <a:buNone/>
              <a:defRPr sz="2000"/>
            </a:lvl8pPr>
            <a:lvl9pPr marL="3657459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5" y="2209800"/>
            <a:ext cx="3613792" cy="3222625"/>
          </a:xfrm>
        </p:spPr>
        <p:txBody>
          <a:bodyPr vert="horz" lIns="91436" tIns="45718" rIns="91436" bIns="45718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82" indent="0">
              <a:buNone/>
              <a:defRPr sz="1200"/>
            </a:lvl2pPr>
            <a:lvl3pPr marL="914365" indent="0">
              <a:buNone/>
              <a:defRPr sz="1000"/>
            </a:lvl3pPr>
            <a:lvl4pPr marL="1371547" indent="0">
              <a:buNone/>
              <a:defRPr sz="900"/>
            </a:lvl4pPr>
            <a:lvl5pPr marL="1828729" indent="0">
              <a:buNone/>
              <a:defRPr sz="900"/>
            </a:lvl5pPr>
            <a:lvl6pPr marL="2285912" indent="0">
              <a:buNone/>
              <a:defRPr sz="900"/>
            </a:lvl6pPr>
            <a:lvl7pPr marL="2743094" indent="0">
              <a:buNone/>
              <a:defRPr sz="900"/>
            </a:lvl7pPr>
            <a:lvl8pPr marL="3200276" indent="0">
              <a:buNone/>
              <a:defRPr sz="900"/>
            </a:lvl8pPr>
            <a:lvl9pPr marL="3657459" indent="0">
              <a:buNone/>
              <a:defRPr sz="900"/>
            </a:lvl9pPr>
          </a:lstStyle>
          <a:p>
            <a:pPr marL="0" lvl="0" indent="0" algn="ctr" defTabSz="914365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FBDA5-A56D-5A4D-B320-0D2BAAB44529}" type="datetime1">
              <a:rPr lang="en-US" smtClean="0"/>
              <a:t>3/16/13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36" tIns="45718" rIns="91436" bIns="45718" rtlCol="0" anchor="b">
            <a:noAutofit/>
          </a:bodyPr>
          <a:lstStyle>
            <a:lvl1pPr algn="ctr" defTabSz="91436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6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5" indent="0">
              <a:buNone/>
              <a:defRPr sz="2400"/>
            </a:lvl3pPr>
            <a:lvl4pPr marL="1371547" indent="0">
              <a:buNone/>
              <a:defRPr sz="2000"/>
            </a:lvl4pPr>
            <a:lvl5pPr marL="1828729" indent="0">
              <a:buNone/>
              <a:defRPr sz="2000"/>
            </a:lvl5pPr>
            <a:lvl6pPr marL="2285912" indent="0">
              <a:buNone/>
              <a:defRPr sz="2000"/>
            </a:lvl6pPr>
            <a:lvl7pPr marL="2743094" indent="0">
              <a:buNone/>
              <a:defRPr sz="2000"/>
            </a:lvl7pPr>
            <a:lvl8pPr marL="3200276" indent="0">
              <a:buNone/>
              <a:defRPr sz="2000"/>
            </a:lvl8pPr>
            <a:lvl9pPr marL="3657459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5" y="2209800"/>
            <a:ext cx="3613792" cy="3222625"/>
          </a:xfrm>
        </p:spPr>
        <p:txBody>
          <a:bodyPr vert="horz" lIns="91436" tIns="45718" rIns="91436" bIns="45718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82" indent="0">
              <a:buNone/>
              <a:defRPr sz="1200"/>
            </a:lvl2pPr>
            <a:lvl3pPr marL="914365" indent="0">
              <a:buNone/>
              <a:defRPr sz="1000"/>
            </a:lvl3pPr>
            <a:lvl4pPr marL="1371547" indent="0">
              <a:buNone/>
              <a:defRPr sz="900"/>
            </a:lvl4pPr>
            <a:lvl5pPr marL="1828729" indent="0">
              <a:buNone/>
              <a:defRPr sz="900"/>
            </a:lvl5pPr>
            <a:lvl6pPr marL="2285912" indent="0">
              <a:buNone/>
              <a:defRPr sz="900"/>
            </a:lvl6pPr>
            <a:lvl7pPr marL="2743094" indent="0">
              <a:buNone/>
              <a:defRPr sz="900"/>
            </a:lvl7pPr>
            <a:lvl8pPr marL="3200276" indent="0">
              <a:buNone/>
              <a:defRPr sz="900"/>
            </a:lvl8pPr>
            <a:lvl9pPr marL="3657459" indent="0">
              <a:buNone/>
              <a:defRPr sz="900"/>
            </a:lvl9pPr>
          </a:lstStyle>
          <a:p>
            <a:pPr marL="0" lvl="0" indent="0" algn="ctr" defTabSz="914365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3EB6-F74B-0F45-A8D6-996F7C1B5759}" type="datetime1">
              <a:rPr lang="en-US" smtClean="0"/>
              <a:t>3/16/13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DF0E-D347-E847-9044-DB1ED732F2FF}" type="datetime1">
              <a:rPr lang="en-US" smtClean="0"/>
              <a:t>3/16/13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2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D488E-4672-484E-9E92-3ABC11338602}" type="datetime1">
              <a:rPr lang="en-US" smtClean="0"/>
              <a:t>3/16/13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A9A50-D880-9F45-8061-98A1D5CAC429}" type="datetime1">
              <a:rPr lang="en-US" smtClean="0"/>
              <a:t>3/16/13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1" y="3693646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1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1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3AB8E8-B2C9-6A42-8A02-F5D26B75DD86}" type="datetime1">
              <a:rPr lang="en-US" smtClean="0"/>
              <a:t>3/16/13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1" y="6356351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1" y="4841210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8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36" tIns="45718" rIns="91436" bIns="45718" rtlCol="0">
            <a:normAutofit/>
          </a:bodyPr>
          <a:lstStyle>
            <a:lvl1pPr marL="0" indent="0" algn="ctr" defTabSz="914365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3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1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24C7-6360-B64F-863A-DF38D1BFD668}" type="datetime1">
              <a:rPr lang="en-US" smtClean="0"/>
              <a:t>3/16/13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5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1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6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733" indent="-344475">
              <a:defRPr sz="1800"/>
            </a:lvl7pPr>
            <a:lvl8pPr marL="2055733" indent="-344475">
              <a:defRPr sz="1800"/>
            </a:lvl8pPr>
            <a:lvl9pPr marL="2055733" indent="-3444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5" y="1774826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733" indent="-344475">
              <a:defRPr sz="1800"/>
            </a:lvl7pPr>
            <a:lvl8pPr marL="2055733" indent="-344475">
              <a:defRPr sz="1800"/>
            </a:lvl8pPr>
            <a:lvl9pPr marL="2055733" indent="-3444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7010-689B-7246-8A6F-09D4E11011B2}" type="datetime1">
              <a:rPr lang="en-US" smtClean="0"/>
              <a:t>3/16/13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182" indent="0">
              <a:buNone/>
              <a:defRPr sz="2000" b="1"/>
            </a:lvl2pPr>
            <a:lvl3pPr marL="914365" indent="0">
              <a:buNone/>
              <a:defRPr sz="1800" b="1"/>
            </a:lvl3pPr>
            <a:lvl4pPr marL="1371547" indent="0">
              <a:buNone/>
              <a:defRPr sz="1600" b="1"/>
            </a:lvl4pPr>
            <a:lvl5pPr marL="1828729" indent="0">
              <a:buNone/>
              <a:defRPr sz="1600" b="1"/>
            </a:lvl5pPr>
            <a:lvl6pPr marL="2285912" indent="0">
              <a:buNone/>
              <a:defRPr sz="1600" b="1"/>
            </a:lvl6pPr>
            <a:lvl7pPr marL="2743094" indent="0">
              <a:buNone/>
              <a:defRPr sz="1600" b="1"/>
            </a:lvl7pPr>
            <a:lvl8pPr marL="3200276" indent="0">
              <a:buNone/>
              <a:defRPr sz="1600" b="1"/>
            </a:lvl8pPr>
            <a:lvl9pPr marL="365745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800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733" indent="-344475">
              <a:defRPr sz="1800"/>
            </a:lvl6pPr>
            <a:lvl7pPr marL="2055733" indent="-344475">
              <a:defRPr sz="1800"/>
            </a:lvl7pPr>
            <a:lvl8pPr marL="2055733" indent="-344475">
              <a:defRPr sz="1800"/>
            </a:lvl8pPr>
            <a:lvl9pPr marL="2055733" indent="-3444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182" indent="0">
              <a:buNone/>
              <a:defRPr sz="2000" b="1"/>
            </a:lvl2pPr>
            <a:lvl3pPr marL="914365" indent="0">
              <a:buNone/>
              <a:defRPr sz="1800" b="1"/>
            </a:lvl3pPr>
            <a:lvl4pPr marL="1371547" indent="0">
              <a:buNone/>
              <a:defRPr sz="1600" b="1"/>
            </a:lvl4pPr>
            <a:lvl5pPr marL="1828729" indent="0">
              <a:buNone/>
              <a:defRPr sz="1600" b="1"/>
            </a:lvl5pPr>
            <a:lvl6pPr marL="2285912" indent="0">
              <a:buNone/>
              <a:defRPr sz="1600" b="1"/>
            </a:lvl6pPr>
            <a:lvl7pPr marL="2743094" indent="0">
              <a:buNone/>
              <a:defRPr sz="1600" b="1"/>
            </a:lvl7pPr>
            <a:lvl8pPr marL="3200276" indent="0">
              <a:buNone/>
              <a:defRPr sz="1600" b="1"/>
            </a:lvl8pPr>
            <a:lvl9pPr marL="365745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800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733" indent="-344475">
              <a:defRPr sz="1800"/>
            </a:lvl6pPr>
            <a:lvl7pPr marL="2055733" indent="-344475">
              <a:defRPr sz="1800"/>
            </a:lvl7pPr>
            <a:lvl8pPr marL="2055733" indent="-344475">
              <a:defRPr sz="1800"/>
            </a:lvl8pPr>
            <a:lvl9pPr marL="2055733" indent="-3444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AC52D-789D-A143-A7FE-DCCA32FDE809}" type="datetime1">
              <a:rPr lang="en-US" smtClean="0"/>
              <a:t>3/16/13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518B2-5E57-EC45-948B-3480CB4DEE38}" type="datetime1">
              <a:rPr lang="en-US" smtClean="0"/>
              <a:t>3/16/13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0E097-2966-5E47-9FC5-F4606CFF7EE5}" type="datetime1">
              <a:rPr lang="en-US" smtClean="0"/>
              <a:t>3/16/13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1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2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182" indent="0">
              <a:buNone/>
              <a:defRPr sz="1200"/>
            </a:lvl2pPr>
            <a:lvl3pPr marL="914365" indent="0">
              <a:buNone/>
              <a:defRPr sz="1000"/>
            </a:lvl3pPr>
            <a:lvl4pPr marL="1371547" indent="0">
              <a:buNone/>
              <a:defRPr sz="900"/>
            </a:lvl4pPr>
            <a:lvl5pPr marL="1828729" indent="0">
              <a:buNone/>
              <a:defRPr sz="900"/>
            </a:lvl5pPr>
            <a:lvl6pPr marL="2285912" indent="0">
              <a:buNone/>
              <a:defRPr sz="900"/>
            </a:lvl6pPr>
            <a:lvl7pPr marL="2743094" indent="0">
              <a:buNone/>
              <a:defRPr sz="900"/>
            </a:lvl7pPr>
            <a:lvl8pPr marL="3200276" indent="0">
              <a:buNone/>
              <a:defRPr sz="900"/>
            </a:lvl8pPr>
            <a:lvl9pPr marL="365745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BD18-8F6B-C64E-B036-4DCC9E3A5025}" type="datetime1">
              <a:rPr lang="en-US" smtClean="0"/>
              <a:t>3/16/13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1" y="6356351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40A6DA66-5251-9540-97DD-78E238267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3" y="40341"/>
            <a:ext cx="7570787" cy="1411941"/>
          </a:xfrm>
          <a:prstGeom prst="rect">
            <a:avLst/>
          </a:prstGeom>
        </p:spPr>
        <p:txBody>
          <a:bodyPr vert="horz" lIns="91436" tIns="45718" rIns="91436" bIns="45718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3" y="1761566"/>
            <a:ext cx="7570787" cy="4289611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1"/>
            <a:ext cx="21336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E079FCDF-79CB-0B46-A442-FA1B2F9756E1}" type="datetime1">
              <a:rPr lang="en-US" smtClean="0"/>
              <a:t>3/16/13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1" y="6356351"/>
            <a:ext cx="6096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40A6DA66-5251-9540-97DD-78E238267F2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6" y="6356351"/>
            <a:ext cx="28956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</p:sldLayoutIdLst>
  <p:hf hdr="0" ftr="0" dt="0"/>
  <p:txStyles>
    <p:titleStyle>
      <a:lvl1pPr algn="ctr" defTabSz="914365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886" indent="-342886" algn="l" defTabSz="914365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773" indent="-336537" algn="l" defTabSz="914365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10" indent="-349236" algn="l" defTabSz="914365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547" indent="-336537" algn="l" defTabSz="914365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783" indent="-349236" algn="l" defTabSz="914365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733" indent="-344475" algn="l" defTabSz="914365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620" indent="-344475" algn="l" defTabSz="914365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094" indent="-344475" algn="l" defTabSz="914365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569" indent="-344475" algn="l" defTabSz="914365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5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7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9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12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4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6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9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4" Type="http://schemas.openxmlformats.org/officeDocument/2006/relationships/image" Target="../media/image14.jpeg"/><Relationship Id="rId5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1" y="361179"/>
            <a:ext cx="5446713" cy="2970974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Gloucester MT Extra Condensed"/>
                <a:cs typeface="Gloucester MT Extra Condensed"/>
              </a:rPr>
              <a:t>Inferential Statistics</a:t>
            </a:r>
            <a:br>
              <a:rPr lang="en-US" dirty="0" smtClean="0">
                <a:solidFill>
                  <a:srgbClr val="000000"/>
                </a:solidFill>
                <a:latin typeface="Gloucester MT Extra Condensed"/>
                <a:cs typeface="Gloucester MT Extra Condensed"/>
              </a:rPr>
            </a:br>
            <a:r>
              <a:rPr lang="en-US" sz="4800" dirty="0">
                <a:solidFill>
                  <a:srgbClr val="000000"/>
                </a:solidFill>
                <a:latin typeface="Gloucester MT Extra Condensed"/>
                <a:cs typeface="Gloucester MT Extra Condensed"/>
              </a:rPr>
              <a:t>and</a:t>
            </a:r>
            <a:r>
              <a:rPr lang="en-US" dirty="0" smtClean="0">
                <a:solidFill>
                  <a:srgbClr val="000000"/>
                </a:solidFill>
                <a:latin typeface="Gloucester MT Extra Condensed"/>
                <a:cs typeface="Gloucester MT Extra Condensed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Gloucester MT Extra Condensed"/>
                <a:cs typeface="Gloucester MT Extra Condensed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Gloucester MT Extra Condensed"/>
                <a:cs typeface="Gloucester MT Extra Condensed"/>
              </a:rPr>
              <a:t>- tests </a:t>
            </a:r>
            <a:endParaRPr lang="en-US" dirty="0">
              <a:solidFill>
                <a:srgbClr val="000000"/>
              </a:solidFill>
              <a:latin typeface="Gloucester MT Extra Condensed"/>
              <a:cs typeface="Gloucester MT Extra Condense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i="1" dirty="0" err="1">
                <a:solidFill>
                  <a:srgbClr val="000000"/>
                </a:solidFill>
              </a:rPr>
              <a:t>ScWk</a:t>
            </a:r>
            <a:r>
              <a:rPr lang="en-US" sz="3200" b="1" i="1" dirty="0">
                <a:solidFill>
                  <a:srgbClr val="000000"/>
                </a:solidFill>
              </a:rPr>
              <a:t> 242 – Session 9 Slides</a:t>
            </a:r>
          </a:p>
        </p:txBody>
      </p:sp>
    </p:spTree>
    <p:extLst>
      <p:ext uri="{BB962C8B-B14F-4D97-AF65-F5344CB8AC3E}">
        <p14:creationId xmlns:p14="http://schemas.microsoft.com/office/powerpoint/2010/main" val="1475588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00"/>
                </a:solidFill>
              </a:rPr>
              <a:t>t-</a:t>
            </a:r>
            <a:r>
              <a:rPr lang="en-US" b="1" dirty="0" smtClean="0">
                <a:solidFill>
                  <a:srgbClr val="000000"/>
                </a:solidFill>
              </a:rPr>
              <a:t>test Statistic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869" y="1549567"/>
            <a:ext cx="8354569" cy="5308434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</a:pPr>
            <a:r>
              <a:rPr lang="en-US" b="1" dirty="0"/>
              <a:t>The t statistic allows researchers to use sample data to test hypotheses about an unknown population mean.  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The </a:t>
            </a:r>
            <a:r>
              <a:rPr lang="en-US" b="1" dirty="0"/>
              <a:t>t statistic is </a:t>
            </a:r>
            <a:r>
              <a:rPr lang="en-US" b="1" dirty="0" smtClean="0"/>
              <a:t>mostly used </a:t>
            </a:r>
            <a:r>
              <a:rPr lang="en-US" b="1" dirty="0"/>
              <a:t>when a researcher wants to determine whether or not a treatment </a:t>
            </a:r>
            <a:r>
              <a:rPr lang="en-US" b="1" dirty="0" smtClean="0"/>
              <a:t>intervention causes </a:t>
            </a:r>
            <a:r>
              <a:rPr lang="en-US" b="1" dirty="0"/>
              <a:t>a </a:t>
            </a:r>
            <a:r>
              <a:rPr lang="en-US" b="1" dirty="0" smtClean="0"/>
              <a:t>significant change from </a:t>
            </a:r>
            <a:r>
              <a:rPr lang="en-US" b="1" dirty="0"/>
              <a:t>a population </a:t>
            </a:r>
            <a:r>
              <a:rPr lang="en-US" b="1" dirty="0" smtClean="0"/>
              <a:t>or untreated mean. </a:t>
            </a:r>
            <a:endParaRPr lang="en-US" b="1" dirty="0"/>
          </a:p>
          <a:p>
            <a:pPr>
              <a:spcBef>
                <a:spcPts val="600"/>
              </a:spcBef>
            </a:pPr>
            <a:r>
              <a:rPr lang="en-US" b="1" dirty="0"/>
              <a:t>The goal for a hypothesis test is to evaluate the </a:t>
            </a:r>
            <a:r>
              <a:rPr lang="en-US" b="1" i="1" dirty="0"/>
              <a:t>significance</a:t>
            </a:r>
            <a:r>
              <a:rPr lang="en-US" b="1" dirty="0"/>
              <a:t> of the observed discrepancy between a sample mean and the population mean. </a:t>
            </a:r>
          </a:p>
          <a:p>
            <a:pPr>
              <a:spcBef>
                <a:spcPts val="600"/>
              </a:spcBef>
            </a:pPr>
            <a:r>
              <a:rPr lang="en-US" b="1" dirty="0"/>
              <a:t>Therefore, the t statistic requires that you use the sample data to compute an estimated standard error of M. 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/>
              <a:t>A large value for t (a large ratio) indicates that the obtained difference between the data and the hypothesis is greater than would be expected if the treatment has no effect. </a:t>
            </a:r>
          </a:p>
          <a:p>
            <a:pPr>
              <a:spcBef>
                <a:spcPts val="600"/>
              </a:spcBef>
            </a:pPr>
            <a:endParaRPr lang="en-US" sz="9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24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912" y="40341"/>
            <a:ext cx="8459438" cy="1411941"/>
          </a:xfrm>
        </p:spPr>
        <p:txBody>
          <a:bodyPr/>
          <a:lstStyle/>
          <a:p>
            <a:r>
              <a:rPr lang="en-US" b="1" i="1" dirty="0" smtClean="0">
                <a:solidFill>
                  <a:srgbClr val="000000"/>
                </a:solidFill>
              </a:rPr>
              <a:t>Significance vs. Magnitude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042" y="1761566"/>
            <a:ext cx="8680829" cy="450660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b="1" dirty="0">
                <a:solidFill>
                  <a:srgbClr val="000000"/>
                </a:solidFill>
              </a:rPr>
              <a:t>Degrees of Freedom (</a:t>
            </a:r>
            <a:r>
              <a:rPr lang="en-US" b="1" dirty="0" err="1">
                <a:solidFill>
                  <a:srgbClr val="000000"/>
                </a:solidFill>
              </a:rPr>
              <a:t>df</a:t>
            </a:r>
            <a:r>
              <a:rPr lang="en-US" b="1" dirty="0">
                <a:solidFill>
                  <a:srgbClr val="000000"/>
                </a:solidFill>
              </a:rPr>
              <a:t>) is computed by using n – 1 with larger </a:t>
            </a:r>
            <a:r>
              <a:rPr lang="en-US" b="1" dirty="0" smtClean="0">
                <a:solidFill>
                  <a:srgbClr val="000000"/>
                </a:solidFill>
              </a:rPr>
              <a:t>sample sizes resulting </a:t>
            </a:r>
            <a:r>
              <a:rPr lang="en-US" b="1" dirty="0">
                <a:solidFill>
                  <a:srgbClr val="000000"/>
                </a:solidFill>
              </a:rPr>
              <a:t>in an increased chance of finding significance. </a:t>
            </a:r>
            <a:endParaRPr lang="en-US" b="1" dirty="0" smtClean="0"/>
          </a:p>
          <a:p>
            <a:pPr>
              <a:spcBef>
                <a:spcPts val="1200"/>
              </a:spcBef>
            </a:pPr>
            <a:r>
              <a:rPr lang="en-US" b="1" dirty="0" smtClean="0"/>
              <a:t>Because </a:t>
            </a:r>
            <a:r>
              <a:rPr lang="en-US" b="1" dirty="0"/>
              <a:t>the significance of a treatment effect is determined partially by the size of the effect and partially by the size of the sample, you cannot assume that a significant effect is also a large effect.  </a:t>
            </a:r>
          </a:p>
          <a:p>
            <a:pPr>
              <a:spcBef>
                <a:spcPts val="1200"/>
              </a:spcBef>
            </a:pPr>
            <a:r>
              <a:rPr lang="en-US" b="1" dirty="0"/>
              <a:t>Therefore, it is recommended that </a:t>
            </a:r>
            <a:r>
              <a:rPr lang="en-US" b="1" dirty="0" smtClean="0"/>
              <a:t>the </a:t>
            </a:r>
            <a:r>
              <a:rPr lang="en-US" b="1" dirty="0"/>
              <a:t>measure of effect size </a:t>
            </a:r>
            <a:r>
              <a:rPr lang="en-US" b="1" dirty="0" smtClean="0"/>
              <a:t>(differences of outcomes vs. expectations) be </a:t>
            </a:r>
            <a:r>
              <a:rPr lang="en-US" b="1" dirty="0"/>
              <a:t>computed along with the hypothesis test.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79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</a:rPr>
              <a:t>Interpreting Results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3" y="1761566"/>
            <a:ext cx="7570787" cy="459478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4000" b="1" dirty="0"/>
              <a:t>Key items to include in the interpretation of results: 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b="1" dirty="0"/>
          </a:p>
          <a:p>
            <a:pPr lvl="1">
              <a:spcBef>
                <a:spcPts val="0"/>
              </a:spcBef>
            </a:pPr>
            <a:r>
              <a:rPr lang="en-US" sz="3600" b="1" dirty="0"/>
              <a:t>Are the findings consistent, or not, with previous research? </a:t>
            </a:r>
          </a:p>
          <a:p>
            <a:pPr lvl="1">
              <a:spcBef>
                <a:spcPts val="0"/>
              </a:spcBef>
            </a:pPr>
            <a:r>
              <a:rPr lang="en-US" sz="3600" b="1" dirty="0"/>
              <a:t>Clinical relevance (different from statistical significance)</a:t>
            </a:r>
          </a:p>
          <a:p>
            <a:pPr lvl="1">
              <a:spcBef>
                <a:spcPts val="0"/>
              </a:spcBef>
            </a:pPr>
            <a:r>
              <a:rPr lang="en-US" sz="3600" b="1" dirty="0"/>
              <a:t>Limitations and Potential 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97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Happy Spring Break!</a:t>
            </a:r>
            <a:endParaRPr lang="en-US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Content Placeholder 4" descr="imgres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29" b="7429"/>
          <a:stretch>
            <a:fillRect/>
          </a:stretch>
        </p:blipFill>
        <p:spPr>
          <a:xfrm>
            <a:off x="651310" y="1571642"/>
            <a:ext cx="3615890" cy="216746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 descr="imgres-1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471" y="1571643"/>
            <a:ext cx="3893209" cy="2167468"/>
          </a:xfrm>
          <a:prstGeom prst="rect">
            <a:avLst/>
          </a:prstGeom>
        </p:spPr>
      </p:pic>
      <p:pic>
        <p:nvPicPr>
          <p:cNvPr id="7" name="Picture 6" descr="imgres-2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0" y="3881112"/>
            <a:ext cx="3615890" cy="2711432"/>
          </a:xfrm>
          <a:prstGeom prst="rect">
            <a:avLst/>
          </a:prstGeom>
        </p:spPr>
      </p:pic>
      <p:pic>
        <p:nvPicPr>
          <p:cNvPr id="8" name="Picture 7" descr="imgres-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471" y="3881113"/>
            <a:ext cx="3893209" cy="271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278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00"/>
                </a:solidFill>
              </a:rPr>
              <a:t>Inferential Statistics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345" y="1761566"/>
            <a:ext cx="8051615" cy="4594785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Inferential </a:t>
            </a:r>
            <a:r>
              <a:rPr lang="en-US" b="1" dirty="0">
                <a:solidFill>
                  <a:schemeClr val="tx1"/>
                </a:solidFill>
              </a:rPr>
              <a:t>statistics </a:t>
            </a:r>
            <a:r>
              <a:rPr lang="en-US" b="1" dirty="0"/>
              <a:t>are used to </a:t>
            </a:r>
            <a:r>
              <a:rPr lang="en-US" b="1" dirty="0" smtClean="0"/>
              <a:t>test </a:t>
            </a:r>
            <a:r>
              <a:rPr lang="en-US" b="1" dirty="0"/>
              <a:t>hypotheses about the relationship between the independent and the dependent </a:t>
            </a:r>
            <a:r>
              <a:rPr lang="en-US" b="1" dirty="0" smtClean="0"/>
              <a:t>variables.</a:t>
            </a:r>
          </a:p>
          <a:p>
            <a:pPr>
              <a:buFont typeface="Wingdings" charset="2"/>
              <a:buChar char="Ø"/>
            </a:pPr>
            <a:r>
              <a:rPr lang="en-US" b="1" dirty="0" smtClean="0"/>
              <a:t>Inferential </a:t>
            </a:r>
            <a:r>
              <a:rPr lang="en-US" b="1" dirty="0"/>
              <a:t>statistics allow you to test your hypothesis </a:t>
            </a:r>
            <a:endParaRPr lang="en-US" sz="800" b="1" u="sng" dirty="0">
              <a:solidFill>
                <a:srgbClr val="7030A0"/>
              </a:solidFill>
            </a:endParaRPr>
          </a:p>
          <a:p>
            <a:pPr lvl="0">
              <a:buFont typeface="Wingdings" charset="2"/>
              <a:buChar char="Ø"/>
            </a:pPr>
            <a:r>
              <a:rPr lang="en-US" b="1" dirty="0"/>
              <a:t>When you get a statistically significant result using inferential statistics, you can say that it is unlikely (in social sciences this is 5%) that the relationship between variables is due to chance.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7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00"/>
                </a:solidFill>
              </a:rPr>
              <a:t>Cautions about Statistics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 dirty="0">
                <a:solidFill>
                  <a:srgbClr val="60299E"/>
                </a:solidFill>
              </a:rPr>
              <a:t>Statistics NEVER prove anything</a:t>
            </a:r>
            <a:r>
              <a:rPr lang="en-US" b="1" dirty="0"/>
              <a:t>, instead, they indicate a relationship within </a:t>
            </a:r>
            <a:r>
              <a:rPr lang="en-US" b="1" i="1" dirty="0">
                <a:solidFill>
                  <a:srgbClr val="60299E"/>
                </a:solidFill>
              </a:rPr>
              <a:t>a given probability of error. </a:t>
            </a:r>
            <a:endParaRPr lang="en-US" sz="900" b="1" i="1" dirty="0">
              <a:solidFill>
                <a:srgbClr val="60299E"/>
              </a:solidFill>
            </a:endParaRPr>
          </a:p>
          <a:p>
            <a:r>
              <a:rPr lang="en-US" b="1" dirty="0"/>
              <a:t>An association does not necessarily </a:t>
            </a:r>
            <a:r>
              <a:rPr lang="en-US" b="1" dirty="0" smtClean="0"/>
              <a:t>indicate </a:t>
            </a:r>
            <a:r>
              <a:rPr lang="en-US" b="1" dirty="0"/>
              <a:t>a </a:t>
            </a:r>
            <a:r>
              <a:rPr lang="en-US" b="1" dirty="0" smtClean="0"/>
              <a:t>sure cause </a:t>
            </a:r>
            <a:r>
              <a:rPr lang="en-US" b="1" dirty="0"/>
              <a:t>effect relationship</a:t>
            </a:r>
            <a:r>
              <a:rPr lang="en-US" b="1" dirty="0" smtClean="0"/>
              <a:t>.</a:t>
            </a:r>
            <a:endParaRPr lang="en-US" sz="800" b="1" dirty="0"/>
          </a:p>
          <a:p>
            <a:r>
              <a:rPr lang="en-US" b="1" dirty="0"/>
              <a:t>Statistics can always be wrong, however, there are things that researchers can do to improve the likelihood that the statistical analysis is correctly identifying a relationship between variables.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77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00"/>
                </a:solidFill>
              </a:rPr>
              <a:t>Probability Theory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564" y="1761566"/>
            <a:ext cx="8459438" cy="459478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charset="2"/>
              <a:buChar char="Ø"/>
            </a:pPr>
            <a:r>
              <a:rPr lang="en-US" b="1" dirty="0">
                <a:solidFill>
                  <a:srgbClr val="000000"/>
                </a:solidFill>
              </a:rPr>
              <a:t>Probability theory</a:t>
            </a:r>
            <a:r>
              <a:rPr lang="en-US" b="1" dirty="0"/>
              <a:t>: Allows us to calculate the exact </a:t>
            </a:r>
            <a:r>
              <a:rPr lang="en-US" b="1" i="1" dirty="0"/>
              <a:t>probability </a:t>
            </a:r>
            <a:r>
              <a:rPr lang="en-US" b="1" dirty="0"/>
              <a:t>that chance was the real reason for the relationship.  </a:t>
            </a:r>
            <a:endParaRPr lang="en-US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charset="2"/>
              <a:buChar char="Ø"/>
            </a:pPr>
            <a:endParaRPr lang="en-US" sz="1300" b="1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charset="2"/>
              <a:buChar char="Ø"/>
            </a:pPr>
            <a:r>
              <a:rPr lang="en-US" b="1" dirty="0"/>
              <a:t>Probability theory allows us to produce test statistics (using mathematical formulas) </a:t>
            </a:r>
            <a:endParaRPr lang="en-US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charset="2"/>
              <a:buChar char="Ø"/>
            </a:pPr>
            <a:endParaRPr lang="en-US" b="1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charset="2"/>
              <a:buChar char="Ø"/>
            </a:pPr>
            <a:r>
              <a:rPr lang="en-US" b="1" dirty="0" smtClean="0"/>
              <a:t>A </a:t>
            </a:r>
            <a:r>
              <a:rPr lang="en-US" b="1" dirty="0"/>
              <a:t>test statistic is a number that is used to decide whether to accept or reject the null hypothesis</a:t>
            </a:r>
            <a:r>
              <a:rPr lang="en-US" b="1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charset="2"/>
              <a:buChar char="Ø"/>
            </a:pPr>
            <a:endParaRPr lang="en-US" sz="1300" b="1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charset="2"/>
              <a:buChar char="Ø"/>
            </a:pPr>
            <a:r>
              <a:rPr lang="en-US" b="1" dirty="0" smtClean="0"/>
              <a:t>The most common statistical tests include: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500" b="1" dirty="0"/>
          </a:p>
          <a:p>
            <a:pPr marL="1204867"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Chi-square</a:t>
            </a:r>
          </a:p>
          <a:p>
            <a:pPr marL="1204867"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T-test</a:t>
            </a:r>
          </a:p>
          <a:p>
            <a:pPr marL="1204867"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ANOVA</a:t>
            </a:r>
          </a:p>
          <a:p>
            <a:pPr marL="1204867"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Correlation  </a:t>
            </a:r>
          </a:p>
          <a:p>
            <a:pPr marL="1204867"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Linear Regression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0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00"/>
                </a:solidFill>
              </a:rPr>
              <a:t>Normal Distributions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782" y="1452284"/>
            <a:ext cx="8704132" cy="165770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US" b="1" dirty="0"/>
              <a:t>All test statistics that use a continuous dependent variable can be plotted on the normal distribution (chi-</a:t>
            </a:r>
            <a:r>
              <a:rPr lang="en-US" b="1" dirty="0" smtClean="0"/>
              <a:t>square, for example, </a:t>
            </a:r>
            <a:r>
              <a:rPr lang="en-US" b="1" dirty="0"/>
              <a:t>uses the chi-square distribution).</a:t>
            </a:r>
          </a:p>
          <a:p>
            <a:pPr>
              <a:spcBef>
                <a:spcPts val="1200"/>
              </a:spcBef>
            </a:pPr>
            <a:r>
              <a:rPr lang="en-US" b="1" dirty="0"/>
              <a:t>A </a:t>
            </a:r>
            <a:r>
              <a:rPr lang="en-US" b="1" dirty="0">
                <a:solidFill>
                  <a:srgbClr val="000000"/>
                </a:solidFill>
              </a:rPr>
              <a:t>normal distribution </a:t>
            </a:r>
            <a:r>
              <a:rPr lang="en-US" b="1" dirty="0"/>
              <a:t>is </a:t>
            </a:r>
            <a:r>
              <a:rPr lang="en-US" b="1" dirty="0" smtClean="0"/>
              <a:t>a theoretical </a:t>
            </a:r>
            <a:r>
              <a:rPr lang="en-US" b="1" dirty="0"/>
              <a:t>bell shaped </a:t>
            </a:r>
            <a:r>
              <a:rPr lang="en-US" b="1" dirty="0" smtClean="0"/>
              <a:t>curve: 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 descr="http://www.regentsprep.org/Regents/math/algtrig/ATS2/normal6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22" y="3109989"/>
            <a:ext cx="8284942" cy="324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694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49" y="40341"/>
            <a:ext cx="8593175" cy="1411941"/>
          </a:xfrm>
        </p:spPr>
        <p:txBody>
          <a:bodyPr/>
          <a:lstStyle/>
          <a:p>
            <a:r>
              <a:rPr lang="en-US" sz="4400" b="1" i="1" dirty="0">
                <a:solidFill>
                  <a:srgbClr val="000000"/>
                </a:solidFill>
              </a:rPr>
              <a:t>Significance – Rejection Regions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349" y="1258295"/>
            <a:ext cx="8593175" cy="216706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3300" b="1" dirty="0">
                <a:solidFill>
                  <a:srgbClr val="000000"/>
                </a:solidFill>
              </a:rPr>
              <a:t>If the test statistic produced by the statistical test (using a mathematical formula)  falls within a specified </a:t>
            </a:r>
            <a:r>
              <a:rPr lang="en-US" sz="3300" b="1" i="1" dirty="0">
                <a:solidFill>
                  <a:schemeClr val="accent3">
                    <a:lumMod val="50000"/>
                  </a:schemeClr>
                </a:solidFill>
              </a:rPr>
              <a:t>rejection region </a:t>
            </a:r>
            <a:r>
              <a:rPr lang="en-US" sz="3300" b="1" dirty="0">
                <a:solidFill>
                  <a:srgbClr val="000000"/>
                </a:solidFill>
              </a:rPr>
              <a:t>on the normal distribution, then we can conclude that the relationship between the independent and dependent variables </a:t>
            </a:r>
            <a:r>
              <a:rPr lang="en-US" sz="3300" b="1" i="1" dirty="0">
                <a:solidFill>
                  <a:srgbClr val="000000"/>
                </a:solidFill>
              </a:rPr>
              <a:t>is unlikely to be due to chance. </a:t>
            </a:r>
            <a:r>
              <a:rPr lang="en-US" sz="3300" b="1" dirty="0">
                <a:solidFill>
                  <a:srgbClr val="000000"/>
                </a:solidFill>
              </a:rPr>
              <a:t>(rejection = rejection of the NULL hypothesis)</a:t>
            </a:r>
          </a:p>
          <a:p>
            <a:pPr>
              <a:spcBef>
                <a:spcPts val="0"/>
              </a:spcBef>
            </a:pPr>
            <a:r>
              <a:rPr lang="en-US" sz="3300" b="1" dirty="0">
                <a:solidFill>
                  <a:srgbClr val="000000"/>
                </a:solidFill>
              </a:rPr>
              <a:t>The rejection region is determined by the researcher prior to conducting the statistical test and is called the </a:t>
            </a:r>
            <a:r>
              <a:rPr lang="en-US" sz="3300" b="1" i="1" dirty="0">
                <a:solidFill>
                  <a:srgbClr val="60299E"/>
                </a:solidFill>
              </a:rPr>
              <a:t>alpha level</a:t>
            </a:r>
            <a:r>
              <a:rPr lang="en-US" sz="3300" b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http://excelmasterseries.com/Images/Excel_Statistical_Master_Images/Regression_Normal_2_tailed_alpha_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49" y="3343803"/>
            <a:ext cx="8332419" cy="312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315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i="1" dirty="0">
                <a:solidFill>
                  <a:srgbClr val="000000"/>
                </a:solidFill>
              </a:rPr>
              <a:t>Two-Tailed Significance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739" y="1549567"/>
            <a:ext cx="8607644" cy="4893370"/>
          </a:xfrm>
        </p:spPr>
        <p:txBody>
          <a:bodyPr>
            <a:normAutofit fontScale="85000" lnSpcReduction="20000"/>
          </a:bodyPr>
          <a:lstStyle/>
          <a:p>
            <a:r>
              <a:rPr lang="en-US" b="1" u="sng" dirty="0">
                <a:solidFill>
                  <a:srgbClr val="7030A0"/>
                </a:solidFill>
              </a:rPr>
              <a:t>Two-tailed statistical tests </a:t>
            </a:r>
            <a:r>
              <a:rPr lang="en-US" b="1" dirty="0"/>
              <a:t>(most common) split the rejection region between the tails of the normal distribution so that each tail contains 2.5% of the distribution for a total of 5%. </a:t>
            </a:r>
          </a:p>
          <a:p>
            <a:r>
              <a:rPr lang="en-US" b="1" dirty="0"/>
              <a:t>Two-tailed tests test </a:t>
            </a:r>
            <a:r>
              <a:rPr lang="en-US" b="1" u="sng" dirty="0">
                <a:solidFill>
                  <a:schemeClr val="accent3">
                    <a:lumMod val="50000"/>
                  </a:schemeClr>
                </a:solidFill>
              </a:rPr>
              <a:t>non-directional hypotheses</a:t>
            </a:r>
          </a:p>
          <a:p>
            <a:r>
              <a:rPr lang="en-US" b="1" dirty="0"/>
              <a:t>Example:	</a:t>
            </a:r>
          </a:p>
          <a:p>
            <a:pPr lvl="1"/>
            <a:r>
              <a:rPr lang="en-US" sz="2200" b="1" dirty="0"/>
              <a:t>It is hypothesized that there is a relationship between participation in Independent Living Programs while in foster care (the independent variable) and having been taught budgeting skills while in foster care (the dependent variable) </a:t>
            </a:r>
          </a:p>
          <a:p>
            <a:pPr lvl="1"/>
            <a:r>
              <a:rPr lang="en-US" sz="2200" b="1" dirty="0"/>
              <a:t>We are not specifying whether the ILP group is more or less likely to have been taught budgeting skills while in foster care</a:t>
            </a:r>
          </a:p>
          <a:p>
            <a:pPr lvl="1"/>
            <a:r>
              <a:rPr lang="en-US" sz="2200" b="1" dirty="0"/>
              <a:t>We are just saying that there is a difference in the dependent variable (budgeting skills) between the two groups (ILP vs. no ILP)</a:t>
            </a:r>
          </a:p>
          <a:p>
            <a:pPr lvl="1"/>
            <a:r>
              <a:rPr lang="en-US" sz="2200" b="1" dirty="0"/>
              <a:t>Researchers usually choose two-tailed tests to allow for the possibility that the IV affects the DV in the opposite direction as expected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00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00"/>
                </a:solidFill>
              </a:rPr>
              <a:t>One-Tailed Tests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608" y="1452283"/>
            <a:ext cx="8552654" cy="4990654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/>
              <a:t>One-tailed tests test </a:t>
            </a:r>
            <a:r>
              <a:rPr lang="en-US" sz="2400" b="1" u="sng" dirty="0">
                <a:solidFill>
                  <a:srgbClr val="7030A0"/>
                </a:solidFill>
              </a:rPr>
              <a:t>directional hypotheses</a:t>
            </a:r>
          </a:p>
          <a:p>
            <a:pPr marL="349236" lvl="1" indent="0">
              <a:spcBef>
                <a:spcPts val="0"/>
              </a:spcBef>
              <a:buNone/>
            </a:pPr>
            <a:r>
              <a:rPr lang="en-US" sz="2400" b="1" i="1" u="sng" dirty="0">
                <a:solidFill>
                  <a:schemeClr val="accent4">
                    <a:lumMod val="75000"/>
                  </a:schemeClr>
                </a:solidFill>
              </a:rPr>
              <a:t>Example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lvl="2">
              <a:spcBef>
                <a:spcPts val="0"/>
              </a:spcBef>
            </a:pPr>
            <a:r>
              <a:rPr lang="en-US" b="1" dirty="0"/>
              <a:t>It is hypothesized that youth who participated in Independent Living Programs while in foster care (the independent variable) will have a greater likelihood of having been taught budgeting skills while in foster care (the dependent variable) </a:t>
            </a:r>
          </a:p>
          <a:p>
            <a:pPr lvl="2">
              <a:spcBef>
                <a:spcPts val="0"/>
              </a:spcBef>
            </a:pPr>
            <a:r>
              <a:rPr lang="en-US" b="1" dirty="0"/>
              <a:t>We are specifying the expectation that ILP youth will be more likely to have been taught budgeting skills while in foster care than non-ILP youth</a:t>
            </a:r>
          </a:p>
          <a:p>
            <a:pPr lvl="2">
              <a:spcBef>
                <a:spcPts val="0"/>
              </a:spcBef>
            </a:pPr>
            <a:r>
              <a:rPr lang="en-US" b="1" dirty="0"/>
              <a:t>The possible risk with one-tailed tests of directional hypotheses is that if ILP youth have fewer budgeting skills, the test won’t pick it up and we would have missed a significant finding (in an unexpected direction).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84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</a:rPr>
              <a:t>p  </a:t>
            </a:r>
            <a:r>
              <a:rPr lang="en-US" b="1" dirty="0" smtClean="0">
                <a:solidFill>
                  <a:schemeClr val="tx1"/>
                </a:solidFill>
              </a:rPr>
              <a:t>Values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521" y="1619473"/>
            <a:ext cx="8366221" cy="484676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Each test statistic has a </a:t>
            </a:r>
            <a:r>
              <a:rPr lang="en-US" b="1" i="1" dirty="0">
                <a:solidFill>
                  <a:srgbClr val="7030A0"/>
                </a:solidFill>
              </a:rPr>
              <a:t>p </a:t>
            </a:r>
            <a:r>
              <a:rPr lang="en-US" b="1" dirty="0">
                <a:solidFill>
                  <a:srgbClr val="7030A0"/>
                </a:solidFill>
              </a:rPr>
              <a:t>value (a probability value)</a:t>
            </a:r>
            <a:r>
              <a:rPr lang="en-US" b="1" dirty="0"/>
              <a:t> associated with it. </a:t>
            </a:r>
            <a:endParaRPr lang="en-US" sz="1400" b="1" dirty="0"/>
          </a:p>
          <a:p>
            <a:r>
              <a:rPr lang="en-US" b="1" dirty="0"/>
              <a:t>When you plot a test statistic on the normal distribution, the location of the test statistic on the normal distribution is associated with </a:t>
            </a:r>
            <a:r>
              <a:rPr lang="en-US" b="1" dirty="0">
                <a:solidFill>
                  <a:srgbClr val="660066"/>
                </a:solidFill>
              </a:rPr>
              <a:t>a </a:t>
            </a:r>
            <a:r>
              <a:rPr lang="en-US" b="1" i="1" dirty="0">
                <a:solidFill>
                  <a:schemeClr val="accent3">
                    <a:lumMod val="50000"/>
                  </a:schemeClr>
                </a:solidFill>
              </a:rPr>
              <a:t>p value</a:t>
            </a:r>
            <a:r>
              <a:rPr lang="en-US" b="1" dirty="0"/>
              <a:t>, or a probability</a:t>
            </a:r>
            <a:r>
              <a:rPr lang="en-US" b="1" dirty="0" smtClean="0"/>
              <a:t>.</a:t>
            </a:r>
            <a:endParaRPr lang="en-US" sz="1400" b="1" dirty="0"/>
          </a:p>
          <a:p>
            <a:r>
              <a:rPr lang="en-US" b="1" dirty="0"/>
              <a:t>If the </a:t>
            </a:r>
            <a:r>
              <a:rPr lang="en-US" b="1" i="1" dirty="0">
                <a:solidFill>
                  <a:srgbClr val="60299E"/>
                </a:solidFill>
              </a:rPr>
              <a:t>p </a:t>
            </a:r>
            <a:r>
              <a:rPr lang="en-US" b="1" i="1" dirty="0" smtClean="0">
                <a:solidFill>
                  <a:srgbClr val="60299E"/>
                </a:solidFill>
              </a:rPr>
              <a:t>value</a:t>
            </a:r>
            <a:r>
              <a:rPr lang="en-US" b="1" dirty="0" smtClean="0">
                <a:solidFill>
                  <a:srgbClr val="60299E"/>
                </a:solidFill>
              </a:rPr>
              <a:t> </a:t>
            </a:r>
            <a:r>
              <a:rPr lang="en-US" b="1" dirty="0"/>
              <a:t>produced by the test statistic is within the </a:t>
            </a:r>
            <a:r>
              <a:rPr lang="en-US" b="1" i="1" dirty="0" smtClean="0">
                <a:solidFill>
                  <a:srgbClr val="60299E"/>
                </a:solidFill>
              </a:rPr>
              <a:t>rejection region </a:t>
            </a:r>
            <a:r>
              <a:rPr lang="en-US" b="1" dirty="0" smtClean="0"/>
              <a:t>on </a:t>
            </a:r>
            <a:r>
              <a:rPr lang="en-US" b="1" dirty="0"/>
              <a:t>the normal distribution, then you reject the null hypothesis and conclude that there is a relationship between the independent and the dependent </a:t>
            </a:r>
            <a:r>
              <a:rPr lang="en-US" b="1" dirty="0" smtClean="0"/>
              <a:t>variables.  This shows </a:t>
            </a:r>
            <a:r>
              <a:rPr lang="en-US" b="1" i="1" dirty="0" smtClean="0">
                <a:solidFill>
                  <a:srgbClr val="60299E"/>
                </a:solidFill>
              </a:rPr>
              <a:t>statistical significance</a:t>
            </a:r>
            <a:r>
              <a:rPr lang="en-US" b="1" dirty="0" smtClean="0"/>
              <a:t>.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DA66-5251-9540-97DD-78E238267F2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96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95</TotalTime>
  <Words>881</Words>
  <Application>Microsoft Macintosh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Infusion</vt:lpstr>
      <vt:lpstr>Inferential Statistics and t - tests </vt:lpstr>
      <vt:lpstr>Inferential Statistics</vt:lpstr>
      <vt:lpstr>Cautions about Statistics</vt:lpstr>
      <vt:lpstr>Probability Theory</vt:lpstr>
      <vt:lpstr>Normal Distributions</vt:lpstr>
      <vt:lpstr>Significance – Rejection Regions</vt:lpstr>
      <vt:lpstr>Two-Tailed Significance Tests</vt:lpstr>
      <vt:lpstr>One-Tailed Tests</vt:lpstr>
      <vt:lpstr>p  Values</vt:lpstr>
      <vt:lpstr>t-test Statistic</vt:lpstr>
      <vt:lpstr>Significance vs. Magnitude</vt:lpstr>
      <vt:lpstr>Interpreting Results</vt:lpstr>
      <vt:lpstr>Happy Spring Break!</vt:lpstr>
    </vt:vector>
  </TitlesOfParts>
  <Company>WVC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Inferential Statistics  and t-tests</dc:title>
  <dc:creator>Chico Cat</dc:creator>
  <cp:lastModifiedBy>Chico Cat</cp:lastModifiedBy>
  <cp:revision>15</cp:revision>
  <cp:lastPrinted>2013-03-16T23:12:31Z</cp:lastPrinted>
  <dcterms:created xsi:type="dcterms:W3CDTF">2013-03-16T21:55:35Z</dcterms:created>
  <dcterms:modified xsi:type="dcterms:W3CDTF">2013-03-16T23:31:18Z</dcterms:modified>
</cp:coreProperties>
</file>