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5" r:id="rId3"/>
    <p:sldId id="269" r:id="rId4"/>
    <p:sldId id="275" r:id="rId5"/>
    <p:sldId id="288" r:id="rId6"/>
    <p:sldId id="274" r:id="rId7"/>
    <p:sldId id="267" r:id="rId8"/>
    <p:sldId id="285" r:id="rId9"/>
    <p:sldId id="276" r:id="rId10"/>
    <p:sldId id="277" r:id="rId11"/>
    <p:sldId id="266" r:id="rId12"/>
    <p:sldId id="268" r:id="rId13"/>
    <p:sldId id="257" r:id="rId14"/>
    <p:sldId id="284" r:id="rId15"/>
    <p:sldId id="283" r:id="rId16"/>
    <p:sldId id="272" r:id="rId17"/>
    <p:sldId id="278" r:id="rId18"/>
    <p:sldId id="273" r:id="rId19"/>
    <p:sldId id="282" r:id="rId20"/>
    <p:sldId id="286" r:id="rId21"/>
    <p:sldId id="258" r:id="rId22"/>
    <p:sldId id="279" r:id="rId23"/>
    <p:sldId id="281" r:id="rId2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62" autoAdjust="0"/>
    <p:restoredTop sz="86355" autoAdjust="0"/>
  </p:normalViewPr>
  <p:slideViewPr>
    <p:cSldViewPr>
      <p:cViewPr>
        <p:scale>
          <a:sx n="100" d="100"/>
          <a:sy n="100" d="100"/>
        </p:scale>
        <p:origin x="4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2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AE6963B-E28F-4E6F-9AE1-862D6C12B0C2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346E3D58-B479-45C0-BC52-DB2C2A21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66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17330EEB-4853-4111-B269-AF38E2121543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11E0C59-0495-4840-ADDE-537CAFB48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01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1E0C59-0495-4840-ADDE-537CAFB4897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9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F3E4-DD7D-47C3-9703-F4083FB11429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252C9-B35C-487E-99EC-A1902FF15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13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1EB79-BBE8-476E-9EC0-5A086D008AB0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D1B20-7F89-433C-A0D0-97FF7BEC7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8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4141B-6622-48F5-95DE-DEB23B44DAF3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110E8-F135-425A-A361-172E92417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6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CD3A1-7FEF-4D07-81AB-593D1DE90B6D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EC192-D1DE-45F0-9E6F-1DF387831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2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74574-3037-48EB-8C3B-A2E85A2F96B8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992C2-6DC6-41C2-9F14-7C15D822F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74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09F48-0978-4E77-AB0C-3E50044884E2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D44D5-3013-40D7-8EE8-E0383F26C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A2E2-CB8C-4A05-B97F-5B88259C9E4A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31210-F65D-440B-B3AC-84F25DF61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1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EFC3B-2941-443F-B4DB-33C7C2A9E29A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D54C-10DC-43E5-91A2-970CE157F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8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F71B0-5AFC-4564-90D5-7F6DC321ACCA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2EFBD-B099-47AB-B656-7DF7FC94B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42D89-B543-453C-87CD-547C4C5561F3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0615F-DB1E-43EB-9BFF-5E72C8279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6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1A7D4-2665-4B9E-AC7D-9CA3E2B77129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35D31-A55B-4574-B44B-6B4133EBC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5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430514-CA21-4F52-8850-E99D38DB17CF}" type="datetimeFigureOut">
              <a:rPr lang="en-US"/>
              <a:pPr>
                <a:defRPr/>
              </a:pPr>
              <a:t>8/27/2014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02E937-DE55-4333-B594-CC0733317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21" r:id="rId2"/>
    <p:sldLayoutId id="2147484030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31" r:id="rId9"/>
    <p:sldLayoutId id="2147484027" r:id="rId10"/>
    <p:sldLayoutId id="21474840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4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emf"/><Relationship Id="rId5" Type="http://schemas.openxmlformats.org/officeDocument/2006/relationships/oleObject" Target="../embeddings/Microsoft_Word_97_-_2003_Document5.doc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Microsoft_Word_97_-_2003_Document1.doc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emf"/><Relationship Id="rId9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743200"/>
            <a:ext cx="7772400" cy="1752600"/>
          </a:xfrm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70C0"/>
                </a:solidFill>
              </a:rPr>
              <a:t>Sa</a:t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/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/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> </a:t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/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400" dirty="0" smtClean="0">
                <a:solidFill>
                  <a:srgbClr val="0070C0"/>
                </a:solidFill>
              </a:rPr>
              <a:t>ME 192 Lecture</a:t>
            </a:r>
            <a:r>
              <a:rPr lang="en-US" sz="4000" dirty="0" smtClean="0">
                <a:solidFill>
                  <a:srgbClr val="0070C0"/>
                </a:solidFill>
              </a:rPr>
              <a:t/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2900" dirty="0" smtClean="0">
                <a:solidFill>
                  <a:srgbClr val="0070C0"/>
                </a:solidFill>
              </a:rPr>
              <a:t>8/27/14</a:t>
            </a:r>
            <a:br>
              <a:rPr lang="en-US" sz="2900" dirty="0" smtClean="0">
                <a:solidFill>
                  <a:srgbClr val="0070C0"/>
                </a:solidFill>
              </a:rPr>
            </a:br>
            <a:r>
              <a:rPr lang="en-US" sz="2900" dirty="0" smtClean="0">
                <a:solidFill>
                  <a:srgbClr val="0070C0"/>
                </a:solidFill>
              </a:rPr>
              <a:t>San Jose State University</a:t>
            </a:r>
            <a:br>
              <a:rPr lang="en-US" sz="2900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/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400" dirty="0" smtClean="0">
                <a:solidFill>
                  <a:srgbClr val="0070C0"/>
                </a:solidFill>
              </a:rPr>
              <a:t>Overview - Industrial Robotics</a:t>
            </a:r>
            <a:r>
              <a:rPr lang="en-US" sz="4000" dirty="0" smtClean="0">
                <a:solidFill>
                  <a:srgbClr val="0070C0"/>
                </a:solidFill>
              </a:rPr>
              <a:t/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171" name="Content Placeholder 3" descr="auto-assembly-rob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52800"/>
            <a:ext cx="4267200" cy="330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Robot Configurations - Others</a:t>
            </a:r>
          </a:p>
        </p:txBody>
      </p:sp>
      <p:graphicFrame>
        <p:nvGraphicFramePr>
          <p:cNvPr id="15363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288486"/>
              </p:ext>
            </p:extLst>
          </p:nvPr>
        </p:nvGraphicFramePr>
        <p:xfrm>
          <a:off x="914400" y="2286000"/>
          <a:ext cx="8560217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Document" r:id="rId3" imgW="6081835" imgH="4069168" progId="Word.Document.8">
                  <p:embed/>
                </p:oleObj>
              </mc:Choice>
              <mc:Fallback>
                <p:oleObj name="Document" r:id="rId3" imgW="6081835" imgH="4069168" progId="Word.Document.8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86000"/>
                        <a:ext cx="8560217" cy="572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Applications &amp; Set up Location</a:t>
            </a:r>
            <a:endParaRPr lang="en-US" altLang="en-US" sz="40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694237"/>
          </a:xfrm>
        </p:spPr>
        <p:txBody>
          <a:bodyPr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b="1" dirty="0" smtClean="0"/>
              <a:t>Applications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i="1" dirty="0" smtClean="0"/>
              <a:t>Primary uses</a:t>
            </a:r>
            <a:r>
              <a:rPr lang="en-US" dirty="0" smtClean="0"/>
              <a:t>:   Part pick &amp; place, part presentation, 			         	transferring, visual inspection.</a:t>
            </a:r>
          </a:p>
          <a:p>
            <a:pPr marL="393192" lvl="1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Ex. : Conveyor line robots, Robot centered work cells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i="1" dirty="0" smtClean="0"/>
              <a:t>Solutions for</a:t>
            </a:r>
            <a:r>
              <a:rPr lang="en-US" dirty="0" smtClean="0"/>
              <a:t>:   Hazardous conditions, tedium, ergonomic 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				issues, positional accuracy, and precision.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i="1" dirty="0" smtClean="0"/>
              <a:t>Economic life:  </a:t>
            </a:r>
            <a:r>
              <a:rPr lang="en-US" dirty="0" smtClean="0"/>
              <a:t>General purpose machine.  Long useful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				life with tool change (end effecter).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b="1" dirty="0" smtClean="0"/>
              <a:t>Set up Location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i="1" dirty="0" smtClean="0"/>
              <a:t>Fixed (Robot centered, In-line, Off-line).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i="1" dirty="0" smtClean="0"/>
              <a:t>On-track (Floor or Ceiling). 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0772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 smtClean="0"/>
              <a:t>Kinema</a:t>
            </a:r>
            <a:r>
              <a:rPr lang="en-US" sz="5400" b="1" dirty="0" smtClean="0"/>
              <a:t>tics</a:t>
            </a:r>
            <a:endParaRPr lang="en-US" b="1" dirty="0"/>
          </a:p>
        </p:txBody>
      </p:sp>
      <p:sp>
        <p:nvSpPr>
          <p:cNvPr id="17411" name="Content Placeholder 4"/>
          <p:cNvSpPr>
            <a:spLocks noGrp="1"/>
          </p:cNvSpPr>
          <p:nvPr>
            <p:ph idx="1"/>
          </p:nvPr>
        </p:nvSpPr>
        <p:spPr>
          <a:xfrm>
            <a:off x="381000" y="1600200"/>
            <a:ext cx="8763000" cy="49530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dirty="0" smtClean="0"/>
              <a:t>Degrees </a:t>
            </a:r>
            <a:r>
              <a:rPr lang="en-US" altLang="en-US" sz="2000" b="1" dirty="0" smtClean="0"/>
              <a:t>of Freedom</a:t>
            </a:r>
            <a:r>
              <a:rPr lang="en-US" altLang="en-US" sz="2000" dirty="0" smtClean="0"/>
              <a:t> –  Same as number of joints</a:t>
            </a:r>
          </a:p>
          <a:p>
            <a:pPr lvl="2" eaLnBrk="1" hangingPunct="1">
              <a:buFont typeface="Wingdings 2" panose="05020102010507070707" pitchFamily="18" charset="2"/>
              <a:buNone/>
            </a:pPr>
            <a:r>
              <a:rPr lang="fr-FR" altLang="en-US" sz="2000" dirty="0" smtClean="0"/>
              <a:t>4-axes for </a:t>
            </a:r>
            <a:r>
              <a:rPr lang="fr-FR" altLang="en-US" sz="2000" dirty="0" err="1" smtClean="0"/>
              <a:t>assembly</a:t>
            </a:r>
            <a:r>
              <a:rPr lang="fr-FR" altLang="en-US" sz="2000" dirty="0" smtClean="0"/>
              <a:t> robots:	      	SCARA (</a:t>
            </a:r>
            <a:r>
              <a:rPr lang="fr-FR" altLang="en-US" sz="2000" i="1" dirty="0" smtClean="0"/>
              <a:t>x, y, z, r</a:t>
            </a:r>
            <a:r>
              <a:rPr lang="fr-FR" altLang="en-US" sz="2000" dirty="0" smtClean="0"/>
              <a:t>)</a:t>
            </a:r>
          </a:p>
          <a:p>
            <a:pPr lvl="2" eaLnBrk="1" hangingPunct="1">
              <a:buFont typeface="Wingdings 2" panose="05020102010507070707" pitchFamily="18" charset="2"/>
              <a:buNone/>
            </a:pPr>
            <a:r>
              <a:rPr lang="fr-FR" altLang="en-US" sz="2000" dirty="0" smtClean="0"/>
              <a:t>6-axes for </a:t>
            </a:r>
            <a:r>
              <a:rPr lang="fr-FR" altLang="en-US" sz="2000" dirty="0" err="1" smtClean="0"/>
              <a:t>material</a:t>
            </a:r>
            <a:r>
              <a:rPr lang="fr-FR" altLang="en-US" sz="2000" dirty="0" smtClean="0"/>
              <a:t> handling robots:   </a:t>
            </a:r>
            <a:r>
              <a:rPr lang="fr-FR" altLang="en-US" sz="2000" dirty="0" err="1" smtClean="0"/>
              <a:t>Articulated</a:t>
            </a:r>
            <a:r>
              <a:rPr lang="fr-FR" altLang="en-US" sz="2000" dirty="0" smtClean="0"/>
              <a:t> arm robot</a:t>
            </a:r>
            <a:endParaRPr lang="fr-FR" altLang="en-US" sz="900" dirty="0" smtClean="0"/>
          </a:p>
          <a:p>
            <a:pPr lvl="3" eaLnBrk="1" hangingPunct="1">
              <a:buFont typeface="Wingdings 2" panose="05020102010507070707" pitchFamily="18" charset="2"/>
              <a:buNone/>
            </a:pPr>
            <a:r>
              <a:rPr lang="fr-FR" altLang="en-US" dirty="0" smtClean="0"/>
              <a:t>Base, links -</a:t>
            </a:r>
            <a:r>
              <a:rPr lang="en-US" altLang="en-US" dirty="0" smtClean="0"/>
              <a:t> θ</a:t>
            </a:r>
            <a:r>
              <a:rPr lang="en-US" altLang="en-US" baseline="-25000" dirty="0" smtClean="0"/>
              <a:t>1</a:t>
            </a:r>
            <a:r>
              <a:rPr lang="en-US" altLang="en-US" dirty="0" smtClean="0"/>
              <a:t>, θ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, θ</a:t>
            </a:r>
            <a:r>
              <a:rPr lang="en-US" altLang="en-US" baseline="-25000" dirty="0" smtClean="0"/>
              <a:t>3. </a:t>
            </a:r>
            <a:r>
              <a:rPr lang="fr-FR" altLang="en-US" dirty="0" smtClean="0"/>
              <a:t> 	</a:t>
            </a:r>
            <a:r>
              <a:rPr lang="fr-FR" altLang="en-US" dirty="0" err="1" smtClean="0"/>
              <a:t>Wrist</a:t>
            </a:r>
            <a:r>
              <a:rPr lang="fr-FR" altLang="en-US" dirty="0" smtClean="0"/>
              <a:t>: y, </a:t>
            </a:r>
            <a:r>
              <a:rPr lang="fr-FR" altLang="en-US" i="1" dirty="0" smtClean="0"/>
              <a:t>p, r (</a:t>
            </a:r>
            <a:r>
              <a:rPr lang="fr-FR" altLang="en-US" i="1" dirty="0" err="1" smtClean="0"/>
              <a:t>yaw</a:t>
            </a:r>
            <a:r>
              <a:rPr lang="fr-FR" altLang="en-US" i="1" dirty="0" smtClean="0"/>
              <a:t>, pitch, roll)</a:t>
            </a:r>
          </a:p>
          <a:p>
            <a:pPr lvl="3" eaLnBrk="1" hangingPunct="1">
              <a:buFont typeface="Wingdings 2" panose="05020102010507070707" pitchFamily="18" charset="2"/>
              <a:buNone/>
            </a:pPr>
            <a:endParaRPr lang="en-US" altLang="en-US" sz="900" dirty="0" smtClean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b="1" dirty="0" smtClean="0"/>
              <a:t>Positioning</a:t>
            </a:r>
            <a:r>
              <a:rPr lang="en-US" altLang="en-US" sz="2000" dirty="0" smtClean="0"/>
              <a:t> Lead screws for linear move or belt- or direct-drive servo motors for joint rotation.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900" dirty="0" smtClean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b="1" dirty="0" smtClean="0"/>
              <a:t>Drive Power</a:t>
            </a:r>
            <a:r>
              <a:rPr lang="en-US" altLang="en-US" sz="2000" dirty="0" smtClean="0"/>
              <a:t> – Electric, hydraulic, pneumatic.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			Motor type:  Servo motor for rapid movement including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					</a:t>
            </a:r>
            <a:r>
              <a:rPr lang="en-US" altLang="en-US" sz="2000" dirty="0" err="1" smtClean="0"/>
              <a:t>leadscrew</a:t>
            </a:r>
            <a:r>
              <a:rPr lang="en-US" altLang="en-US" sz="2000" dirty="0" smtClean="0"/>
              <a:t> mechanism on linear joints.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			Gear: Serrated (timing) belt or direct drive.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900" dirty="0" smtClean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b="1" dirty="0" smtClean="0"/>
              <a:t>Motion Control</a:t>
            </a:r>
            <a:r>
              <a:rPr lang="en-US" altLang="en-US" sz="2000" dirty="0" smtClean="0"/>
              <a:t>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	Using encoders and pulse count.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	.</a:t>
            </a:r>
          </a:p>
          <a:p>
            <a:pPr eaLnBrk="1" hangingPunct="1"/>
            <a:endParaRPr lang="en-US" altLang="en-US" sz="2000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70485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Kinematics - Continued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006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b="1" dirty="0" smtClean="0"/>
              <a:t>Coordinate Systems</a:t>
            </a:r>
            <a:r>
              <a:rPr lang="en-US" altLang="en-US" sz="2000" dirty="0" smtClean="0"/>
              <a:t>  - 	Cartesian (World) - X, Y, Z.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				Polar (Joint) - θ</a:t>
            </a:r>
            <a:r>
              <a:rPr lang="en-US" altLang="en-US" sz="2000" baseline="-25000" dirty="0" smtClean="0"/>
              <a:t>1</a:t>
            </a:r>
            <a:r>
              <a:rPr lang="en-US" altLang="en-US" sz="2000" dirty="0" smtClean="0"/>
              <a:t>, θ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, θ</a:t>
            </a:r>
            <a:r>
              <a:rPr lang="en-US" altLang="en-US" sz="2000" baseline="-25000" dirty="0" smtClean="0"/>
              <a:t>3</a:t>
            </a:r>
            <a:r>
              <a:rPr lang="en-US" altLang="en-US" sz="2000" dirty="0" smtClean="0"/>
              <a:t>.  Tool – (</a:t>
            </a:r>
            <a:r>
              <a:rPr lang="fr-FR" altLang="en-US" sz="2000" i="1" dirty="0" smtClean="0"/>
              <a:t>y, p, r</a:t>
            </a:r>
            <a:r>
              <a:rPr lang="fr-FR" altLang="en-US" sz="2000" dirty="0" smtClean="0"/>
              <a:t>)</a:t>
            </a:r>
            <a:endParaRPr lang="en-US" altLang="en-US" sz="2000" dirty="0" smtClean="0"/>
          </a:p>
          <a:p>
            <a:pPr eaLnBrk="1" hangingPunct="1">
              <a:buFont typeface="Wingdings 2" panose="05020102010507070707" pitchFamily="18" charset="2"/>
              <a:buNone/>
            </a:pPr>
            <a:endParaRPr lang="fr-FR" altLang="en-US" sz="1000" b="1" dirty="0" smtClean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 altLang="en-US" sz="2000" b="1" dirty="0" err="1" smtClean="0"/>
              <a:t>Wrist</a:t>
            </a:r>
            <a:r>
              <a:rPr lang="fr-FR" altLang="en-US" sz="2000" b="1" dirty="0" smtClean="0"/>
              <a:t> </a:t>
            </a:r>
            <a:r>
              <a:rPr lang="fr-FR" altLang="en-US" sz="2000" b="1" dirty="0" err="1" smtClean="0"/>
              <a:t>Assembly</a:t>
            </a:r>
            <a:r>
              <a:rPr lang="fr-FR" altLang="en-US" sz="2000" dirty="0" smtClean="0"/>
              <a:t> – </a:t>
            </a:r>
            <a:r>
              <a:rPr lang="fr-FR" altLang="en-US" sz="2000" dirty="0" err="1" smtClean="0"/>
              <a:t>Typical</a:t>
            </a:r>
            <a:r>
              <a:rPr lang="fr-FR" altLang="en-US" sz="2000" dirty="0" smtClean="0"/>
              <a:t>, 3 </a:t>
            </a:r>
            <a:r>
              <a:rPr lang="en-US" altLang="en-US" sz="2000" dirty="0" smtClean="0"/>
              <a:t>degrees of freedom (yaw, pitch, roll).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			     Three coinciding orthogonal reference frames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b="1" dirty="0" smtClean="0"/>
              <a:t>Motion Control </a:t>
            </a:r>
            <a:r>
              <a:rPr lang="en-US" altLang="en-US" sz="2000" dirty="0" smtClean="0"/>
              <a:t>–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b="1" i="1" dirty="0" smtClean="0"/>
              <a:t>     Positional: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	</a:t>
            </a:r>
            <a:r>
              <a:rPr lang="en-US" altLang="en-US" sz="2000" i="1" dirty="0" smtClean="0"/>
              <a:t>Forward </a:t>
            </a:r>
            <a:r>
              <a:rPr lang="en-US" altLang="en-US" sz="2000" dirty="0" smtClean="0"/>
              <a:t>- Transformation of Joint values into XYZR gripper position.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		        Obtained through rotation and translation of joint frames.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	</a:t>
            </a:r>
            <a:r>
              <a:rPr lang="en-US" altLang="en-US" sz="2000" i="1" dirty="0" smtClean="0"/>
              <a:t>Reverse </a:t>
            </a:r>
            <a:r>
              <a:rPr lang="en-US" altLang="en-US" sz="2000" dirty="0" smtClean="0"/>
              <a:t>- Transformation of XYZR gripper position into Joint values.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b="1" i="1" dirty="0" smtClean="0"/>
              <a:t>     Temporal: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     Linear and angular velocity and acceleration of joints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1200" b="1" dirty="0" smtClean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b="1" dirty="0" smtClean="0"/>
              <a:t>Path Generation </a:t>
            </a:r>
            <a:r>
              <a:rPr lang="en-US" altLang="en-US" sz="2000" dirty="0" smtClean="0"/>
              <a:t>– Straight or curvilinear connecting preset via points.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000" dirty="0" smtClean="0"/>
              <a:t>		                  </a:t>
            </a:r>
            <a:endParaRPr lang="en-US" altLang="en-US" sz="1000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Dynamics</a:t>
            </a:r>
            <a:endParaRPr lang="en-US" altLang="en-US" sz="4000" dirty="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Determination of joint torque needed to support the mass of the robot links, effect the velocity and acceleration of the links, gripper, and the work load.</a:t>
            </a:r>
          </a:p>
          <a:p>
            <a:pPr eaLnBrk="1" hangingPunct="1"/>
            <a:r>
              <a:rPr lang="en-US" altLang="en-US" smtClean="0"/>
              <a:t>Motion control base on the relationship between the torque applied to joint links and the linear and angular velocity and acceleration of the links.</a:t>
            </a:r>
          </a:p>
          <a:p>
            <a:pPr eaLnBrk="1" hangingPunct="1"/>
            <a:r>
              <a:rPr lang="en-US" altLang="en-US" smtClean="0"/>
              <a:t>Stationary position, non-drift balancing of the arm position with joint torque without applying the brake.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4295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Programming </a:t>
            </a:r>
            <a:r>
              <a:rPr lang="en-US" altLang="en-US" sz="4000" i="1" dirty="0" smtClean="0"/>
              <a:t>(Ex. Adept V</a:t>
            </a:r>
            <a:r>
              <a:rPr lang="en-US" altLang="en-US" sz="4000" i="1" baseline="30000" dirty="0" smtClean="0"/>
              <a:t>+</a:t>
            </a:r>
            <a:r>
              <a:rPr lang="en-US" altLang="en-US" sz="4000" i="1" dirty="0" smtClean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407025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US" sz="2800" i="1" dirty="0" smtClean="0"/>
              <a:t>Path Generation </a:t>
            </a:r>
            <a:r>
              <a:rPr lang="en-US" sz="2800" dirty="0" smtClean="0"/>
              <a:t>- Using Teach Pendant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US" sz="1600" dirty="0"/>
              <a:t>	</a:t>
            </a:r>
            <a:r>
              <a:rPr lang="en-US" sz="2800" dirty="0" smtClean="0"/>
              <a:t>Here P1, Here P2, etc.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US" sz="2800" i="1" dirty="0" smtClean="0"/>
              <a:t>Program Instructions </a:t>
            </a:r>
            <a:r>
              <a:rPr lang="en-US" sz="2800" dirty="0" smtClean="0"/>
              <a:t>– Using C</a:t>
            </a:r>
            <a:r>
              <a:rPr lang="en-US" baseline="30000" dirty="0"/>
              <a:t>+</a:t>
            </a:r>
            <a:r>
              <a:rPr lang="en-US" sz="2800" dirty="0" smtClean="0"/>
              <a:t> like language.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US" sz="2800" dirty="0"/>
              <a:t>	</a:t>
            </a:r>
            <a:r>
              <a:rPr lang="en-US" sz="2800" dirty="0" smtClean="0"/>
              <a:t>Set D1 = Trans(10, 20, 30, , , 90)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altLang="en-US" sz="1600" b="1" dirty="0" smtClean="0"/>
              <a:t>	</a:t>
            </a:r>
            <a:r>
              <a:rPr lang="en-US" altLang="en-US" sz="2800" dirty="0" smtClean="0"/>
              <a:t>Move </a:t>
            </a:r>
            <a:r>
              <a:rPr lang="en-US" sz="2800" dirty="0" smtClean="0"/>
              <a:t>P1:D1		;P1 offset by D1</a:t>
            </a:r>
            <a:endParaRPr lang="en-US" altLang="en-US" sz="2800" b="1" dirty="0"/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1600" dirty="0" smtClean="0"/>
              <a:t> </a:t>
            </a:r>
            <a:r>
              <a:rPr lang="en-US" altLang="en-US" sz="2800" i="1" dirty="0" smtClean="0"/>
              <a:t>Position Definition</a:t>
            </a:r>
            <a:r>
              <a:rPr lang="en-US" sz="2800" i="1" dirty="0"/>
              <a:t> </a:t>
            </a:r>
            <a:endParaRPr lang="en-US" sz="2800" i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/>
              <a:t>	</a:t>
            </a:r>
            <a:r>
              <a:rPr lang="en-US" sz="2800" dirty="0" smtClean="0"/>
              <a:t> Set </a:t>
            </a:r>
            <a:r>
              <a:rPr lang="en-US" sz="2800" dirty="0"/>
              <a:t>P1 = Trans (x, y, z, y, p, r);   </a:t>
            </a:r>
            <a:r>
              <a:rPr lang="en-US" sz="2800" i="1" dirty="0" smtClean="0"/>
              <a:t>Cartesian coordinates.</a:t>
            </a:r>
            <a:endParaRPr lang="en-US" sz="2800" i="1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US" sz="2800" dirty="0"/>
              <a:t>	</a:t>
            </a:r>
            <a:r>
              <a:rPr lang="en-US" sz="2800" dirty="0" smtClean="0"/>
              <a:t> Set #P2 = #</a:t>
            </a:r>
            <a:r>
              <a:rPr lang="en-US" sz="2800" dirty="0" err="1" smtClean="0"/>
              <a:t>ppoint</a:t>
            </a:r>
            <a:r>
              <a:rPr lang="en-US" sz="2800" dirty="0" smtClean="0"/>
              <a:t>(θ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 θ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θ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, y</a:t>
            </a:r>
            <a:r>
              <a:rPr lang="en-US" sz="2800" dirty="0"/>
              <a:t>, p, r</a:t>
            </a:r>
            <a:r>
              <a:rPr lang="en-US" sz="2800" dirty="0" smtClean="0"/>
              <a:t>);  </a:t>
            </a:r>
            <a:r>
              <a:rPr lang="en-US" sz="2800" i="1" dirty="0" smtClean="0"/>
              <a:t>Angular </a:t>
            </a:r>
            <a:r>
              <a:rPr lang="en-US" sz="2800" i="1" dirty="0" err="1" smtClean="0"/>
              <a:t>coord</a:t>
            </a:r>
            <a:r>
              <a:rPr lang="en-US" sz="2800" i="1" dirty="0" smtClean="0"/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endParaRPr lang="en-US" sz="1600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US" sz="2800" i="1" dirty="0" smtClean="0"/>
              <a:t>Motion Commands (Ex.: a safe drop off)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US" sz="2800" dirty="0" smtClean="0"/>
              <a:t>   </a:t>
            </a:r>
            <a:r>
              <a:rPr lang="en-US" sz="2800" dirty="0" err="1" smtClean="0"/>
              <a:t>Appro</a:t>
            </a:r>
            <a:r>
              <a:rPr lang="en-US" sz="2800" dirty="0" smtClean="0"/>
              <a:t> P1, 50 / Move P1 / </a:t>
            </a:r>
            <a:r>
              <a:rPr lang="en-US" sz="2800" dirty="0" err="1" smtClean="0"/>
              <a:t>Openi</a:t>
            </a:r>
            <a:r>
              <a:rPr lang="en-US" sz="2800" dirty="0" smtClean="0"/>
              <a:t> / Delay 1 / Depart 50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US" sz="2800" dirty="0" smtClean="0"/>
              <a:t>	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 smtClean="0"/>
              <a:t>				</a:t>
            </a:r>
            <a:endParaRPr lang="en-US" sz="28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1915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R-R Robot: Polar to X-Y Conversion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772400" cy="41910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1600" dirty="0" smtClean="0"/>
              <a:t> </a:t>
            </a:r>
            <a:r>
              <a:rPr lang="en-US" altLang="en-US" dirty="0" smtClean="0"/>
              <a:t>Length/height:	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dirty="0" smtClean="0"/>
              <a:t>		L</a:t>
            </a:r>
            <a:r>
              <a:rPr lang="en-US" altLang="en-US" baseline="-25000" dirty="0" smtClean="0"/>
              <a:t>0</a:t>
            </a:r>
            <a:r>
              <a:rPr lang="en-US" altLang="en-US" dirty="0" smtClean="0"/>
              <a:t> = Shoulder, L</a:t>
            </a:r>
            <a:r>
              <a:rPr lang="en-US" altLang="en-US" baseline="-25000" dirty="0" smtClean="0"/>
              <a:t>1 </a:t>
            </a:r>
            <a:r>
              <a:rPr lang="en-US" altLang="en-US" dirty="0" smtClean="0"/>
              <a:t>= Upper arm,  L</a:t>
            </a:r>
            <a:r>
              <a:rPr lang="en-US" altLang="en-US" baseline="-25000" dirty="0" smtClean="0"/>
              <a:t>2 </a:t>
            </a:r>
            <a:r>
              <a:rPr lang="en-US" altLang="en-US" dirty="0" smtClean="0"/>
              <a:t>= Forearm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dirty="0" smtClean="0"/>
              <a:t> Angles (Relative):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dirty="0" smtClean="0"/>
              <a:t>		θ</a:t>
            </a:r>
            <a:r>
              <a:rPr lang="en-US" altLang="en-US" baseline="-25000" dirty="0" smtClean="0"/>
              <a:t>0</a:t>
            </a:r>
            <a:r>
              <a:rPr lang="en-US" altLang="en-US" dirty="0" smtClean="0"/>
              <a:t> = Base pivot, θ</a:t>
            </a:r>
            <a:r>
              <a:rPr lang="en-US" altLang="en-US" baseline="-25000" dirty="0" smtClean="0"/>
              <a:t>1 </a:t>
            </a:r>
            <a:r>
              <a:rPr lang="en-US" altLang="en-US" dirty="0" smtClean="0"/>
              <a:t>= Upper arm ,  θ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= Forearm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endParaRPr lang="en-US" altLang="en-US" sz="1600" dirty="0" smtClean="0"/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n-US" altLang="en-US" sz="2600" dirty="0" smtClean="0"/>
              <a:t>r = L</a:t>
            </a:r>
            <a:r>
              <a:rPr lang="en-US" altLang="en-US" sz="2600" baseline="-25000" dirty="0" smtClean="0"/>
              <a:t>1</a:t>
            </a:r>
            <a:r>
              <a:rPr lang="en-US" altLang="en-US" sz="2600" dirty="0" smtClean="0"/>
              <a:t> Cos θ</a:t>
            </a:r>
            <a:r>
              <a:rPr lang="en-US" altLang="en-US" sz="2600" baseline="-25000" dirty="0" smtClean="0"/>
              <a:t>1</a:t>
            </a:r>
            <a:r>
              <a:rPr lang="en-US" altLang="en-US" sz="2600" dirty="0" smtClean="0"/>
              <a:t>+ L</a:t>
            </a:r>
            <a:r>
              <a:rPr lang="en-US" altLang="en-US" sz="2600" baseline="-25000" dirty="0" smtClean="0"/>
              <a:t>2</a:t>
            </a:r>
            <a:r>
              <a:rPr lang="en-US" altLang="en-US" sz="2600" dirty="0" smtClean="0"/>
              <a:t> Cos (θ</a:t>
            </a:r>
            <a:r>
              <a:rPr lang="en-US" altLang="en-US" sz="2600" baseline="-25000" dirty="0" smtClean="0"/>
              <a:t>1</a:t>
            </a:r>
            <a:r>
              <a:rPr lang="en-US" altLang="en-US" sz="2600" dirty="0" smtClean="0"/>
              <a:t>+ θ</a:t>
            </a:r>
            <a:r>
              <a:rPr lang="en-US" altLang="en-US" sz="2600" baseline="-25000" dirty="0" smtClean="0"/>
              <a:t>2</a:t>
            </a:r>
            <a:r>
              <a:rPr lang="en-US" altLang="en-US" sz="2600" dirty="0" smtClean="0"/>
              <a:t>)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n-US" altLang="en-US" sz="2600" dirty="0" smtClean="0"/>
              <a:t>X = r Sin θ</a:t>
            </a:r>
            <a:r>
              <a:rPr lang="en-US" altLang="en-US" sz="2600" baseline="-25000" dirty="0" smtClean="0"/>
              <a:t>0</a:t>
            </a:r>
            <a:endParaRPr lang="en-US" altLang="en-US" sz="2600" dirty="0" smtClean="0"/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n-US" altLang="en-US" sz="2600" dirty="0" smtClean="0"/>
              <a:t>Y = r Cos θ</a:t>
            </a:r>
            <a:r>
              <a:rPr lang="en-US" altLang="en-US" sz="2600" baseline="-25000" dirty="0" smtClean="0"/>
              <a:t>0</a:t>
            </a:r>
            <a:endParaRPr lang="en-US" altLang="en-US" sz="2600" dirty="0" smtClean="0"/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n-US" altLang="en-US" sz="2600" dirty="0" smtClean="0"/>
              <a:t>Z = L</a:t>
            </a:r>
            <a:r>
              <a:rPr lang="en-US" altLang="en-US" sz="2600" baseline="-25000" dirty="0" smtClean="0"/>
              <a:t>0</a:t>
            </a:r>
            <a:r>
              <a:rPr lang="en-US" altLang="en-US" sz="2600" dirty="0" smtClean="0"/>
              <a:t> + L</a:t>
            </a:r>
            <a:r>
              <a:rPr lang="en-US" altLang="en-US" sz="2600" baseline="-25000" dirty="0" smtClean="0"/>
              <a:t>1</a:t>
            </a:r>
            <a:r>
              <a:rPr lang="en-US" altLang="en-US" sz="2600" dirty="0" smtClean="0"/>
              <a:t> Sin θ</a:t>
            </a:r>
            <a:r>
              <a:rPr lang="en-US" altLang="en-US" sz="2600" baseline="-25000" dirty="0" smtClean="0"/>
              <a:t>1</a:t>
            </a:r>
            <a:r>
              <a:rPr lang="en-US" altLang="en-US" sz="2600" dirty="0" smtClean="0"/>
              <a:t>+ L</a:t>
            </a:r>
            <a:r>
              <a:rPr lang="en-US" altLang="en-US" sz="2600" baseline="-25000" dirty="0" smtClean="0"/>
              <a:t>2</a:t>
            </a:r>
            <a:r>
              <a:rPr lang="en-US" altLang="en-US" sz="2600" dirty="0" smtClean="0"/>
              <a:t> Sin (θ</a:t>
            </a:r>
            <a:r>
              <a:rPr lang="en-US" altLang="en-US" sz="2600" baseline="-25000" dirty="0" smtClean="0"/>
              <a:t>1</a:t>
            </a:r>
            <a:r>
              <a:rPr lang="en-US" altLang="en-US" sz="2600" dirty="0" smtClean="0"/>
              <a:t>+ θ</a:t>
            </a:r>
            <a:r>
              <a:rPr lang="en-US" altLang="en-US" sz="2600" baseline="-25000" dirty="0" smtClean="0"/>
              <a:t>2</a:t>
            </a:r>
            <a:r>
              <a:rPr lang="en-US" altLang="en-US" sz="2600" dirty="0" smtClean="0"/>
              <a:t>)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1600" dirty="0" smtClean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dirty="0" smtClean="0"/>
              <a:t>Exercise: </a:t>
            </a:r>
            <a:r>
              <a:rPr lang="en-US" altLang="en-US" i="1" dirty="0" smtClean="0"/>
              <a:t>Develop an extension for a R-R-R robot.</a:t>
            </a:r>
            <a:endParaRPr lang="en-US" altLang="en-US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9"/>
          <p:cNvSpPr>
            <a:spLocks noChangeArrowheads="1"/>
          </p:cNvSpPr>
          <p:nvPr/>
        </p:nvSpPr>
        <p:spPr bwMode="auto">
          <a:xfrm>
            <a:off x="1803400" y="4752975"/>
            <a:ext cx="4635500" cy="15240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2531" name="AutoShape 28"/>
          <p:cNvCxnSpPr>
            <a:cxnSpLocks noChangeShapeType="1"/>
          </p:cNvCxnSpPr>
          <p:nvPr/>
        </p:nvCxnSpPr>
        <p:spPr bwMode="auto">
          <a:xfrm flipV="1">
            <a:off x="3238500" y="4038600"/>
            <a:ext cx="3848100" cy="18415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2" name="AutoShape 27"/>
          <p:cNvCxnSpPr>
            <a:cxnSpLocks noChangeShapeType="1"/>
          </p:cNvCxnSpPr>
          <p:nvPr/>
        </p:nvCxnSpPr>
        <p:spPr bwMode="auto">
          <a:xfrm>
            <a:off x="3340100" y="5151438"/>
            <a:ext cx="3530600" cy="14605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3" name="AutoShape 26"/>
          <p:cNvCxnSpPr>
            <a:cxnSpLocks noChangeShapeType="1"/>
          </p:cNvCxnSpPr>
          <p:nvPr/>
        </p:nvCxnSpPr>
        <p:spPr bwMode="auto">
          <a:xfrm flipV="1">
            <a:off x="4114800" y="1016000"/>
            <a:ext cx="0" cy="44450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Oval 25"/>
          <p:cNvSpPr>
            <a:spLocks noChangeArrowheads="1"/>
          </p:cNvSpPr>
          <p:nvPr/>
        </p:nvSpPr>
        <p:spPr bwMode="auto">
          <a:xfrm>
            <a:off x="2717800" y="5151438"/>
            <a:ext cx="2755900" cy="65405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2535" name="AutoShape 30"/>
          <p:cNvCxnSpPr>
            <a:cxnSpLocks noChangeShapeType="1"/>
          </p:cNvCxnSpPr>
          <p:nvPr/>
        </p:nvCxnSpPr>
        <p:spPr bwMode="auto">
          <a:xfrm flipV="1">
            <a:off x="4114800" y="2133600"/>
            <a:ext cx="1358900" cy="195580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34"/>
          <p:cNvCxnSpPr>
            <a:cxnSpLocks noChangeShapeType="1"/>
          </p:cNvCxnSpPr>
          <p:nvPr/>
        </p:nvCxnSpPr>
        <p:spPr bwMode="auto">
          <a:xfrm flipV="1">
            <a:off x="5473700" y="1854200"/>
            <a:ext cx="0" cy="37973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7" name="AutoShape 35"/>
          <p:cNvCxnSpPr>
            <a:cxnSpLocks noChangeShapeType="1"/>
          </p:cNvCxnSpPr>
          <p:nvPr/>
        </p:nvCxnSpPr>
        <p:spPr bwMode="auto">
          <a:xfrm flipV="1">
            <a:off x="6438900" y="1358900"/>
            <a:ext cx="0" cy="42926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8" name="AutoShape 31"/>
          <p:cNvCxnSpPr>
            <a:cxnSpLocks noChangeShapeType="1"/>
          </p:cNvCxnSpPr>
          <p:nvPr/>
        </p:nvCxnSpPr>
        <p:spPr bwMode="auto">
          <a:xfrm flipV="1">
            <a:off x="5486400" y="1524000"/>
            <a:ext cx="990600" cy="60960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9" name="AutoShape 32"/>
          <p:cNvCxnSpPr>
            <a:cxnSpLocks noChangeShapeType="1"/>
          </p:cNvCxnSpPr>
          <p:nvPr/>
        </p:nvCxnSpPr>
        <p:spPr bwMode="auto">
          <a:xfrm>
            <a:off x="4114800" y="4114800"/>
            <a:ext cx="23241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0" name="AutoShape 33"/>
          <p:cNvCxnSpPr>
            <a:cxnSpLocks noChangeShapeType="1"/>
          </p:cNvCxnSpPr>
          <p:nvPr/>
        </p:nvCxnSpPr>
        <p:spPr bwMode="auto">
          <a:xfrm>
            <a:off x="4114800" y="5486400"/>
            <a:ext cx="2324100" cy="0"/>
          </a:xfrm>
          <a:prstGeom prst="straightConnector1">
            <a:avLst/>
          </a:prstGeom>
          <a:noFill/>
          <a:ln w="317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1" name="AutoShape 36"/>
          <p:cNvCxnSpPr>
            <a:cxnSpLocks noChangeShapeType="1"/>
          </p:cNvCxnSpPr>
          <p:nvPr/>
        </p:nvCxnSpPr>
        <p:spPr bwMode="auto">
          <a:xfrm>
            <a:off x="4114800" y="4114800"/>
            <a:ext cx="0" cy="138430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2" name="AutoShape 37"/>
          <p:cNvCxnSpPr>
            <a:cxnSpLocks noChangeShapeType="1"/>
          </p:cNvCxnSpPr>
          <p:nvPr/>
        </p:nvCxnSpPr>
        <p:spPr bwMode="auto">
          <a:xfrm flipV="1">
            <a:off x="5410200" y="1219200"/>
            <a:ext cx="762000" cy="10033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3" name="Text Box 24"/>
          <p:cNvSpPr txBox="1">
            <a:spLocks noChangeArrowheads="1"/>
          </p:cNvSpPr>
          <p:nvPr/>
        </p:nvSpPr>
        <p:spPr bwMode="auto">
          <a:xfrm>
            <a:off x="4635500" y="5502275"/>
            <a:ext cx="431800" cy="3048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</a:t>
            </a:r>
            <a:r>
              <a:rPr lang="en-US" altLang="en-US" sz="1400" b="1" baseline="-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altLang="en-US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44" name="Text Box 23"/>
          <p:cNvSpPr txBox="1">
            <a:spLocks noChangeArrowheads="1"/>
          </p:cNvSpPr>
          <p:nvPr/>
        </p:nvSpPr>
        <p:spPr bwMode="auto">
          <a:xfrm>
            <a:off x="4267200" y="3733800"/>
            <a:ext cx="368300" cy="3746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</a:t>
            </a:r>
            <a:r>
              <a:rPr lang="en-US" altLang="en-US" sz="1600" b="1" baseline="-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altLang="en-US" sz="16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45" name="Text Box 22"/>
          <p:cNvSpPr txBox="1">
            <a:spLocks noChangeArrowheads="1"/>
          </p:cNvSpPr>
          <p:nvPr/>
        </p:nvSpPr>
        <p:spPr bwMode="auto">
          <a:xfrm>
            <a:off x="5791200" y="1447800"/>
            <a:ext cx="393700" cy="457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</a:t>
            </a:r>
            <a:r>
              <a:rPr lang="en-US" altLang="en-US" sz="1600" b="1" baseline="-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altLang="en-US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46" name="Text Box 21"/>
          <p:cNvSpPr txBox="1">
            <a:spLocks noChangeArrowheads="1"/>
          </p:cNvSpPr>
          <p:nvPr/>
        </p:nvSpPr>
        <p:spPr bwMode="auto">
          <a:xfrm>
            <a:off x="5791200" y="1828800"/>
            <a:ext cx="546100" cy="2921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altLang="en-US" sz="1600" b="1" baseline="-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altLang="en-US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47" name="Text Box 20"/>
          <p:cNvSpPr txBox="1">
            <a:spLocks noChangeArrowheads="1"/>
          </p:cNvSpPr>
          <p:nvPr/>
        </p:nvSpPr>
        <p:spPr bwMode="auto">
          <a:xfrm>
            <a:off x="4495800" y="2667000"/>
            <a:ext cx="457200" cy="381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altLang="en-US" sz="1600" b="1" baseline="-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altLang="en-US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48" name="Text Box 19"/>
          <p:cNvSpPr txBox="1">
            <a:spLocks noChangeArrowheads="1"/>
          </p:cNvSpPr>
          <p:nvPr/>
        </p:nvSpPr>
        <p:spPr bwMode="auto">
          <a:xfrm>
            <a:off x="3733800" y="4457700"/>
            <a:ext cx="546100" cy="381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altLang="en-US" sz="1600" b="1" baseline="-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altLang="en-US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2549" name="AutoShape 18"/>
          <p:cNvCxnSpPr>
            <a:cxnSpLocks noChangeShapeType="1"/>
          </p:cNvCxnSpPr>
          <p:nvPr/>
        </p:nvCxnSpPr>
        <p:spPr bwMode="auto">
          <a:xfrm>
            <a:off x="4114800" y="1524000"/>
            <a:ext cx="23241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50" name="Text Box 17"/>
          <p:cNvSpPr txBox="1">
            <a:spLocks noChangeArrowheads="1"/>
          </p:cNvSpPr>
          <p:nvPr/>
        </p:nvSpPr>
        <p:spPr bwMode="auto">
          <a:xfrm>
            <a:off x="6477000" y="6172200"/>
            <a:ext cx="228600" cy="4127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en-US" altLang="en-US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51" name="Text Box 16"/>
          <p:cNvSpPr txBox="1">
            <a:spLocks noChangeArrowheads="1"/>
          </p:cNvSpPr>
          <p:nvPr/>
        </p:nvSpPr>
        <p:spPr bwMode="auto">
          <a:xfrm>
            <a:off x="6629400" y="3810000"/>
            <a:ext cx="304800" cy="4254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lang="en-US" altLang="en-US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52" name="Text Box 15"/>
          <p:cNvSpPr txBox="1">
            <a:spLocks noChangeArrowheads="1"/>
          </p:cNvSpPr>
          <p:nvPr/>
        </p:nvSpPr>
        <p:spPr bwMode="auto">
          <a:xfrm>
            <a:off x="3975100" y="644525"/>
            <a:ext cx="304800" cy="3683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endParaRPr lang="en-US" altLang="en-US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53" name="Text Box 14"/>
          <p:cNvSpPr txBox="1">
            <a:spLocks noChangeArrowheads="1"/>
          </p:cNvSpPr>
          <p:nvPr/>
        </p:nvSpPr>
        <p:spPr bwMode="auto">
          <a:xfrm>
            <a:off x="6438900" y="1323975"/>
            <a:ext cx="977900" cy="3429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(X, Y, Z)</a:t>
            </a:r>
            <a:endParaRPr lang="en-US" altLang="en-US" sz="16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54" name="Text Box 13"/>
          <p:cNvSpPr txBox="1">
            <a:spLocks noChangeArrowheads="1"/>
          </p:cNvSpPr>
          <p:nvPr/>
        </p:nvSpPr>
        <p:spPr bwMode="auto">
          <a:xfrm>
            <a:off x="3822700" y="1414463"/>
            <a:ext cx="330200" cy="330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endParaRPr lang="en-US" altLang="en-US" sz="1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5067300" y="3849688"/>
            <a:ext cx="4064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1400" b="1" dirty="0">
                <a:latin typeface="+mj-lt"/>
                <a:ea typeface="Calibri" pitchFamily="34" charset="0"/>
                <a:cs typeface="Times New Roman" pitchFamily="18" charset="0"/>
              </a:rPr>
              <a:t>r</a:t>
            </a:r>
            <a:endParaRPr lang="en-US" sz="1400" dirty="0"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556" name="AutoShape 11"/>
          <p:cNvCxnSpPr>
            <a:cxnSpLocks noChangeShapeType="1"/>
          </p:cNvCxnSpPr>
          <p:nvPr/>
        </p:nvCxnSpPr>
        <p:spPr bwMode="auto">
          <a:xfrm flipV="1">
            <a:off x="5384800" y="5502275"/>
            <a:ext cx="1054100" cy="52705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7" name="AutoShape 10"/>
          <p:cNvCxnSpPr>
            <a:cxnSpLocks noChangeShapeType="1"/>
          </p:cNvCxnSpPr>
          <p:nvPr/>
        </p:nvCxnSpPr>
        <p:spPr bwMode="auto">
          <a:xfrm>
            <a:off x="5067300" y="5008563"/>
            <a:ext cx="1371600" cy="48895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58" name="Text Box 9"/>
          <p:cNvSpPr txBox="1">
            <a:spLocks noChangeArrowheads="1"/>
          </p:cNvSpPr>
          <p:nvPr/>
        </p:nvSpPr>
        <p:spPr bwMode="auto">
          <a:xfrm>
            <a:off x="5156200" y="5969000"/>
            <a:ext cx="406400" cy="3937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en-US" altLang="en-US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59" name="Text Box 8"/>
          <p:cNvSpPr txBox="1">
            <a:spLocks noChangeArrowheads="1"/>
          </p:cNvSpPr>
          <p:nvPr/>
        </p:nvSpPr>
        <p:spPr bwMode="auto">
          <a:xfrm>
            <a:off x="4762500" y="4752975"/>
            <a:ext cx="393700" cy="317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lang="en-US" altLang="en-US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60" name="Oval 7"/>
          <p:cNvSpPr>
            <a:spLocks noChangeArrowheads="1"/>
          </p:cNvSpPr>
          <p:nvPr/>
        </p:nvSpPr>
        <p:spPr bwMode="auto">
          <a:xfrm>
            <a:off x="3975100" y="5413375"/>
            <a:ext cx="241300" cy="1270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1" name="Oval 6"/>
          <p:cNvSpPr>
            <a:spLocks noChangeArrowheads="1"/>
          </p:cNvSpPr>
          <p:nvPr/>
        </p:nvSpPr>
        <p:spPr bwMode="auto">
          <a:xfrm>
            <a:off x="4038600" y="4027488"/>
            <a:ext cx="177800" cy="1651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2" name="Oval 5"/>
          <p:cNvSpPr>
            <a:spLocks noChangeArrowheads="1"/>
          </p:cNvSpPr>
          <p:nvPr/>
        </p:nvSpPr>
        <p:spPr bwMode="auto">
          <a:xfrm>
            <a:off x="5384800" y="2054225"/>
            <a:ext cx="177800" cy="1651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3" name="Text Box 4"/>
          <p:cNvSpPr txBox="1">
            <a:spLocks noChangeArrowheads="1"/>
          </p:cNvSpPr>
          <p:nvPr/>
        </p:nvSpPr>
        <p:spPr bwMode="auto">
          <a:xfrm>
            <a:off x="6438900" y="5316538"/>
            <a:ext cx="863600" cy="3429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(X, Y, 0)</a:t>
            </a:r>
            <a:endParaRPr lang="en-US" altLang="en-US" sz="9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64" name="Text Box 3"/>
          <p:cNvSpPr txBox="1">
            <a:spLocks noChangeArrowheads="1"/>
          </p:cNvSpPr>
          <p:nvPr/>
        </p:nvSpPr>
        <p:spPr bwMode="auto">
          <a:xfrm>
            <a:off x="3644900" y="5316538"/>
            <a:ext cx="393700" cy="2667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altLang="en-US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65" name="Text Box 2"/>
          <p:cNvSpPr txBox="1">
            <a:spLocks noChangeArrowheads="1"/>
          </p:cNvSpPr>
          <p:nvPr/>
        </p:nvSpPr>
        <p:spPr bwMode="auto">
          <a:xfrm>
            <a:off x="3759200" y="3932238"/>
            <a:ext cx="279400" cy="3429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en-US" altLang="en-US" sz="9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66" name="Text Box 1"/>
          <p:cNvSpPr txBox="1">
            <a:spLocks noChangeArrowheads="1"/>
          </p:cNvSpPr>
          <p:nvPr/>
        </p:nvSpPr>
        <p:spPr bwMode="auto">
          <a:xfrm>
            <a:off x="5105400" y="1981200"/>
            <a:ext cx="469900" cy="5651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1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en-US" altLang="en-US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67" name="Rectangle 38"/>
          <p:cNvSpPr>
            <a:spLocks noChangeArrowheads="1"/>
          </p:cNvSpPr>
          <p:nvPr/>
        </p:nvSpPr>
        <p:spPr bwMode="auto">
          <a:xfrm>
            <a:off x="304800" y="609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711" name="Rectangle 39"/>
          <p:cNvSpPr>
            <a:spLocks noChangeArrowheads="1"/>
          </p:cNvSpPr>
          <p:nvPr/>
        </p:nvSpPr>
        <p:spPr bwMode="auto">
          <a:xfrm>
            <a:off x="257146" y="531812"/>
            <a:ext cx="54049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tabLst>
                <a:tab pos="0" algn="l"/>
              </a:tabLst>
              <a:defRPr/>
            </a:pPr>
            <a:r>
              <a:rPr lang="en-US" sz="4000" b="1" dirty="0" smtClean="0">
                <a:latin typeface="+mj-lt"/>
                <a:ea typeface="Calibri" pitchFamily="34" charset="0"/>
                <a:cs typeface="Times New Roman" pitchFamily="18" charset="0"/>
              </a:rPr>
              <a:t>T-R-R Robot Coordinates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69" name="Rectangle 58"/>
          <p:cNvSpPr>
            <a:spLocks noChangeArrowheads="1"/>
          </p:cNvSpPr>
          <p:nvPr/>
        </p:nvSpPr>
        <p:spPr bwMode="auto">
          <a:xfrm>
            <a:off x="0" y="660400"/>
            <a:ext cx="6461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tabLst>
                <a:tab pos="0" algn="l"/>
              </a:tabLs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tabLst>
                <a:tab pos="0" algn="l"/>
              </a:tabLs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tabLst>
                <a:tab pos="0" algn="l"/>
              </a:tabLs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tabLst>
                <a:tab pos="0" algn="l"/>
              </a:tabLs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tabLst>
                <a:tab pos="0" algn="l"/>
              </a:tabLs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70" name="Rectangle 59"/>
          <p:cNvSpPr>
            <a:spLocks noChangeArrowheads="1"/>
          </p:cNvSpPr>
          <p:nvPr/>
        </p:nvSpPr>
        <p:spPr bwMode="auto">
          <a:xfrm>
            <a:off x="-374651" y="1694817"/>
            <a:ext cx="4826001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= L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 θ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L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 (θ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θ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 	     	  </a:t>
            </a:r>
            <a:r>
              <a:rPr lang="en-US" alt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 0 for left elbow]</a:t>
            </a:r>
            <a:endParaRPr lang="en-US" altLang="en-US" sz="2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= r Cos θ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altLang="en-US" sz="22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= r Sin θ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altLang="en-US" sz="22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= L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L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 θ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L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 (θ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θ</a:t>
            </a:r>
            <a:r>
              <a:rPr lang="en-US" altLang="en-US" sz="2200" baseline="-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altLang="en-US" sz="2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Peripherals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382000" cy="4389437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smtClean="0"/>
              <a:t>Programming Tool </a:t>
            </a:r>
            <a:r>
              <a:rPr lang="en-US" dirty="0" smtClean="0"/>
              <a:t>– Teach (Lead-through path), Program code, Simulator/Code generator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smtClean="0"/>
              <a:t>Signal Interface</a:t>
            </a:r>
            <a:r>
              <a:rPr lang="en-US" dirty="0" smtClean="0"/>
              <a:t> – I/O ports for exchanging signals with other in-line equipment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smtClean="0"/>
              <a:t>Vision</a:t>
            </a:r>
            <a:r>
              <a:rPr lang="en-US" dirty="0" smtClean="0"/>
              <a:t> – Positioning, Gripper orientation, Dimensional gaging, Pattern recognition, Part ID, OCR inspection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 smtClean="0"/>
              <a:t>Safety Interlock</a:t>
            </a:r>
            <a:r>
              <a:rPr lang="en-US" dirty="0" smtClean="0"/>
              <a:t> – E-stop, motor stall </a:t>
            </a:r>
            <a:r>
              <a:rPr lang="en-US" dirty="0" err="1" smtClean="0"/>
              <a:t>sennsor</a:t>
            </a:r>
            <a:r>
              <a:rPr lang="en-US" dirty="0" smtClean="0"/>
              <a:t>, light curtain, pull cord, enclosure.  Safety is a big concern on industrial robots.  </a:t>
            </a:r>
            <a:r>
              <a:rPr lang="en-US" dirty="0"/>
              <a:t>E</a:t>
            </a:r>
            <a:r>
              <a:rPr lang="en-US" dirty="0" smtClean="0"/>
              <a:t>laborate, redundant e-stop circuitries are built into a robot system.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4724400" cy="70485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Robot Vision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82625" y="1600200"/>
            <a:ext cx="8458200" cy="4724400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400" b="1" dirty="0" smtClean="0"/>
              <a:t>Applications</a:t>
            </a:r>
          </a:p>
          <a:p>
            <a:pPr eaLnBrk="1" hangingPunct="1">
              <a:defRPr/>
            </a:pPr>
            <a:r>
              <a:rPr lang="en-US" altLang="en-US" sz="2400" dirty="0" smtClean="0"/>
              <a:t>Part ID by geometric shape or by prototype matching.</a:t>
            </a:r>
          </a:p>
          <a:p>
            <a:pPr eaLnBrk="1" hangingPunct="1">
              <a:defRPr/>
            </a:pPr>
            <a:r>
              <a:rPr lang="en-US" altLang="en-US" sz="2400" dirty="0" smtClean="0"/>
              <a:t>Compensation for location shift and orientation change.</a:t>
            </a:r>
          </a:p>
          <a:p>
            <a:pPr eaLnBrk="1" hangingPunct="1">
              <a:defRPr/>
            </a:pPr>
            <a:r>
              <a:rPr lang="en-US" altLang="en-US" sz="2400" dirty="0" smtClean="0"/>
              <a:t>Check for a date code, surface defects, and missing features.</a:t>
            </a:r>
          </a:p>
          <a:p>
            <a:pPr eaLnBrk="1" hangingPunct="1">
              <a:defRPr/>
            </a:pPr>
            <a:r>
              <a:rPr lang="en-US" altLang="en-US" sz="2400" dirty="0" smtClean="0"/>
              <a:t>Carrier number check for </a:t>
            </a:r>
            <a:r>
              <a:rPr lang="en-US" altLang="en-US" sz="2400" dirty="0"/>
              <a:t>p</a:t>
            </a:r>
            <a:r>
              <a:rPr lang="en-US" altLang="en-US" sz="2400" dirty="0" smtClean="0"/>
              <a:t>art routing control.</a:t>
            </a:r>
          </a:p>
          <a:p>
            <a:pPr eaLnBrk="1" hangingPunct="1">
              <a:defRPr/>
            </a:pPr>
            <a:endParaRPr lang="en-US" altLang="en-US" sz="1600" dirty="0"/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400" b="1" dirty="0" smtClean="0"/>
              <a:t>Equipment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400" dirty="0" smtClean="0"/>
              <a:t>Smart camera and software running on PC.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400" dirty="0" smtClean="0"/>
              <a:t>Vintage CCTV camera with vision process PCB and software.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US" altLang="en-US" sz="2400" dirty="0"/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US" altLang="en-US" sz="240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Anatomy</a:t>
            </a:r>
            <a:endParaRPr lang="en-US" altLang="en-US" sz="4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600200"/>
            <a:ext cx="8386763" cy="4953000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9600" dirty="0" smtClean="0"/>
              <a:t>Similar to human torso, shoulder, arm, and wrist in construct, movement, and reach.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6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6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6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6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6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6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6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6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9600" b="1" dirty="0" smtClean="0"/>
              <a:t>Joints</a:t>
            </a:r>
            <a:r>
              <a:rPr lang="en-US" sz="9600" dirty="0" smtClean="0"/>
              <a:t> – Enables rotation of connected members.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9600" dirty="0" smtClean="0"/>
              <a:t>		   Provides the axes of rotation for adjoining members.</a:t>
            </a:r>
          </a:p>
          <a:p>
            <a:pPr marL="914400" lvl="3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US" sz="9000" dirty="0" smtClean="0"/>
              <a:t>   Socket joints:</a:t>
            </a:r>
          </a:p>
          <a:p>
            <a:pPr marL="914400" lvl="3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US" sz="9000" dirty="0"/>
              <a:t>	</a:t>
            </a:r>
            <a:r>
              <a:rPr lang="en-US" sz="9000" dirty="0" smtClean="0"/>
              <a:t>Human (Shoulder and hip)</a:t>
            </a:r>
          </a:p>
          <a:p>
            <a:pPr marL="914400" lvl="3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US" sz="9000" dirty="0"/>
              <a:t>	</a:t>
            </a:r>
            <a:r>
              <a:rPr lang="en-US" sz="9000" dirty="0" smtClean="0"/>
              <a:t>Robot (Wrist – combined three rotational joints)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64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9600" b="1" dirty="0" smtClean="0"/>
              <a:t>Links</a:t>
            </a:r>
            <a:r>
              <a:rPr lang="en-US" sz="9600" dirty="0" smtClean="0"/>
              <a:t> – Rigid members between two joints.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endParaRPr lang="en-US" dirty="0"/>
          </a:p>
        </p:txBody>
      </p:sp>
      <p:pic>
        <p:nvPicPr>
          <p:cNvPr id="8196" name="Picture 1" descr="C:\Users\Mark\Desktop\ISE 115 2013\Robot joi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33600"/>
            <a:ext cx="24431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8305800" cy="1143000"/>
          </a:xfrm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4000" b="1" dirty="0"/>
              <a:t>Robot </a:t>
            </a:r>
            <a:r>
              <a:rPr lang="en-US" altLang="en-US" sz="4000" b="1" dirty="0" smtClean="0"/>
              <a:t>Vision - Continued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228600" y="1828800"/>
            <a:ext cx="89154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600" b="1" dirty="0"/>
              <a:t>Image Processing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en-US" altLang="en-US" sz="2600" b="1" dirty="0"/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600" dirty="0"/>
              <a:t>Take a snap shot and frame it into window –Frame Grab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600" dirty="0"/>
              <a:t>Select objects in the window per criteria - Filtering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600" dirty="0"/>
              <a:t>Convert gray scale image into binary- </a:t>
            </a:r>
            <a:r>
              <a:rPr lang="en-US" altLang="en-US" sz="2600" dirty="0" err="1"/>
              <a:t>Thresholding</a:t>
            </a:r>
            <a:endParaRPr lang="en-US" altLang="en-US" sz="2600" dirty="0"/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600" dirty="0"/>
              <a:t>Enhance binary image: Erosion-Dilation– Morphology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600" dirty="0"/>
              <a:t>Extract </a:t>
            </a:r>
            <a:r>
              <a:rPr lang="en-US" altLang="en-US" sz="2600" dirty="0" smtClean="0"/>
              <a:t>edges &amp; </a:t>
            </a:r>
            <a:r>
              <a:rPr lang="en-US" altLang="en-US" sz="2600" dirty="0"/>
              <a:t>identify </a:t>
            </a:r>
            <a:r>
              <a:rPr lang="en-US" altLang="en-US" sz="2600" dirty="0" smtClean="0"/>
              <a:t>the shape –Pattern </a:t>
            </a:r>
            <a:r>
              <a:rPr lang="en-US" altLang="en-US" sz="2600" dirty="0"/>
              <a:t>Recognition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600" dirty="0"/>
              <a:t>Subject the </a:t>
            </a:r>
            <a:r>
              <a:rPr lang="en-US" altLang="en-US" sz="2600" dirty="0" smtClean="0"/>
              <a:t>processed image </a:t>
            </a:r>
            <a:r>
              <a:rPr lang="en-US" altLang="en-US" sz="2600" dirty="0"/>
              <a:t>to Pass/Fail test.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600" dirty="0"/>
              <a:t>If pass, </a:t>
            </a:r>
            <a:r>
              <a:rPr lang="en-US" altLang="en-US" sz="2600" dirty="0" smtClean="0"/>
              <a:t>transform </a:t>
            </a:r>
            <a:r>
              <a:rPr lang="en-US" altLang="en-US" sz="2600" dirty="0"/>
              <a:t>camera location to gripper location.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600" dirty="0"/>
              <a:t>Perform pick up operation.</a:t>
            </a:r>
            <a:endParaRPr lang="en-US" altLang="en-US" b="1" dirty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en-US" altLang="en-US" b="1" dirty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en-US" altLang="en-US" b="1" dirty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en-US" altLang="en-US" b="1" dirty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en-US" altLang="en-US" dirty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en-US" altLang="en-US" sz="1200" b="1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731838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Work Envelope</a:t>
            </a:r>
            <a:endParaRPr lang="en-US" altLang="en-US" sz="4000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610600" cy="45720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800" dirty="0" smtClean="0">
                <a:latin typeface="+mj-lt"/>
              </a:rPr>
              <a:t>The 3-D space reachable by the end effecter.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400" dirty="0" smtClean="0">
                <a:latin typeface="+mj-lt"/>
              </a:rPr>
              <a:t>Safety Envelope – Additional 12” around the work envelope.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en-US" altLang="en-US" sz="2000" i="1" dirty="0" smtClean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000" i="1" dirty="0" smtClean="0"/>
              <a:t>Lab 550 Robot – Plan View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9600" dirty="0" smtClean="0"/>
              <a:t> 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en-US" altLang="en-US" sz="9600" dirty="0" smtClean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en-US" altLang="en-US" sz="9600" dirty="0" smtClean="0"/>
          </a:p>
        </p:txBody>
      </p:sp>
      <p:graphicFrame>
        <p:nvGraphicFramePr>
          <p:cNvPr id="26628" name="Object 3"/>
          <p:cNvGraphicFramePr>
            <a:graphicFrameLocks noChangeAspect="1"/>
          </p:cNvGraphicFramePr>
          <p:nvPr/>
        </p:nvGraphicFramePr>
        <p:xfrm>
          <a:off x="228600" y="3352800"/>
          <a:ext cx="2538413" cy="406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9" name="Document" r:id="rId3" imgW="2538564" imgH="4069168" progId="Word.Document.8">
                  <p:embed/>
                </p:oleObj>
              </mc:Choice>
              <mc:Fallback>
                <p:oleObj name="Document" r:id="rId3" imgW="2538564" imgH="4069168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352800"/>
                        <a:ext cx="2538413" cy="4068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197139"/>
              </p:ext>
            </p:extLst>
          </p:nvPr>
        </p:nvGraphicFramePr>
        <p:xfrm>
          <a:off x="3103563" y="3560763"/>
          <a:ext cx="5791200" cy="394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0" name="Document" r:id="rId5" imgW="5976677" imgH="4044710" progId="Word.Document.8">
                  <p:embed/>
                </p:oleObj>
              </mc:Choice>
              <mc:Fallback>
                <p:oleObj name="Document" r:id="rId5" imgW="5976677" imgH="404471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563" y="3560763"/>
                        <a:ext cx="5791200" cy="394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1"/>
          <p:cNvGraphicFramePr>
            <a:graphicFrameLocks noChangeAspect="1"/>
          </p:cNvGraphicFramePr>
          <p:nvPr/>
        </p:nvGraphicFramePr>
        <p:xfrm>
          <a:off x="1447800" y="1752600"/>
          <a:ext cx="5938838" cy="479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Document" r:id="rId3" imgW="5939025" imgH="4797285" progId="Word.Document.12">
                  <p:embed/>
                </p:oleObj>
              </mc:Choice>
              <mc:Fallback>
                <p:oleObj name="Document" r:id="rId3" imgW="5939025" imgH="4797285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752600"/>
                        <a:ext cx="5938838" cy="479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429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/>
              <a:t> SCARA Work Envelope – Right Arm</a:t>
            </a:r>
            <a:endParaRPr lang="en-US" sz="4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73075" y="7620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Control Resolution, Accuracy, Repeatability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i="1" dirty="0" smtClean="0">
                <a:latin typeface="+mj-lt"/>
              </a:rPr>
              <a:t>Linear Positioning System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 smtClean="0">
                <a:latin typeface="+mj-lt"/>
              </a:rPr>
              <a:t>	</a:t>
            </a:r>
            <a:r>
              <a:rPr lang="en-US" sz="2800" b="1" dirty="0" smtClean="0">
                <a:latin typeface="+mj-lt"/>
              </a:rPr>
              <a:t>Control Resolution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 smtClean="0">
                <a:latin typeface="+mj-lt"/>
              </a:rPr>
              <a:t>	    Distance between two adjacent addressable points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 smtClean="0">
                <a:latin typeface="+mj-lt"/>
              </a:rPr>
              <a:t>	    C.R. determined by mechanical limit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 smtClean="0">
                <a:latin typeface="+mj-lt"/>
              </a:rPr>
              <a:t>	</a:t>
            </a:r>
            <a:r>
              <a:rPr lang="en-US" sz="2800" b="1" dirty="0" smtClean="0">
                <a:latin typeface="+mj-lt"/>
              </a:rPr>
              <a:t>Repeatability (Precision)	</a:t>
            </a:r>
            <a:r>
              <a:rPr lang="en-US" sz="2800" dirty="0" smtClean="0">
                <a:latin typeface="+mj-lt"/>
              </a:rPr>
              <a:t>± 3 </a:t>
            </a:r>
            <a:r>
              <a:rPr lang="el-GR" sz="2800" dirty="0" smtClean="0">
                <a:latin typeface="+mj-lt"/>
              </a:rPr>
              <a:t>σ</a:t>
            </a:r>
            <a:r>
              <a:rPr lang="en-US" sz="2800" dirty="0" smtClean="0">
                <a:latin typeface="+mj-lt"/>
              </a:rPr>
              <a:t> 	(</a:t>
            </a:r>
            <a:r>
              <a:rPr lang="el-GR" sz="2800" dirty="0" smtClean="0">
                <a:latin typeface="+mj-lt"/>
              </a:rPr>
              <a:t>σ </a:t>
            </a:r>
            <a:r>
              <a:rPr lang="en-US" sz="2800" dirty="0" smtClean="0">
                <a:latin typeface="+mj-lt"/>
              </a:rPr>
              <a:t>: Std. mechanical error)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 smtClean="0">
                <a:latin typeface="+mj-lt"/>
              </a:rPr>
              <a:t>	</a:t>
            </a:r>
            <a:r>
              <a:rPr lang="en-US" sz="2800" b="1" dirty="0" smtClean="0">
                <a:latin typeface="+mj-lt"/>
              </a:rPr>
              <a:t>Accuracy</a:t>
            </a:r>
            <a:r>
              <a:rPr lang="en-US" sz="2800" dirty="0" smtClean="0">
                <a:latin typeface="+mj-lt"/>
              </a:rPr>
              <a:t> 			½ of C.R. ± 3 </a:t>
            </a:r>
            <a:r>
              <a:rPr lang="el-GR" sz="2800" dirty="0" smtClean="0">
                <a:latin typeface="+mj-lt"/>
              </a:rPr>
              <a:t>σ</a:t>
            </a:r>
            <a:r>
              <a:rPr lang="en-US" sz="2800" dirty="0" smtClean="0">
                <a:latin typeface="+mj-lt"/>
              </a:rPr>
              <a:t> </a:t>
            </a:r>
            <a:r>
              <a:rPr lang="en-US" dirty="0" smtClean="0"/>
              <a:t>	</a:t>
            </a:r>
          </a:p>
          <a:p>
            <a:pPr marL="274320" indent="-27432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i="1" dirty="0" smtClean="0"/>
          </a:p>
          <a:p>
            <a:pPr marL="274320" indent="-27432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i="1" dirty="0" smtClean="0"/>
              <a:t>Ex</a:t>
            </a:r>
            <a:r>
              <a:rPr lang="en-US" dirty="0" smtClean="0"/>
              <a:t>. </a:t>
            </a:r>
            <a:r>
              <a:rPr lang="en-US" i="1" dirty="0" smtClean="0"/>
              <a:t>Lead screw mechanism with gear driven by stepping motor</a:t>
            </a:r>
          </a:p>
          <a:p>
            <a:pPr marL="274320" indent="-27432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i="1" dirty="0" smtClean="0"/>
              <a:t>	   XY bench on CNC machine, Z-axis drive on SCARA robot.</a:t>
            </a:r>
          </a:p>
          <a:p>
            <a:pPr marL="274320" indent="-27432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2400" i="1" dirty="0" smtClean="0"/>
          </a:p>
          <a:p>
            <a:pPr marL="274320" indent="-27432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i="1" dirty="0" smtClean="0"/>
              <a:t>Robot Positioning System – Cylindrical, spherical </a:t>
            </a:r>
          </a:p>
          <a:p>
            <a:pPr marL="274320" indent="-27432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i="1" dirty="0" smtClean="0"/>
          </a:p>
          <a:p>
            <a:pPr marL="274320" indent="-27432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i="1" dirty="0" smtClean="0"/>
              <a:t>Extension to XYZ rectilinear and </a:t>
            </a:r>
            <a:r>
              <a:rPr lang="en-US" sz="2800" i="1" dirty="0" smtClean="0"/>
              <a:t>θ</a:t>
            </a:r>
            <a:r>
              <a:rPr lang="en-US" sz="2800" i="1" baseline="-25000" dirty="0" smtClean="0"/>
              <a:t>1</a:t>
            </a:r>
            <a:r>
              <a:rPr lang="en-US" sz="2800" i="1" dirty="0" smtClean="0"/>
              <a:t>θ</a:t>
            </a:r>
            <a:r>
              <a:rPr lang="en-US" sz="2800" i="1" baseline="-25000" dirty="0" smtClean="0"/>
              <a:t>2</a:t>
            </a:r>
            <a:r>
              <a:rPr lang="en-US" sz="2800" i="1" dirty="0" smtClean="0"/>
              <a:t>θ</a:t>
            </a:r>
            <a:r>
              <a:rPr lang="en-US" sz="2800" i="1" baseline="-25000" dirty="0" smtClean="0"/>
              <a:t>3</a:t>
            </a:r>
            <a:r>
              <a:rPr lang="en-US" sz="2800" baseline="-25000" dirty="0" smtClean="0"/>
              <a:t> </a:t>
            </a:r>
            <a:r>
              <a:rPr lang="en-US" i="1" dirty="0" smtClean="0"/>
              <a:t>angular work space.</a:t>
            </a:r>
            <a:endParaRPr lang="en-US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1915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Joints &amp; Links</a:t>
            </a:r>
            <a:endParaRPr lang="en-US" altLang="en-US" sz="4000" i="1" dirty="0" smtClean="0"/>
          </a:p>
        </p:txBody>
      </p:sp>
      <p:sp>
        <p:nvSpPr>
          <p:cNvPr id="33" name="Content Placeholder 3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5029200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b="1" dirty="0" smtClean="0"/>
              <a:t>Joints</a:t>
            </a:r>
            <a:r>
              <a:rPr lang="en-US" sz="2800" dirty="0" smtClean="0"/>
              <a:t> - Enables linear or rotational motion of adjoining members.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 smtClean="0"/>
              <a:t>               Number of joints  = Degrees of freedom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800" dirty="0" smtClean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 smtClean="0"/>
              <a:t>Linear		(L)	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 smtClean="0"/>
              <a:t>Orthogonal  	(O) 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 smtClean="0"/>
              <a:t>Rotational	(R)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 smtClean="0"/>
              <a:t>Revolving		(V)	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 smtClean="0"/>
              <a:t>Twisting		(T)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 smtClean="0"/>
              <a:t> 				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/>
              <a:t>SCARA</a:t>
            </a:r>
            <a:r>
              <a:rPr lang="en-US" sz="2800" dirty="0" smtClean="0"/>
              <a:t>:                  	Revolving -Rotational -Orthogonal –Twisting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/>
              <a:t>Cartesian</a:t>
            </a:r>
            <a:r>
              <a:rPr lang="en-US" sz="2800" dirty="0" smtClean="0"/>
              <a:t>:        	Linear –Linear –Orthogonal –Twisting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/>
              <a:t>Articulated 6-axis</a:t>
            </a:r>
            <a:r>
              <a:rPr lang="en-US" sz="2800" dirty="0" smtClean="0"/>
              <a:t>: 	Twisting –Rotational –Rotational-Y-P-R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dirty="0"/>
              <a:t>	</a:t>
            </a:r>
            <a:r>
              <a:rPr lang="en-US" sz="2800" dirty="0" smtClean="0"/>
              <a:t>			</a:t>
            </a:r>
            <a:r>
              <a:rPr lang="en-US" sz="2800" i="1" dirty="0" smtClean="0"/>
              <a:t>Yaw-Pitch-Roll: Wrist socket joint R-R-R</a:t>
            </a:r>
          </a:p>
        </p:txBody>
      </p:sp>
      <p:graphicFrame>
        <p:nvGraphicFramePr>
          <p:cNvPr id="9220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4"/>
          <p:cNvGraphicFramePr>
            <a:graphicFrameLocks noChangeAspect="1"/>
          </p:cNvGraphicFramePr>
          <p:nvPr/>
        </p:nvGraphicFramePr>
        <p:xfrm>
          <a:off x="3708400" y="3016250"/>
          <a:ext cx="3984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Equation" r:id="rId5" imgW="152268" imgH="215713" progId="Equation.3">
                  <p:embed/>
                </p:oleObj>
              </mc:Choice>
              <mc:Fallback>
                <p:oleObj name="Equation" r:id="rId5" imgW="152268" imgH="2157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3016250"/>
                        <a:ext cx="39846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3708400" y="3625850"/>
          <a:ext cx="398463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Equation" r:id="rId7" imgW="152268" imgH="215713" progId="Equation.3">
                  <p:embed/>
                </p:oleObj>
              </mc:Choice>
              <mc:Fallback>
                <p:oleObj name="Equation" r:id="rId7" imgW="152268" imgH="2157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3625850"/>
                        <a:ext cx="398463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204233" y="3074828"/>
            <a:ext cx="15504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Prismatic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4204233" y="3928903"/>
            <a:ext cx="14363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Revolute</a:t>
            </a:r>
            <a:endParaRPr lang="en-US" sz="2600" dirty="0"/>
          </a:p>
        </p:txBody>
      </p:sp>
      <p:sp>
        <p:nvSpPr>
          <p:cNvPr id="3" name="Isosceles Triangle 2"/>
          <p:cNvSpPr/>
          <p:nvPr/>
        </p:nvSpPr>
        <p:spPr>
          <a:xfrm rot="8051785">
            <a:off x="6311521" y="3127689"/>
            <a:ext cx="1015703" cy="515117"/>
          </a:xfrm>
          <a:prstGeom prst="triangle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035043" y="3928903"/>
            <a:ext cx="685799" cy="643097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3" idx="3"/>
          </p:cNvCxnSpPr>
          <p:nvPr/>
        </p:nvCxnSpPr>
        <p:spPr>
          <a:xfrm flipV="1">
            <a:off x="6634715" y="3205699"/>
            <a:ext cx="0" cy="875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3"/>
          </p:cNvCxnSpPr>
          <p:nvPr/>
        </p:nvCxnSpPr>
        <p:spPr>
          <a:xfrm>
            <a:off x="6634715" y="3205699"/>
            <a:ext cx="101466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Joint Types</a:t>
            </a:r>
          </a:p>
        </p:txBody>
      </p:sp>
      <p:graphicFrame>
        <p:nvGraphicFramePr>
          <p:cNvPr id="10243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0231763"/>
              </p:ext>
            </p:extLst>
          </p:nvPr>
        </p:nvGraphicFramePr>
        <p:xfrm>
          <a:off x="152400" y="1752600"/>
          <a:ext cx="6951663" cy="464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4" name="Document" r:id="rId3" imgW="6081835" imgH="4069168" progId="Word.Document.8">
                  <p:embed/>
                </p:oleObj>
              </mc:Choice>
              <mc:Fallback>
                <p:oleObj name="Document" r:id="rId3" imgW="6081835" imgH="4069168" progId="Word.Document.8">
                  <p:embed/>
                  <p:pic>
                    <p:nvPicPr>
                      <p:cNvPr id="0" name="Content Placeholder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752600"/>
                        <a:ext cx="6951663" cy="464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58000" y="2591910"/>
            <a:ext cx="228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ym typeface="Wingdings" panose="05000000000000000000" pitchFamily="2" charset="2"/>
              </a:rPr>
              <a:t></a:t>
            </a:r>
            <a:r>
              <a:rPr lang="en-US" sz="2600" dirty="0" smtClean="0"/>
              <a:t>Prismatic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0" y="4835842"/>
            <a:ext cx="228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ym typeface="Wingdings" panose="05000000000000000000" pitchFamily="2" charset="2"/>
              </a:rPr>
              <a:t></a:t>
            </a:r>
            <a:r>
              <a:rPr lang="en-US" sz="2600" dirty="0" smtClean="0"/>
              <a:t>Revolute</a:t>
            </a:r>
            <a:endParaRPr lang="en-US" sz="2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321516"/>
              </p:ext>
            </p:extLst>
          </p:nvPr>
        </p:nvGraphicFramePr>
        <p:xfrm>
          <a:off x="4495800" y="3321050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5" name="Equation" r:id="rId5" imgW="152280" imgH="215640" progId="Equation.3">
                  <p:embed/>
                </p:oleObj>
              </mc:Choice>
              <mc:Fallback>
                <p:oleObj name="Equation" r:id="rId5" imgW="15228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5800" y="3321050"/>
                        <a:ext cx="152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587803"/>
              </p:ext>
            </p:extLst>
          </p:nvPr>
        </p:nvGraphicFramePr>
        <p:xfrm>
          <a:off x="6477000" y="3771264"/>
          <a:ext cx="228600" cy="2858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6" name="Equation" r:id="rId7" imgW="152280" imgH="215640" progId="Equation.3">
                  <p:embed/>
                </p:oleObj>
              </mc:Choice>
              <mc:Fallback>
                <p:oleObj name="Equation" r:id="rId7" imgW="15228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77000" y="3771264"/>
                        <a:ext cx="228600" cy="2858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935874"/>
              </p:ext>
            </p:extLst>
          </p:nvPr>
        </p:nvGraphicFramePr>
        <p:xfrm>
          <a:off x="6422036" y="2256816"/>
          <a:ext cx="228600" cy="1257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Equation" r:id="rId9" imgW="152280" imgH="215640" progId="Equation.3">
                  <p:embed/>
                </p:oleObj>
              </mc:Choice>
              <mc:Fallback>
                <p:oleObj name="Equation" r:id="rId9" imgW="15228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22036" y="2256816"/>
                        <a:ext cx="228600" cy="1257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155"/>
          <p:cNvSpPr/>
          <p:nvPr/>
        </p:nvSpPr>
        <p:spPr>
          <a:xfrm>
            <a:off x="3950335" y="4231004"/>
            <a:ext cx="621666" cy="504409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443"/>
            <a:ext cx="8229600" cy="1143000"/>
          </a:xfrm>
        </p:spPr>
        <p:txBody>
          <a:bodyPr/>
          <a:lstStyle/>
          <a:p>
            <a:r>
              <a:rPr lang="en-US" sz="4000" b="1" dirty="0"/>
              <a:t>Link Length and Link Offset</a:t>
            </a:r>
            <a:endParaRPr lang="en-US" sz="4000" dirty="0"/>
          </a:p>
        </p:txBody>
      </p:sp>
      <p:cxnSp>
        <p:nvCxnSpPr>
          <p:cNvPr id="37" name="Straight Connector 36"/>
          <p:cNvCxnSpPr>
            <a:cxnSpLocks noChangeAspect="1"/>
          </p:cNvCxnSpPr>
          <p:nvPr/>
        </p:nvCxnSpPr>
        <p:spPr>
          <a:xfrm>
            <a:off x="906780" y="4942205"/>
            <a:ext cx="1009650" cy="444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>
            <a:spLocks noChangeAspect="1"/>
          </p:cNvSpPr>
          <p:nvPr/>
        </p:nvSpPr>
        <p:spPr>
          <a:xfrm>
            <a:off x="1294130" y="3813175"/>
            <a:ext cx="279400" cy="1098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 rot="16200000">
            <a:off x="1855153" y="2746057"/>
            <a:ext cx="227330" cy="13468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0" name="Rectangle 39"/>
          <p:cNvSpPr>
            <a:spLocks noChangeAspect="1"/>
          </p:cNvSpPr>
          <p:nvPr/>
        </p:nvSpPr>
        <p:spPr>
          <a:xfrm>
            <a:off x="1295400" y="3538220"/>
            <a:ext cx="279400" cy="2755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1" name="Rectangle 40"/>
          <p:cNvSpPr>
            <a:spLocks noChangeAspect="1"/>
          </p:cNvSpPr>
          <p:nvPr/>
        </p:nvSpPr>
        <p:spPr>
          <a:xfrm rot="16200000">
            <a:off x="2687003" y="2839402"/>
            <a:ext cx="218440" cy="7118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2" name="Rectangle 41"/>
          <p:cNvSpPr>
            <a:spLocks noChangeAspect="1"/>
          </p:cNvSpPr>
          <p:nvPr/>
        </p:nvSpPr>
        <p:spPr>
          <a:xfrm>
            <a:off x="3152775" y="2966720"/>
            <a:ext cx="133350" cy="895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3" name="Rectangle 42"/>
          <p:cNvSpPr>
            <a:spLocks noChangeAspect="1"/>
          </p:cNvSpPr>
          <p:nvPr/>
        </p:nvSpPr>
        <p:spPr>
          <a:xfrm>
            <a:off x="3110230" y="3862070"/>
            <a:ext cx="213995" cy="133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" name="Rectangle 43"/>
          <p:cNvSpPr>
            <a:spLocks noChangeAspect="1"/>
          </p:cNvSpPr>
          <p:nvPr/>
        </p:nvSpPr>
        <p:spPr>
          <a:xfrm>
            <a:off x="1310005" y="3490595"/>
            <a:ext cx="257175" cy="10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45" name="Straight Arrow Connector 44"/>
          <p:cNvCxnSpPr>
            <a:cxnSpLocks noChangeAspect="1"/>
          </p:cNvCxnSpPr>
          <p:nvPr/>
        </p:nvCxnSpPr>
        <p:spPr>
          <a:xfrm flipV="1">
            <a:off x="1447800" y="3813810"/>
            <a:ext cx="0" cy="109918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Aspect="1"/>
          </p:cNvCxnSpPr>
          <p:nvPr/>
        </p:nvCxnSpPr>
        <p:spPr>
          <a:xfrm flipV="1">
            <a:off x="1447800" y="3419475"/>
            <a:ext cx="0" cy="39433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 noChangeAspect="1"/>
          </p:cNvCxnSpPr>
          <p:nvPr/>
        </p:nvCxnSpPr>
        <p:spPr>
          <a:xfrm>
            <a:off x="1447800" y="3429000"/>
            <a:ext cx="1104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 noChangeAspect="1"/>
          </p:cNvCxnSpPr>
          <p:nvPr/>
        </p:nvCxnSpPr>
        <p:spPr>
          <a:xfrm flipV="1">
            <a:off x="2543175" y="3176270"/>
            <a:ext cx="0" cy="25209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 noChangeAspect="1"/>
          </p:cNvCxnSpPr>
          <p:nvPr/>
        </p:nvCxnSpPr>
        <p:spPr>
          <a:xfrm flipV="1">
            <a:off x="2538095" y="3181350"/>
            <a:ext cx="680720" cy="444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Aspect="1"/>
          </p:cNvCxnSpPr>
          <p:nvPr/>
        </p:nvCxnSpPr>
        <p:spPr>
          <a:xfrm>
            <a:off x="3214370" y="3180715"/>
            <a:ext cx="4445" cy="6858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>
            <a:spLocks noChangeAspect="1"/>
          </p:cNvSpPr>
          <p:nvPr/>
        </p:nvSpPr>
        <p:spPr>
          <a:xfrm>
            <a:off x="3081655" y="4006850"/>
            <a:ext cx="80645" cy="238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2" name="Rectangle 51"/>
          <p:cNvSpPr>
            <a:spLocks noChangeAspect="1"/>
          </p:cNvSpPr>
          <p:nvPr/>
        </p:nvSpPr>
        <p:spPr>
          <a:xfrm>
            <a:off x="3285490" y="3992880"/>
            <a:ext cx="80645" cy="238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1343025" y="3717925"/>
            <a:ext cx="208915" cy="52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2432685" y="3589020"/>
            <a:ext cx="208915" cy="52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3124200" y="4333240"/>
            <a:ext cx="208915" cy="52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56" name="Straight Connector 55"/>
          <p:cNvCxnSpPr>
            <a:cxnSpLocks noChangeAspect="1"/>
          </p:cNvCxnSpPr>
          <p:nvPr/>
        </p:nvCxnSpPr>
        <p:spPr>
          <a:xfrm flipV="1">
            <a:off x="2547620" y="3558540"/>
            <a:ext cx="0" cy="36639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cxnSpLocks noChangeAspect="1"/>
          </p:cNvCxnSpPr>
          <p:nvPr/>
        </p:nvCxnSpPr>
        <p:spPr>
          <a:xfrm flipH="1">
            <a:off x="3390900" y="3023870"/>
            <a:ext cx="4446" cy="39497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 noChangeAspect="1"/>
          </p:cNvCxnSpPr>
          <p:nvPr/>
        </p:nvCxnSpPr>
        <p:spPr>
          <a:xfrm flipH="1" flipV="1">
            <a:off x="3200400" y="4114800"/>
            <a:ext cx="24130" cy="35687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 rot="16200000">
            <a:off x="4832349" y="2449097"/>
            <a:ext cx="211455" cy="18643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156392" y="3485734"/>
            <a:ext cx="238125" cy="10394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188584" y="3485417"/>
            <a:ext cx="285750" cy="219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75" name="Straight Arrow Connector 74"/>
          <p:cNvCxnSpPr/>
          <p:nvPr/>
        </p:nvCxnSpPr>
        <p:spPr>
          <a:xfrm flipV="1">
            <a:off x="4252276" y="3368894"/>
            <a:ext cx="1090295" cy="444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4280217" y="3391754"/>
            <a:ext cx="0" cy="101409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5328444" y="3615311"/>
            <a:ext cx="45085" cy="450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269229" y="3893758"/>
            <a:ext cx="133350" cy="895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5226684" y="4789108"/>
            <a:ext cx="213995" cy="133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5198109" y="4933888"/>
            <a:ext cx="80645" cy="238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5401944" y="4919918"/>
            <a:ext cx="80645" cy="238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5240654" y="5260278"/>
            <a:ext cx="208915" cy="52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15" name="Straight Arrow Connector 114"/>
          <p:cNvCxnSpPr/>
          <p:nvPr/>
        </p:nvCxnSpPr>
        <p:spPr>
          <a:xfrm flipH="1">
            <a:off x="5492749" y="4265233"/>
            <a:ext cx="4445" cy="39497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5340984" y="5032313"/>
            <a:ext cx="0" cy="36639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5340349" y="4092513"/>
            <a:ext cx="4445" cy="6858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val 117"/>
          <p:cNvSpPr/>
          <p:nvPr/>
        </p:nvSpPr>
        <p:spPr>
          <a:xfrm>
            <a:off x="5331459" y="4784028"/>
            <a:ext cx="45085" cy="4508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5344001" y="3373341"/>
            <a:ext cx="5080" cy="27114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4156392" y="2975608"/>
            <a:ext cx="238125" cy="2951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838200" y="5466814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Link Length = A link segment that is normal or radial with </a:t>
            </a:r>
          </a:p>
          <a:p>
            <a:pPr lvl="0"/>
            <a:r>
              <a:rPr lang="en-US" sz="2400" dirty="0"/>
              <a:t>                         respect to the axis of rotation or sliding.</a:t>
            </a:r>
          </a:p>
          <a:p>
            <a:r>
              <a:rPr lang="en-US" sz="2400" dirty="0" smtClean="0">
                <a:latin typeface="+mj-lt"/>
              </a:rPr>
              <a:t>Link </a:t>
            </a:r>
            <a:r>
              <a:rPr lang="en-US" sz="2400" dirty="0">
                <a:latin typeface="+mj-lt"/>
              </a:rPr>
              <a:t>Offset = </a:t>
            </a:r>
            <a:r>
              <a:rPr lang="en-US" sz="2400" dirty="0" smtClean="0">
                <a:latin typeface="+mj-lt"/>
              </a:rPr>
              <a:t>A </a:t>
            </a:r>
            <a:r>
              <a:rPr lang="en-US" sz="2400" dirty="0">
                <a:latin typeface="+mj-lt"/>
              </a:rPr>
              <a:t>link segment that either coincides or is </a:t>
            </a:r>
            <a:r>
              <a:rPr lang="en-US" sz="2400" dirty="0" smtClean="0">
                <a:latin typeface="+mj-lt"/>
              </a:rPr>
              <a:t>parallel</a:t>
            </a:r>
          </a:p>
          <a:p>
            <a:r>
              <a:rPr lang="en-US" sz="2400" dirty="0" smtClean="0">
                <a:latin typeface="+mj-lt"/>
              </a:rPr>
              <a:t>                        with the </a:t>
            </a:r>
            <a:r>
              <a:rPr lang="en-US" sz="2400" dirty="0">
                <a:latin typeface="+mj-lt"/>
              </a:rPr>
              <a:t>rotation or sliding axis of predecessor</a:t>
            </a:r>
            <a:r>
              <a:rPr lang="en-US" sz="2400" dirty="0" smtClean="0">
                <a:latin typeface="+mj-lt"/>
              </a:rPr>
              <a:t>.</a:t>
            </a:r>
            <a:endParaRPr lang="en-US" sz="1000" dirty="0">
              <a:latin typeface="+mj-lt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7273924" y="4270217"/>
            <a:ext cx="276225" cy="552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273924" y="3994627"/>
            <a:ext cx="276225" cy="2755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268844" y="2733517"/>
            <a:ext cx="276225" cy="5568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7" name="Rectangle 126"/>
          <p:cNvSpPr/>
          <p:nvPr/>
        </p:nvSpPr>
        <p:spPr>
          <a:xfrm rot="16200000">
            <a:off x="7136446" y="3579020"/>
            <a:ext cx="276225" cy="552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6721474" y="3289777"/>
            <a:ext cx="276225" cy="7048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9" name="Rectangle 128"/>
          <p:cNvSpPr/>
          <p:nvPr/>
        </p:nvSpPr>
        <p:spPr>
          <a:xfrm rot="16200000">
            <a:off x="7135494" y="3160872"/>
            <a:ext cx="276225" cy="5403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0" name="Rectangle 129"/>
          <p:cNvSpPr/>
          <p:nvPr/>
        </p:nvSpPr>
        <p:spPr>
          <a:xfrm rot="16200000">
            <a:off x="7277099" y="2377917"/>
            <a:ext cx="269875" cy="440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7273924" y="2194402"/>
            <a:ext cx="276225" cy="266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7279004" y="2022952"/>
            <a:ext cx="276225" cy="171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33" name="Straight Arrow Connector 132"/>
          <p:cNvCxnSpPr/>
          <p:nvPr/>
        </p:nvCxnSpPr>
        <p:spPr>
          <a:xfrm flipV="1">
            <a:off x="7421244" y="4261327"/>
            <a:ext cx="0" cy="54864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V="1">
            <a:off x="6864349" y="3456782"/>
            <a:ext cx="4445" cy="39497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H="1" flipV="1">
            <a:off x="6864349" y="3851752"/>
            <a:ext cx="556895" cy="952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7421244" y="2619217"/>
            <a:ext cx="0" cy="44259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6873874" y="3456782"/>
            <a:ext cx="54737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892924" y="4818857"/>
            <a:ext cx="1009650" cy="444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>
            <a:off x="7316469" y="4190207"/>
            <a:ext cx="208915" cy="52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7313929" y="2904332"/>
            <a:ext cx="208915" cy="52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41" name="Straight Arrow Connector 140"/>
          <p:cNvCxnSpPr/>
          <p:nvPr/>
        </p:nvCxnSpPr>
        <p:spPr>
          <a:xfrm flipV="1">
            <a:off x="7421244" y="2194402"/>
            <a:ext cx="0" cy="36639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/>
          <p:cNvSpPr/>
          <p:nvPr/>
        </p:nvSpPr>
        <p:spPr>
          <a:xfrm>
            <a:off x="7225664" y="1775302"/>
            <a:ext cx="80645" cy="238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7510779" y="1784827"/>
            <a:ext cx="80645" cy="238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4" name="Oval 143"/>
          <p:cNvSpPr/>
          <p:nvPr/>
        </p:nvSpPr>
        <p:spPr>
          <a:xfrm rot="16200000">
            <a:off x="6968806" y="3418365"/>
            <a:ext cx="208915" cy="52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5" name="Oval 144"/>
          <p:cNvSpPr/>
          <p:nvPr/>
        </p:nvSpPr>
        <p:spPr>
          <a:xfrm rot="16200000">
            <a:off x="7392351" y="2580165"/>
            <a:ext cx="208915" cy="52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46" name="Straight Connector 145"/>
          <p:cNvCxnSpPr/>
          <p:nvPr/>
        </p:nvCxnSpPr>
        <p:spPr>
          <a:xfrm flipV="1">
            <a:off x="7421244" y="1742282"/>
            <a:ext cx="0" cy="45212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313929" y="2084705"/>
            <a:ext cx="208915" cy="52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8" name="Oval 147"/>
          <p:cNvSpPr/>
          <p:nvPr/>
        </p:nvSpPr>
        <p:spPr>
          <a:xfrm rot="16200000">
            <a:off x="6976744" y="3818414"/>
            <a:ext cx="208915" cy="520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51" name="Elbow Connector 150"/>
          <p:cNvCxnSpPr/>
          <p:nvPr/>
        </p:nvCxnSpPr>
        <p:spPr>
          <a:xfrm flipV="1">
            <a:off x="7421244" y="3842862"/>
            <a:ext cx="0" cy="418465"/>
          </a:xfrm>
          <a:prstGeom prst="bent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Elbow Connector 151"/>
          <p:cNvCxnSpPr/>
          <p:nvPr/>
        </p:nvCxnSpPr>
        <p:spPr>
          <a:xfrm flipV="1">
            <a:off x="7421244" y="3000375"/>
            <a:ext cx="0" cy="418465"/>
          </a:xfrm>
          <a:prstGeom prst="bent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4283234" y="206178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Cartesian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557655" y="206178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SCARA</a:t>
            </a:r>
            <a:endParaRPr lang="en-US" sz="2400" dirty="0"/>
          </a:p>
        </p:txBody>
      </p:sp>
      <p:sp>
        <p:nvSpPr>
          <p:cNvPr id="155" name="TextBox 154"/>
          <p:cNvSpPr txBox="1"/>
          <p:nvPr/>
        </p:nvSpPr>
        <p:spPr>
          <a:xfrm>
            <a:off x="6788149" y="119442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Six Axis</a:t>
            </a:r>
            <a:endParaRPr lang="en-US" sz="2400" dirty="0"/>
          </a:p>
        </p:txBody>
      </p:sp>
      <p:sp>
        <p:nvSpPr>
          <p:cNvPr id="159" name="Oval 158"/>
          <p:cNvSpPr/>
          <p:nvPr/>
        </p:nvSpPr>
        <p:spPr>
          <a:xfrm>
            <a:off x="4252911" y="3358734"/>
            <a:ext cx="45085" cy="450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35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 smtClean="0"/>
              <a:t>Jointed Arm (Articulated) Robot</a:t>
            </a:r>
          </a:p>
        </p:txBody>
      </p:sp>
      <p:graphicFrame>
        <p:nvGraphicFramePr>
          <p:cNvPr id="11267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2209800" y="2209800"/>
          <a:ext cx="6027738" cy="420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Document" r:id="rId3" imgW="6100900" imgH="4251197" progId="Word.Document.12">
                  <p:embed/>
                </p:oleObj>
              </mc:Choice>
              <mc:Fallback>
                <p:oleObj name="Document" r:id="rId3" imgW="6100900" imgH="4251197" progId="Word.Document.12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6027738" cy="420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00600" y="2286000"/>
            <a:ext cx="2209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 smtClean="0"/>
              <a:t>Configurations</a:t>
            </a:r>
            <a:endParaRPr lang="en-US" altLang="en-US" sz="4000" i="1" dirty="0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82000" cy="4191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Polar coordinate (T-R-L joints)</a:t>
            </a:r>
          </a:p>
          <a:p>
            <a:pPr eaLnBrk="1" hangingPunct="1"/>
            <a:r>
              <a:rPr lang="en-US" altLang="en-US" dirty="0" smtClean="0"/>
              <a:t>Cylindrical (L-R-R or L-V-R joints)</a:t>
            </a:r>
          </a:p>
          <a:p>
            <a:pPr eaLnBrk="1" hangingPunct="1"/>
            <a:r>
              <a:rPr lang="en-US" altLang="en-US" dirty="0" smtClean="0"/>
              <a:t>Cartesian (Rectilinear) (L-L-O joints)	</a:t>
            </a:r>
            <a:endParaRPr lang="en-US" altLang="en-US" i="1" dirty="0" smtClean="0"/>
          </a:p>
          <a:p>
            <a:pPr eaLnBrk="1" hangingPunct="1"/>
            <a:r>
              <a:rPr lang="en-US" altLang="en-US" dirty="0" smtClean="0"/>
              <a:t>Articulated (Rotational, Jointed Arm) (T-R-R joints)</a:t>
            </a:r>
          </a:p>
          <a:p>
            <a:pPr eaLnBrk="1" hangingPunct="1"/>
            <a:r>
              <a:rPr lang="en-US" altLang="en-US" dirty="0" smtClean="0"/>
              <a:t>SCARA (V-R-O-T) – </a:t>
            </a:r>
            <a:r>
              <a:rPr lang="en-US" altLang="en-US" sz="2000" i="1" dirty="0" smtClean="0"/>
              <a:t>Selectively Compliant Assembly Robot Arm</a:t>
            </a:r>
          </a:p>
          <a:p>
            <a:pPr eaLnBrk="1" hangingPunct="1"/>
            <a:endParaRPr lang="en-US" altLang="en-US" dirty="0" smtClean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b="1" dirty="0" smtClean="0"/>
              <a:t>Tool Configuration</a:t>
            </a:r>
            <a:r>
              <a:rPr lang="en-US" altLang="en-US" dirty="0" smtClean="0"/>
              <a:t>:    Rotation on Tool XYZ coordinates</a:t>
            </a:r>
          </a:p>
          <a:p>
            <a:pPr eaLnBrk="1" hangingPunct="1">
              <a:buNone/>
            </a:pPr>
            <a:r>
              <a:rPr lang="en-US" altLang="en-US" dirty="0" smtClean="0"/>
              <a:t>	Yaw – R</a:t>
            </a:r>
            <a:r>
              <a:rPr lang="en-US" altLang="en-US" baseline="-25000" dirty="0" smtClean="0"/>
              <a:t>Y </a:t>
            </a:r>
            <a:r>
              <a:rPr lang="en-US" altLang="en-US" dirty="0" smtClean="0"/>
              <a:t> axis	Pitch – R</a:t>
            </a:r>
            <a:r>
              <a:rPr lang="en-US" altLang="en-US" baseline="-25000" dirty="0" smtClean="0"/>
              <a:t>X</a:t>
            </a:r>
            <a:r>
              <a:rPr lang="en-US" altLang="en-US" dirty="0" smtClean="0"/>
              <a:t> axis	Roll – R</a:t>
            </a:r>
            <a:r>
              <a:rPr lang="en-US" altLang="en-US" baseline="-25000" dirty="0" smtClean="0"/>
              <a:t>Z</a:t>
            </a:r>
            <a:r>
              <a:rPr lang="en-US" altLang="en-US" dirty="0" smtClean="0"/>
              <a:t> axis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 smtClean="0"/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6724" y="152400"/>
            <a:ext cx="8448675" cy="11430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Joint Framing – Class Convention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1509713"/>
            <a:ext cx="8448675" cy="5348287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US" dirty="0" smtClean="0"/>
              <a:t>Assignment of a XYZ Cartesian frame at each joint starting at the base and ending at the end effector.</a:t>
            </a:r>
            <a:endParaRPr lang="en-US" sz="1600" b="1" dirty="0" smtClean="0"/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US" i="1" dirty="0" smtClean="0"/>
              <a:t>Using the right hand rule:</a:t>
            </a:r>
          </a:p>
          <a:p>
            <a:pPr eaLnBrk="1" hangingPunct="1">
              <a:defRPr/>
            </a:pPr>
            <a:r>
              <a:rPr lang="en-US" dirty="0" smtClean="0"/>
              <a:t>Align </a:t>
            </a:r>
            <a:r>
              <a:rPr lang="en-US" dirty="0" err="1" smtClean="0"/>
              <a:t>Z</a:t>
            </a:r>
            <a:r>
              <a:rPr lang="en-US" altLang="en-US" sz="3200" baseline="-25000" dirty="0" err="1" smtClean="0"/>
              <a:t>i</a:t>
            </a:r>
            <a:r>
              <a:rPr lang="en-US" sz="3200" dirty="0" smtClean="0"/>
              <a:t> </a:t>
            </a:r>
            <a:r>
              <a:rPr lang="en-US" dirty="0" smtClean="0"/>
              <a:t>(thumb) with the axis of rotation and with Z</a:t>
            </a:r>
            <a:r>
              <a:rPr lang="en-US" altLang="en-US" sz="2800" baseline="-25000" dirty="0" smtClean="0"/>
              <a:t>i-1</a:t>
            </a:r>
            <a:r>
              <a:rPr lang="en-US" dirty="0" smtClean="0"/>
              <a:t> (the direction of sliding for prismatic joint)</a:t>
            </a:r>
          </a:p>
          <a:p>
            <a:pPr eaLnBrk="1" hangingPunct="1">
              <a:defRPr/>
            </a:pPr>
            <a:r>
              <a:rPr lang="en-US" dirty="0" smtClean="0"/>
              <a:t>Align X</a:t>
            </a:r>
            <a:r>
              <a:rPr lang="en-US" altLang="en-US" sz="2800" baseline="-25000" dirty="0" smtClean="0"/>
              <a:t>i</a:t>
            </a:r>
            <a:r>
              <a:rPr lang="en-US" dirty="0" smtClean="0"/>
              <a:t> (index) with X</a:t>
            </a:r>
            <a:r>
              <a:rPr lang="en-US" altLang="en-US" sz="2800" baseline="-25000" dirty="0" smtClean="0"/>
              <a:t>i-1</a:t>
            </a:r>
            <a:r>
              <a:rPr lang="en-US" altLang="en-US" dirty="0" smtClean="0"/>
              <a:t>, pointing at</a:t>
            </a:r>
            <a:r>
              <a:rPr lang="en-US" dirty="0" smtClean="0"/>
              <a:t> the next joint (Align with Z</a:t>
            </a:r>
            <a:r>
              <a:rPr lang="en-US" altLang="en-US" sz="2400" baseline="-25000" dirty="0" smtClean="0"/>
              <a:t>i+1</a:t>
            </a:r>
            <a:r>
              <a:rPr lang="en-US" dirty="0" smtClean="0"/>
              <a:t> for prismatic joint)</a:t>
            </a:r>
          </a:p>
          <a:p>
            <a:pPr eaLnBrk="1" hangingPunct="1">
              <a:defRPr/>
            </a:pPr>
            <a:r>
              <a:rPr lang="en-US" dirty="0" smtClean="0"/>
              <a:t>Set Y to be orthonormal to the X-Z plane,</a:t>
            </a:r>
          </a:p>
          <a:p>
            <a:pPr eaLnBrk="1" hangingPunct="1">
              <a:defRPr/>
            </a:pPr>
            <a:r>
              <a:rPr lang="en-US" dirty="0" smtClean="0"/>
              <a:t>In prismatic joint, link length </a:t>
            </a:r>
            <a:r>
              <a:rPr lang="en-US" dirty="0" err="1" smtClean="0"/>
              <a:t>a</a:t>
            </a:r>
            <a:r>
              <a:rPr lang="en-US" altLang="en-US" sz="2400" baseline="-25000" dirty="0" err="1" smtClean="0"/>
              <a:t>i</a:t>
            </a:r>
            <a:r>
              <a:rPr lang="en-US" altLang="en-US" sz="2400" baseline="-25000" dirty="0" smtClean="0"/>
              <a:t> </a:t>
            </a:r>
            <a:r>
              <a:rPr lang="en-US" dirty="0" smtClean="0"/>
              <a:t>= 0 with variable displacement d</a:t>
            </a:r>
            <a:r>
              <a:rPr lang="en-US" altLang="en-US" sz="2400" baseline="-25000" dirty="0" smtClean="0"/>
              <a:t>i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In twisting joint, </a:t>
            </a:r>
            <a:r>
              <a:rPr lang="en-US" dirty="0"/>
              <a:t>link length </a:t>
            </a:r>
            <a:r>
              <a:rPr lang="en-US" dirty="0" err="1" smtClean="0"/>
              <a:t>a</a:t>
            </a:r>
            <a:r>
              <a:rPr lang="en-US" altLang="en-US" sz="2400" baseline="-25000" dirty="0" err="1" smtClean="0"/>
              <a:t>i</a:t>
            </a:r>
            <a:r>
              <a:rPr lang="en-US" altLang="en-US" sz="2400" baseline="-25000" dirty="0" smtClean="0"/>
              <a:t> </a:t>
            </a:r>
            <a:r>
              <a:rPr lang="en-US" dirty="0"/>
              <a:t>= 0 </a:t>
            </a:r>
            <a:r>
              <a:rPr lang="en-US" dirty="0" smtClean="0"/>
              <a:t>and d</a:t>
            </a:r>
            <a:r>
              <a:rPr lang="en-US" altLang="en-US" sz="2400" baseline="-25000" dirty="0" smtClean="0"/>
              <a:t>i </a:t>
            </a:r>
            <a:r>
              <a:rPr lang="en-US" dirty="0" smtClean="0"/>
              <a:t>&gt; 0.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Robot Configurations </a:t>
            </a:r>
            <a:r>
              <a:rPr lang="en-US" altLang="en-US" sz="4000" b="1" dirty="0" smtClean="0"/>
              <a:t>-192 </a:t>
            </a:r>
            <a:r>
              <a:rPr lang="en-US" altLang="en-US" sz="4000" b="1" dirty="0"/>
              <a:t>Lab </a:t>
            </a:r>
            <a:endParaRPr lang="en-US" altLang="en-US" sz="4000" b="1" dirty="0" smtClean="0"/>
          </a:p>
        </p:txBody>
      </p:sp>
      <p:graphicFrame>
        <p:nvGraphicFramePr>
          <p:cNvPr id="14339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1295400" y="1828800"/>
          <a:ext cx="6084888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Document" r:id="rId3" imgW="6110253" imgH="4069168" progId="Word.Document.8">
                  <p:embed/>
                </p:oleObj>
              </mc:Choice>
              <mc:Fallback>
                <p:oleObj name="Document" r:id="rId3" imgW="6110253" imgH="4069168" progId="Word.Document.8">
                  <p:embed/>
                  <p:pic>
                    <p:nvPicPr>
                      <p:cNvPr id="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828800"/>
                        <a:ext cx="6084888" cy="405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2705</TotalTime>
  <Words>692</Words>
  <Application>Microsoft Office PowerPoint</Application>
  <PresentationFormat>On-screen Show (4:3)</PresentationFormat>
  <Paragraphs>220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Constantia</vt:lpstr>
      <vt:lpstr>Times New Roman</vt:lpstr>
      <vt:lpstr>Wingdings</vt:lpstr>
      <vt:lpstr>Wingdings 2</vt:lpstr>
      <vt:lpstr>Flow</vt:lpstr>
      <vt:lpstr>Document</vt:lpstr>
      <vt:lpstr>Equation</vt:lpstr>
      <vt:lpstr>Sa      ME 192 Lecture 8/27/14 San Jose State University  Overview - Industrial Robotics  </vt:lpstr>
      <vt:lpstr>Anatomy</vt:lpstr>
      <vt:lpstr>Joints &amp; Links</vt:lpstr>
      <vt:lpstr>Joint Types</vt:lpstr>
      <vt:lpstr>Link Length and Link Offset</vt:lpstr>
      <vt:lpstr>Jointed Arm (Articulated) Robot</vt:lpstr>
      <vt:lpstr>Configurations</vt:lpstr>
      <vt:lpstr>Joint Framing – Class Convention</vt:lpstr>
      <vt:lpstr>Robot Configurations -192 Lab </vt:lpstr>
      <vt:lpstr>Robot Configurations - Others</vt:lpstr>
      <vt:lpstr>Applications &amp; Set up Location</vt:lpstr>
      <vt:lpstr>Kinematics</vt:lpstr>
      <vt:lpstr>Kinematics - Continued</vt:lpstr>
      <vt:lpstr>Dynamics</vt:lpstr>
      <vt:lpstr>Programming (Ex. Adept V+)</vt:lpstr>
      <vt:lpstr>R-R Robot: Polar to X-Y Conversion</vt:lpstr>
      <vt:lpstr>PowerPoint Presentation</vt:lpstr>
      <vt:lpstr>Peripherals</vt:lpstr>
      <vt:lpstr>Robot Vision</vt:lpstr>
      <vt:lpstr>Robot Vision - Continued</vt:lpstr>
      <vt:lpstr>Work Envelope</vt:lpstr>
      <vt:lpstr>  SCARA Work Envelope – Right Arm</vt:lpstr>
      <vt:lpstr>Control Resolution, Accuracy, Repeatability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ISE 115 Lecture Notes 1/25/12</dc:title>
  <dc:creator>Mark</dc:creator>
  <cp:lastModifiedBy>Hee Man Bae</cp:lastModifiedBy>
  <cp:revision>326</cp:revision>
  <cp:lastPrinted>2014-08-23T20:16:39Z</cp:lastPrinted>
  <dcterms:created xsi:type="dcterms:W3CDTF">2013-01-15T06:03:05Z</dcterms:created>
  <dcterms:modified xsi:type="dcterms:W3CDTF">2014-08-27T08:53:05Z</dcterms:modified>
</cp:coreProperties>
</file>