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2" r:id="rId8"/>
    <p:sldId id="263" r:id="rId9"/>
    <p:sldId id="261" r:id="rId10"/>
    <p:sldId id="264" r:id="rId11"/>
    <p:sldId id="265" r:id="rId12"/>
    <p:sldId id="269" r:id="rId13"/>
    <p:sldId id="270"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p:scale>
          <a:sx n="100" d="100"/>
          <a:sy n="100" d="100"/>
        </p:scale>
        <p:origin x="-564" y="-115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0B413-B518-44E4-BF69-08FF11BB196D}"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1431693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0B413-B518-44E4-BF69-08FF11BB196D}"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407887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0B413-B518-44E4-BF69-08FF11BB196D}"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1240867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0B413-B518-44E4-BF69-08FF11BB196D}"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2550522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0B413-B518-44E4-BF69-08FF11BB196D}"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4032738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0B413-B518-44E4-BF69-08FF11BB196D}"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3830510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0B413-B518-44E4-BF69-08FF11BB196D}" type="datetimeFigureOut">
              <a:rPr lang="en-US" smtClean="0"/>
              <a:t>10/26/2014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125512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0B413-B518-44E4-BF69-08FF11BB196D}" type="datetimeFigureOut">
              <a:rPr lang="en-US" smtClean="0"/>
              <a:t>10/26/2014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20773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0B413-B518-44E4-BF69-08FF11BB196D}" type="datetimeFigureOut">
              <a:rPr lang="en-US" smtClean="0"/>
              <a:t>10/26/2014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382585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0B413-B518-44E4-BF69-08FF11BB196D}"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3827703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0B413-B518-44E4-BF69-08FF11BB196D}"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C0848-AAB4-4323-85C8-BDB0386BE7D6}" type="slidenum">
              <a:rPr lang="en-US" smtClean="0"/>
              <a:t>‹#›</a:t>
            </a:fld>
            <a:endParaRPr lang="en-US"/>
          </a:p>
        </p:txBody>
      </p:sp>
    </p:spTree>
    <p:extLst>
      <p:ext uri="{BB962C8B-B14F-4D97-AF65-F5344CB8AC3E}">
        <p14:creationId xmlns:p14="http://schemas.microsoft.com/office/powerpoint/2010/main" val="80009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0B413-B518-44E4-BF69-08FF11BB196D}" type="datetimeFigureOut">
              <a:rPr lang="en-US" smtClean="0"/>
              <a:t>10/26/2014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C0848-AAB4-4323-85C8-BDB0386BE7D6}" type="slidenum">
              <a:rPr lang="en-US" smtClean="0"/>
              <a:t>‹#›</a:t>
            </a:fld>
            <a:endParaRPr lang="en-US"/>
          </a:p>
        </p:txBody>
      </p:sp>
    </p:spTree>
    <p:extLst>
      <p:ext uri="{BB962C8B-B14F-4D97-AF65-F5344CB8AC3E}">
        <p14:creationId xmlns:p14="http://schemas.microsoft.com/office/powerpoint/2010/main" val="1421590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159" y="1122362"/>
            <a:ext cx="10084156" cy="4067823"/>
          </a:xfrm>
        </p:spPr>
        <p:txBody>
          <a:bodyPr>
            <a:normAutofit/>
          </a:bodyPr>
          <a:lstStyle/>
          <a:p>
            <a:pPr>
              <a:lnSpc>
                <a:spcPct val="100000"/>
              </a:lnSpc>
            </a:pPr>
            <a:r>
              <a:rPr lang="en-US" sz="4000" dirty="0" smtClean="0">
                <a:solidFill>
                  <a:srgbClr val="0070C0"/>
                </a:solidFill>
                <a:latin typeface="+mn-lt"/>
                <a:cs typeface="Arial" panose="020B0604020202020204" pitchFamily="34" charset="0"/>
              </a:rPr>
              <a:t>ME192 Special Lecture</a:t>
            </a:r>
            <a:r>
              <a:rPr lang="en-US" dirty="0" smtClean="0">
                <a:solidFill>
                  <a:srgbClr val="0070C0"/>
                </a:solidFill>
                <a:latin typeface="+mn-lt"/>
                <a:cs typeface="Arial" panose="020B0604020202020204" pitchFamily="34" charset="0"/>
              </a:rPr>
              <a:t/>
            </a:r>
            <a:br>
              <a:rPr lang="en-US" dirty="0" smtClean="0">
                <a:solidFill>
                  <a:srgbClr val="0070C0"/>
                </a:solidFill>
                <a:latin typeface="+mn-lt"/>
                <a:cs typeface="Arial" panose="020B0604020202020204" pitchFamily="34" charset="0"/>
              </a:rPr>
            </a:br>
            <a:r>
              <a:rPr lang="en-US" sz="5400" dirty="0" smtClean="0">
                <a:solidFill>
                  <a:srgbClr val="0070C0"/>
                </a:solidFill>
                <a:latin typeface="+mn-lt"/>
                <a:cs typeface="Arial" panose="020B0604020202020204" pitchFamily="34" charset="0"/>
              </a:rPr>
              <a:t>Programmable Logic Controllers</a:t>
            </a:r>
            <a:r>
              <a:rPr lang="en-US" dirty="0" smtClean="0">
                <a:solidFill>
                  <a:srgbClr val="0070C0"/>
                </a:solidFill>
                <a:latin typeface="+mn-lt"/>
                <a:cs typeface="Arial" panose="020B0604020202020204" pitchFamily="34" charset="0"/>
              </a:rPr>
              <a:t/>
            </a:r>
            <a:br>
              <a:rPr lang="en-US" dirty="0" smtClean="0">
                <a:solidFill>
                  <a:srgbClr val="0070C0"/>
                </a:solidFill>
                <a:latin typeface="+mn-lt"/>
                <a:cs typeface="Arial" panose="020B0604020202020204" pitchFamily="34" charset="0"/>
              </a:rPr>
            </a:br>
            <a:r>
              <a:rPr lang="en-US" sz="4000" dirty="0" smtClean="0">
                <a:solidFill>
                  <a:srgbClr val="0070C0"/>
                </a:solidFill>
                <a:latin typeface="+mn-lt"/>
                <a:cs typeface="Arial" panose="020B0604020202020204" pitchFamily="34" charset="0"/>
              </a:rPr>
              <a:t>In Support of Robotic Cell Operation</a:t>
            </a:r>
            <a:r>
              <a:rPr lang="en-US" dirty="0" smtClean="0">
                <a:solidFill>
                  <a:srgbClr val="0070C0"/>
                </a:solidFill>
                <a:latin typeface="+mn-lt"/>
                <a:cs typeface="Arial" panose="020B0604020202020204" pitchFamily="34" charset="0"/>
              </a:rPr>
              <a:t/>
            </a:r>
            <a:br>
              <a:rPr lang="en-US" dirty="0" smtClean="0">
                <a:solidFill>
                  <a:srgbClr val="0070C0"/>
                </a:solidFill>
                <a:latin typeface="+mn-lt"/>
                <a:cs typeface="Arial" panose="020B0604020202020204" pitchFamily="34" charset="0"/>
              </a:rPr>
            </a:br>
            <a:r>
              <a:rPr lang="en-US" dirty="0" smtClean="0">
                <a:solidFill>
                  <a:srgbClr val="0070C0"/>
                </a:solidFill>
                <a:latin typeface="+mn-lt"/>
                <a:cs typeface="Arial" panose="020B0604020202020204" pitchFamily="34" charset="0"/>
              </a:rPr>
              <a:t/>
            </a:r>
            <a:br>
              <a:rPr lang="en-US" dirty="0" smtClean="0">
                <a:solidFill>
                  <a:srgbClr val="0070C0"/>
                </a:solidFill>
                <a:latin typeface="+mn-lt"/>
                <a:cs typeface="Arial" panose="020B0604020202020204" pitchFamily="34" charset="0"/>
              </a:rPr>
            </a:br>
            <a:r>
              <a:rPr lang="en-US" sz="4000" dirty="0" smtClean="0">
                <a:solidFill>
                  <a:srgbClr val="0070C0"/>
                </a:solidFill>
                <a:latin typeface="+mn-lt"/>
                <a:cs typeface="Arial" panose="020B0604020202020204" pitchFamily="34" charset="0"/>
              </a:rPr>
              <a:t>October 25, 2014</a:t>
            </a:r>
            <a:endParaRPr lang="en-US" sz="4000" dirty="0">
              <a:solidFill>
                <a:srgbClr val="0070C0"/>
              </a:solidFill>
              <a:latin typeface="+mn-lt"/>
              <a:cs typeface="Arial" panose="020B0604020202020204" pitchFamily="34" charset="0"/>
            </a:endParaRPr>
          </a:p>
        </p:txBody>
      </p:sp>
    </p:spTree>
    <p:extLst>
      <p:ext uri="{BB962C8B-B14F-4D97-AF65-F5344CB8AC3E}">
        <p14:creationId xmlns:p14="http://schemas.microsoft.com/office/powerpoint/2010/main" val="3646787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Communication Network </a:t>
            </a:r>
          </a:p>
        </p:txBody>
      </p:sp>
      <p:sp>
        <p:nvSpPr>
          <p:cNvPr id="3" name="Content Placeholder 2"/>
          <p:cNvSpPr>
            <a:spLocks noGrp="1"/>
          </p:cNvSpPr>
          <p:nvPr>
            <p:ph idx="1"/>
          </p:nvPr>
        </p:nvSpPr>
        <p:spPr/>
        <p:txBody>
          <a:bodyPr>
            <a:normAutofit/>
          </a:bodyPr>
          <a:lstStyle/>
          <a:p>
            <a:pPr lvl="0"/>
            <a:r>
              <a:rPr lang="en-US" dirty="0" smtClean="0"/>
              <a:t>Hardwire </a:t>
            </a:r>
            <a:r>
              <a:rPr lang="en-US" dirty="0"/>
              <a:t>– 3-4 wire 0-1 flag line between devices including a common return wire </a:t>
            </a:r>
            <a:r>
              <a:rPr lang="en-US" dirty="0" smtClean="0"/>
              <a:t>that may be </a:t>
            </a:r>
            <a:r>
              <a:rPr lang="en-US" dirty="0"/>
              <a:t>just as effective as a </a:t>
            </a:r>
            <a:r>
              <a:rPr lang="en-US" dirty="0" err="1" smtClean="0"/>
              <a:t>DeviceNet</a:t>
            </a:r>
            <a:r>
              <a:rPr lang="en-US" dirty="0" smtClean="0"/>
              <a:t> if there are only a few stations.</a:t>
            </a:r>
            <a:endParaRPr lang="en-US" dirty="0"/>
          </a:p>
          <a:p>
            <a:pPr lvl="0"/>
            <a:r>
              <a:rPr lang="en-US" dirty="0" err="1"/>
              <a:t>DeviceNet</a:t>
            </a:r>
            <a:r>
              <a:rPr lang="en-US" dirty="0"/>
              <a:t> </a:t>
            </a:r>
            <a:r>
              <a:rPr lang="en-US" dirty="0" smtClean="0"/>
              <a:t>(4 wire - two signal lines and two 24V lines).  Required </a:t>
            </a:r>
            <a:r>
              <a:rPr lang="en-US" dirty="0"/>
              <a:t>if pneumatic control devices uses </a:t>
            </a:r>
            <a:r>
              <a:rPr lang="en-US" dirty="0" err="1" smtClean="0"/>
              <a:t>DeviceNet</a:t>
            </a:r>
            <a:r>
              <a:rPr lang="en-US" dirty="0" smtClean="0"/>
              <a:t>.  Biggest advantage – The wire count is drastically reduced in a multi-station application. </a:t>
            </a:r>
            <a:endParaRPr lang="en-US" dirty="0"/>
          </a:p>
          <a:p>
            <a:pPr lvl="0"/>
            <a:r>
              <a:rPr lang="en-US" dirty="0"/>
              <a:t>Ethernet – For communication with PC </a:t>
            </a:r>
            <a:r>
              <a:rPr lang="en-US" dirty="0" smtClean="0"/>
              <a:t>and with other PLCs.</a:t>
            </a:r>
            <a:endParaRPr lang="en-US" dirty="0"/>
          </a:p>
          <a:p>
            <a:pPr lvl="0"/>
            <a:r>
              <a:rPr lang="en-US" dirty="0" err="1"/>
              <a:t>ControlNet</a:t>
            </a:r>
            <a:r>
              <a:rPr lang="en-US" dirty="0"/>
              <a:t> </a:t>
            </a:r>
            <a:r>
              <a:rPr lang="en-US" dirty="0" smtClean="0"/>
              <a:t>– </a:t>
            </a:r>
            <a:r>
              <a:rPr lang="en-US" dirty="0"/>
              <a:t>For remote system </a:t>
            </a:r>
            <a:r>
              <a:rPr lang="en-US" dirty="0" smtClean="0"/>
              <a:t>monitoring and control.  Via a </a:t>
            </a:r>
            <a:r>
              <a:rPr lang="en-US" dirty="0"/>
              <a:t>single coaxial </a:t>
            </a:r>
            <a:r>
              <a:rPr lang="en-US" dirty="0" smtClean="0"/>
              <a:t>cable</a:t>
            </a:r>
            <a:r>
              <a:rPr lang="en-US" dirty="0"/>
              <a:t>.</a:t>
            </a:r>
          </a:p>
        </p:txBody>
      </p:sp>
    </p:spTree>
    <p:extLst>
      <p:ext uri="{BB962C8B-B14F-4D97-AF65-F5344CB8AC3E}">
        <p14:creationId xmlns:p14="http://schemas.microsoft.com/office/powerpoint/2010/main" val="839175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PLC Peripherals</a:t>
            </a:r>
            <a:r>
              <a:rPr lang="en-US" dirty="0"/>
              <a:t/>
            </a:r>
            <a:br>
              <a:rPr lang="en-US" dirty="0"/>
            </a:br>
            <a:endParaRPr lang="en-US" dirty="0"/>
          </a:p>
        </p:txBody>
      </p:sp>
      <p:sp>
        <p:nvSpPr>
          <p:cNvPr id="3" name="Content Placeholder 2"/>
          <p:cNvSpPr>
            <a:spLocks noGrp="1"/>
          </p:cNvSpPr>
          <p:nvPr>
            <p:ph idx="1"/>
          </p:nvPr>
        </p:nvSpPr>
        <p:spPr>
          <a:xfrm>
            <a:off x="838200" y="1416050"/>
            <a:ext cx="10515600" cy="4351338"/>
          </a:xfrm>
        </p:spPr>
        <p:txBody>
          <a:bodyPr>
            <a:normAutofit/>
          </a:bodyPr>
          <a:lstStyle/>
          <a:p>
            <a:r>
              <a:rPr lang="en-US" dirty="0" smtClean="0"/>
              <a:t>Output devices </a:t>
            </a:r>
            <a:r>
              <a:rPr lang="en-US" dirty="0" smtClean="0"/>
              <a:t>or modules </a:t>
            </a:r>
            <a:r>
              <a:rPr lang="en-US" dirty="0" smtClean="0"/>
              <a:t>– </a:t>
            </a:r>
          </a:p>
          <a:p>
            <a:pPr marL="0" indent="0">
              <a:buNone/>
            </a:pPr>
            <a:r>
              <a:rPr lang="en-US" dirty="0" smtClean="0"/>
              <a:t>       	Relays </a:t>
            </a:r>
            <a:r>
              <a:rPr lang="en-US" dirty="0"/>
              <a:t>or relay boards that give both </a:t>
            </a:r>
            <a:r>
              <a:rPr lang="en-US" dirty="0" smtClean="0"/>
              <a:t>NO and NC </a:t>
            </a:r>
            <a:r>
              <a:rPr lang="en-US" dirty="0"/>
              <a:t>outputs.  </a:t>
            </a:r>
            <a:r>
              <a:rPr lang="en-US" dirty="0"/>
              <a:t> </a:t>
            </a:r>
            <a:r>
              <a:rPr lang="en-US" dirty="0" smtClean="0"/>
              <a:t>            	</a:t>
            </a:r>
            <a:r>
              <a:rPr lang="en-US" dirty="0" smtClean="0"/>
              <a:t>Pneumatic </a:t>
            </a:r>
            <a:r>
              <a:rPr lang="en-US" dirty="0" smtClean="0"/>
              <a:t>solenoid valves </a:t>
            </a:r>
            <a:r>
              <a:rPr lang="en-US" dirty="0"/>
              <a:t>or </a:t>
            </a:r>
            <a:r>
              <a:rPr lang="en-US" dirty="0" smtClean="0"/>
              <a:t>a block of valves that control linear </a:t>
            </a:r>
            <a:r>
              <a:rPr lang="en-US" dirty="0" smtClean="0"/>
              <a:t>	actuators </a:t>
            </a:r>
            <a:r>
              <a:rPr lang="en-US" dirty="0" smtClean="0"/>
              <a:t>are actuated by the relays</a:t>
            </a:r>
            <a:r>
              <a:rPr lang="en-US" dirty="0" smtClean="0"/>
              <a:t>.  </a:t>
            </a:r>
          </a:p>
          <a:p>
            <a:pPr marL="0" indent="0">
              <a:buNone/>
            </a:pPr>
            <a:r>
              <a:rPr lang="en-US" dirty="0"/>
              <a:t>	</a:t>
            </a:r>
            <a:r>
              <a:rPr lang="en-US" dirty="0" smtClean="0"/>
              <a:t>Analog signal output via an analog output module.</a:t>
            </a:r>
            <a:endParaRPr lang="en-US" dirty="0"/>
          </a:p>
          <a:p>
            <a:r>
              <a:rPr lang="en-US" dirty="0"/>
              <a:t>Input </a:t>
            </a:r>
            <a:r>
              <a:rPr lang="en-US" dirty="0" smtClean="0"/>
              <a:t>devices or modules </a:t>
            </a:r>
            <a:r>
              <a:rPr lang="en-US" dirty="0"/>
              <a:t>– </a:t>
            </a:r>
            <a:endParaRPr lang="en-US" dirty="0" smtClean="0"/>
          </a:p>
          <a:p>
            <a:pPr marL="0" indent="0">
              <a:buNone/>
            </a:pPr>
            <a:r>
              <a:rPr lang="en-US" dirty="0"/>
              <a:t>	</a:t>
            </a:r>
            <a:r>
              <a:rPr lang="en-US" dirty="0" smtClean="0"/>
              <a:t>Analog </a:t>
            </a:r>
            <a:r>
              <a:rPr lang="en-US" dirty="0"/>
              <a:t>input converters (</a:t>
            </a:r>
            <a:r>
              <a:rPr lang="en-US" dirty="0" smtClean="0"/>
              <a:t>ADC)</a:t>
            </a:r>
          </a:p>
          <a:p>
            <a:pPr marL="0" indent="0">
              <a:buNone/>
            </a:pPr>
            <a:r>
              <a:rPr lang="en-US" dirty="0"/>
              <a:t>	</a:t>
            </a:r>
            <a:r>
              <a:rPr lang="en-US" dirty="0" smtClean="0"/>
              <a:t>Encoder inputs or other high speed pulse counters</a:t>
            </a:r>
          </a:p>
          <a:p>
            <a:pPr marL="0" indent="0">
              <a:buNone/>
            </a:pPr>
            <a:r>
              <a:rPr lang="en-US" dirty="0"/>
              <a:t>	</a:t>
            </a:r>
            <a:r>
              <a:rPr lang="en-US" dirty="0" err="1" smtClean="0"/>
              <a:t>Opto</a:t>
            </a:r>
            <a:r>
              <a:rPr lang="en-US" dirty="0" smtClean="0"/>
              <a:t>-</a:t>
            </a:r>
            <a:r>
              <a:rPr lang="en-US" dirty="0" smtClean="0"/>
              <a:t>isolator </a:t>
            </a:r>
            <a:r>
              <a:rPr lang="en-US" dirty="0" smtClean="0"/>
              <a:t>boards </a:t>
            </a:r>
            <a:r>
              <a:rPr lang="en-US" dirty="0"/>
              <a:t>for additional </a:t>
            </a:r>
            <a:r>
              <a:rPr lang="en-US" dirty="0" smtClean="0"/>
              <a:t>protection. </a:t>
            </a:r>
          </a:p>
          <a:p>
            <a:endParaRPr lang="en-US" dirty="0"/>
          </a:p>
        </p:txBody>
      </p:sp>
    </p:spTree>
    <p:extLst>
      <p:ext uri="{BB962C8B-B14F-4D97-AF65-F5344CB8AC3E}">
        <p14:creationId xmlns:p14="http://schemas.microsoft.com/office/powerpoint/2010/main" val="2978066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953036" y="365125"/>
            <a:ext cx="10135673" cy="6190221"/>
          </a:xfrm>
          <a:prstGeom prst="rect">
            <a:avLst/>
          </a:prstGeom>
        </p:spPr>
      </p:pic>
    </p:spTree>
    <p:extLst>
      <p:ext uri="{BB962C8B-B14F-4D97-AF65-F5344CB8AC3E}">
        <p14:creationId xmlns:p14="http://schemas.microsoft.com/office/powerpoint/2010/main" val="4089887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669701" y="365125"/>
            <a:ext cx="10985679" cy="6048554"/>
          </a:xfrm>
          <a:prstGeom prst="rect">
            <a:avLst/>
          </a:prstGeom>
        </p:spPr>
      </p:pic>
    </p:spTree>
    <p:extLst>
      <p:ext uri="{BB962C8B-B14F-4D97-AF65-F5344CB8AC3E}">
        <p14:creationId xmlns:p14="http://schemas.microsoft.com/office/powerpoint/2010/main" val="2911630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Scan Time Enabled Function Substitutions </a:t>
            </a:r>
            <a:endParaRPr lang="en-US" dirty="0"/>
          </a:p>
        </p:txBody>
      </p:sp>
      <p:sp>
        <p:nvSpPr>
          <p:cNvPr id="3" name="Content Placeholder 2"/>
          <p:cNvSpPr>
            <a:spLocks noGrp="1"/>
          </p:cNvSpPr>
          <p:nvPr>
            <p:ph idx="1"/>
          </p:nvPr>
        </p:nvSpPr>
        <p:spPr>
          <a:xfrm>
            <a:off x="490470" y="1545465"/>
            <a:ext cx="10515600" cy="4592862"/>
          </a:xfrm>
        </p:spPr>
        <p:txBody>
          <a:bodyPr>
            <a:normAutofit fontScale="62500" lnSpcReduction="20000"/>
          </a:bodyPr>
          <a:lstStyle/>
          <a:p>
            <a:pPr marL="0" indent="0">
              <a:buNone/>
            </a:pPr>
            <a:r>
              <a:rPr lang="en-US" sz="3200" i="1" dirty="0" smtClean="0"/>
              <a:t>A. Retentive Memory</a:t>
            </a:r>
            <a:endParaRPr lang="en-US" sz="3200" i="1" dirty="0"/>
          </a:p>
          <a:p>
            <a:pPr marL="457200" lvl="1" indent="0">
              <a:buNone/>
            </a:pPr>
            <a:r>
              <a:rPr lang="en-US" sz="3200" dirty="0"/>
              <a:t>Set – Reset</a:t>
            </a:r>
          </a:p>
          <a:p>
            <a:pPr marL="457200" lvl="1" indent="0">
              <a:buNone/>
            </a:pPr>
            <a:r>
              <a:rPr lang="en-US" sz="3200" dirty="0" smtClean="0"/>
              <a:t>Given a momentary switch X and a momentary output Y, if X becomes true once, Y will turn on and stay on indefinitely.</a:t>
            </a:r>
            <a:endParaRPr lang="en-US" sz="3200" dirty="0"/>
          </a:p>
          <a:p>
            <a:pPr marL="457200" lvl="1" indent="0">
              <a:buNone/>
            </a:pPr>
            <a:r>
              <a:rPr lang="en-US" sz="3200" dirty="0"/>
              <a:t>	</a:t>
            </a:r>
            <a:r>
              <a:rPr lang="en-US" sz="3200" dirty="0" smtClean="0"/>
              <a:t>X </a:t>
            </a:r>
            <a:r>
              <a:rPr lang="en-US" sz="3200" dirty="0"/>
              <a:t>OR </a:t>
            </a:r>
            <a:r>
              <a:rPr lang="en-US" sz="3200" dirty="0" smtClean="0"/>
              <a:t>Y </a:t>
            </a:r>
            <a:r>
              <a:rPr lang="en-US" sz="3200" dirty="0">
                <a:sym typeface="Wingdings" panose="05000000000000000000" pitchFamily="2" charset="2"/>
              </a:rPr>
              <a:t></a:t>
            </a:r>
            <a:r>
              <a:rPr lang="en-US" sz="3200" dirty="0"/>
              <a:t> </a:t>
            </a:r>
            <a:r>
              <a:rPr lang="en-US" sz="3200" dirty="0" smtClean="0"/>
              <a:t>Y	(If X is On or Y is On, then turn on Y.) </a:t>
            </a:r>
            <a:endParaRPr lang="en-US" sz="3200" dirty="0"/>
          </a:p>
          <a:p>
            <a:pPr marL="457200" lvl="1" indent="0">
              <a:buNone/>
            </a:pPr>
            <a:r>
              <a:rPr lang="en-US" sz="3200" dirty="0" smtClean="0"/>
              <a:t>This is the same result as </a:t>
            </a:r>
            <a:endParaRPr lang="en-US" sz="3200" dirty="0"/>
          </a:p>
          <a:p>
            <a:pPr marL="457200" lvl="1" indent="0">
              <a:buNone/>
            </a:pPr>
            <a:r>
              <a:rPr lang="en-US" sz="3200" dirty="0"/>
              <a:t>	</a:t>
            </a:r>
            <a:r>
              <a:rPr lang="en-US" sz="3200" dirty="0" smtClean="0"/>
              <a:t>X </a:t>
            </a:r>
            <a:r>
              <a:rPr lang="en-US" sz="3200" dirty="0" smtClean="0">
                <a:sym typeface="Wingdings" panose="05000000000000000000" pitchFamily="2" charset="2"/>
              </a:rPr>
              <a:t></a:t>
            </a:r>
            <a:r>
              <a:rPr lang="en-US" sz="3200" dirty="0" smtClean="0"/>
              <a:t> </a:t>
            </a:r>
            <a:r>
              <a:rPr lang="en-US" sz="3200" dirty="0"/>
              <a:t>SET </a:t>
            </a:r>
            <a:r>
              <a:rPr lang="en-US" sz="3200" dirty="0" smtClean="0"/>
              <a:t>Y	(If X is On, then turn on Y until Reset.)</a:t>
            </a:r>
            <a:endParaRPr lang="en-US" sz="3200" dirty="0"/>
          </a:p>
          <a:p>
            <a:pPr marL="0" lvl="0" indent="0">
              <a:buNone/>
            </a:pPr>
            <a:endParaRPr lang="en-US" sz="3100" i="1" dirty="0" smtClean="0"/>
          </a:p>
          <a:p>
            <a:pPr marL="0" lvl="0" indent="0">
              <a:buNone/>
            </a:pPr>
            <a:r>
              <a:rPr lang="en-US" sz="3100" i="1" dirty="0" smtClean="0"/>
              <a:t>B. Rising </a:t>
            </a:r>
            <a:r>
              <a:rPr lang="en-US" sz="3100" i="1" dirty="0"/>
              <a:t>Edge – Falling Edge</a:t>
            </a:r>
            <a:endParaRPr lang="en-US" sz="3100" dirty="0"/>
          </a:p>
          <a:p>
            <a:pPr marL="457200" lvl="1" indent="0">
              <a:buNone/>
            </a:pPr>
            <a:r>
              <a:rPr lang="en-US" sz="3100" dirty="0"/>
              <a:t>The same condition can be created on a gate logic IC.  W</a:t>
            </a:r>
            <a:r>
              <a:rPr lang="en-US" sz="3100" dirty="0" smtClean="0"/>
              <a:t>ith X </a:t>
            </a:r>
            <a:r>
              <a:rPr lang="en-US" sz="3100" dirty="0"/>
              <a:t>(a momentary input), </a:t>
            </a:r>
            <a:r>
              <a:rPr lang="en-US" sz="3100" dirty="0" smtClean="0"/>
              <a:t>X1 </a:t>
            </a:r>
            <a:r>
              <a:rPr lang="en-US" sz="3100" dirty="0"/>
              <a:t>(</a:t>
            </a:r>
            <a:r>
              <a:rPr lang="en-US" sz="3100" dirty="0" smtClean="0"/>
              <a:t>X’s </a:t>
            </a:r>
            <a:r>
              <a:rPr lang="en-US" sz="3100" dirty="0"/>
              <a:t>clone), and </a:t>
            </a:r>
            <a:r>
              <a:rPr lang="en-US" sz="3100" dirty="0" smtClean="0"/>
              <a:t>Y </a:t>
            </a:r>
            <a:r>
              <a:rPr lang="en-US" sz="3100" dirty="0"/>
              <a:t>(a latch output) all initially set to zero, a sequential execution of the two rungs in </a:t>
            </a:r>
            <a:r>
              <a:rPr lang="en-US" sz="3100" dirty="0" smtClean="0"/>
              <a:t>a scan cycle.</a:t>
            </a:r>
          </a:p>
          <a:p>
            <a:pPr marL="457200" lvl="1" indent="0">
              <a:buNone/>
            </a:pPr>
            <a:endParaRPr lang="en-US" sz="3100" dirty="0"/>
          </a:p>
          <a:p>
            <a:pPr marL="457200" lvl="1" indent="0">
              <a:buNone/>
            </a:pPr>
            <a:r>
              <a:rPr lang="en-US" sz="3100" dirty="0"/>
              <a:t>	</a:t>
            </a:r>
            <a:r>
              <a:rPr lang="en-US" sz="3100" dirty="0" smtClean="0"/>
              <a:t>X </a:t>
            </a:r>
            <a:r>
              <a:rPr lang="en-US" sz="3100" dirty="0"/>
              <a:t>and </a:t>
            </a:r>
            <a:r>
              <a:rPr lang="en-US" sz="3100" dirty="0" smtClean="0"/>
              <a:t>Not(X1) </a:t>
            </a:r>
            <a:r>
              <a:rPr lang="en-US" sz="3100" dirty="0">
                <a:sym typeface="Wingdings" panose="05000000000000000000" pitchFamily="2" charset="2"/>
              </a:rPr>
              <a:t></a:t>
            </a:r>
            <a:r>
              <a:rPr lang="en-US" sz="3100" dirty="0"/>
              <a:t> SET </a:t>
            </a:r>
            <a:r>
              <a:rPr lang="en-US" sz="3100" dirty="0" smtClean="0"/>
              <a:t>Y	(If X is On and X1 is not yet On, then turn on Y until Reset.)</a:t>
            </a:r>
            <a:endParaRPr lang="en-US" sz="3100" dirty="0"/>
          </a:p>
          <a:p>
            <a:pPr marL="457200" lvl="1" indent="0">
              <a:buNone/>
            </a:pPr>
            <a:r>
              <a:rPr lang="en-US" sz="3100" dirty="0"/>
              <a:t>	</a:t>
            </a:r>
            <a:r>
              <a:rPr lang="en-US" sz="3100" dirty="0" smtClean="0"/>
              <a:t>X </a:t>
            </a:r>
            <a:r>
              <a:rPr lang="en-US" sz="3100" dirty="0">
                <a:sym typeface="Wingdings" panose="05000000000000000000" pitchFamily="2" charset="2"/>
              </a:rPr>
              <a:t></a:t>
            </a:r>
            <a:r>
              <a:rPr lang="en-US" sz="3100" dirty="0"/>
              <a:t> </a:t>
            </a:r>
            <a:r>
              <a:rPr lang="en-US" sz="3100" dirty="0" smtClean="0"/>
              <a:t>X1			(Now turn on X1 momentarily.)</a:t>
            </a:r>
            <a:endParaRPr lang="en-US" sz="3100" dirty="0"/>
          </a:p>
          <a:p>
            <a:pPr marL="457200" lvl="1" indent="0">
              <a:buNone/>
            </a:pPr>
            <a:r>
              <a:rPr lang="en-US" sz="2800" dirty="0"/>
              <a:t>This is the same </a:t>
            </a:r>
            <a:r>
              <a:rPr lang="en-US" sz="2800" dirty="0" smtClean="0"/>
              <a:t>result as </a:t>
            </a:r>
            <a:endParaRPr lang="en-US" sz="2800" dirty="0"/>
          </a:p>
          <a:p>
            <a:pPr marL="457200" lvl="1" indent="0">
              <a:buNone/>
            </a:pPr>
            <a:r>
              <a:rPr lang="en-US" sz="3100" dirty="0"/>
              <a:t>	R.E. (</a:t>
            </a:r>
            <a:r>
              <a:rPr lang="en-US" sz="3100" dirty="0" smtClean="0"/>
              <a:t>X) </a:t>
            </a:r>
            <a:r>
              <a:rPr lang="en-US" sz="3100" dirty="0">
                <a:sym typeface="Wingdings" panose="05000000000000000000" pitchFamily="2" charset="2"/>
              </a:rPr>
              <a:t></a:t>
            </a:r>
            <a:r>
              <a:rPr lang="en-US" sz="3100" dirty="0"/>
              <a:t> SET </a:t>
            </a:r>
            <a:r>
              <a:rPr lang="en-US" sz="3100" dirty="0" smtClean="0"/>
              <a:t>Y		(On the rising edge of X, turn on Y until Reset.)</a:t>
            </a:r>
            <a:endParaRPr lang="en-US" sz="3100" dirty="0"/>
          </a:p>
        </p:txBody>
      </p:sp>
    </p:spTree>
    <p:extLst>
      <p:ext uri="{BB962C8B-B14F-4D97-AF65-F5344CB8AC3E}">
        <p14:creationId xmlns:p14="http://schemas.microsoft.com/office/powerpoint/2010/main" val="2550837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Programming Tips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Set up</a:t>
            </a:r>
            <a:r>
              <a:rPr lang="en-US" dirty="0" smtClean="0"/>
              <a:t> </a:t>
            </a:r>
            <a:r>
              <a:rPr lang="en-US" dirty="0"/>
              <a:t>the logic </a:t>
            </a:r>
            <a:r>
              <a:rPr lang="en-US" dirty="0" smtClean="0"/>
              <a:t>short and simple so </a:t>
            </a:r>
            <a:r>
              <a:rPr lang="en-US" dirty="0"/>
              <a:t>that others can decipher the code </a:t>
            </a:r>
            <a:r>
              <a:rPr lang="en-US" dirty="0" smtClean="0"/>
              <a:t>with </a:t>
            </a:r>
            <a:r>
              <a:rPr lang="en-US" dirty="0"/>
              <a:t>a flow diagram and an IO </a:t>
            </a:r>
            <a:r>
              <a:rPr lang="en-US" dirty="0" smtClean="0"/>
              <a:t>map</a:t>
            </a:r>
            <a:r>
              <a:rPr lang="en-US" dirty="0" smtClean="0"/>
              <a:t>.  The programming beauty is in the eyes of the beholder.</a:t>
            </a:r>
            <a:endParaRPr lang="en-US" dirty="0" smtClean="0"/>
          </a:p>
          <a:p>
            <a:r>
              <a:rPr lang="en-US" dirty="0" smtClean="0"/>
              <a:t>Avoid using nicknames for entities during development – </a:t>
            </a:r>
            <a:r>
              <a:rPr lang="en-US" dirty="0" err="1"/>
              <a:t>Xnn</a:t>
            </a:r>
            <a:r>
              <a:rPr lang="en-US" dirty="0"/>
              <a:t> for inputs, </a:t>
            </a:r>
            <a:r>
              <a:rPr lang="en-US" dirty="0" err="1"/>
              <a:t>Ynn</a:t>
            </a:r>
            <a:r>
              <a:rPr lang="en-US" dirty="0"/>
              <a:t> for outputs, </a:t>
            </a:r>
            <a:r>
              <a:rPr lang="en-US" dirty="0" err="1"/>
              <a:t>Tnn</a:t>
            </a:r>
            <a:r>
              <a:rPr lang="en-US" dirty="0"/>
              <a:t> for timers, and </a:t>
            </a:r>
            <a:r>
              <a:rPr lang="en-US" dirty="0" err="1"/>
              <a:t>Cnn</a:t>
            </a:r>
            <a:r>
              <a:rPr lang="en-US" dirty="0"/>
              <a:t> for counters.  </a:t>
            </a:r>
          </a:p>
          <a:p>
            <a:r>
              <a:rPr lang="en-US" dirty="0"/>
              <a:t>Do not </a:t>
            </a:r>
            <a:r>
              <a:rPr lang="en-US" dirty="0" smtClean="0"/>
              <a:t>reduce, reuse, or recycle </a:t>
            </a:r>
            <a:r>
              <a:rPr lang="en-US" dirty="0" smtClean="0"/>
              <a:t>variables, especially the </a:t>
            </a:r>
            <a:r>
              <a:rPr lang="en-US" dirty="0"/>
              <a:t>timers </a:t>
            </a:r>
            <a:r>
              <a:rPr lang="en-US" dirty="0" err="1" smtClean="0"/>
              <a:t>Tnn</a:t>
            </a:r>
            <a:r>
              <a:rPr lang="en-US" dirty="0" smtClean="0"/>
              <a:t>, </a:t>
            </a:r>
            <a:r>
              <a:rPr lang="en-US" dirty="0" smtClean="0"/>
              <a:t>to </a:t>
            </a:r>
            <a:r>
              <a:rPr lang="en-US" dirty="0"/>
              <a:t>avoid potential logic conflict </a:t>
            </a:r>
            <a:r>
              <a:rPr lang="en-US" dirty="0" smtClean="0"/>
              <a:t>and interaction in sequential </a:t>
            </a:r>
            <a:r>
              <a:rPr lang="en-US" dirty="0"/>
              <a:t>PLC </a:t>
            </a:r>
            <a:r>
              <a:rPr lang="en-US" dirty="0" smtClean="0"/>
              <a:t>code scanning.  </a:t>
            </a:r>
            <a:endParaRPr lang="en-US" dirty="0"/>
          </a:p>
          <a:p>
            <a:r>
              <a:rPr lang="en-US" dirty="0"/>
              <a:t>Develop a </a:t>
            </a:r>
            <a:r>
              <a:rPr lang="en-US" dirty="0" smtClean="0"/>
              <a:t>generic </a:t>
            </a:r>
            <a:r>
              <a:rPr lang="en-US" dirty="0"/>
              <a:t>station module and replicate </a:t>
            </a:r>
            <a:r>
              <a:rPr lang="en-US" dirty="0" smtClean="0"/>
              <a:t>it for other stations.  Only a singe PLC will be required</a:t>
            </a:r>
            <a:r>
              <a:rPr lang="en-US" dirty="0" smtClean="0"/>
              <a:t>.  Avoid distributed </a:t>
            </a:r>
            <a:r>
              <a:rPr lang="en-US" smtClean="0"/>
              <a:t>PLC system.   </a:t>
            </a:r>
            <a:endParaRPr lang="en-US" dirty="0" smtClean="0"/>
          </a:p>
          <a:p>
            <a:r>
              <a:rPr lang="en-US" dirty="0" smtClean="0"/>
              <a:t>Clone a </a:t>
            </a:r>
            <a:r>
              <a:rPr lang="en-US" dirty="0"/>
              <a:t>driver and send it off to a branch to start a parallel processing.  This effectively changes the sequential processing </a:t>
            </a:r>
            <a:r>
              <a:rPr lang="en-US" dirty="0" smtClean="0"/>
              <a:t>(a main deficiency as a </a:t>
            </a:r>
            <a:r>
              <a:rPr lang="en-US" dirty="0" smtClean="0"/>
              <a:t>process programming </a:t>
            </a:r>
            <a:r>
              <a:rPr lang="en-US" dirty="0" smtClean="0"/>
              <a:t>tool) to </a:t>
            </a:r>
            <a:r>
              <a:rPr lang="en-US" dirty="0"/>
              <a:t>a parallel </a:t>
            </a:r>
            <a:r>
              <a:rPr lang="en-US" dirty="0" smtClean="0"/>
              <a:t>processing.</a:t>
            </a:r>
            <a:endParaRPr lang="en-US" dirty="0"/>
          </a:p>
          <a:p>
            <a:r>
              <a:rPr lang="en-US" dirty="0" smtClean="0"/>
              <a:t>In integrating with robots, have a PLC do all IO </a:t>
            </a:r>
            <a:r>
              <a:rPr lang="en-US" dirty="0"/>
              <a:t>channel monitoring and </a:t>
            </a:r>
            <a:r>
              <a:rPr lang="en-US" dirty="0" smtClean="0"/>
              <a:t>flow control, although a robot controller is capable of doing what a PLC does.</a:t>
            </a:r>
          </a:p>
        </p:txBody>
      </p:sp>
    </p:spTree>
    <p:extLst>
      <p:ext uri="{BB962C8B-B14F-4D97-AF65-F5344CB8AC3E}">
        <p14:creationId xmlns:p14="http://schemas.microsoft.com/office/powerpoint/2010/main" val="3490877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4096" y="1825625"/>
            <a:ext cx="10740980" cy="4351338"/>
          </a:xfrm>
        </p:spPr>
        <p:txBody>
          <a:bodyPr/>
          <a:lstStyle/>
          <a:p>
            <a:r>
              <a:rPr lang="en-US" dirty="0" smtClean="0"/>
              <a:t>A PLC is a general purpose device that uses a programming module to continuously monitor the changes in the input status and updates the setting of </a:t>
            </a:r>
            <a:r>
              <a:rPr lang="en-US" dirty="0"/>
              <a:t>the output relays </a:t>
            </a:r>
            <a:r>
              <a:rPr lang="en-US" dirty="0" smtClean="0"/>
              <a:t>and actuators.  </a:t>
            </a:r>
          </a:p>
          <a:p>
            <a:r>
              <a:rPr lang="en-US" dirty="0" smtClean="0"/>
              <a:t>PLCs are packed </a:t>
            </a:r>
            <a:r>
              <a:rPr lang="en-US" dirty="0"/>
              <a:t>with </a:t>
            </a:r>
            <a:r>
              <a:rPr lang="en-US" dirty="0" smtClean="0"/>
              <a:t>a variety of </a:t>
            </a:r>
            <a:r>
              <a:rPr lang="en-US" dirty="0" err="1" smtClean="0"/>
              <a:t>opto</a:t>
            </a:r>
            <a:r>
              <a:rPr lang="en-US" dirty="0" smtClean="0"/>
              <a:t>-isolated IO ports </a:t>
            </a:r>
            <a:r>
              <a:rPr lang="en-US" dirty="0"/>
              <a:t>or </a:t>
            </a:r>
            <a:r>
              <a:rPr lang="en-US" dirty="0" smtClean="0"/>
              <a:t>modules, easy to use gate logic (called ladder logic) programming system, timers</a:t>
            </a:r>
            <a:r>
              <a:rPr lang="en-US" dirty="0"/>
              <a:t>, </a:t>
            </a:r>
            <a:r>
              <a:rPr lang="en-US" dirty="0" smtClean="0"/>
              <a:t>counters, DAC-ADC converters, and communication ports.</a:t>
            </a:r>
          </a:p>
          <a:p>
            <a:r>
              <a:rPr lang="en-US" dirty="0" smtClean="0"/>
              <a:t>Other options and modules are added provide specific needed functionality and adaptability.</a:t>
            </a:r>
          </a:p>
          <a:p>
            <a:r>
              <a:rPr lang="en-US" dirty="0"/>
              <a:t>PLCs </a:t>
            </a:r>
            <a:r>
              <a:rPr lang="en-US" dirty="0" smtClean="0"/>
              <a:t>and interconnected devices normally run on 24 </a:t>
            </a:r>
            <a:r>
              <a:rPr lang="en-US" dirty="0"/>
              <a:t>volt </a:t>
            </a:r>
            <a:r>
              <a:rPr lang="en-US" dirty="0" smtClean="0"/>
              <a:t>DC power.  External relays are necessarily added to handle voltage differences.</a:t>
            </a:r>
            <a:endParaRPr lang="en-US" dirty="0"/>
          </a:p>
          <a:p>
            <a:pPr marL="0" indent="0">
              <a:buNone/>
            </a:pPr>
            <a:endParaRPr lang="en-US" b="1" dirty="0"/>
          </a:p>
        </p:txBody>
      </p:sp>
      <p:sp>
        <p:nvSpPr>
          <p:cNvPr id="4" name="Title 3"/>
          <p:cNvSpPr>
            <a:spLocks noGrp="1"/>
          </p:cNvSpPr>
          <p:nvPr>
            <p:ph type="title"/>
          </p:nvPr>
        </p:nvSpPr>
        <p:spPr/>
        <p:txBody>
          <a:bodyPr/>
          <a:lstStyle/>
          <a:p>
            <a:pPr algn="ctr"/>
            <a:r>
              <a:rPr lang="en-US" dirty="0" smtClean="0"/>
              <a:t>Programmable Logic Controllers</a:t>
            </a:r>
            <a:endParaRPr lang="en-US" dirty="0"/>
          </a:p>
        </p:txBody>
      </p:sp>
    </p:spTree>
    <p:extLst>
      <p:ext uri="{BB962C8B-B14F-4D97-AF65-F5344CB8AC3E}">
        <p14:creationId xmlns:p14="http://schemas.microsoft.com/office/powerpoint/2010/main" val="4273508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PLC Applications</a:t>
            </a:r>
            <a:endParaRPr lang="en-US" dirty="0"/>
          </a:p>
        </p:txBody>
      </p:sp>
      <p:sp>
        <p:nvSpPr>
          <p:cNvPr id="3" name="Content Placeholder 2"/>
          <p:cNvSpPr>
            <a:spLocks noGrp="1"/>
          </p:cNvSpPr>
          <p:nvPr>
            <p:ph idx="1"/>
          </p:nvPr>
        </p:nvSpPr>
        <p:spPr/>
        <p:txBody>
          <a:bodyPr/>
          <a:lstStyle/>
          <a:p>
            <a:r>
              <a:rPr lang="en-US" dirty="0" smtClean="0"/>
              <a:t>Widely </a:t>
            </a:r>
            <a:r>
              <a:rPr lang="en-US" dirty="0"/>
              <a:t>used.  More than a million PLC units from one US manufacturer </a:t>
            </a:r>
            <a:r>
              <a:rPr lang="en-US" dirty="0" smtClean="0"/>
              <a:t>alone are </a:t>
            </a:r>
            <a:r>
              <a:rPr lang="en-US" dirty="0"/>
              <a:t>in use world-wide.  </a:t>
            </a:r>
            <a:endParaRPr lang="en-US" dirty="0" smtClean="0"/>
          </a:p>
          <a:p>
            <a:r>
              <a:rPr lang="en-US" dirty="0" smtClean="0"/>
              <a:t>PLCs </a:t>
            </a:r>
            <a:r>
              <a:rPr lang="en-US" dirty="0"/>
              <a:t>are found in control </a:t>
            </a:r>
            <a:r>
              <a:rPr lang="en-US" dirty="0" smtClean="0"/>
              <a:t>enclosures </a:t>
            </a:r>
            <a:r>
              <a:rPr lang="en-US" dirty="0"/>
              <a:t>for elevators, bottling, bakeries, assembly lines, food processing plants, steel mills, roller coasters, oil refineries, or in any places that flow materials through process </a:t>
            </a:r>
            <a:r>
              <a:rPr lang="en-US" dirty="0" smtClean="0"/>
              <a:t>steps.</a:t>
            </a:r>
          </a:p>
          <a:p>
            <a:r>
              <a:rPr lang="en-US" dirty="0" smtClean="0"/>
              <a:t>Just </a:t>
            </a:r>
            <a:r>
              <a:rPr lang="en-US" dirty="0"/>
              <a:t>about all powered conveyor </a:t>
            </a:r>
            <a:r>
              <a:rPr lang="en-US" dirty="0" smtClean="0"/>
              <a:t>uses </a:t>
            </a:r>
            <a:r>
              <a:rPr lang="en-US" dirty="0"/>
              <a:t>a PLC for control.  </a:t>
            </a:r>
            <a:r>
              <a:rPr lang="en-US" dirty="0" smtClean="0"/>
              <a:t>A PLC(s) handle material flow for multi-robot workstations.</a:t>
            </a:r>
          </a:p>
          <a:p>
            <a:r>
              <a:rPr lang="en-US" dirty="0" smtClean="0"/>
              <a:t>In </a:t>
            </a:r>
            <a:r>
              <a:rPr lang="en-US" dirty="0"/>
              <a:t>a robot centered manufacturing cell, a PLC is used to move the </a:t>
            </a:r>
            <a:r>
              <a:rPr lang="en-US" dirty="0" err="1"/>
              <a:t>workpiece</a:t>
            </a:r>
            <a:r>
              <a:rPr lang="en-US" dirty="0"/>
              <a:t> into and out of the cell and </a:t>
            </a:r>
            <a:r>
              <a:rPr lang="en-US" dirty="0" smtClean="0"/>
              <a:t>the robot moves the </a:t>
            </a:r>
            <a:r>
              <a:rPr lang="en-US" dirty="0" err="1" smtClean="0"/>
              <a:t>workpiece</a:t>
            </a:r>
            <a:r>
              <a:rPr lang="en-US" dirty="0" smtClean="0"/>
              <a:t>  </a:t>
            </a:r>
            <a:r>
              <a:rPr lang="en-US" dirty="0"/>
              <a:t>between process machines.</a:t>
            </a:r>
          </a:p>
          <a:p>
            <a:endParaRPr lang="en-US" dirty="0"/>
          </a:p>
        </p:txBody>
      </p:sp>
    </p:spTree>
    <p:extLst>
      <p:ext uri="{BB962C8B-B14F-4D97-AF65-F5344CB8AC3E}">
        <p14:creationId xmlns:p14="http://schemas.microsoft.com/office/powerpoint/2010/main" val="886238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a PLC </a:t>
            </a:r>
            <a:r>
              <a:rPr lang="en-US" dirty="0"/>
              <a:t>in </a:t>
            </a:r>
            <a:r>
              <a:rPr lang="en-US" dirty="0" smtClean="0"/>
              <a:t>industrial robot application</a:t>
            </a:r>
            <a:endParaRPr lang="en-US" dirty="0"/>
          </a:p>
        </p:txBody>
      </p:sp>
      <p:sp>
        <p:nvSpPr>
          <p:cNvPr id="3" name="Content Placeholder 2"/>
          <p:cNvSpPr>
            <a:spLocks noGrp="1"/>
          </p:cNvSpPr>
          <p:nvPr>
            <p:ph idx="1"/>
          </p:nvPr>
        </p:nvSpPr>
        <p:spPr>
          <a:xfrm>
            <a:off x="838200" y="1825624"/>
            <a:ext cx="10515600" cy="4549417"/>
          </a:xfrm>
        </p:spPr>
        <p:txBody>
          <a:bodyPr>
            <a:normAutofit fontScale="92500" lnSpcReduction="20000"/>
          </a:bodyPr>
          <a:lstStyle/>
          <a:p>
            <a:r>
              <a:rPr lang="en-US" dirty="0" smtClean="0"/>
              <a:t>Robots do </a:t>
            </a:r>
            <a:r>
              <a:rPr lang="en-US" dirty="0"/>
              <a:t>not </a:t>
            </a:r>
            <a:r>
              <a:rPr lang="en-US" dirty="0" smtClean="0"/>
              <a:t>travel.  </a:t>
            </a:r>
            <a:r>
              <a:rPr lang="en-US" dirty="0"/>
              <a:t>So parts need to be brought to the </a:t>
            </a:r>
            <a:r>
              <a:rPr lang="en-US" dirty="0" smtClean="0"/>
              <a:t>robot</a:t>
            </a:r>
            <a:r>
              <a:rPr lang="en-US" dirty="0"/>
              <a:t> </a:t>
            </a:r>
            <a:r>
              <a:rPr lang="en-US" dirty="0" smtClean="0"/>
              <a:t>by a conveyor.  PLCs are almost always used for conveyor control. </a:t>
            </a:r>
          </a:p>
          <a:p>
            <a:r>
              <a:rPr lang="en-US" dirty="0" smtClean="0"/>
              <a:t>A </a:t>
            </a:r>
            <a:r>
              <a:rPr lang="en-US" dirty="0"/>
              <a:t>robot can control an immediate vicinity of a station, especially the robot is capable of multi-tasking as in the case of Adept robots</a:t>
            </a:r>
            <a:r>
              <a:rPr lang="en-US" dirty="0" smtClean="0"/>
              <a:t>.</a:t>
            </a:r>
          </a:p>
          <a:p>
            <a:r>
              <a:rPr lang="en-US" dirty="0" smtClean="0"/>
              <a:t>A PLC system enables decoupling robots in multi-station processes.  Avoid signal interchange and hand-off of </a:t>
            </a:r>
            <a:r>
              <a:rPr lang="en-US" dirty="0" err="1" smtClean="0"/>
              <a:t>workpiece</a:t>
            </a:r>
            <a:r>
              <a:rPr lang="en-US" dirty="0" smtClean="0"/>
              <a:t> between robots.</a:t>
            </a:r>
          </a:p>
          <a:p>
            <a:pPr marL="0" indent="0">
              <a:buNone/>
            </a:pPr>
            <a:endParaRPr lang="en-US" sz="1300" dirty="0" smtClean="0"/>
          </a:p>
          <a:p>
            <a:r>
              <a:rPr lang="en-US" dirty="0" smtClean="0"/>
              <a:t>Along with robot vision, a well designed PLC controlled conveyor system supports the desirable mode of line operation:</a:t>
            </a:r>
            <a:endParaRPr lang="en-US" dirty="0"/>
          </a:p>
          <a:p>
            <a:pPr marL="0" indent="0">
              <a:buNone/>
            </a:pPr>
            <a:r>
              <a:rPr lang="en-US" dirty="0"/>
              <a:t>	</a:t>
            </a:r>
            <a:r>
              <a:rPr lang="en-US" dirty="0" smtClean="0"/>
              <a:t>Asynchronous part arrival, random orientation of parts,</a:t>
            </a:r>
          </a:p>
          <a:p>
            <a:pPr marL="0" indent="0">
              <a:buNone/>
            </a:pPr>
            <a:r>
              <a:rPr lang="en-US" dirty="0" smtClean="0"/>
              <a:t>	Mixed part flow, flexible routing, non-batching, </a:t>
            </a:r>
          </a:p>
          <a:p>
            <a:pPr marL="0" indent="0">
              <a:buNone/>
            </a:pPr>
            <a:r>
              <a:rPr lang="en-US" dirty="0"/>
              <a:t>	</a:t>
            </a:r>
            <a:r>
              <a:rPr lang="en-US" dirty="0" smtClean="0"/>
              <a:t>Use of belt conveyor without part fixture or carrier.</a:t>
            </a:r>
          </a:p>
          <a:p>
            <a:pPr marL="0" indent="0">
              <a:buNone/>
            </a:pPr>
            <a:endParaRPr lang="en-US" dirty="0" smtClean="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1769983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Construct and Processing</a:t>
            </a:r>
            <a:endParaRPr lang="en-US" dirty="0"/>
          </a:p>
        </p:txBody>
      </p:sp>
      <p:sp>
        <p:nvSpPr>
          <p:cNvPr id="3" name="Content Placeholder 2"/>
          <p:cNvSpPr>
            <a:spLocks noGrp="1"/>
          </p:cNvSpPr>
          <p:nvPr>
            <p:ph idx="1"/>
          </p:nvPr>
        </p:nvSpPr>
        <p:spPr>
          <a:xfrm>
            <a:off x="762000" y="1690688"/>
            <a:ext cx="10515600" cy="4351338"/>
          </a:xfrm>
        </p:spPr>
        <p:txBody>
          <a:bodyPr>
            <a:normAutofit fontScale="92500" lnSpcReduction="10000"/>
          </a:bodyPr>
          <a:lstStyle/>
          <a:p>
            <a:r>
              <a:rPr lang="en-US" dirty="0"/>
              <a:t>Basic </a:t>
            </a:r>
            <a:r>
              <a:rPr lang="en-US" dirty="0" smtClean="0"/>
              <a:t>Construct – Compact vs. Modular.  A compact PLC will have two sides on top – the input ports and the output ports.  A modular PLC will have minimally one input and one output module.  The port counts are 8/16/32.</a:t>
            </a:r>
          </a:p>
          <a:p>
            <a:r>
              <a:rPr lang="en-US" dirty="0" smtClean="0"/>
              <a:t>The output ports are an open collector type meaning that a pull up voltage must be provided to the external relays.  A 24 volt power supply often available from a PLC.  100 mA limits are typically set to sink power on each output port.</a:t>
            </a:r>
          </a:p>
          <a:p>
            <a:r>
              <a:rPr lang="en-US" dirty="0" smtClean="0"/>
              <a:t>Program </a:t>
            </a:r>
            <a:r>
              <a:rPr lang="en-US" dirty="0"/>
              <a:t>logic – Low level ladder logic or its mnemonic code.  Higher level codes will still generate ladder logic equivalent (e.g., mnemonics), much like </a:t>
            </a:r>
            <a:r>
              <a:rPr lang="en-US" dirty="0" smtClean="0"/>
              <a:t>CNC software is used to generate </a:t>
            </a:r>
            <a:r>
              <a:rPr lang="en-US" dirty="0"/>
              <a:t>a </a:t>
            </a:r>
            <a:r>
              <a:rPr lang="en-US" dirty="0" smtClean="0"/>
              <a:t>G </a:t>
            </a:r>
            <a:r>
              <a:rPr lang="en-US" dirty="0"/>
              <a:t>code for </a:t>
            </a:r>
            <a:r>
              <a:rPr lang="en-US" dirty="0" smtClean="0"/>
              <a:t>machining.</a:t>
            </a:r>
          </a:p>
          <a:p>
            <a:r>
              <a:rPr lang="en-US" dirty="0" smtClean="0"/>
              <a:t>A PLC essentially replaces a microprocessor with external signal converters and timer circuits. </a:t>
            </a:r>
          </a:p>
          <a:p>
            <a:endParaRPr lang="en-US" dirty="0"/>
          </a:p>
          <a:p>
            <a:endParaRPr lang="en-US" dirty="0"/>
          </a:p>
        </p:txBody>
      </p:sp>
    </p:spTree>
    <p:extLst>
      <p:ext uri="{BB962C8B-B14F-4D97-AF65-F5344CB8AC3E}">
        <p14:creationId xmlns:p14="http://schemas.microsoft.com/office/powerpoint/2010/main" val="1293688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More on IO Ports and CPU Processing</a:t>
            </a:r>
            <a:endParaRPr lang="en-US" dirty="0"/>
          </a:p>
        </p:txBody>
      </p:sp>
      <p:sp>
        <p:nvSpPr>
          <p:cNvPr id="3" name="Content Placeholder 2"/>
          <p:cNvSpPr>
            <a:spLocks noGrp="1"/>
          </p:cNvSpPr>
          <p:nvPr>
            <p:ph idx="1"/>
          </p:nvPr>
        </p:nvSpPr>
        <p:spPr>
          <a:xfrm>
            <a:off x="966989" y="1558344"/>
            <a:ext cx="10515600" cy="4842456"/>
          </a:xfrm>
        </p:spPr>
        <p:txBody>
          <a:bodyPr>
            <a:normAutofit fontScale="92500" lnSpcReduction="10000"/>
          </a:bodyPr>
          <a:lstStyle/>
          <a:p>
            <a:r>
              <a:rPr lang="en-US" dirty="0" smtClean="0"/>
              <a:t>Operation – The ports are </a:t>
            </a:r>
            <a:r>
              <a:rPr lang="en-US" dirty="0" err="1" smtClean="0"/>
              <a:t>opto</a:t>
            </a:r>
            <a:r>
              <a:rPr lang="en-US" dirty="0" smtClean="0"/>
              <a:t>-isolated for any discrepancy between the PLC operating voltage and those of external devices.  </a:t>
            </a:r>
          </a:p>
          <a:p>
            <a:r>
              <a:rPr lang="en-US" dirty="0" smtClean="0"/>
              <a:t>The output ports support both NPN (current sinking) and PNP (current sourcing) external devices such as pneumatic actuators directly or via relays or relay boards. </a:t>
            </a:r>
          </a:p>
          <a:p>
            <a:r>
              <a:rPr lang="en-US" dirty="0" smtClean="0"/>
              <a:t>Program Logic (</a:t>
            </a:r>
            <a:r>
              <a:rPr lang="en-US" i="1" dirty="0" smtClean="0"/>
              <a:t>Ladder</a:t>
            </a:r>
            <a:r>
              <a:rPr lang="en-US" dirty="0" smtClean="0"/>
              <a:t>) </a:t>
            </a:r>
            <a:r>
              <a:rPr lang="en-US" dirty="0"/>
              <a:t>– Continuous scanning of program lines (</a:t>
            </a:r>
            <a:r>
              <a:rPr lang="en-US" dirty="0" smtClean="0"/>
              <a:t>r</a:t>
            </a:r>
            <a:r>
              <a:rPr lang="en-US" i="1" dirty="0" smtClean="0"/>
              <a:t>ungs</a:t>
            </a:r>
            <a:r>
              <a:rPr lang="en-US" dirty="0" smtClean="0"/>
              <a:t>).  In each scan cycle, the outputs (</a:t>
            </a:r>
            <a:r>
              <a:rPr lang="en-US" i="1" dirty="0" smtClean="0"/>
              <a:t>relays or coils</a:t>
            </a:r>
            <a:r>
              <a:rPr lang="en-US" dirty="0" smtClean="0"/>
              <a:t>) for the rung is energized if the inputs (</a:t>
            </a:r>
            <a:r>
              <a:rPr lang="en-US" i="1" dirty="0" smtClean="0"/>
              <a:t>switches</a:t>
            </a:r>
            <a:r>
              <a:rPr lang="en-US" dirty="0" smtClean="0"/>
              <a:t>) line.  </a:t>
            </a:r>
            <a:r>
              <a:rPr lang="en-US" dirty="0"/>
              <a:t>The outputs may be external or internal.   The scan cycle time is typically in a millisecond range</a:t>
            </a:r>
            <a:r>
              <a:rPr lang="en-US" dirty="0" smtClean="0"/>
              <a:t>.</a:t>
            </a:r>
          </a:p>
          <a:p>
            <a:r>
              <a:rPr lang="en-US" dirty="0"/>
              <a:t>The PLC logic can be programmed into a microprocessor or built into a circuit using standard gate logic </a:t>
            </a:r>
            <a:r>
              <a:rPr lang="en-US" dirty="0" smtClean="0"/>
              <a:t>ICs</a:t>
            </a:r>
            <a:r>
              <a:rPr lang="en-US" dirty="0"/>
              <a:t>, RC or oscillator timers, and counter circuits.  To reduce the chip count by </a:t>
            </a:r>
            <a:r>
              <a:rPr lang="en-US" smtClean="0"/>
              <a:t>a factor of 2 to 3, </a:t>
            </a:r>
            <a:r>
              <a:rPr lang="en-US" dirty="0"/>
              <a:t>the gate logic may be programmed into a PAL, PLA or GAL chip.  </a:t>
            </a:r>
          </a:p>
          <a:p>
            <a:endParaRPr lang="en-US" dirty="0"/>
          </a:p>
          <a:p>
            <a:endParaRPr lang="en-US" dirty="0"/>
          </a:p>
        </p:txBody>
      </p:sp>
    </p:spTree>
    <p:extLst>
      <p:ext uri="{BB962C8B-B14F-4D97-AF65-F5344CB8AC3E}">
        <p14:creationId xmlns:p14="http://schemas.microsoft.com/office/powerpoint/2010/main" val="4037719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5660"/>
            <a:ext cx="10515600" cy="1325563"/>
          </a:xfrm>
        </p:spPr>
        <p:txBody>
          <a:bodyPr/>
          <a:lstStyle/>
          <a:p>
            <a:pPr algn="ctr"/>
            <a:r>
              <a:rPr lang="en-US" dirty="0" smtClean="0"/>
              <a:t>Inputs and Outputs</a:t>
            </a:r>
            <a:endParaRPr lang="en-US" dirty="0"/>
          </a:p>
        </p:txBody>
      </p:sp>
      <p:sp>
        <p:nvSpPr>
          <p:cNvPr id="3" name="Content Placeholder 2"/>
          <p:cNvSpPr>
            <a:spLocks noGrp="1"/>
          </p:cNvSpPr>
          <p:nvPr>
            <p:ph idx="1"/>
          </p:nvPr>
        </p:nvSpPr>
        <p:spPr>
          <a:xfrm>
            <a:off x="838200" y="1571223"/>
            <a:ext cx="10515600" cy="4868214"/>
          </a:xfrm>
        </p:spPr>
        <p:txBody>
          <a:bodyPr>
            <a:normAutofit fontScale="92500" lnSpcReduction="20000"/>
          </a:bodyPr>
          <a:lstStyle/>
          <a:p>
            <a:r>
              <a:rPr lang="en-US" dirty="0"/>
              <a:t>Inputs </a:t>
            </a:r>
            <a:r>
              <a:rPr lang="en-US" dirty="0" smtClean="0"/>
              <a:t>(</a:t>
            </a:r>
            <a:r>
              <a:rPr lang="en-US" i="1" dirty="0" smtClean="0"/>
              <a:t>Switches</a:t>
            </a:r>
            <a:r>
              <a:rPr lang="en-US" dirty="0" smtClean="0"/>
              <a:t>) </a:t>
            </a:r>
            <a:r>
              <a:rPr lang="en-US" dirty="0"/>
              <a:t>– </a:t>
            </a:r>
            <a:r>
              <a:rPr lang="en-US" dirty="0" smtClean="0"/>
              <a:t>All external 0-1 inputs are considered momentary and are registered at the beginning of a scan cycle.</a:t>
            </a:r>
          </a:p>
          <a:p>
            <a:r>
              <a:rPr lang="en-US" dirty="0" smtClean="0"/>
              <a:t>Types - Normally </a:t>
            </a:r>
            <a:r>
              <a:rPr lang="en-US" dirty="0"/>
              <a:t>Open, Normally Closed, Rising Edge, </a:t>
            </a:r>
            <a:r>
              <a:rPr lang="en-US" dirty="0" smtClean="0"/>
              <a:t>and Falling </a:t>
            </a:r>
            <a:r>
              <a:rPr lang="en-US" dirty="0"/>
              <a:t>Edge.  </a:t>
            </a:r>
            <a:endParaRPr lang="en-US" dirty="0" smtClean="0"/>
          </a:p>
          <a:p>
            <a:pPr marL="0" indent="0">
              <a:buNone/>
            </a:pPr>
            <a:r>
              <a:rPr lang="en-US" dirty="0" smtClean="0"/>
              <a:t>The R.E. and F.E. </a:t>
            </a:r>
            <a:r>
              <a:rPr lang="en-US" dirty="0"/>
              <a:t>switch types </a:t>
            </a:r>
            <a:r>
              <a:rPr lang="en-US" dirty="0" smtClean="0"/>
              <a:t>“very” momentary and may </a:t>
            </a:r>
            <a:r>
              <a:rPr lang="en-US" dirty="0"/>
              <a:t>be </a:t>
            </a:r>
            <a:r>
              <a:rPr lang="en-US" dirty="0" smtClean="0"/>
              <a:t>substituted </a:t>
            </a:r>
            <a:r>
              <a:rPr lang="en-US" dirty="0"/>
              <a:t>with </a:t>
            </a:r>
            <a:r>
              <a:rPr lang="en-US" dirty="0" smtClean="0"/>
              <a:t>a NO </a:t>
            </a:r>
            <a:r>
              <a:rPr lang="en-US" dirty="0"/>
              <a:t>or </a:t>
            </a:r>
            <a:r>
              <a:rPr lang="en-US" dirty="0" smtClean="0"/>
              <a:t>a NC switch with an internal switch over two </a:t>
            </a:r>
            <a:r>
              <a:rPr lang="en-US" dirty="0"/>
              <a:t>scan cycles.  </a:t>
            </a:r>
            <a:r>
              <a:rPr lang="en-US" dirty="0" smtClean="0"/>
              <a:t>Thus, a PLC does not have to have provisions for RE and FE switches.</a:t>
            </a:r>
            <a:endParaRPr lang="en-US" dirty="0"/>
          </a:p>
          <a:p>
            <a:pPr marL="0" indent="0">
              <a:buNone/>
            </a:pPr>
            <a:endParaRPr lang="en-US" sz="1300" dirty="0"/>
          </a:p>
          <a:p>
            <a:r>
              <a:rPr lang="en-US" dirty="0"/>
              <a:t>Outputs </a:t>
            </a:r>
            <a:r>
              <a:rPr lang="en-US" dirty="0" smtClean="0"/>
              <a:t>(</a:t>
            </a:r>
            <a:r>
              <a:rPr lang="en-US" i="1" dirty="0" smtClean="0"/>
              <a:t>Coils</a:t>
            </a:r>
            <a:r>
              <a:rPr lang="en-US" dirty="0" smtClean="0"/>
              <a:t>) - External relay signals (pull down) and internal transient “dummy” outputs, timer and counter outputs. </a:t>
            </a:r>
          </a:p>
          <a:p>
            <a:r>
              <a:rPr lang="en-US" dirty="0" smtClean="0"/>
              <a:t>Types - Momentary (ON </a:t>
            </a:r>
            <a:r>
              <a:rPr lang="en-US" dirty="0"/>
              <a:t>while I</a:t>
            </a:r>
            <a:r>
              <a:rPr lang="en-US" dirty="0" smtClean="0"/>
              <a:t>nput </a:t>
            </a:r>
            <a:r>
              <a:rPr lang="en-US" dirty="0"/>
              <a:t>is </a:t>
            </a:r>
            <a:r>
              <a:rPr lang="en-US" dirty="0" smtClean="0"/>
              <a:t>true .), SET/RESET (Latch/Unlatch)</a:t>
            </a:r>
          </a:p>
          <a:p>
            <a:r>
              <a:rPr lang="en-US" dirty="0" smtClean="0"/>
              <a:t>The Set/Reset outputs can be substituted with a momentary type using a retentive memory logic circuit.</a:t>
            </a:r>
            <a:endParaRPr lang="en-US" dirty="0"/>
          </a:p>
          <a:p>
            <a:r>
              <a:rPr lang="en-US" dirty="0" smtClean="0"/>
              <a:t>The external outputs are for turning </a:t>
            </a:r>
            <a:r>
              <a:rPr lang="en-US" dirty="0"/>
              <a:t>on relays for motor starters, pneumatic valves </a:t>
            </a:r>
            <a:r>
              <a:rPr lang="en-US" dirty="0" smtClean="0"/>
              <a:t>for </a:t>
            </a:r>
            <a:r>
              <a:rPr lang="en-US" dirty="0"/>
              <a:t>air </a:t>
            </a:r>
            <a:r>
              <a:rPr lang="en-US" dirty="0" smtClean="0"/>
              <a:t>cylinders, and hard-wired flag signals.</a:t>
            </a:r>
            <a:endParaRPr lang="en-US" dirty="0"/>
          </a:p>
        </p:txBody>
      </p:sp>
    </p:spTree>
    <p:extLst>
      <p:ext uri="{BB962C8B-B14F-4D97-AF65-F5344CB8AC3E}">
        <p14:creationId xmlns:p14="http://schemas.microsoft.com/office/powerpoint/2010/main" val="2386139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Scanning cycle </a:t>
            </a:r>
            <a:r>
              <a:rPr lang="en-US" dirty="0" smtClean="0"/>
              <a:t>– A PLC </a:t>
            </a:r>
            <a:r>
              <a:rPr lang="en-US" dirty="0"/>
              <a:t>works much like a gate logic IC </a:t>
            </a:r>
            <a:r>
              <a:rPr lang="en-US" dirty="0" smtClean="0"/>
              <a:t>which completes its circuit propagation by clock signal.  </a:t>
            </a:r>
            <a:r>
              <a:rPr lang="en-US" dirty="0"/>
              <a:t>PLC has a scan cycle time in which all rungs are scanned sequentially to see if the input conditions are met.  At the end of the scan, all outputs are updated, followed by input read.</a:t>
            </a:r>
          </a:p>
          <a:p>
            <a:r>
              <a:rPr lang="en-US" dirty="0"/>
              <a:t>Retentive memory circuit – The scan cycle enables a PLC acting like a flip-flop IC which retains the previous state.   With that, SET/RESET can be substituted with retentive memory circuit.  Also, Rising/Falling edge function can be substituted.</a:t>
            </a:r>
          </a:p>
          <a:p>
            <a:endParaRPr lang="en-US" dirty="0"/>
          </a:p>
        </p:txBody>
      </p:sp>
    </p:spTree>
    <p:extLst>
      <p:ext uri="{BB962C8B-B14F-4D97-AF65-F5344CB8AC3E}">
        <p14:creationId xmlns:p14="http://schemas.microsoft.com/office/powerpoint/2010/main" val="2643912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Timers and Counters</a:t>
            </a:r>
            <a:endParaRPr lang="en-US" dirty="0"/>
          </a:p>
        </p:txBody>
      </p:sp>
      <p:sp>
        <p:nvSpPr>
          <p:cNvPr id="3" name="Content Placeholder 2"/>
          <p:cNvSpPr>
            <a:spLocks noGrp="1"/>
          </p:cNvSpPr>
          <p:nvPr>
            <p:ph idx="1"/>
          </p:nvPr>
        </p:nvSpPr>
        <p:spPr>
          <a:xfrm>
            <a:off x="839273" y="1690688"/>
            <a:ext cx="10515600" cy="4351338"/>
          </a:xfrm>
        </p:spPr>
        <p:txBody>
          <a:bodyPr>
            <a:normAutofit/>
          </a:bodyPr>
          <a:lstStyle/>
          <a:p>
            <a:r>
              <a:rPr lang="en-US" dirty="0"/>
              <a:t>Timers and Counters – Timers are driven by internal clock.  Whereas, counters are driven by external </a:t>
            </a:r>
            <a:r>
              <a:rPr lang="en-US" dirty="0" smtClean="0"/>
              <a:t>event including encoder inputs.  </a:t>
            </a:r>
            <a:r>
              <a:rPr lang="en-US" dirty="0"/>
              <a:t>Both have limits set and are reset when the limits are reached. </a:t>
            </a:r>
            <a:endParaRPr lang="en-US" dirty="0" smtClean="0"/>
          </a:p>
          <a:p>
            <a:r>
              <a:rPr lang="en-US" dirty="0" smtClean="0"/>
              <a:t>The timer output (“time’s up”) may be up for one scan cycle only.  If so, the status must be saved in a memory.</a:t>
            </a:r>
          </a:p>
          <a:p>
            <a:r>
              <a:rPr lang="en-US" dirty="0" smtClean="0"/>
              <a:t>A timer is driven by its input condition, so the input condition must stay true while the timer runs.</a:t>
            </a:r>
          </a:p>
          <a:p>
            <a:r>
              <a:rPr lang="en-US" dirty="0" smtClean="0"/>
              <a:t>If </a:t>
            </a:r>
            <a:r>
              <a:rPr lang="en-US" dirty="0"/>
              <a:t>timers and counters are not used, there is no real reason to use a PLC as the whole program logic can </a:t>
            </a:r>
            <a:r>
              <a:rPr lang="en-US" dirty="0" smtClean="0"/>
              <a:t>be set up on gate </a:t>
            </a:r>
            <a:r>
              <a:rPr lang="en-US" dirty="0"/>
              <a:t>logic ICs or a few PLA </a:t>
            </a:r>
            <a:r>
              <a:rPr lang="en-US" dirty="0" smtClean="0"/>
              <a:t>chips.</a:t>
            </a:r>
          </a:p>
          <a:p>
            <a:endParaRPr lang="en-US" dirty="0"/>
          </a:p>
          <a:p>
            <a:endParaRPr lang="en-US" dirty="0"/>
          </a:p>
        </p:txBody>
      </p:sp>
    </p:spTree>
    <p:extLst>
      <p:ext uri="{BB962C8B-B14F-4D97-AF65-F5344CB8AC3E}">
        <p14:creationId xmlns:p14="http://schemas.microsoft.com/office/powerpoint/2010/main" val="1345675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1361</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ME192 Special Lecture Programmable Logic Controllers In Support of Robotic Cell Operation  October 25, 2014</vt:lpstr>
      <vt:lpstr>Programmable Logic Controllers</vt:lpstr>
      <vt:lpstr>PLC Applications</vt:lpstr>
      <vt:lpstr>Use of a PLC in industrial robot application</vt:lpstr>
      <vt:lpstr>Basic Construct and Processing</vt:lpstr>
      <vt:lpstr>More on IO Ports and CPU Processing</vt:lpstr>
      <vt:lpstr>Inputs and Outputs</vt:lpstr>
      <vt:lpstr>PowerPoint Presentation</vt:lpstr>
      <vt:lpstr>Timers and Counters</vt:lpstr>
      <vt:lpstr>Communication Network </vt:lpstr>
      <vt:lpstr>PLC Peripherals </vt:lpstr>
      <vt:lpstr>PowerPoint Presentation</vt:lpstr>
      <vt:lpstr>PowerPoint Presentation</vt:lpstr>
      <vt:lpstr>Scan Time Enabled Function Substitutions </vt:lpstr>
      <vt:lpstr>Programming Tips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ME192 Special Lecture Programmable Logic Controller For Robotics Cell Operation October 25, 2014</dc:title>
  <dc:creator>Hee Man Bae</dc:creator>
  <cp:lastModifiedBy>Hee Man Bae</cp:lastModifiedBy>
  <cp:revision>49</cp:revision>
  <dcterms:created xsi:type="dcterms:W3CDTF">2014-10-25T07:50:35Z</dcterms:created>
  <dcterms:modified xsi:type="dcterms:W3CDTF">2014-10-27T00:57:50Z</dcterms:modified>
</cp:coreProperties>
</file>