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sldIdLst>
    <p:sldId id="256" r:id="rId2"/>
    <p:sldId id="268" r:id="rId3"/>
    <p:sldId id="287" r:id="rId4"/>
    <p:sldId id="269" r:id="rId5"/>
    <p:sldId id="270" r:id="rId6"/>
    <p:sldId id="267" r:id="rId7"/>
    <p:sldId id="276" r:id="rId8"/>
    <p:sldId id="277" r:id="rId9"/>
    <p:sldId id="278" r:id="rId10"/>
    <p:sldId id="279" r:id="rId11"/>
    <p:sldId id="271" r:id="rId12"/>
    <p:sldId id="288" r:id="rId13"/>
    <p:sldId id="296" r:id="rId14"/>
    <p:sldId id="272" r:id="rId15"/>
    <p:sldId id="289" r:id="rId16"/>
    <p:sldId id="273" r:id="rId17"/>
    <p:sldId id="274" r:id="rId18"/>
    <p:sldId id="275" r:id="rId19"/>
    <p:sldId id="280" r:id="rId20"/>
    <p:sldId id="295" r:id="rId21"/>
    <p:sldId id="281" r:id="rId22"/>
    <p:sldId id="290" r:id="rId23"/>
    <p:sldId id="282" r:id="rId24"/>
    <p:sldId id="291" r:id="rId25"/>
    <p:sldId id="292" r:id="rId26"/>
    <p:sldId id="293" r:id="rId27"/>
    <p:sldId id="283" r:id="rId28"/>
    <p:sldId id="284" r:id="rId29"/>
    <p:sldId id="294" r:id="rId30"/>
    <p:sldId id="285" r:id="rId31"/>
    <p:sldId id="286" r:id="rId3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32787"/>
    <p:restoredTop sz="90929"/>
  </p:normalViewPr>
  <p:slideViewPr>
    <p:cSldViewPr>
      <p:cViewPr varScale="1">
        <p:scale>
          <a:sx n="67" d="100"/>
          <a:sy n="67" d="100"/>
        </p:scale>
        <p:origin x="-123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6" Type="http://schemas.openxmlformats.org/officeDocument/2006/relationships/image" Target="../media/image6.wmf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6" Type="http://schemas.openxmlformats.org/officeDocument/2006/relationships/image" Target="../media/image20.wmf"/><Relationship Id="rId5" Type="http://schemas.openxmlformats.org/officeDocument/2006/relationships/image" Target="../media/image19.wmf"/><Relationship Id="rId4" Type="http://schemas.openxmlformats.org/officeDocument/2006/relationships/image" Target="../media/image18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3" Type="http://schemas.openxmlformats.org/officeDocument/2006/relationships/image" Target="../media/image30.wmf"/><Relationship Id="rId7" Type="http://schemas.openxmlformats.org/officeDocument/2006/relationships/image" Target="../media/image34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Relationship Id="rId6" Type="http://schemas.openxmlformats.org/officeDocument/2006/relationships/image" Target="../media/image33.wmf"/><Relationship Id="rId11" Type="http://schemas.openxmlformats.org/officeDocument/2006/relationships/image" Target="../media/image38.wmf"/><Relationship Id="rId5" Type="http://schemas.openxmlformats.org/officeDocument/2006/relationships/image" Target="../media/image32.wmf"/><Relationship Id="rId10" Type="http://schemas.openxmlformats.org/officeDocument/2006/relationships/image" Target="../media/image37.wmf"/><Relationship Id="rId4" Type="http://schemas.openxmlformats.org/officeDocument/2006/relationships/image" Target="../media/image31.wmf"/><Relationship Id="rId9" Type="http://schemas.openxmlformats.org/officeDocument/2006/relationships/image" Target="../media/image36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47.wmf"/><Relationship Id="rId3" Type="http://schemas.openxmlformats.org/officeDocument/2006/relationships/image" Target="../media/image42.wmf"/><Relationship Id="rId7" Type="http://schemas.openxmlformats.org/officeDocument/2006/relationships/image" Target="../media/image46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Relationship Id="rId6" Type="http://schemas.openxmlformats.org/officeDocument/2006/relationships/image" Target="../media/image45.wmf"/><Relationship Id="rId5" Type="http://schemas.openxmlformats.org/officeDocument/2006/relationships/image" Target="../media/image44.wmf"/><Relationship Id="rId4" Type="http://schemas.openxmlformats.org/officeDocument/2006/relationships/image" Target="../media/image43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56.wmf"/><Relationship Id="rId3" Type="http://schemas.openxmlformats.org/officeDocument/2006/relationships/image" Target="../media/image51.wmf"/><Relationship Id="rId7" Type="http://schemas.openxmlformats.org/officeDocument/2006/relationships/image" Target="../media/image55.wmf"/><Relationship Id="rId2" Type="http://schemas.openxmlformats.org/officeDocument/2006/relationships/image" Target="../media/image50.wmf"/><Relationship Id="rId1" Type="http://schemas.openxmlformats.org/officeDocument/2006/relationships/image" Target="../media/image49.wmf"/><Relationship Id="rId6" Type="http://schemas.openxmlformats.org/officeDocument/2006/relationships/image" Target="../media/image54.wmf"/><Relationship Id="rId5" Type="http://schemas.openxmlformats.org/officeDocument/2006/relationships/image" Target="../media/image53.wmf"/><Relationship Id="rId4" Type="http://schemas.openxmlformats.org/officeDocument/2006/relationships/image" Target="../media/image52.wmf"/><Relationship Id="rId9" Type="http://schemas.openxmlformats.org/officeDocument/2006/relationships/image" Target="../media/image57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68.wmf"/><Relationship Id="rId3" Type="http://schemas.openxmlformats.org/officeDocument/2006/relationships/image" Target="../media/image63.wmf"/><Relationship Id="rId7" Type="http://schemas.openxmlformats.org/officeDocument/2006/relationships/image" Target="../media/image67.wmf"/><Relationship Id="rId2" Type="http://schemas.openxmlformats.org/officeDocument/2006/relationships/image" Target="../media/image62.wmf"/><Relationship Id="rId1" Type="http://schemas.openxmlformats.org/officeDocument/2006/relationships/image" Target="../media/image61.wmf"/><Relationship Id="rId6" Type="http://schemas.openxmlformats.org/officeDocument/2006/relationships/image" Target="../media/image66.wmf"/><Relationship Id="rId5" Type="http://schemas.openxmlformats.org/officeDocument/2006/relationships/image" Target="../media/image65.wmf"/><Relationship Id="rId4" Type="http://schemas.openxmlformats.org/officeDocument/2006/relationships/image" Target="../media/image64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77.wmf"/><Relationship Id="rId13" Type="http://schemas.openxmlformats.org/officeDocument/2006/relationships/image" Target="../media/image82.wmf"/><Relationship Id="rId18" Type="http://schemas.openxmlformats.org/officeDocument/2006/relationships/image" Target="../media/image87.wmf"/><Relationship Id="rId3" Type="http://schemas.openxmlformats.org/officeDocument/2006/relationships/image" Target="../media/image67.wmf"/><Relationship Id="rId7" Type="http://schemas.openxmlformats.org/officeDocument/2006/relationships/image" Target="../media/image76.wmf"/><Relationship Id="rId12" Type="http://schemas.openxmlformats.org/officeDocument/2006/relationships/image" Target="../media/image81.wmf"/><Relationship Id="rId17" Type="http://schemas.openxmlformats.org/officeDocument/2006/relationships/image" Target="../media/image86.wmf"/><Relationship Id="rId2" Type="http://schemas.openxmlformats.org/officeDocument/2006/relationships/image" Target="../media/image73.wmf"/><Relationship Id="rId16" Type="http://schemas.openxmlformats.org/officeDocument/2006/relationships/image" Target="../media/image85.wmf"/><Relationship Id="rId1" Type="http://schemas.openxmlformats.org/officeDocument/2006/relationships/image" Target="../media/image72.wmf"/><Relationship Id="rId6" Type="http://schemas.openxmlformats.org/officeDocument/2006/relationships/image" Target="../media/image75.wmf"/><Relationship Id="rId11" Type="http://schemas.openxmlformats.org/officeDocument/2006/relationships/image" Target="../media/image80.wmf"/><Relationship Id="rId5" Type="http://schemas.openxmlformats.org/officeDocument/2006/relationships/image" Target="../media/image74.wmf"/><Relationship Id="rId15" Type="http://schemas.openxmlformats.org/officeDocument/2006/relationships/image" Target="../media/image84.wmf"/><Relationship Id="rId10" Type="http://schemas.openxmlformats.org/officeDocument/2006/relationships/image" Target="../media/image79.wmf"/><Relationship Id="rId4" Type="http://schemas.openxmlformats.org/officeDocument/2006/relationships/image" Target="../media/image66.wmf"/><Relationship Id="rId9" Type="http://schemas.openxmlformats.org/officeDocument/2006/relationships/image" Target="../media/image78.wmf"/><Relationship Id="rId14" Type="http://schemas.openxmlformats.org/officeDocument/2006/relationships/image" Target="../media/image8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57B237-8784-4A55-B61A-21E2AF0F6AC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12949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783044-A881-4FC0-97E1-100A8682ADB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6436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D69947-918A-4D67-9FEC-89A8F335557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32497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ADDA9A-5B04-4FEB-B757-3BD4EB32E77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2927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24BEB4-803A-4B86-A080-7D119695D92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2584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33A484-D7AF-4DAB-B6CC-42568884B69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56561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E13873-5EF2-4A3F-A1CC-2EB922057E6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6008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78C9AA-73B9-402A-8AAF-DF8EA0FB06B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1381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F3BAEB-7AAA-4A58-9BE6-0575017CFB4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8510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6D942C-E7DD-427A-80D6-5CFCC3A5DDF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6070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4B143A-BDB8-4C23-B761-2F02C628D49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5772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F42308-D9B4-4CE9-9EA8-9C620F3B07B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2920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910F60F5-E859-4836-9DF7-A26944D3180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.bin"/><Relationship Id="rId13" Type="http://schemas.openxmlformats.org/officeDocument/2006/relationships/image" Target="../media/image32.wmf"/><Relationship Id="rId18" Type="http://schemas.openxmlformats.org/officeDocument/2006/relationships/image" Target="../media/image34.wmf"/><Relationship Id="rId26" Type="http://schemas.openxmlformats.org/officeDocument/2006/relationships/image" Target="../media/image38.wmf"/><Relationship Id="rId3" Type="http://schemas.openxmlformats.org/officeDocument/2006/relationships/image" Target="../media/image39.wmf"/><Relationship Id="rId21" Type="http://schemas.openxmlformats.org/officeDocument/2006/relationships/oleObject" Target="../embeddings/oleObject35.bin"/><Relationship Id="rId7" Type="http://schemas.openxmlformats.org/officeDocument/2006/relationships/image" Target="../media/image29.wmf"/><Relationship Id="rId12" Type="http://schemas.openxmlformats.org/officeDocument/2006/relationships/oleObject" Target="../embeddings/oleObject30.bin"/><Relationship Id="rId17" Type="http://schemas.openxmlformats.org/officeDocument/2006/relationships/oleObject" Target="../embeddings/oleObject33.bin"/><Relationship Id="rId25" Type="http://schemas.openxmlformats.org/officeDocument/2006/relationships/oleObject" Target="../embeddings/oleObject37.bin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33.wmf"/><Relationship Id="rId20" Type="http://schemas.openxmlformats.org/officeDocument/2006/relationships/image" Target="../media/image35.wmf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27.bin"/><Relationship Id="rId11" Type="http://schemas.openxmlformats.org/officeDocument/2006/relationships/image" Target="../media/image31.wmf"/><Relationship Id="rId24" Type="http://schemas.openxmlformats.org/officeDocument/2006/relationships/image" Target="../media/image37.wmf"/><Relationship Id="rId5" Type="http://schemas.openxmlformats.org/officeDocument/2006/relationships/image" Target="../media/image28.wmf"/><Relationship Id="rId15" Type="http://schemas.openxmlformats.org/officeDocument/2006/relationships/oleObject" Target="../embeddings/oleObject32.bin"/><Relationship Id="rId23" Type="http://schemas.openxmlformats.org/officeDocument/2006/relationships/oleObject" Target="../embeddings/oleObject36.bin"/><Relationship Id="rId10" Type="http://schemas.openxmlformats.org/officeDocument/2006/relationships/oleObject" Target="../embeddings/oleObject29.bin"/><Relationship Id="rId19" Type="http://schemas.openxmlformats.org/officeDocument/2006/relationships/oleObject" Target="../embeddings/oleObject34.bin"/><Relationship Id="rId4" Type="http://schemas.openxmlformats.org/officeDocument/2006/relationships/oleObject" Target="../embeddings/oleObject26.bin"/><Relationship Id="rId9" Type="http://schemas.openxmlformats.org/officeDocument/2006/relationships/image" Target="../media/image30.wmf"/><Relationship Id="rId14" Type="http://schemas.openxmlformats.org/officeDocument/2006/relationships/oleObject" Target="../embeddings/oleObject31.bin"/><Relationship Id="rId22" Type="http://schemas.openxmlformats.org/officeDocument/2006/relationships/image" Target="../media/image36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0.bin"/><Relationship Id="rId13" Type="http://schemas.openxmlformats.org/officeDocument/2006/relationships/image" Target="../media/image44.wmf"/><Relationship Id="rId18" Type="http://schemas.openxmlformats.org/officeDocument/2006/relationships/oleObject" Target="../embeddings/oleObject45.bin"/><Relationship Id="rId3" Type="http://schemas.openxmlformats.org/officeDocument/2006/relationships/image" Target="../media/image48.wmf"/><Relationship Id="rId7" Type="http://schemas.openxmlformats.org/officeDocument/2006/relationships/image" Target="../media/image41.wmf"/><Relationship Id="rId12" Type="http://schemas.openxmlformats.org/officeDocument/2006/relationships/oleObject" Target="../embeddings/oleObject42.bin"/><Relationship Id="rId17" Type="http://schemas.openxmlformats.org/officeDocument/2006/relationships/image" Target="../media/image46.wmf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44.bin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39.bin"/><Relationship Id="rId11" Type="http://schemas.openxmlformats.org/officeDocument/2006/relationships/image" Target="../media/image43.wmf"/><Relationship Id="rId5" Type="http://schemas.openxmlformats.org/officeDocument/2006/relationships/image" Target="../media/image40.wmf"/><Relationship Id="rId15" Type="http://schemas.openxmlformats.org/officeDocument/2006/relationships/image" Target="../media/image45.wmf"/><Relationship Id="rId10" Type="http://schemas.openxmlformats.org/officeDocument/2006/relationships/oleObject" Target="../embeddings/oleObject41.bin"/><Relationship Id="rId19" Type="http://schemas.openxmlformats.org/officeDocument/2006/relationships/image" Target="../media/image47.wmf"/><Relationship Id="rId4" Type="http://schemas.openxmlformats.org/officeDocument/2006/relationships/oleObject" Target="../embeddings/oleObject38.bin"/><Relationship Id="rId9" Type="http://schemas.openxmlformats.org/officeDocument/2006/relationships/image" Target="../media/image42.wmf"/><Relationship Id="rId14" Type="http://schemas.openxmlformats.org/officeDocument/2006/relationships/oleObject" Target="../embeddings/oleObject43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8.bin"/><Relationship Id="rId13" Type="http://schemas.openxmlformats.org/officeDocument/2006/relationships/oleObject" Target="../embeddings/oleObject50.bin"/><Relationship Id="rId18" Type="http://schemas.openxmlformats.org/officeDocument/2006/relationships/image" Target="../media/image54.wmf"/><Relationship Id="rId3" Type="http://schemas.openxmlformats.org/officeDocument/2006/relationships/image" Target="../media/image58.wmf"/><Relationship Id="rId21" Type="http://schemas.openxmlformats.org/officeDocument/2006/relationships/oleObject" Target="../embeddings/oleObject54.bin"/><Relationship Id="rId7" Type="http://schemas.openxmlformats.org/officeDocument/2006/relationships/image" Target="../media/image50.wmf"/><Relationship Id="rId12" Type="http://schemas.openxmlformats.org/officeDocument/2006/relationships/image" Target="../media/image59.wmf"/><Relationship Id="rId17" Type="http://schemas.openxmlformats.org/officeDocument/2006/relationships/oleObject" Target="../embeddings/oleObject52.bin"/><Relationship Id="rId25" Type="http://schemas.openxmlformats.org/officeDocument/2006/relationships/image" Target="../media/image57.wmf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60.wmf"/><Relationship Id="rId20" Type="http://schemas.openxmlformats.org/officeDocument/2006/relationships/image" Target="../media/image55.wmf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47.bin"/><Relationship Id="rId11" Type="http://schemas.openxmlformats.org/officeDocument/2006/relationships/image" Target="../media/image52.wmf"/><Relationship Id="rId24" Type="http://schemas.openxmlformats.org/officeDocument/2006/relationships/oleObject" Target="../embeddings/oleObject56.bin"/><Relationship Id="rId5" Type="http://schemas.openxmlformats.org/officeDocument/2006/relationships/image" Target="../media/image49.wmf"/><Relationship Id="rId15" Type="http://schemas.openxmlformats.org/officeDocument/2006/relationships/oleObject" Target="../embeddings/oleObject51.bin"/><Relationship Id="rId23" Type="http://schemas.openxmlformats.org/officeDocument/2006/relationships/image" Target="../media/image56.wmf"/><Relationship Id="rId10" Type="http://schemas.openxmlformats.org/officeDocument/2006/relationships/oleObject" Target="../embeddings/oleObject49.bin"/><Relationship Id="rId19" Type="http://schemas.openxmlformats.org/officeDocument/2006/relationships/oleObject" Target="../embeddings/oleObject53.bin"/><Relationship Id="rId4" Type="http://schemas.openxmlformats.org/officeDocument/2006/relationships/oleObject" Target="../embeddings/oleObject46.bin"/><Relationship Id="rId9" Type="http://schemas.openxmlformats.org/officeDocument/2006/relationships/image" Target="../media/image51.wmf"/><Relationship Id="rId14" Type="http://schemas.openxmlformats.org/officeDocument/2006/relationships/image" Target="../media/image53.wmf"/><Relationship Id="rId22" Type="http://schemas.openxmlformats.org/officeDocument/2006/relationships/oleObject" Target="../embeddings/oleObject55.bin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9.bin"/><Relationship Id="rId13" Type="http://schemas.openxmlformats.org/officeDocument/2006/relationships/oleObject" Target="../embeddings/oleObject61.bin"/><Relationship Id="rId18" Type="http://schemas.openxmlformats.org/officeDocument/2006/relationships/image" Target="../media/image66.wmf"/><Relationship Id="rId3" Type="http://schemas.openxmlformats.org/officeDocument/2006/relationships/image" Target="../media/image69.wmf"/><Relationship Id="rId21" Type="http://schemas.openxmlformats.org/officeDocument/2006/relationships/oleObject" Target="../embeddings/oleObject66.bin"/><Relationship Id="rId7" Type="http://schemas.openxmlformats.org/officeDocument/2006/relationships/image" Target="../media/image62.wmf"/><Relationship Id="rId12" Type="http://schemas.openxmlformats.org/officeDocument/2006/relationships/image" Target="../media/image64.wmf"/><Relationship Id="rId17" Type="http://schemas.openxmlformats.org/officeDocument/2006/relationships/oleObject" Target="../embeddings/oleObject64.bin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63.bin"/><Relationship Id="rId20" Type="http://schemas.openxmlformats.org/officeDocument/2006/relationships/image" Target="../media/image67.wmf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58.bin"/><Relationship Id="rId11" Type="http://schemas.openxmlformats.org/officeDocument/2006/relationships/oleObject" Target="../embeddings/oleObject60.bin"/><Relationship Id="rId5" Type="http://schemas.openxmlformats.org/officeDocument/2006/relationships/image" Target="../media/image61.wmf"/><Relationship Id="rId15" Type="http://schemas.openxmlformats.org/officeDocument/2006/relationships/image" Target="../media/image65.wmf"/><Relationship Id="rId10" Type="http://schemas.openxmlformats.org/officeDocument/2006/relationships/image" Target="../media/image70.wmf"/><Relationship Id="rId19" Type="http://schemas.openxmlformats.org/officeDocument/2006/relationships/oleObject" Target="../embeddings/oleObject65.bin"/><Relationship Id="rId4" Type="http://schemas.openxmlformats.org/officeDocument/2006/relationships/oleObject" Target="../embeddings/oleObject57.bin"/><Relationship Id="rId9" Type="http://schemas.openxmlformats.org/officeDocument/2006/relationships/image" Target="../media/image63.wmf"/><Relationship Id="rId14" Type="http://schemas.openxmlformats.org/officeDocument/2006/relationships/oleObject" Target="../embeddings/oleObject62.bin"/><Relationship Id="rId22" Type="http://schemas.openxmlformats.org/officeDocument/2006/relationships/image" Target="../media/image68.w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9.bin"/><Relationship Id="rId13" Type="http://schemas.openxmlformats.org/officeDocument/2006/relationships/image" Target="../media/image74.wmf"/><Relationship Id="rId18" Type="http://schemas.openxmlformats.org/officeDocument/2006/relationships/oleObject" Target="../embeddings/oleObject74.bin"/><Relationship Id="rId26" Type="http://schemas.openxmlformats.org/officeDocument/2006/relationships/image" Target="../media/image89.wmf"/><Relationship Id="rId39" Type="http://schemas.openxmlformats.org/officeDocument/2006/relationships/oleObject" Target="../embeddings/oleObject85.bin"/><Relationship Id="rId3" Type="http://schemas.openxmlformats.org/officeDocument/2006/relationships/image" Target="../media/image88.wmf"/><Relationship Id="rId21" Type="http://schemas.openxmlformats.org/officeDocument/2006/relationships/image" Target="../media/image78.wmf"/><Relationship Id="rId34" Type="http://schemas.openxmlformats.org/officeDocument/2006/relationships/image" Target="../media/image83.wmf"/><Relationship Id="rId42" Type="http://schemas.openxmlformats.org/officeDocument/2006/relationships/image" Target="../media/image86.wmf"/><Relationship Id="rId47" Type="http://schemas.openxmlformats.org/officeDocument/2006/relationships/oleObject" Target="../embeddings/oleObject91.bin"/><Relationship Id="rId7" Type="http://schemas.openxmlformats.org/officeDocument/2006/relationships/image" Target="../media/image73.wmf"/><Relationship Id="rId12" Type="http://schemas.openxmlformats.org/officeDocument/2006/relationships/oleObject" Target="../embeddings/oleObject71.bin"/><Relationship Id="rId17" Type="http://schemas.openxmlformats.org/officeDocument/2006/relationships/image" Target="../media/image76.wmf"/><Relationship Id="rId25" Type="http://schemas.openxmlformats.org/officeDocument/2006/relationships/image" Target="../media/image80.wmf"/><Relationship Id="rId33" Type="http://schemas.openxmlformats.org/officeDocument/2006/relationships/oleObject" Target="../embeddings/oleObject82.bin"/><Relationship Id="rId38" Type="http://schemas.openxmlformats.org/officeDocument/2006/relationships/image" Target="../media/image85.wmf"/><Relationship Id="rId46" Type="http://schemas.openxmlformats.org/officeDocument/2006/relationships/oleObject" Target="../embeddings/oleObject90.bin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73.bin"/><Relationship Id="rId20" Type="http://schemas.openxmlformats.org/officeDocument/2006/relationships/oleObject" Target="../embeddings/oleObject75.bin"/><Relationship Id="rId29" Type="http://schemas.openxmlformats.org/officeDocument/2006/relationships/oleObject" Target="../embeddings/oleObject80.bin"/><Relationship Id="rId41" Type="http://schemas.openxmlformats.org/officeDocument/2006/relationships/oleObject" Target="../embeddings/oleObject87.bin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68.bin"/><Relationship Id="rId11" Type="http://schemas.openxmlformats.org/officeDocument/2006/relationships/image" Target="../media/image66.wmf"/><Relationship Id="rId24" Type="http://schemas.openxmlformats.org/officeDocument/2006/relationships/oleObject" Target="../embeddings/oleObject77.bin"/><Relationship Id="rId32" Type="http://schemas.openxmlformats.org/officeDocument/2006/relationships/image" Target="../media/image82.wmf"/><Relationship Id="rId37" Type="http://schemas.openxmlformats.org/officeDocument/2006/relationships/oleObject" Target="../embeddings/oleObject84.bin"/><Relationship Id="rId40" Type="http://schemas.openxmlformats.org/officeDocument/2006/relationships/oleObject" Target="../embeddings/oleObject86.bin"/><Relationship Id="rId45" Type="http://schemas.openxmlformats.org/officeDocument/2006/relationships/oleObject" Target="../embeddings/oleObject89.bin"/><Relationship Id="rId5" Type="http://schemas.openxmlformats.org/officeDocument/2006/relationships/image" Target="../media/image72.wmf"/><Relationship Id="rId15" Type="http://schemas.openxmlformats.org/officeDocument/2006/relationships/image" Target="../media/image75.wmf"/><Relationship Id="rId23" Type="http://schemas.openxmlformats.org/officeDocument/2006/relationships/image" Target="../media/image79.wmf"/><Relationship Id="rId28" Type="http://schemas.openxmlformats.org/officeDocument/2006/relationships/oleObject" Target="../embeddings/oleObject79.bin"/><Relationship Id="rId36" Type="http://schemas.openxmlformats.org/officeDocument/2006/relationships/image" Target="../media/image84.wmf"/><Relationship Id="rId10" Type="http://schemas.openxmlformats.org/officeDocument/2006/relationships/oleObject" Target="../embeddings/oleObject70.bin"/><Relationship Id="rId19" Type="http://schemas.openxmlformats.org/officeDocument/2006/relationships/image" Target="../media/image77.wmf"/><Relationship Id="rId31" Type="http://schemas.openxmlformats.org/officeDocument/2006/relationships/oleObject" Target="../embeddings/oleObject81.bin"/><Relationship Id="rId44" Type="http://schemas.openxmlformats.org/officeDocument/2006/relationships/image" Target="../media/image87.wmf"/><Relationship Id="rId4" Type="http://schemas.openxmlformats.org/officeDocument/2006/relationships/oleObject" Target="../embeddings/oleObject67.bin"/><Relationship Id="rId9" Type="http://schemas.openxmlformats.org/officeDocument/2006/relationships/image" Target="../media/image67.wmf"/><Relationship Id="rId14" Type="http://schemas.openxmlformats.org/officeDocument/2006/relationships/oleObject" Target="../embeddings/oleObject72.bin"/><Relationship Id="rId22" Type="http://schemas.openxmlformats.org/officeDocument/2006/relationships/oleObject" Target="../embeddings/oleObject76.bin"/><Relationship Id="rId27" Type="http://schemas.openxmlformats.org/officeDocument/2006/relationships/oleObject" Target="../embeddings/oleObject78.bin"/><Relationship Id="rId30" Type="http://schemas.openxmlformats.org/officeDocument/2006/relationships/image" Target="../media/image81.wmf"/><Relationship Id="rId35" Type="http://schemas.openxmlformats.org/officeDocument/2006/relationships/oleObject" Target="../embeddings/oleObject83.bin"/><Relationship Id="rId43" Type="http://schemas.openxmlformats.org/officeDocument/2006/relationships/oleObject" Target="../embeddings/oleObject88.bin"/><Relationship Id="rId48" Type="http://schemas.openxmlformats.org/officeDocument/2006/relationships/oleObject" Target="../embeddings/oleObject92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5.wmf"/><Relationship Id="rId18" Type="http://schemas.openxmlformats.org/officeDocument/2006/relationships/oleObject" Target="../embeddings/oleObject8.bin"/><Relationship Id="rId3" Type="http://schemas.openxmlformats.org/officeDocument/2006/relationships/image" Target="../media/image8.wmf"/><Relationship Id="rId7" Type="http://schemas.openxmlformats.org/officeDocument/2006/relationships/image" Target="../media/image2.wmf"/><Relationship Id="rId12" Type="http://schemas.openxmlformats.org/officeDocument/2006/relationships/oleObject" Target="../embeddings/oleObject5.bin"/><Relationship Id="rId17" Type="http://schemas.openxmlformats.org/officeDocument/2006/relationships/image" Target="../media/image7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7.bin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4.wmf"/><Relationship Id="rId5" Type="http://schemas.openxmlformats.org/officeDocument/2006/relationships/image" Target="../media/image1.wmf"/><Relationship Id="rId15" Type="http://schemas.openxmlformats.org/officeDocument/2006/relationships/image" Target="../media/image6.wmf"/><Relationship Id="rId10" Type="http://schemas.openxmlformats.org/officeDocument/2006/relationships/oleObject" Target="../embeddings/oleObject4.bin"/><Relationship Id="rId19" Type="http://schemas.openxmlformats.org/officeDocument/2006/relationships/oleObject" Target="../embeddings/oleObject9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3.wmf"/><Relationship Id="rId14" Type="http://schemas.openxmlformats.org/officeDocument/2006/relationships/oleObject" Target="../embeddings/oleObject6.bin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image" Target="../media/image13.wmf"/><Relationship Id="rId7" Type="http://schemas.openxmlformats.org/officeDocument/2006/relationships/image" Target="../media/image11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10.wmf"/><Relationship Id="rId10" Type="http://schemas.openxmlformats.org/officeDocument/2006/relationships/image" Target="../media/image12.wmf"/><Relationship Id="rId4" Type="http://schemas.openxmlformats.org/officeDocument/2006/relationships/oleObject" Target="../embeddings/oleObject10.bin"/><Relationship Id="rId9" Type="http://schemas.openxmlformats.org/officeDocument/2006/relationships/oleObject" Target="../embeddings/oleObject12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13" Type="http://schemas.openxmlformats.org/officeDocument/2006/relationships/oleObject" Target="../embeddings/oleObject17.bin"/><Relationship Id="rId18" Type="http://schemas.openxmlformats.org/officeDocument/2006/relationships/oleObject" Target="../embeddings/oleObject22.bin"/><Relationship Id="rId3" Type="http://schemas.openxmlformats.org/officeDocument/2006/relationships/image" Target="../media/image21.wmf"/><Relationship Id="rId21" Type="http://schemas.openxmlformats.org/officeDocument/2006/relationships/oleObject" Target="../embeddings/oleObject24.bin"/><Relationship Id="rId7" Type="http://schemas.openxmlformats.org/officeDocument/2006/relationships/image" Target="../media/image15.wmf"/><Relationship Id="rId12" Type="http://schemas.openxmlformats.org/officeDocument/2006/relationships/oleObject" Target="../embeddings/oleObject16.bin"/><Relationship Id="rId17" Type="http://schemas.openxmlformats.org/officeDocument/2006/relationships/oleObject" Target="../embeddings/oleObject21.bin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20.bin"/><Relationship Id="rId20" Type="http://schemas.openxmlformats.org/officeDocument/2006/relationships/image" Target="../media/image18.wmf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3.bin"/><Relationship Id="rId11" Type="http://schemas.openxmlformats.org/officeDocument/2006/relationships/image" Target="../media/image17.wmf"/><Relationship Id="rId24" Type="http://schemas.openxmlformats.org/officeDocument/2006/relationships/image" Target="../media/image20.wmf"/><Relationship Id="rId5" Type="http://schemas.openxmlformats.org/officeDocument/2006/relationships/image" Target="../media/image23.wmf"/><Relationship Id="rId15" Type="http://schemas.openxmlformats.org/officeDocument/2006/relationships/oleObject" Target="../embeddings/oleObject19.bin"/><Relationship Id="rId23" Type="http://schemas.openxmlformats.org/officeDocument/2006/relationships/oleObject" Target="../embeddings/oleObject25.bin"/><Relationship Id="rId10" Type="http://schemas.openxmlformats.org/officeDocument/2006/relationships/oleObject" Target="../embeddings/oleObject15.bin"/><Relationship Id="rId19" Type="http://schemas.openxmlformats.org/officeDocument/2006/relationships/oleObject" Target="../embeddings/oleObject23.bin"/><Relationship Id="rId4" Type="http://schemas.openxmlformats.org/officeDocument/2006/relationships/image" Target="../media/image22.wmf"/><Relationship Id="rId9" Type="http://schemas.openxmlformats.org/officeDocument/2006/relationships/image" Target="../media/image16.wmf"/><Relationship Id="rId14" Type="http://schemas.openxmlformats.org/officeDocument/2006/relationships/oleObject" Target="../embeddings/oleObject18.bin"/><Relationship Id="rId22" Type="http://schemas.openxmlformats.org/officeDocument/2006/relationships/image" Target="../media/image19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1905000"/>
            <a:ext cx="7696200" cy="1524000"/>
          </a:xfrm>
        </p:spPr>
        <p:txBody>
          <a:bodyPr/>
          <a:lstStyle/>
          <a:p>
            <a:pPr eaLnBrk="1" hangingPunct="1"/>
            <a:r>
              <a:rPr lang="en-US" dirty="0" smtClean="0"/>
              <a:t>EE130</a:t>
            </a:r>
            <a:br>
              <a:rPr lang="en-US" dirty="0" smtClean="0"/>
            </a:br>
            <a:r>
              <a:rPr lang="en-US" dirty="0" smtClean="0"/>
              <a:t>Electromechanics</a:t>
            </a:r>
            <a:br>
              <a:rPr lang="en-US" dirty="0" smtClean="0"/>
            </a:br>
            <a:r>
              <a:rPr lang="en-US" dirty="0" smtClean="0"/>
              <a:t>2013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J. Arthur Wagner, Ph.D.</a:t>
            </a:r>
          </a:p>
          <a:p>
            <a:pPr eaLnBrk="1" hangingPunct="1"/>
            <a:r>
              <a:rPr lang="en-US" dirty="0" smtClean="0"/>
              <a:t>Prof. Emeritus in EE</a:t>
            </a:r>
          </a:p>
          <a:p>
            <a:pPr eaLnBrk="1" hangingPunct="1"/>
            <a:r>
              <a:rPr lang="en-US" dirty="0" smtClean="0"/>
              <a:t>wagneretal@sbcglobal.net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31398" y="609600"/>
            <a:ext cx="1560202" cy="1143000"/>
          </a:xfrm>
        </p:spPr>
        <p:txBody>
          <a:bodyPr/>
          <a:lstStyle/>
          <a:p>
            <a:r>
              <a:rPr lang="en-US" dirty="0" err="1" smtClean="0"/>
              <a:t>Hk</a:t>
            </a:r>
            <a:r>
              <a:rPr lang="en-US" dirty="0" smtClean="0"/>
              <a:t>. 4-4</a:t>
            </a:r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3" y="76200"/>
            <a:ext cx="7355205" cy="6736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620000" y="3048000"/>
            <a:ext cx="1371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Note </a:t>
            </a:r>
            <a:r>
              <a:rPr lang="en-US" dirty="0" err="1" smtClean="0"/>
              <a:t>vo</a:t>
            </a:r>
            <a:r>
              <a:rPr lang="en-US" dirty="0" smtClean="0"/>
              <a:t> = 150 within </a:t>
            </a:r>
            <a:r>
              <a:rPr lang="en-US" dirty="0" err="1" smtClean="0"/>
              <a:t>v,control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8929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sz="3600" dirty="0" smtClean="0"/>
              <a:t>Fig. 6.4 Production of Magnetic Field</a:t>
            </a:r>
            <a:endParaRPr lang="en-US" sz="3600" dirty="0"/>
          </a:p>
        </p:txBody>
      </p:sp>
      <p:grpSp>
        <p:nvGrpSpPr>
          <p:cNvPr id="3" name="Group 75"/>
          <p:cNvGrpSpPr>
            <a:grpSpLocks noChangeAspect="1"/>
          </p:cNvGrpSpPr>
          <p:nvPr/>
        </p:nvGrpSpPr>
        <p:grpSpPr bwMode="auto">
          <a:xfrm>
            <a:off x="152400" y="1219199"/>
            <a:ext cx="5935396" cy="3383280"/>
            <a:chOff x="2880" y="1008"/>
            <a:chExt cx="2328" cy="1327"/>
          </a:xfrm>
        </p:grpSpPr>
        <p:pic>
          <p:nvPicPr>
            <p:cNvPr id="4" name="Picture 6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80" y="1008"/>
              <a:ext cx="2021" cy="1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aphicFrame>
          <p:nvGraphicFramePr>
            <p:cNvPr id="5" name="Object 13"/>
            <p:cNvGraphicFramePr>
              <a:graphicFrameLocks noChangeAspect="1"/>
            </p:cNvGraphicFramePr>
            <p:nvPr/>
          </p:nvGraphicFramePr>
          <p:xfrm>
            <a:off x="4800" y="1104"/>
            <a:ext cx="296" cy="1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725" name="Equation" r:id="rId4" imgW="469800" imgH="190440" progId="Equation.DSMT4">
                    <p:embed/>
                  </p:oleObj>
                </mc:Choice>
                <mc:Fallback>
                  <p:oleObj name="Equation" r:id="rId4" imgW="469800" imgH="1904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00" y="1104"/>
                          <a:ext cx="296" cy="12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" name="Object 44"/>
            <p:cNvGraphicFramePr>
              <a:graphicFrameLocks noChangeAspect="1"/>
            </p:cNvGraphicFramePr>
            <p:nvPr/>
          </p:nvGraphicFramePr>
          <p:xfrm>
            <a:off x="4768" y="1472"/>
            <a:ext cx="440" cy="1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726" name="Equation" r:id="rId6" imgW="698400" imgH="228600" progId="Equation.DSMT4">
                    <p:embed/>
                  </p:oleObj>
                </mc:Choice>
                <mc:Fallback>
                  <p:oleObj name="Equation" r:id="rId6" imgW="69840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68" y="1472"/>
                          <a:ext cx="440" cy="14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" name="Object 45"/>
            <p:cNvGraphicFramePr>
              <a:graphicFrameLocks noChangeAspect="1"/>
            </p:cNvGraphicFramePr>
            <p:nvPr/>
          </p:nvGraphicFramePr>
          <p:xfrm>
            <a:off x="4867" y="1561"/>
            <a:ext cx="208" cy="1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727" name="Equation" r:id="rId8" imgW="330120" imgH="190440" progId="Equation.DSMT4">
                    <p:embed/>
                  </p:oleObj>
                </mc:Choice>
                <mc:Fallback>
                  <p:oleObj name="Equation" r:id="rId8" imgW="330120" imgH="1904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67" y="1561"/>
                          <a:ext cx="208" cy="12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" name="Object 47"/>
            <p:cNvGraphicFramePr>
              <a:graphicFrameLocks noChangeAspect="1"/>
            </p:cNvGraphicFramePr>
            <p:nvPr/>
          </p:nvGraphicFramePr>
          <p:xfrm>
            <a:off x="4700" y="1768"/>
            <a:ext cx="120" cy="1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728" name="Equation" r:id="rId10" imgW="190440" imgH="279360" progId="Equation.DSMT4">
                    <p:embed/>
                  </p:oleObj>
                </mc:Choice>
                <mc:Fallback>
                  <p:oleObj name="Equation" r:id="rId10" imgW="190440" imgH="27936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00" y="1768"/>
                          <a:ext cx="120" cy="17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" name="Object 48"/>
            <p:cNvGraphicFramePr>
              <a:graphicFrameLocks noChangeAspect="1"/>
            </p:cNvGraphicFramePr>
            <p:nvPr/>
          </p:nvGraphicFramePr>
          <p:xfrm>
            <a:off x="3444" y="1876"/>
            <a:ext cx="215" cy="15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729" name="Equation" r:id="rId12" imgW="342720" imgH="241200" progId="Equation.DSMT4">
                    <p:embed/>
                  </p:oleObj>
                </mc:Choice>
                <mc:Fallback>
                  <p:oleObj name="Equation" r:id="rId12" imgW="342720" imgH="241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44" y="1876"/>
                          <a:ext cx="215" cy="15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" name="Object 49"/>
            <p:cNvGraphicFramePr>
              <a:graphicFrameLocks noChangeAspect="1"/>
            </p:cNvGraphicFramePr>
            <p:nvPr/>
          </p:nvGraphicFramePr>
          <p:xfrm>
            <a:off x="3416" y="1132"/>
            <a:ext cx="215" cy="15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730" name="Equation" r:id="rId14" imgW="342720" imgH="241200" progId="Equation.DSMT4">
                    <p:embed/>
                  </p:oleObj>
                </mc:Choice>
                <mc:Fallback>
                  <p:oleObj name="Equation" r:id="rId14" imgW="342720" imgH="241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16" y="1132"/>
                          <a:ext cx="215" cy="15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" name="Object 50"/>
            <p:cNvGraphicFramePr>
              <a:graphicFrameLocks noChangeAspect="1"/>
            </p:cNvGraphicFramePr>
            <p:nvPr/>
          </p:nvGraphicFramePr>
          <p:xfrm>
            <a:off x="4036" y="1764"/>
            <a:ext cx="79" cy="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731" name="Equation" r:id="rId15" imgW="126720" imgH="139680" progId="Equation.DSMT4">
                    <p:embed/>
                  </p:oleObj>
                </mc:Choice>
                <mc:Fallback>
                  <p:oleObj name="Equation" r:id="rId15" imgW="126720" imgH="1396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36" y="1764"/>
                          <a:ext cx="79" cy="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" name="Object 51"/>
            <p:cNvGraphicFramePr>
              <a:graphicFrameLocks noChangeAspect="1"/>
            </p:cNvGraphicFramePr>
            <p:nvPr/>
          </p:nvGraphicFramePr>
          <p:xfrm>
            <a:off x="4596" y="1184"/>
            <a:ext cx="88" cy="1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732" name="Equation" r:id="rId17" imgW="139680" imgH="190440" progId="Equation.DSMT4">
                    <p:embed/>
                  </p:oleObj>
                </mc:Choice>
                <mc:Fallback>
                  <p:oleObj name="Equation" r:id="rId17" imgW="139680" imgH="1904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96" y="1184"/>
                          <a:ext cx="88" cy="12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" name="Object 74"/>
            <p:cNvGraphicFramePr>
              <a:graphicFrameLocks noChangeAspect="1"/>
            </p:cNvGraphicFramePr>
            <p:nvPr/>
          </p:nvGraphicFramePr>
          <p:xfrm>
            <a:off x="4080" y="1957"/>
            <a:ext cx="159" cy="15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733" name="Equation" r:id="rId19" imgW="253800" imgH="241200" progId="Equation.DSMT4">
                    <p:embed/>
                  </p:oleObj>
                </mc:Choice>
                <mc:Fallback>
                  <p:oleObj name="Equation" r:id="rId19" imgW="253800" imgH="241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80" y="1957"/>
                          <a:ext cx="159" cy="15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6868809"/>
              </p:ext>
            </p:extLst>
          </p:nvPr>
        </p:nvGraphicFramePr>
        <p:xfrm>
          <a:off x="228599" y="4686300"/>
          <a:ext cx="1734671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34" name="Equation" r:id="rId21" imgW="1091726" imgH="647419" progId="Equation.DSMT4">
                  <p:embed/>
                </p:oleObj>
              </mc:Choice>
              <mc:Fallback>
                <p:oleObj name="Equation" r:id="rId21" imgW="1091726" imgH="647419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599" y="4686300"/>
                        <a:ext cx="1734671" cy="1028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2353728"/>
              </p:ext>
            </p:extLst>
          </p:nvPr>
        </p:nvGraphicFramePr>
        <p:xfrm>
          <a:off x="2413522" y="4800600"/>
          <a:ext cx="3682478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35" name="Equation" r:id="rId23" imgW="1879600" imgH="546100" progId="Equation.DSMT4">
                  <p:embed/>
                </p:oleObj>
              </mc:Choice>
              <mc:Fallback>
                <p:oleObj name="Equation" r:id="rId23" imgW="1879600" imgH="546100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3522" y="4800600"/>
                        <a:ext cx="3682478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4656883"/>
              </p:ext>
            </p:extLst>
          </p:nvPr>
        </p:nvGraphicFramePr>
        <p:xfrm>
          <a:off x="5867399" y="5791200"/>
          <a:ext cx="2728215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36" name="Equation" r:id="rId25" imgW="1155700" imgH="292100" progId="Equation.DSMT4">
                  <p:embed/>
                </p:oleObj>
              </mc:Choice>
              <mc:Fallback>
                <p:oleObj name="Equation" r:id="rId25" imgW="1155700" imgH="292100" progId="Equation.DSMT4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399" y="5791200"/>
                        <a:ext cx="2728215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6324600" y="990600"/>
            <a:ext cx="27432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mmf</a:t>
            </a:r>
            <a:r>
              <a:rPr lang="en-US" dirty="0" smtClean="0"/>
              <a:t> = Ns is(t) set up by the stator --</a:t>
            </a:r>
          </a:p>
          <a:p>
            <a:r>
              <a:rPr lang="en-US" dirty="0" smtClean="0"/>
              <a:t>right hand rule</a:t>
            </a:r>
          </a:p>
          <a:p>
            <a:r>
              <a:rPr lang="en-US" dirty="0" smtClean="0"/>
              <a:t>flux lines -- </a:t>
            </a:r>
          </a:p>
          <a:p>
            <a:r>
              <a:rPr lang="en-US" dirty="0" smtClean="0"/>
              <a:t>current causes magnetic intensity --</a:t>
            </a:r>
          </a:p>
          <a:p>
            <a:r>
              <a:rPr lang="en-US" dirty="0" smtClean="0"/>
              <a:t>H = 0 in Fe --</a:t>
            </a:r>
          </a:p>
          <a:p>
            <a:r>
              <a:rPr lang="en-US" dirty="0" smtClean="0"/>
              <a:t>two air gaps in one flux path --</a:t>
            </a:r>
          </a:p>
          <a:p>
            <a:r>
              <a:rPr lang="en-US" dirty="0" smtClean="0"/>
              <a:t>We end up with H, F and B in the air gap.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587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828800" y="2743200"/>
            <a:ext cx="674415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Explain how the magnetic axis is defined.</a:t>
            </a:r>
          </a:p>
          <a:p>
            <a:r>
              <a:rPr lang="en-US" dirty="0" smtClean="0"/>
              <a:t>What are the three magnetic quantities in the air gap?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1339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Fig. 6.4 </a:t>
            </a:r>
            <a:r>
              <a:rPr lang="en-US" sz="3600" dirty="0" err="1" smtClean="0"/>
              <a:t>cont</a:t>
            </a:r>
            <a:r>
              <a:rPr lang="en-US" sz="3600" dirty="0" smtClean="0"/>
              <a:t> Plot of air gap flux density</a:t>
            </a:r>
            <a:endParaRPr lang="en-US" sz="3600" dirty="0"/>
          </a:p>
        </p:txBody>
      </p:sp>
      <p:pic>
        <p:nvPicPr>
          <p:cNvPr id="13" name="Picture 5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2682" y="1752600"/>
            <a:ext cx="7951718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4" name="Object 5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0497744"/>
              </p:ext>
            </p:extLst>
          </p:nvPr>
        </p:nvGraphicFramePr>
        <p:xfrm>
          <a:off x="-14288" y="2667000"/>
          <a:ext cx="1563619" cy="3006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6" name="Equation" r:id="rId4" imgW="990360" imgH="190440" progId="Equation.DSMT4">
                  <p:embed/>
                </p:oleObj>
              </mc:Choice>
              <mc:Fallback>
                <p:oleObj name="Equation" r:id="rId4" imgW="99036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4288" y="2667000"/>
                        <a:ext cx="1563619" cy="30069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5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7158680"/>
              </p:ext>
            </p:extLst>
          </p:nvPr>
        </p:nvGraphicFramePr>
        <p:xfrm>
          <a:off x="19050" y="3962400"/>
          <a:ext cx="1341369" cy="2718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7" name="Equation" r:id="rId6" imgW="939600" imgH="190440" progId="Equation.DSMT4">
                  <p:embed/>
                </p:oleObj>
              </mc:Choice>
              <mc:Fallback>
                <p:oleObj name="Equation" r:id="rId6" imgW="93960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" y="3962400"/>
                        <a:ext cx="1341369" cy="2718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5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4019320"/>
              </p:ext>
            </p:extLst>
          </p:nvPr>
        </p:nvGraphicFramePr>
        <p:xfrm>
          <a:off x="1295400" y="4419600"/>
          <a:ext cx="509856" cy="7259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8" name="Equation" r:id="rId8" imgW="241200" imgH="342720" progId="Equation.DSMT4">
                  <p:embed/>
                </p:oleObj>
              </mc:Choice>
              <mc:Fallback>
                <p:oleObj name="Equation" r:id="rId8" imgW="241200" imgH="342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4419600"/>
                        <a:ext cx="509856" cy="7259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5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8684850"/>
              </p:ext>
            </p:extLst>
          </p:nvPr>
        </p:nvGraphicFramePr>
        <p:xfrm>
          <a:off x="6400800" y="3810000"/>
          <a:ext cx="405182" cy="3207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9" name="Equation" r:id="rId10" imgW="190440" imgH="152280" progId="Equation.DSMT4">
                  <p:embed/>
                </p:oleObj>
              </mc:Choice>
              <mc:Fallback>
                <p:oleObj name="Equation" r:id="rId10" imgW="19044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3810000"/>
                        <a:ext cx="405182" cy="32077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6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4870408"/>
              </p:ext>
            </p:extLst>
          </p:nvPr>
        </p:nvGraphicFramePr>
        <p:xfrm>
          <a:off x="1109731" y="1797049"/>
          <a:ext cx="891402" cy="5098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70" name="Equation" r:id="rId12" imgW="419040" imgH="241200" progId="Equation.DSMT4">
                  <p:embed/>
                </p:oleObj>
              </mc:Choice>
              <mc:Fallback>
                <p:oleObj name="Equation" r:id="rId12" imgW="41904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9731" y="1797049"/>
                        <a:ext cx="891402" cy="50985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6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9229346"/>
              </p:ext>
            </p:extLst>
          </p:nvPr>
        </p:nvGraphicFramePr>
        <p:xfrm>
          <a:off x="3991284" y="2133600"/>
          <a:ext cx="1134514" cy="8610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71" name="Equation" r:id="rId14" imgW="533160" imgH="406080" progId="Equation.DSMT4">
                  <p:embed/>
                </p:oleObj>
              </mc:Choice>
              <mc:Fallback>
                <p:oleObj name="Equation" r:id="rId14" imgW="53316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1284" y="2133600"/>
                        <a:ext cx="1134514" cy="8610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6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9219939"/>
              </p:ext>
            </p:extLst>
          </p:nvPr>
        </p:nvGraphicFramePr>
        <p:xfrm>
          <a:off x="2057400" y="3787187"/>
          <a:ext cx="1131137" cy="861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72" name="Equation" r:id="rId16" imgW="533160" imgH="406080" progId="Equation.DSMT4">
                  <p:embed/>
                </p:oleObj>
              </mc:Choice>
              <mc:Fallback>
                <p:oleObj name="Equation" r:id="rId16" imgW="53316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3787187"/>
                        <a:ext cx="1131137" cy="861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7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5405501"/>
              </p:ext>
            </p:extLst>
          </p:nvPr>
        </p:nvGraphicFramePr>
        <p:xfrm>
          <a:off x="3429000" y="4261544"/>
          <a:ext cx="320771" cy="7259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73" name="Equation" r:id="rId18" imgW="152280" imgH="342720" progId="Equation.DSMT4">
                  <p:embed/>
                </p:oleObj>
              </mc:Choice>
              <mc:Fallback>
                <p:oleObj name="Equation" r:id="rId18" imgW="152280" imgH="342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4261544"/>
                        <a:ext cx="320771" cy="7259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/>
          <p:cNvSpPr txBox="1"/>
          <p:nvPr/>
        </p:nvSpPr>
        <p:spPr>
          <a:xfrm flipH="1">
            <a:off x="565730" y="5341203"/>
            <a:ext cx="78162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is a “developed” form, that is unrolled, or spread out.</a:t>
            </a:r>
          </a:p>
          <a:p>
            <a:r>
              <a:rPr lang="en-US" dirty="0" smtClean="0"/>
              <a:t>The air gap is between the solid line and the dashed line.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77776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sz="3600" dirty="0" smtClean="0"/>
              <a:t>Fig. 6.5 Electric Force (Lawrence Force)</a:t>
            </a:r>
            <a:endParaRPr lang="en-US" sz="3600" dirty="0"/>
          </a:p>
        </p:txBody>
      </p:sp>
      <p:grpSp>
        <p:nvGrpSpPr>
          <p:cNvPr id="3" name="Group 41"/>
          <p:cNvGrpSpPr>
            <a:grpSpLocks noChangeAspect="1"/>
          </p:cNvGrpSpPr>
          <p:nvPr/>
        </p:nvGrpSpPr>
        <p:grpSpPr bwMode="auto">
          <a:xfrm>
            <a:off x="3200400" y="1295396"/>
            <a:ext cx="5760720" cy="3330982"/>
            <a:chOff x="2112" y="816"/>
            <a:chExt cx="3196" cy="1848"/>
          </a:xfrm>
        </p:grpSpPr>
        <p:pic>
          <p:nvPicPr>
            <p:cNvPr id="4" name="Picture 2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12" y="912"/>
              <a:ext cx="1468" cy="15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5" name="Group 40"/>
            <p:cNvGrpSpPr>
              <a:grpSpLocks/>
            </p:cNvGrpSpPr>
            <p:nvPr/>
          </p:nvGrpSpPr>
          <p:grpSpPr bwMode="auto">
            <a:xfrm>
              <a:off x="2169" y="816"/>
              <a:ext cx="3139" cy="1848"/>
              <a:chOff x="2169" y="816"/>
              <a:chExt cx="3139" cy="1848"/>
            </a:xfrm>
          </p:grpSpPr>
          <p:graphicFrame>
            <p:nvGraphicFramePr>
              <p:cNvPr id="6" name="Object 23"/>
              <p:cNvGraphicFramePr>
                <a:graphicFrameLocks noChangeAspect="1"/>
              </p:cNvGraphicFramePr>
              <p:nvPr/>
            </p:nvGraphicFramePr>
            <p:xfrm>
              <a:off x="3172" y="2400"/>
              <a:ext cx="455" cy="26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696" name="Equation" r:id="rId4" imgW="723600" imgH="419040" progId="Equation.DSMT4">
                      <p:embed/>
                    </p:oleObj>
                  </mc:Choice>
                  <mc:Fallback>
                    <p:oleObj name="Equation" r:id="rId4" imgW="723600" imgH="41904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172" y="2400"/>
                            <a:ext cx="455" cy="26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7" name="Object 24"/>
              <p:cNvGraphicFramePr>
                <a:graphicFrameLocks noChangeAspect="1"/>
              </p:cNvGraphicFramePr>
              <p:nvPr/>
            </p:nvGraphicFramePr>
            <p:xfrm>
              <a:off x="2532" y="2400"/>
              <a:ext cx="455" cy="26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697" name="Equation" r:id="rId6" imgW="723600" imgH="419040" progId="Equation.DSMT4">
                      <p:embed/>
                    </p:oleObj>
                  </mc:Choice>
                  <mc:Fallback>
                    <p:oleObj name="Equation" r:id="rId6" imgW="723600" imgH="41904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532" y="2400"/>
                            <a:ext cx="455" cy="26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8" name="Object 25"/>
              <p:cNvGraphicFramePr>
                <a:graphicFrameLocks noChangeAspect="1"/>
              </p:cNvGraphicFramePr>
              <p:nvPr/>
            </p:nvGraphicFramePr>
            <p:xfrm>
              <a:off x="2688" y="816"/>
              <a:ext cx="720" cy="12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698" name="Equation" r:id="rId8" imgW="1143000" imgH="190440" progId="Equation.DSMT4">
                      <p:embed/>
                    </p:oleObj>
                  </mc:Choice>
                  <mc:Fallback>
                    <p:oleObj name="Equation" r:id="rId8" imgW="1143000" imgH="19044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688" y="816"/>
                            <a:ext cx="720" cy="12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9" name="Object 26"/>
              <p:cNvGraphicFramePr>
                <a:graphicFrameLocks noChangeAspect="1"/>
              </p:cNvGraphicFramePr>
              <p:nvPr/>
            </p:nvGraphicFramePr>
            <p:xfrm>
              <a:off x="2169" y="1564"/>
              <a:ext cx="199" cy="15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699" name="Equation" r:id="rId10" imgW="317160" imgH="241200" progId="Equation.DSMT4">
                      <p:embed/>
                    </p:oleObj>
                  </mc:Choice>
                  <mc:Fallback>
                    <p:oleObj name="Equation" r:id="rId10" imgW="317160" imgH="2412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169" y="1564"/>
                            <a:ext cx="199" cy="151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pic>
            <p:nvPicPr>
              <p:cNvPr id="10" name="Picture 28"/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3840" y="960"/>
                <a:ext cx="1468" cy="14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graphicFrame>
            <p:nvGraphicFramePr>
              <p:cNvPr id="11" name="Object 29"/>
              <p:cNvGraphicFramePr>
                <a:graphicFrameLocks noChangeAspect="1"/>
              </p:cNvGraphicFramePr>
              <p:nvPr/>
            </p:nvGraphicFramePr>
            <p:xfrm>
              <a:off x="4528" y="2432"/>
              <a:ext cx="416" cy="12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700" name="Equation" r:id="rId13" imgW="660240" imgH="190440" progId="Equation.DSMT4">
                      <p:embed/>
                    </p:oleObj>
                  </mc:Choice>
                  <mc:Fallback>
                    <p:oleObj name="Equation" r:id="rId13" imgW="660240" imgH="19044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528" y="2432"/>
                            <a:ext cx="416" cy="12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2" name="Object 30"/>
              <p:cNvGraphicFramePr>
                <a:graphicFrameLocks noChangeAspect="1"/>
              </p:cNvGraphicFramePr>
              <p:nvPr/>
            </p:nvGraphicFramePr>
            <p:xfrm>
              <a:off x="3857" y="1532"/>
              <a:ext cx="199" cy="15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701" name="Equation" r:id="rId15" imgW="317160" imgH="241200" progId="Equation.DSMT4">
                      <p:embed/>
                    </p:oleObj>
                  </mc:Choice>
                  <mc:Fallback>
                    <p:oleObj name="Equation" r:id="rId15" imgW="317160" imgH="2412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857" y="1532"/>
                            <a:ext cx="199" cy="151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pSp>
        <p:nvGrpSpPr>
          <p:cNvPr id="13" name="Group 39"/>
          <p:cNvGrpSpPr>
            <a:grpSpLocks noChangeAspect="1"/>
          </p:cNvGrpSpPr>
          <p:nvPr/>
        </p:nvGrpSpPr>
        <p:grpSpPr bwMode="auto">
          <a:xfrm>
            <a:off x="152399" y="1600199"/>
            <a:ext cx="2926080" cy="3331194"/>
            <a:chOff x="576" y="864"/>
            <a:chExt cx="1134" cy="1291"/>
          </a:xfrm>
        </p:grpSpPr>
        <p:pic>
          <p:nvPicPr>
            <p:cNvPr id="14" name="Picture 38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576" y="864"/>
              <a:ext cx="1134" cy="1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aphicFrame>
          <p:nvGraphicFramePr>
            <p:cNvPr id="15" name="Object 34"/>
            <p:cNvGraphicFramePr>
              <a:graphicFrameLocks noChangeAspect="1"/>
            </p:cNvGraphicFramePr>
            <p:nvPr/>
          </p:nvGraphicFramePr>
          <p:xfrm>
            <a:off x="664" y="1616"/>
            <a:ext cx="63" cy="11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702" name="Equation" r:id="rId17" imgW="101520" imgH="177480" progId="Equation.DSMT4">
                    <p:embed/>
                  </p:oleObj>
                </mc:Choice>
                <mc:Fallback>
                  <p:oleObj name="Equation" r:id="rId17" imgW="101520" imgH="177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64" y="1616"/>
                          <a:ext cx="63" cy="11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" name="Object 35"/>
            <p:cNvGraphicFramePr>
              <a:graphicFrameLocks noChangeAspect="1"/>
            </p:cNvGraphicFramePr>
            <p:nvPr/>
          </p:nvGraphicFramePr>
          <p:xfrm>
            <a:off x="1288" y="1424"/>
            <a:ext cx="63" cy="1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703" name="Equation" r:id="rId19" imgW="101520" imgH="190440" progId="Equation.DSMT4">
                    <p:embed/>
                  </p:oleObj>
                </mc:Choice>
                <mc:Fallback>
                  <p:oleObj name="Equation" r:id="rId19" imgW="101520" imgH="1904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88" y="1424"/>
                          <a:ext cx="63" cy="12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" name="Object 36"/>
            <p:cNvGraphicFramePr>
              <a:graphicFrameLocks noChangeAspect="1"/>
            </p:cNvGraphicFramePr>
            <p:nvPr/>
          </p:nvGraphicFramePr>
          <p:xfrm>
            <a:off x="596" y="1224"/>
            <a:ext cx="199" cy="15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704" name="Equation" r:id="rId21" imgW="317160" imgH="241200" progId="Equation.DSMT4">
                    <p:embed/>
                  </p:oleObj>
                </mc:Choice>
                <mc:Fallback>
                  <p:oleObj name="Equation" r:id="rId21" imgW="317160" imgH="241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6" y="1224"/>
                          <a:ext cx="199" cy="15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" name="Object 37"/>
            <p:cNvGraphicFramePr>
              <a:graphicFrameLocks noChangeAspect="1"/>
            </p:cNvGraphicFramePr>
            <p:nvPr/>
          </p:nvGraphicFramePr>
          <p:xfrm>
            <a:off x="1040" y="896"/>
            <a:ext cx="103" cy="11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705" name="Equation" r:id="rId22" imgW="164880" imgH="177480" progId="Equation.DSMT4">
                    <p:embed/>
                  </p:oleObj>
                </mc:Choice>
                <mc:Fallback>
                  <p:oleObj name="Equation" r:id="rId22" imgW="164880" imgH="177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40" y="896"/>
                          <a:ext cx="103" cy="11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4971995"/>
              </p:ext>
            </p:extLst>
          </p:nvPr>
        </p:nvGraphicFramePr>
        <p:xfrm>
          <a:off x="381000" y="5143500"/>
          <a:ext cx="3972339" cy="1257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06" name="Equation" r:id="rId24" imgW="2768600" imgH="876300" progId="Equation.DSMT4">
                  <p:embed/>
                </p:oleObj>
              </mc:Choice>
              <mc:Fallback>
                <p:oleObj name="Equation" r:id="rId24" imgW="2768600" imgH="876300" progId="Equation.DSMT4">
                  <p:embed/>
                  <p:pic>
                    <p:nvPicPr>
                      <p:cNvPr id="0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5143500"/>
                        <a:ext cx="3972339" cy="1257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6096000" y="5181600"/>
            <a:ext cx="28651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el * </a:t>
            </a:r>
            <a:r>
              <a:rPr lang="en-US" dirty="0" err="1" smtClean="0"/>
              <a:t>i</a:t>
            </a:r>
            <a:r>
              <a:rPr lang="en-US" dirty="0" smtClean="0"/>
              <a:t> cross B</a:t>
            </a:r>
          </a:p>
          <a:p>
            <a:r>
              <a:rPr lang="en-US" dirty="0" smtClean="0"/>
              <a:t>right hand rule</a:t>
            </a:r>
          </a:p>
          <a:p>
            <a:r>
              <a:rPr lang="en-US" dirty="0" smtClean="0"/>
              <a:t>force on the conductor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0070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209800" y="2590800"/>
            <a:ext cx="592341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What is the order of the cross product between</a:t>
            </a:r>
          </a:p>
          <a:p>
            <a:r>
              <a:rPr lang="en-US" dirty="0" smtClean="0"/>
              <a:t>current and flux density to determine force </a:t>
            </a:r>
          </a:p>
          <a:p>
            <a:r>
              <a:rPr lang="en-US" dirty="0" smtClean="0"/>
              <a:t>direction?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017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8305800" cy="1143000"/>
          </a:xfrm>
        </p:spPr>
        <p:txBody>
          <a:bodyPr/>
          <a:lstStyle/>
          <a:p>
            <a:r>
              <a:rPr lang="en-US" sz="3200" dirty="0" smtClean="0"/>
              <a:t>Fig. 6.7 Conductor Moving in a Magnetic Field</a:t>
            </a:r>
            <a:endParaRPr lang="en-US" sz="3200" dirty="0"/>
          </a:p>
        </p:txBody>
      </p:sp>
      <p:grpSp>
        <p:nvGrpSpPr>
          <p:cNvPr id="3" name="Group 34"/>
          <p:cNvGrpSpPr>
            <a:grpSpLocks noChangeAspect="1"/>
          </p:cNvGrpSpPr>
          <p:nvPr/>
        </p:nvGrpSpPr>
        <p:grpSpPr bwMode="auto">
          <a:xfrm>
            <a:off x="4800600" y="1190624"/>
            <a:ext cx="3474720" cy="2882444"/>
            <a:chOff x="3552" y="2304"/>
            <a:chExt cx="1584" cy="1314"/>
          </a:xfrm>
        </p:grpSpPr>
        <p:pic>
          <p:nvPicPr>
            <p:cNvPr id="4" name="Picture 1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52" y="2304"/>
              <a:ext cx="1584" cy="1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aphicFrame>
          <p:nvGraphicFramePr>
            <p:cNvPr id="5" name="Object 19"/>
            <p:cNvGraphicFramePr>
              <a:graphicFrameLocks noChangeAspect="1"/>
            </p:cNvGraphicFramePr>
            <p:nvPr/>
          </p:nvGraphicFramePr>
          <p:xfrm>
            <a:off x="3853" y="2372"/>
            <a:ext cx="191" cy="1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681" name="Equation" r:id="rId4" imgW="304560" imgH="279360" progId="Equation.DSMT4">
                    <p:embed/>
                  </p:oleObj>
                </mc:Choice>
                <mc:Fallback>
                  <p:oleObj name="Equation" r:id="rId4" imgW="304560" imgH="27936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53" y="2372"/>
                          <a:ext cx="191" cy="17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" name="Object 20"/>
            <p:cNvGraphicFramePr>
              <a:graphicFrameLocks noChangeAspect="1"/>
            </p:cNvGraphicFramePr>
            <p:nvPr/>
          </p:nvGraphicFramePr>
          <p:xfrm>
            <a:off x="4932" y="3204"/>
            <a:ext cx="88" cy="9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682" name="Equation" r:id="rId6" imgW="139680" imgH="152280" progId="Equation.DSMT4">
                    <p:embed/>
                  </p:oleObj>
                </mc:Choice>
                <mc:Fallback>
                  <p:oleObj name="Equation" r:id="rId6" imgW="139680" imgH="1522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32" y="3204"/>
                          <a:ext cx="88" cy="9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" name="Object 21"/>
            <p:cNvGraphicFramePr>
              <a:graphicFrameLocks noChangeAspect="1"/>
            </p:cNvGraphicFramePr>
            <p:nvPr/>
          </p:nvGraphicFramePr>
          <p:xfrm>
            <a:off x="4312" y="2736"/>
            <a:ext cx="640" cy="1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683" name="Equation" r:id="rId8" imgW="1015920" imgH="228600" progId="Equation.DSMT4">
                    <p:embed/>
                  </p:oleObj>
                </mc:Choice>
                <mc:Fallback>
                  <p:oleObj name="Equation" r:id="rId8" imgW="101592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12" y="2736"/>
                          <a:ext cx="640" cy="14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8" name="Group 35"/>
          <p:cNvGrpSpPr>
            <a:grpSpLocks noChangeAspect="1"/>
          </p:cNvGrpSpPr>
          <p:nvPr/>
        </p:nvGrpSpPr>
        <p:grpSpPr bwMode="auto">
          <a:xfrm>
            <a:off x="152399" y="1171571"/>
            <a:ext cx="4389120" cy="2999091"/>
            <a:chOff x="3072" y="708"/>
            <a:chExt cx="2084" cy="1424"/>
          </a:xfrm>
        </p:grpSpPr>
        <p:pic>
          <p:nvPicPr>
            <p:cNvPr id="9" name="Picture 32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3072" y="768"/>
              <a:ext cx="2084" cy="13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aphicFrame>
          <p:nvGraphicFramePr>
            <p:cNvPr id="10" name="Object 26"/>
            <p:cNvGraphicFramePr>
              <a:graphicFrameLocks noChangeAspect="1"/>
            </p:cNvGraphicFramePr>
            <p:nvPr/>
          </p:nvGraphicFramePr>
          <p:xfrm>
            <a:off x="4080" y="1816"/>
            <a:ext cx="191" cy="1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684" name="Equation" r:id="rId11" imgW="304560" imgH="279360" progId="Equation.DSMT4">
                    <p:embed/>
                  </p:oleObj>
                </mc:Choice>
                <mc:Fallback>
                  <p:oleObj name="Equation" r:id="rId11" imgW="304560" imgH="27936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80" y="1816"/>
                          <a:ext cx="191" cy="17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" name="Object 27"/>
            <p:cNvGraphicFramePr>
              <a:graphicFrameLocks noChangeAspect="1"/>
            </p:cNvGraphicFramePr>
            <p:nvPr/>
          </p:nvGraphicFramePr>
          <p:xfrm>
            <a:off x="4085" y="820"/>
            <a:ext cx="191" cy="1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685" name="Equation" r:id="rId13" imgW="304560" imgH="279360" progId="Equation.DSMT4">
                    <p:embed/>
                  </p:oleObj>
                </mc:Choice>
                <mc:Fallback>
                  <p:oleObj name="Equation" r:id="rId13" imgW="304560" imgH="27936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85" y="820"/>
                          <a:ext cx="191" cy="17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" name="Object 28"/>
            <p:cNvGraphicFramePr>
              <a:graphicFrameLocks noChangeAspect="1"/>
            </p:cNvGraphicFramePr>
            <p:nvPr/>
          </p:nvGraphicFramePr>
          <p:xfrm>
            <a:off x="4548" y="1380"/>
            <a:ext cx="88" cy="9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686" name="Equation" r:id="rId14" imgW="139680" imgH="152280" progId="Equation.DSMT4">
                    <p:embed/>
                  </p:oleObj>
                </mc:Choice>
                <mc:Fallback>
                  <p:oleObj name="Equation" r:id="rId14" imgW="139680" imgH="1522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48" y="1380"/>
                          <a:ext cx="88" cy="9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" name="Object 29"/>
            <p:cNvGraphicFramePr>
              <a:graphicFrameLocks noChangeAspect="1"/>
            </p:cNvGraphicFramePr>
            <p:nvPr/>
          </p:nvGraphicFramePr>
          <p:xfrm>
            <a:off x="3168" y="1008"/>
            <a:ext cx="640" cy="1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687" name="Equation" r:id="rId16" imgW="1015920" imgH="228600" progId="Equation.DSMT4">
                    <p:embed/>
                  </p:oleObj>
                </mc:Choice>
                <mc:Fallback>
                  <p:oleObj name="Equation" r:id="rId16" imgW="101592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68" y="1008"/>
                          <a:ext cx="640" cy="14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" name="Object 30"/>
            <p:cNvGraphicFramePr>
              <a:graphicFrameLocks noChangeAspect="1"/>
            </p:cNvGraphicFramePr>
            <p:nvPr/>
          </p:nvGraphicFramePr>
          <p:xfrm>
            <a:off x="4116" y="2012"/>
            <a:ext cx="88" cy="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688" name="Equation" r:id="rId17" imgW="139680" imgH="101520" progId="Equation.DSMT4">
                    <p:embed/>
                  </p:oleObj>
                </mc:Choice>
                <mc:Fallback>
                  <p:oleObj name="Equation" r:id="rId17" imgW="139680" imgH="10152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16" y="2012"/>
                          <a:ext cx="88" cy="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" name="Object 31"/>
            <p:cNvGraphicFramePr>
              <a:graphicFrameLocks noChangeAspect="1"/>
            </p:cNvGraphicFramePr>
            <p:nvPr/>
          </p:nvGraphicFramePr>
          <p:xfrm>
            <a:off x="4116" y="708"/>
            <a:ext cx="95" cy="9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689" name="Equation" r:id="rId19" imgW="152280" imgH="152280" progId="Equation.DSMT4">
                    <p:embed/>
                  </p:oleObj>
                </mc:Choice>
                <mc:Fallback>
                  <p:oleObj name="Equation" r:id="rId19" imgW="152280" imgH="1522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16" y="708"/>
                          <a:ext cx="95" cy="9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488142"/>
              </p:ext>
            </p:extLst>
          </p:nvPr>
        </p:nvGraphicFramePr>
        <p:xfrm>
          <a:off x="381000" y="4457700"/>
          <a:ext cx="5573643" cy="186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90" name="Equation" r:id="rId21" imgW="2616200" imgH="876300" progId="Equation.DSMT4">
                  <p:embed/>
                </p:oleObj>
              </mc:Choice>
              <mc:Fallback>
                <p:oleObj name="Equation" r:id="rId21" imgW="2616200" imgH="876300" progId="Equation.DSMT4">
                  <p:embed/>
                  <p:pic>
                    <p:nvPicPr>
                      <p:cNvPr id="0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4457700"/>
                        <a:ext cx="5573643" cy="186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6537960" y="4170662"/>
            <a:ext cx="19964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velocity cross flux density</a:t>
            </a:r>
          </a:p>
          <a:p>
            <a:r>
              <a:rPr lang="en-US" dirty="0" smtClean="0"/>
              <a:t>u cross 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3620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 sz="3600" dirty="0" smtClean="0"/>
              <a:t>Fig. 6.8 Example 6.3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328" y="990600"/>
            <a:ext cx="8581768" cy="2286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66800" y="3886200"/>
            <a:ext cx="6324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Determine the polarity of the induced </a:t>
            </a:r>
            <a:r>
              <a:rPr lang="en-US" dirty="0" err="1" smtClean="0"/>
              <a:t>emf</a:t>
            </a:r>
            <a:r>
              <a:rPr lang="en-US" dirty="0" smtClean="0"/>
              <a:t>.</a:t>
            </a:r>
          </a:p>
          <a:p>
            <a:r>
              <a:rPr lang="en-US" dirty="0" smtClean="0"/>
              <a:t>Top side or bottom side?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0606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sz="3600" dirty="0" smtClean="0"/>
              <a:t>Fig. 6.9 Motoring Mode</a:t>
            </a:r>
            <a:endParaRPr lang="en-US" sz="3600" dirty="0"/>
          </a:p>
        </p:txBody>
      </p:sp>
      <p:grpSp>
        <p:nvGrpSpPr>
          <p:cNvPr id="3" name="Group 43"/>
          <p:cNvGrpSpPr>
            <a:grpSpLocks noChangeAspect="1"/>
          </p:cNvGrpSpPr>
          <p:nvPr/>
        </p:nvGrpSpPr>
        <p:grpSpPr bwMode="auto">
          <a:xfrm>
            <a:off x="152400" y="1069964"/>
            <a:ext cx="5212080" cy="4283834"/>
            <a:chOff x="3360" y="624"/>
            <a:chExt cx="2100" cy="1726"/>
          </a:xfrm>
        </p:grpSpPr>
        <p:pic>
          <p:nvPicPr>
            <p:cNvPr id="4" name="Picture 2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360" y="624"/>
              <a:ext cx="2073" cy="17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aphicFrame>
          <p:nvGraphicFramePr>
            <p:cNvPr id="5" name="Object 10"/>
            <p:cNvGraphicFramePr>
              <a:graphicFrameLocks noChangeAspect="1"/>
            </p:cNvGraphicFramePr>
            <p:nvPr/>
          </p:nvGraphicFramePr>
          <p:xfrm>
            <a:off x="3393" y="1909"/>
            <a:ext cx="335" cy="13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276" name="Equation" r:id="rId4" imgW="533160" imgH="215640" progId="Equation.DSMT4">
                    <p:embed/>
                  </p:oleObj>
                </mc:Choice>
                <mc:Fallback>
                  <p:oleObj name="Equation" r:id="rId4" imgW="533160" imgH="2156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93" y="1909"/>
                          <a:ext cx="335" cy="13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" name="Object 11"/>
            <p:cNvGraphicFramePr>
              <a:graphicFrameLocks noChangeAspect="1"/>
            </p:cNvGraphicFramePr>
            <p:nvPr/>
          </p:nvGraphicFramePr>
          <p:xfrm>
            <a:off x="3364" y="1808"/>
            <a:ext cx="455" cy="1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277" name="Equation" r:id="rId6" imgW="723600" imgH="190440" progId="Equation.DSMT4">
                    <p:embed/>
                  </p:oleObj>
                </mc:Choice>
                <mc:Fallback>
                  <p:oleObj name="Equation" r:id="rId6" imgW="723600" imgH="1904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64" y="1808"/>
                          <a:ext cx="455" cy="12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" name="Object 12"/>
            <p:cNvGraphicFramePr>
              <a:graphicFrameLocks noChangeAspect="1"/>
            </p:cNvGraphicFramePr>
            <p:nvPr/>
          </p:nvGraphicFramePr>
          <p:xfrm>
            <a:off x="3792" y="1344"/>
            <a:ext cx="95" cy="9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278" name="Equation" r:id="rId8" imgW="152280" imgH="152280" progId="Equation.DSMT4">
                    <p:embed/>
                  </p:oleObj>
                </mc:Choice>
                <mc:Fallback>
                  <p:oleObj name="Equation" r:id="rId8" imgW="152280" imgH="1522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92" y="1344"/>
                          <a:ext cx="95" cy="9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" name="Object 13"/>
            <p:cNvGraphicFramePr>
              <a:graphicFrameLocks noChangeAspect="1"/>
            </p:cNvGraphicFramePr>
            <p:nvPr/>
          </p:nvGraphicFramePr>
          <p:xfrm>
            <a:off x="3780" y="1580"/>
            <a:ext cx="88" cy="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279" name="Equation" r:id="rId10" imgW="139680" imgH="101520" progId="Equation.DSMT4">
                    <p:embed/>
                  </p:oleObj>
                </mc:Choice>
                <mc:Fallback>
                  <p:oleObj name="Equation" r:id="rId10" imgW="139680" imgH="10152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80" y="1580"/>
                          <a:ext cx="88" cy="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" name="Object 14"/>
            <p:cNvGraphicFramePr>
              <a:graphicFrameLocks noChangeAspect="1"/>
            </p:cNvGraphicFramePr>
            <p:nvPr/>
          </p:nvGraphicFramePr>
          <p:xfrm>
            <a:off x="3772" y="1416"/>
            <a:ext cx="120" cy="15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280" name="Equation" r:id="rId12" imgW="190440" imgH="241200" progId="Equation.DSMT4">
                    <p:embed/>
                  </p:oleObj>
                </mc:Choice>
                <mc:Fallback>
                  <p:oleObj name="Equation" r:id="rId12" imgW="190440" imgH="241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72" y="1416"/>
                          <a:ext cx="120" cy="15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" name="Object 15"/>
            <p:cNvGraphicFramePr>
              <a:graphicFrameLocks noChangeAspect="1"/>
            </p:cNvGraphicFramePr>
            <p:nvPr/>
          </p:nvGraphicFramePr>
          <p:xfrm>
            <a:off x="4388" y="1450"/>
            <a:ext cx="191" cy="15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281" name="Equation" r:id="rId14" imgW="304560" imgH="241200" progId="Equation.DSMT4">
                    <p:embed/>
                  </p:oleObj>
                </mc:Choice>
                <mc:Fallback>
                  <p:oleObj name="Equation" r:id="rId14" imgW="304560" imgH="241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88" y="1450"/>
                          <a:ext cx="191" cy="15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" name="Object 1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59338272"/>
                </p:ext>
              </p:extLst>
            </p:nvPr>
          </p:nvGraphicFramePr>
          <p:xfrm>
            <a:off x="4199" y="1248"/>
            <a:ext cx="176" cy="15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282" name="Equation" r:id="rId16" imgW="279360" imgH="241200" progId="Equation.DSMT4">
                    <p:embed/>
                  </p:oleObj>
                </mc:Choice>
                <mc:Fallback>
                  <p:oleObj name="Equation" r:id="rId16" imgW="279360" imgH="241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99" y="1248"/>
                          <a:ext cx="176" cy="15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" name="Object 17"/>
            <p:cNvGraphicFramePr>
              <a:graphicFrameLocks noChangeAspect="1"/>
            </p:cNvGraphicFramePr>
            <p:nvPr/>
          </p:nvGraphicFramePr>
          <p:xfrm>
            <a:off x="4212" y="692"/>
            <a:ext cx="95" cy="1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283" name="Equation" r:id="rId18" imgW="152280" imgH="190440" progId="Equation.DSMT4">
                    <p:embed/>
                  </p:oleObj>
                </mc:Choice>
                <mc:Fallback>
                  <p:oleObj name="Equation" r:id="rId18" imgW="152280" imgH="1904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12" y="692"/>
                          <a:ext cx="95" cy="12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" name="Object 18"/>
            <p:cNvGraphicFramePr>
              <a:graphicFrameLocks noChangeAspect="1"/>
            </p:cNvGraphicFramePr>
            <p:nvPr/>
          </p:nvGraphicFramePr>
          <p:xfrm>
            <a:off x="3396" y="1416"/>
            <a:ext cx="95" cy="15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284" name="Equation" r:id="rId20" imgW="152280" imgH="241200" progId="Equation.DSMT4">
                    <p:embed/>
                  </p:oleObj>
                </mc:Choice>
                <mc:Fallback>
                  <p:oleObj name="Equation" r:id="rId20" imgW="152280" imgH="241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96" y="1416"/>
                          <a:ext cx="95" cy="15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" name="Object 19"/>
            <p:cNvGraphicFramePr>
              <a:graphicFrameLocks noChangeAspect="1"/>
            </p:cNvGraphicFramePr>
            <p:nvPr/>
          </p:nvGraphicFramePr>
          <p:xfrm>
            <a:off x="5181" y="1376"/>
            <a:ext cx="279" cy="11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285" name="Equation" r:id="rId22" imgW="444240" imgH="177480" progId="Equation.DSMT4">
                    <p:embed/>
                  </p:oleObj>
                </mc:Choice>
                <mc:Fallback>
                  <p:oleObj name="Equation" r:id="rId22" imgW="444240" imgH="177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81" y="1376"/>
                          <a:ext cx="279" cy="11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" name="Object 21"/>
            <p:cNvGraphicFramePr>
              <a:graphicFrameLocks noChangeAspect="1"/>
            </p:cNvGraphicFramePr>
            <p:nvPr/>
          </p:nvGraphicFramePr>
          <p:xfrm>
            <a:off x="5196" y="1568"/>
            <a:ext cx="208" cy="1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286" name="Equation" r:id="rId24" imgW="330120" imgH="190440" progId="Equation.DSMT4">
                    <p:embed/>
                  </p:oleObj>
                </mc:Choice>
                <mc:Fallback>
                  <p:oleObj name="Equation" r:id="rId24" imgW="330120" imgH="1904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96" y="1568"/>
                          <a:ext cx="208" cy="12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6" name="Group 49"/>
          <p:cNvGrpSpPr>
            <a:grpSpLocks noChangeAspect="1"/>
          </p:cNvGrpSpPr>
          <p:nvPr/>
        </p:nvGrpSpPr>
        <p:grpSpPr bwMode="auto">
          <a:xfrm>
            <a:off x="5882640" y="1219195"/>
            <a:ext cx="3108960" cy="3727047"/>
            <a:chOff x="3792" y="2377"/>
            <a:chExt cx="1343" cy="1610"/>
          </a:xfrm>
        </p:grpSpPr>
        <p:pic>
          <p:nvPicPr>
            <p:cNvPr id="17" name="Picture 37"/>
            <p:cNvPicPr>
              <a:picLocks noChangeAspect="1" noChangeArrowheads="1"/>
            </p:cNvPicPr>
            <p:nvPr/>
          </p:nvPicPr>
          <p:blipFill>
            <a:blip r:embed="rId26" cstate="print"/>
            <a:srcRect/>
            <a:stretch>
              <a:fillRect/>
            </a:stretch>
          </p:blipFill>
          <p:spPr bwMode="auto">
            <a:xfrm>
              <a:off x="3792" y="2400"/>
              <a:ext cx="1278" cy="15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aphicFrame>
          <p:nvGraphicFramePr>
            <p:cNvPr id="18" name="Object 24"/>
            <p:cNvGraphicFramePr>
              <a:graphicFrameLocks noChangeAspect="1"/>
            </p:cNvGraphicFramePr>
            <p:nvPr/>
          </p:nvGraphicFramePr>
          <p:xfrm>
            <a:off x="3916" y="2952"/>
            <a:ext cx="120" cy="15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287" name="Equation" r:id="rId27" imgW="190440" imgH="241200" progId="Equation.DSMT4">
                    <p:embed/>
                  </p:oleObj>
                </mc:Choice>
                <mc:Fallback>
                  <p:oleObj name="Equation" r:id="rId27" imgW="190440" imgH="241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16" y="2952"/>
                          <a:ext cx="120" cy="15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" name="Object 25"/>
            <p:cNvGraphicFramePr>
              <a:graphicFrameLocks noChangeAspect="1"/>
            </p:cNvGraphicFramePr>
            <p:nvPr/>
          </p:nvGraphicFramePr>
          <p:xfrm>
            <a:off x="3924" y="2377"/>
            <a:ext cx="95" cy="15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288" name="Equation" r:id="rId28" imgW="152280" imgH="241200" progId="Equation.DSMT4">
                    <p:embed/>
                  </p:oleObj>
                </mc:Choice>
                <mc:Fallback>
                  <p:oleObj name="Equation" r:id="rId28" imgW="152280" imgH="241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24" y="2377"/>
                          <a:ext cx="95" cy="15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" name="Object 26"/>
            <p:cNvGraphicFramePr>
              <a:graphicFrameLocks noChangeAspect="1"/>
            </p:cNvGraphicFramePr>
            <p:nvPr/>
          </p:nvGraphicFramePr>
          <p:xfrm>
            <a:off x="4272" y="2466"/>
            <a:ext cx="79" cy="11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289" name="Equation" r:id="rId29" imgW="126720" imgH="177480" progId="Equation.DSMT4">
                    <p:embed/>
                  </p:oleObj>
                </mc:Choice>
                <mc:Fallback>
                  <p:oleObj name="Equation" r:id="rId29" imgW="126720" imgH="177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72" y="2466"/>
                          <a:ext cx="79" cy="11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" name="Object 27"/>
            <p:cNvGraphicFramePr>
              <a:graphicFrameLocks noChangeAspect="1"/>
            </p:cNvGraphicFramePr>
            <p:nvPr/>
          </p:nvGraphicFramePr>
          <p:xfrm>
            <a:off x="3792" y="2820"/>
            <a:ext cx="144" cy="11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290" name="Equation" r:id="rId31" imgW="228600" imgH="177480" progId="Equation.DSMT4">
                    <p:embed/>
                  </p:oleObj>
                </mc:Choice>
                <mc:Fallback>
                  <p:oleObj name="Equation" r:id="rId31" imgW="228600" imgH="177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92" y="2820"/>
                          <a:ext cx="144" cy="11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" name="Object 28"/>
            <p:cNvGraphicFramePr>
              <a:graphicFrameLocks noChangeAspect="1"/>
            </p:cNvGraphicFramePr>
            <p:nvPr/>
          </p:nvGraphicFramePr>
          <p:xfrm>
            <a:off x="4212" y="3008"/>
            <a:ext cx="103" cy="11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291" name="Equation" r:id="rId33" imgW="164880" imgH="177480" progId="Equation.DSMT4">
                    <p:embed/>
                  </p:oleObj>
                </mc:Choice>
                <mc:Fallback>
                  <p:oleObj name="Equation" r:id="rId33" imgW="164880" imgH="177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12" y="3008"/>
                          <a:ext cx="103" cy="11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3" name="Object 29"/>
            <p:cNvGraphicFramePr>
              <a:graphicFrameLocks noChangeAspect="1"/>
            </p:cNvGraphicFramePr>
            <p:nvPr/>
          </p:nvGraphicFramePr>
          <p:xfrm>
            <a:off x="4288" y="3392"/>
            <a:ext cx="176" cy="11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292" name="Equation" r:id="rId35" imgW="279360" imgH="177480" progId="Equation.DSMT4">
                    <p:embed/>
                  </p:oleObj>
                </mc:Choice>
                <mc:Fallback>
                  <p:oleObj name="Equation" r:id="rId35" imgW="279360" imgH="177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88" y="3392"/>
                          <a:ext cx="176" cy="11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4" name="Object 30"/>
            <p:cNvGraphicFramePr>
              <a:graphicFrameLocks noChangeAspect="1"/>
            </p:cNvGraphicFramePr>
            <p:nvPr/>
          </p:nvGraphicFramePr>
          <p:xfrm>
            <a:off x="3959" y="2753"/>
            <a:ext cx="71" cy="9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293" name="Equation" r:id="rId37" imgW="114120" imgH="152280" progId="Equation.DSMT4">
                    <p:embed/>
                  </p:oleObj>
                </mc:Choice>
                <mc:Fallback>
                  <p:oleObj name="Equation" r:id="rId37" imgW="114120" imgH="1522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59" y="2753"/>
                          <a:ext cx="71" cy="9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" name="Object 33"/>
            <p:cNvGraphicFramePr>
              <a:graphicFrameLocks noChangeAspect="1"/>
            </p:cNvGraphicFramePr>
            <p:nvPr/>
          </p:nvGraphicFramePr>
          <p:xfrm>
            <a:off x="3848" y="3532"/>
            <a:ext cx="191" cy="15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294" name="Equation" r:id="rId39" imgW="304560" imgH="241200" progId="Equation.DSMT4">
                    <p:embed/>
                  </p:oleObj>
                </mc:Choice>
                <mc:Fallback>
                  <p:oleObj name="Equation" r:id="rId39" imgW="304560" imgH="241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48" y="3532"/>
                          <a:ext cx="191" cy="15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6" name="Object 34"/>
            <p:cNvGraphicFramePr>
              <a:graphicFrameLocks noChangeAspect="1"/>
            </p:cNvGraphicFramePr>
            <p:nvPr/>
          </p:nvGraphicFramePr>
          <p:xfrm>
            <a:off x="5028" y="2672"/>
            <a:ext cx="95" cy="1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295" name="Equation" r:id="rId40" imgW="152280" imgH="190440" progId="Equation.DSMT4">
                    <p:embed/>
                  </p:oleObj>
                </mc:Choice>
                <mc:Fallback>
                  <p:oleObj name="Equation" r:id="rId40" imgW="152280" imgH="1904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28" y="2672"/>
                          <a:ext cx="95" cy="12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7" name="Object 38"/>
            <p:cNvGraphicFramePr>
              <a:graphicFrameLocks noChangeAspect="1"/>
            </p:cNvGraphicFramePr>
            <p:nvPr/>
          </p:nvGraphicFramePr>
          <p:xfrm>
            <a:off x="4280" y="2734"/>
            <a:ext cx="183" cy="12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296" name="Equation" r:id="rId41" imgW="291960" imgH="203040" progId="Equation.DSMT4">
                    <p:embed/>
                  </p:oleObj>
                </mc:Choice>
                <mc:Fallback>
                  <p:oleObj name="Equation" r:id="rId41" imgW="291960" imgH="2030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80" y="2734"/>
                          <a:ext cx="183" cy="12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8" name="Object 39"/>
            <p:cNvGraphicFramePr>
              <a:graphicFrameLocks noChangeAspect="1"/>
            </p:cNvGraphicFramePr>
            <p:nvPr/>
          </p:nvGraphicFramePr>
          <p:xfrm>
            <a:off x="4860" y="2730"/>
            <a:ext cx="183" cy="12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297" name="Equation" r:id="rId43" imgW="291960" imgH="203040" progId="Equation.DSMT4">
                    <p:embed/>
                  </p:oleObj>
                </mc:Choice>
                <mc:Fallback>
                  <p:oleObj name="Equation" r:id="rId43" imgW="291960" imgH="2030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60" y="2730"/>
                          <a:ext cx="183" cy="12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9" name="Object 45"/>
            <p:cNvGraphicFramePr>
              <a:graphicFrameLocks noChangeAspect="1"/>
            </p:cNvGraphicFramePr>
            <p:nvPr/>
          </p:nvGraphicFramePr>
          <p:xfrm>
            <a:off x="3966" y="3312"/>
            <a:ext cx="71" cy="9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298" name="Equation" r:id="rId45" imgW="114120" imgH="152280" progId="Equation.DSMT4">
                    <p:embed/>
                  </p:oleObj>
                </mc:Choice>
                <mc:Fallback>
                  <p:oleObj name="Equation" r:id="rId45" imgW="114120" imgH="1522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66" y="3312"/>
                          <a:ext cx="71" cy="9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" name="Object 46"/>
            <p:cNvGraphicFramePr>
              <a:graphicFrameLocks noChangeAspect="1"/>
            </p:cNvGraphicFramePr>
            <p:nvPr/>
          </p:nvGraphicFramePr>
          <p:xfrm>
            <a:off x="3966" y="3804"/>
            <a:ext cx="71" cy="9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299" name="Equation" r:id="rId46" imgW="114120" imgH="152280" progId="Equation.DSMT4">
                    <p:embed/>
                  </p:oleObj>
                </mc:Choice>
                <mc:Fallback>
                  <p:oleObj name="Equation" r:id="rId46" imgW="114120" imgH="1522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66" y="3804"/>
                          <a:ext cx="71" cy="9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1" name="Object 47"/>
            <p:cNvGraphicFramePr>
              <a:graphicFrameLocks noChangeAspect="1"/>
            </p:cNvGraphicFramePr>
            <p:nvPr/>
          </p:nvGraphicFramePr>
          <p:xfrm>
            <a:off x="5040" y="3264"/>
            <a:ext cx="95" cy="1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00" name="Equation" r:id="rId47" imgW="152280" imgH="190440" progId="Equation.DSMT4">
                    <p:embed/>
                  </p:oleObj>
                </mc:Choice>
                <mc:Fallback>
                  <p:oleObj name="Equation" r:id="rId47" imgW="152280" imgH="1904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40" y="3264"/>
                          <a:ext cx="95" cy="12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2" name="Object 48"/>
            <p:cNvGraphicFramePr>
              <a:graphicFrameLocks noChangeAspect="1"/>
            </p:cNvGraphicFramePr>
            <p:nvPr/>
          </p:nvGraphicFramePr>
          <p:xfrm>
            <a:off x="5040" y="3840"/>
            <a:ext cx="95" cy="1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01" name="Equation" r:id="rId48" imgW="152280" imgH="190440" progId="Equation.DSMT4">
                    <p:embed/>
                  </p:oleObj>
                </mc:Choice>
                <mc:Fallback>
                  <p:oleObj name="Equation" r:id="rId48" imgW="152280" imgH="1904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40" y="3840"/>
                          <a:ext cx="95" cy="12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3" name="TextBox 32"/>
          <p:cNvSpPr txBox="1"/>
          <p:nvPr/>
        </p:nvSpPr>
        <p:spPr>
          <a:xfrm>
            <a:off x="152401" y="5410200"/>
            <a:ext cx="86887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stator sets up B. An external source sets up </a:t>
            </a:r>
            <a:r>
              <a:rPr lang="en-US" dirty="0" err="1" smtClean="0"/>
              <a:t>ir.</a:t>
            </a:r>
            <a:r>
              <a:rPr lang="en-US" dirty="0" smtClean="0"/>
              <a:t> Ignore resistance.</a:t>
            </a:r>
          </a:p>
          <a:p>
            <a:r>
              <a:rPr lang="en-US" dirty="0" smtClean="0"/>
              <a:t>Determine the polarity of the torque Tem as a function of delta.</a:t>
            </a:r>
          </a:p>
          <a:p>
            <a:r>
              <a:rPr lang="en-US" dirty="0" smtClean="0"/>
              <a:t>Determine the polarity of the </a:t>
            </a:r>
            <a:r>
              <a:rPr lang="en-US" dirty="0" err="1" smtClean="0"/>
              <a:t>bemf</a:t>
            </a:r>
            <a:r>
              <a:rPr lang="en-US" dirty="0" smtClean="0"/>
              <a:t> </a:t>
            </a:r>
            <a:r>
              <a:rPr lang="en-US" dirty="0" err="1" smtClean="0"/>
              <a:t>er</a:t>
            </a:r>
            <a:r>
              <a:rPr lang="en-US" dirty="0" smtClean="0"/>
              <a:t> as a function of delta.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5821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77200" y="76200"/>
            <a:ext cx="990600" cy="1371600"/>
          </a:xfrm>
        </p:spPr>
        <p:txBody>
          <a:bodyPr/>
          <a:lstStyle/>
          <a:p>
            <a:r>
              <a:rPr lang="en-US" sz="3200" dirty="0" err="1" smtClean="0"/>
              <a:t>Hk</a:t>
            </a:r>
            <a:r>
              <a:rPr lang="en-US" sz="3200" dirty="0" smtClean="0"/>
              <a:t>. 4-5</a:t>
            </a:r>
            <a:br>
              <a:rPr lang="en-US" sz="3200" dirty="0" smtClean="0"/>
            </a:br>
            <a:r>
              <a:rPr lang="en-US" sz="1600" dirty="0" err="1" smtClean="0"/>
              <a:t>Vd</a:t>
            </a:r>
            <a:r>
              <a:rPr lang="en-US" sz="1600" dirty="0" smtClean="0"/>
              <a:t> = 150</a:t>
            </a:r>
            <a:endParaRPr lang="en-US" sz="1600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" y="0"/>
            <a:ext cx="7553739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705600" y="3048000"/>
            <a:ext cx="2362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Check the sum and the difference.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6473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sz="3600" dirty="0" smtClean="0"/>
              <a:t>Fig. 6.1 Electric Machine</a:t>
            </a:r>
            <a:endParaRPr lang="en-US" sz="3600" dirty="0"/>
          </a:p>
        </p:txBody>
      </p:sp>
      <p:grpSp>
        <p:nvGrpSpPr>
          <p:cNvPr id="4" name="Group 26"/>
          <p:cNvGrpSpPr>
            <a:grpSpLocks/>
          </p:cNvGrpSpPr>
          <p:nvPr/>
        </p:nvGrpSpPr>
        <p:grpSpPr bwMode="auto">
          <a:xfrm>
            <a:off x="76200" y="1447800"/>
            <a:ext cx="8915400" cy="2971800"/>
            <a:chOff x="384" y="1344"/>
            <a:chExt cx="4246" cy="1191"/>
          </a:xfrm>
        </p:grpSpPr>
        <p:pic>
          <p:nvPicPr>
            <p:cNvPr id="5" name="Picture 11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296" y="1344"/>
              <a:ext cx="3334" cy="1170"/>
            </a:xfrm>
            <a:prstGeom prst="rect">
              <a:avLst/>
            </a:prstGeom>
            <a:noFill/>
            <a:ln>
              <a:noFill/>
            </a:ln>
            <a:effectLst/>
          </p:spPr>
        </p:pic>
        <p:graphicFrame>
          <p:nvGraphicFramePr>
            <p:cNvPr id="6" name="Object 12"/>
            <p:cNvGraphicFramePr>
              <a:graphicFrameLocks noChangeAspect="1"/>
            </p:cNvGraphicFramePr>
            <p:nvPr/>
          </p:nvGraphicFramePr>
          <p:xfrm>
            <a:off x="384" y="2344"/>
            <a:ext cx="1128" cy="16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539" name="MathType Equation" r:id="rId4" imgW="1790640" imgH="266400" progId="Equation">
                    <p:embed/>
                  </p:oleObj>
                </mc:Choice>
                <mc:Fallback>
                  <p:oleObj name="MathType Equation" r:id="rId4" imgW="1790640" imgH="266400" progId="Equation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4" y="2344"/>
                          <a:ext cx="1128" cy="16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" name="Object 13"/>
            <p:cNvGraphicFramePr>
              <a:graphicFrameLocks noChangeAspect="1"/>
            </p:cNvGraphicFramePr>
            <p:nvPr/>
          </p:nvGraphicFramePr>
          <p:xfrm>
            <a:off x="436" y="2104"/>
            <a:ext cx="1024" cy="16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540" name="MathType Equation" r:id="rId6" imgW="1625400" imgH="266400" progId="Equation">
                    <p:embed/>
                  </p:oleObj>
                </mc:Choice>
                <mc:Fallback>
                  <p:oleObj name="MathType Equation" r:id="rId6" imgW="1625400" imgH="266400" progId="Equation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6" y="2104"/>
                          <a:ext cx="1024" cy="16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" name="Object 14"/>
            <p:cNvGraphicFramePr>
              <a:graphicFrameLocks noChangeAspect="1"/>
            </p:cNvGraphicFramePr>
            <p:nvPr/>
          </p:nvGraphicFramePr>
          <p:xfrm>
            <a:off x="2877" y="2100"/>
            <a:ext cx="335" cy="18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541" name="Equation" r:id="rId8" imgW="533160" imgH="291960" progId="Equation.DSMT4">
                    <p:embed/>
                  </p:oleObj>
                </mc:Choice>
                <mc:Fallback>
                  <p:oleObj name="Equation" r:id="rId8" imgW="533160" imgH="29196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77" y="2100"/>
                          <a:ext cx="335" cy="18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" name="Object 16"/>
            <p:cNvGraphicFramePr>
              <a:graphicFrameLocks noChangeAspect="1"/>
            </p:cNvGraphicFramePr>
            <p:nvPr/>
          </p:nvGraphicFramePr>
          <p:xfrm>
            <a:off x="1769" y="2100"/>
            <a:ext cx="279" cy="18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542" name="Equation" r:id="rId10" imgW="444240" imgH="291960" progId="Equation.DSMT4">
                    <p:embed/>
                  </p:oleObj>
                </mc:Choice>
                <mc:Fallback>
                  <p:oleObj name="Equation" r:id="rId10" imgW="444240" imgH="29196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69" y="2100"/>
                          <a:ext cx="279" cy="18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" name="Object 19"/>
            <p:cNvGraphicFramePr>
              <a:graphicFrameLocks noChangeAspect="1"/>
            </p:cNvGraphicFramePr>
            <p:nvPr/>
          </p:nvGraphicFramePr>
          <p:xfrm>
            <a:off x="1392" y="1488"/>
            <a:ext cx="631" cy="39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543" name="MathType Equation" r:id="rId12" imgW="1002960" imgH="622080" progId="Equation">
                    <p:embed/>
                  </p:oleObj>
                </mc:Choice>
                <mc:Fallback>
                  <p:oleObj name="MathType Equation" r:id="rId12" imgW="1002960" imgH="622080" progId="Equation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92" y="1488"/>
                          <a:ext cx="631" cy="39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" name="Object 20"/>
            <p:cNvGraphicFramePr>
              <a:graphicFrameLocks noChangeAspect="1"/>
            </p:cNvGraphicFramePr>
            <p:nvPr/>
          </p:nvGraphicFramePr>
          <p:xfrm>
            <a:off x="2544" y="1488"/>
            <a:ext cx="631" cy="3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544" name="MathType Equation" r:id="rId14" imgW="1002960" imgH="571320" progId="Equation">
                    <p:embed/>
                  </p:oleObj>
                </mc:Choice>
                <mc:Fallback>
                  <p:oleObj name="MathType Equation" r:id="rId14" imgW="1002960" imgH="571320" progId="Equation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44" y="1488"/>
                          <a:ext cx="631" cy="36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" name="Object 21"/>
            <p:cNvGraphicFramePr>
              <a:graphicFrameLocks noChangeAspect="1"/>
            </p:cNvGraphicFramePr>
            <p:nvPr/>
          </p:nvGraphicFramePr>
          <p:xfrm>
            <a:off x="3792" y="1488"/>
            <a:ext cx="760" cy="39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545" name="MathType Equation" r:id="rId16" imgW="1206360" imgH="622080" progId="Equation">
                    <p:embed/>
                  </p:oleObj>
                </mc:Choice>
                <mc:Fallback>
                  <p:oleObj name="MathType Equation" r:id="rId16" imgW="1206360" imgH="622080" progId="Equation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92" y="1488"/>
                          <a:ext cx="760" cy="39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" name="Object 24"/>
            <p:cNvGraphicFramePr>
              <a:graphicFrameLocks noChangeAspect="1"/>
            </p:cNvGraphicFramePr>
            <p:nvPr/>
          </p:nvGraphicFramePr>
          <p:xfrm>
            <a:off x="3504" y="2352"/>
            <a:ext cx="335" cy="18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546" name="Equation" r:id="rId18" imgW="533160" imgH="291960" progId="Equation.DSMT4">
                    <p:embed/>
                  </p:oleObj>
                </mc:Choice>
                <mc:Fallback>
                  <p:oleObj name="Equation" r:id="rId18" imgW="533160" imgH="29196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04" y="2352"/>
                          <a:ext cx="335" cy="18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" name="Object 25"/>
            <p:cNvGraphicFramePr>
              <a:graphicFrameLocks noChangeAspect="1"/>
            </p:cNvGraphicFramePr>
            <p:nvPr/>
          </p:nvGraphicFramePr>
          <p:xfrm>
            <a:off x="2352" y="2352"/>
            <a:ext cx="279" cy="18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547" name="Equation" r:id="rId19" imgW="444240" imgH="291960" progId="Equation.DSMT4">
                    <p:embed/>
                  </p:oleObj>
                </mc:Choice>
                <mc:Fallback>
                  <p:oleObj name="Equation" r:id="rId19" imgW="444240" imgH="29196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52" y="2352"/>
                          <a:ext cx="279" cy="18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5" name="TextBox 14"/>
          <p:cNvSpPr txBox="1"/>
          <p:nvPr/>
        </p:nvSpPr>
        <p:spPr>
          <a:xfrm>
            <a:off x="1295400" y="4800600"/>
            <a:ext cx="429155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Examples to the right?</a:t>
            </a:r>
          </a:p>
          <a:p>
            <a:r>
              <a:rPr lang="en-US" dirty="0" smtClean="0"/>
              <a:t>Examples to the left?</a:t>
            </a:r>
          </a:p>
          <a:p>
            <a:r>
              <a:rPr lang="en-US" dirty="0" smtClean="0"/>
              <a:t>Examples both ways?</a:t>
            </a:r>
          </a:p>
          <a:p>
            <a:r>
              <a:rPr lang="en-US" dirty="0" smtClean="0"/>
              <a:t>Which way is the most common?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4443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4.5</a:t>
            </a:r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043113"/>
            <a:ext cx="8967950" cy="329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92544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0" y="27039"/>
            <a:ext cx="2743200" cy="533400"/>
          </a:xfrm>
        </p:spPr>
        <p:txBody>
          <a:bodyPr/>
          <a:lstStyle/>
          <a:p>
            <a:r>
              <a:rPr lang="en-US" sz="3600" dirty="0" err="1" smtClean="0"/>
              <a:t>Hk</a:t>
            </a:r>
            <a:r>
              <a:rPr lang="en-US" sz="3600" dirty="0" smtClean="0"/>
              <a:t>. 4.5</a:t>
            </a:r>
            <a:endParaRPr lang="en-US" sz="3600" dirty="0"/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9" y="1066800"/>
            <a:ext cx="8776791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9314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0" y="27039"/>
            <a:ext cx="2743200" cy="533400"/>
          </a:xfrm>
        </p:spPr>
        <p:txBody>
          <a:bodyPr/>
          <a:lstStyle/>
          <a:p>
            <a:r>
              <a:rPr lang="en-US" sz="3600" dirty="0" err="1" smtClean="0"/>
              <a:t>Hk</a:t>
            </a:r>
            <a:r>
              <a:rPr lang="en-US" sz="3600" dirty="0" smtClean="0"/>
              <a:t>. 4.5</a:t>
            </a:r>
            <a:endParaRPr lang="en-US" sz="3600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95319"/>
            <a:ext cx="9052560" cy="5382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1859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2800" y="152400"/>
            <a:ext cx="1828800" cy="609600"/>
          </a:xfrm>
        </p:spPr>
        <p:txBody>
          <a:bodyPr/>
          <a:lstStyle/>
          <a:p>
            <a:r>
              <a:rPr lang="en-US" sz="3200" dirty="0" err="1" smtClean="0"/>
              <a:t>Hk</a:t>
            </a:r>
            <a:r>
              <a:rPr lang="en-US" sz="3200" dirty="0" smtClean="0"/>
              <a:t>. 4-6</a:t>
            </a:r>
            <a:endParaRPr lang="en-US" sz="3200" dirty="0"/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990600"/>
            <a:ext cx="9085353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1620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2800" y="152400"/>
            <a:ext cx="1828800" cy="609600"/>
          </a:xfrm>
        </p:spPr>
        <p:txBody>
          <a:bodyPr/>
          <a:lstStyle/>
          <a:p>
            <a:r>
              <a:rPr lang="en-US" sz="3200" dirty="0" err="1" smtClean="0"/>
              <a:t>Hk</a:t>
            </a:r>
            <a:r>
              <a:rPr lang="en-US" sz="3200" dirty="0" smtClean="0"/>
              <a:t>. 4-6</a:t>
            </a:r>
            <a:endParaRPr lang="en-US" sz="3200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8960753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8178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2800" y="152400"/>
            <a:ext cx="1828800" cy="609600"/>
          </a:xfrm>
        </p:spPr>
        <p:txBody>
          <a:bodyPr/>
          <a:lstStyle/>
          <a:p>
            <a:r>
              <a:rPr lang="en-US" sz="3200" dirty="0" err="1" smtClean="0"/>
              <a:t>Hk</a:t>
            </a:r>
            <a:r>
              <a:rPr lang="en-US" sz="3200" dirty="0" smtClean="0"/>
              <a:t>. 4-6</a:t>
            </a:r>
            <a:endParaRPr lang="en-US" sz="3200" dirty="0"/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990600"/>
            <a:ext cx="9085353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8178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2800" y="152400"/>
            <a:ext cx="1828800" cy="609600"/>
          </a:xfrm>
        </p:spPr>
        <p:txBody>
          <a:bodyPr/>
          <a:lstStyle/>
          <a:p>
            <a:r>
              <a:rPr lang="en-US" sz="3200" dirty="0" err="1" smtClean="0"/>
              <a:t>Hk</a:t>
            </a:r>
            <a:r>
              <a:rPr lang="en-US" sz="3200" dirty="0" smtClean="0"/>
              <a:t>. 4-6</a:t>
            </a:r>
            <a:endParaRPr lang="en-US" sz="3200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" y="847724"/>
            <a:ext cx="8568739" cy="570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3739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2400" y="0"/>
            <a:ext cx="5181600" cy="838200"/>
          </a:xfrm>
        </p:spPr>
        <p:txBody>
          <a:bodyPr/>
          <a:lstStyle/>
          <a:p>
            <a:r>
              <a:rPr lang="en-US" sz="3200" dirty="0" err="1" smtClean="0"/>
              <a:t>Hk</a:t>
            </a:r>
            <a:r>
              <a:rPr lang="en-US" sz="3200" dirty="0" smtClean="0"/>
              <a:t>. 4-6</a:t>
            </a:r>
            <a:endParaRPr lang="en-US" sz="3200" dirty="0"/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" y="714375"/>
            <a:ext cx="8958815" cy="553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6229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43800" y="533400"/>
            <a:ext cx="1447800" cy="1143000"/>
          </a:xfrm>
        </p:spPr>
        <p:txBody>
          <a:bodyPr/>
          <a:lstStyle/>
          <a:p>
            <a:r>
              <a:rPr lang="en-US" dirty="0" err="1" smtClean="0"/>
              <a:t>Hk</a:t>
            </a:r>
            <a:r>
              <a:rPr lang="en-US" dirty="0" smtClean="0"/>
              <a:t> 4-7</a:t>
            </a: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199"/>
            <a:ext cx="7467600" cy="6693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890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0" y="0"/>
            <a:ext cx="990600" cy="914400"/>
          </a:xfrm>
        </p:spPr>
        <p:txBody>
          <a:bodyPr/>
          <a:lstStyle/>
          <a:p>
            <a:r>
              <a:rPr lang="en-US" sz="3200" dirty="0" smtClean="0"/>
              <a:t>4.7</a:t>
            </a:r>
            <a:endParaRPr lang="en-US" sz="3200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7275"/>
            <a:ext cx="9092231" cy="397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0922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5638" y="76200"/>
            <a:ext cx="2218362" cy="1752600"/>
          </a:xfrm>
        </p:spPr>
        <p:txBody>
          <a:bodyPr/>
          <a:lstStyle/>
          <a:p>
            <a:r>
              <a:rPr lang="en-US" sz="2800" dirty="0" smtClean="0"/>
              <a:t>HEV PM motor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0"/>
            <a:ext cx="7001838" cy="6629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705600" y="2133600"/>
            <a:ext cx="2209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cylindrical in shape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shaft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mounting holes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cooling ports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electrical terminal box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1271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7250" y="609600"/>
            <a:ext cx="1456750" cy="2895600"/>
          </a:xfrm>
        </p:spPr>
        <p:txBody>
          <a:bodyPr/>
          <a:lstStyle/>
          <a:p>
            <a:r>
              <a:rPr lang="en-US" sz="2800" dirty="0" smtClean="0"/>
              <a:t>Tesla Connector</a:t>
            </a:r>
            <a:endParaRPr lang="en-US" sz="2800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400"/>
            <a:ext cx="761105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43000" y="5581471"/>
            <a:ext cx="5257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Battery, or dc bus pins</a:t>
            </a:r>
          </a:p>
          <a:p>
            <a:r>
              <a:rPr lang="en-US" dirty="0" smtClean="0"/>
              <a:t>equipment ground, sticks out the farthest</a:t>
            </a:r>
          </a:p>
          <a:p>
            <a:r>
              <a:rPr lang="en-US" dirty="0" smtClean="0"/>
              <a:t>sensor pins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 bwMode="auto">
          <a:xfrm flipV="1">
            <a:off x="1371600" y="2362200"/>
            <a:ext cx="2209800" cy="3352800"/>
          </a:xfrm>
          <a:prstGeom prst="straightConnector1">
            <a:avLst/>
          </a:prstGeom>
          <a:ln>
            <a:headEnd type="none" w="med" len="med"/>
            <a:tailEnd type="arrow"/>
          </a:ln>
          <a:ex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 bwMode="auto">
          <a:xfrm flipV="1">
            <a:off x="4114800" y="2514600"/>
            <a:ext cx="2209800" cy="3352800"/>
          </a:xfrm>
          <a:prstGeom prst="straightConnector1">
            <a:avLst/>
          </a:prstGeom>
          <a:ln>
            <a:headEnd type="none" w="med" len="med"/>
            <a:tailEnd type="arrow"/>
          </a:ln>
          <a:ex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 bwMode="auto">
          <a:xfrm flipH="1" flipV="1">
            <a:off x="5791200" y="2286000"/>
            <a:ext cx="533400" cy="228600"/>
          </a:xfrm>
          <a:prstGeom prst="straightConnector1">
            <a:avLst/>
          </a:prstGeom>
          <a:ln>
            <a:headEnd type="none" w="med" len="med"/>
            <a:tailEnd type="arrow"/>
          </a:ln>
          <a:ex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 bwMode="auto">
          <a:xfrm flipV="1">
            <a:off x="2819400" y="3505200"/>
            <a:ext cx="1676400" cy="2676436"/>
          </a:xfrm>
          <a:prstGeom prst="straightConnector1">
            <a:avLst/>
          </a:prstGeom>
          <a:ln>
            <a:headEnd type="none" w="med" len="med"/>
            <a:tailEnd type="arrow"/>
          </a:ln>
          <a:ex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 bwMode="auto">
          <a:xfrm flipV="1">
            <a:off x="2819400" y="3352800"/>
            <a:ext cx="2400300" cy="3200400"/>
          </a:xfrm>
          <a:prstGeom prst="straightConnector1">
            <a:avLst/>
          </a:prstGeom>
          <a:ln>
            <a:headEnd type="none" w="med" len="med"/>
            <a:tailEnd type="arrow"/>
          </a:ln>
          <a:ex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 bwMode="auto">
          <a:xfrm flipV="1">
            <a:off x="1981200" y="3352800"/>
            <a:ext cx="2133600" cy="3124200"/>
          </a:xfrm>
          <a:prstGeom prst="straightConnector1">
            <a:avLst/>
          </a:prstGeom>
          <a:ln>
            <a:headEnd type="none" w="med" len="med"/>
            <a:tailEnd type="arrow"/>
          </a:ln>
          <a:ex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687250" y="3352800"/>
            <a:ext cx="145675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Connectors are always a headache. Why?</a:t>
            </a:r>
          </a:p>
          <a:p>
            <a:endParaRPr lang="en-US" sz="2000" dirty="0"/>
          </a:p>
          <a:p>
            <a:r>
              <a:rPr lang="en-US" sz="2000" dirty="0" smtClean="0"/>
              <a:t>Note cuts in surface of dc bus pins</a:t>
            </a:r>
            <a:endParaRPr lang="en-US" sz="2000" dirty="0"/>
          </a:p>
        </p:txBody>
      </p:sp>
      <p:sp>
        <p:nvSpPr>
          <p:cNvPr id="22" name="TextBox 21"/>
          <p:cNvSpPr txBox="1"/>
          <p:nvPr/>
        </p:nvSpPr>
        <p:spPr>
          <a:xfrm>
            <a:off x="109537" y="5867400"/>
            <a:ext cx="83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Latch</a:t>
            </a:r>
            <a:endParaRPr lang="en-US" sz="2000" dirty="0"/>
          </a:p>
        </p:txBody>
      </p:sp>
      <p:cxnSp>
        <p:nvCxnSpPr>
          <p:cNvPr id="24" name="Straight Arrow Connector 23"/>
          <p:cNvCxnSpPr/>
          <p:nvPr/>
        </p:nvCxnSpPr>
        <p:spPr bwMode="auto">
          <a:xfrm flipV="1">
            <a:off x="533400" y="4038600"/>
            <a:ext cx="414337" cy="1905000"/>
          </a:xfrm>
          <a:prstGeom prst="straightConnector1">
            <a:avLst/>
          </a:prstGeom>
          <a:ln>
            <a:headEnd type="none" w="med" len="med"/>
            <a:tailEnd type="arrow"/>
          </a:ln>
          <a:ex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0243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0" y="609600"/>
            <a:ext cx="2362200" cy="4191000"/>
          </a:xfrm>
        </p:spPr>
        <p:txBody>
          <a:bodyPr/>
          <a:lstStyle/>
          <a:p>
            <a:r>
              <a:rPr lang="en-US" sz="3200" dirty="0" smtClean="0"/>
              <a:t>Tesla connector Shows spring-loaded door hinge and holding latch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810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271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Fig. 6.2 Motor Construction</a:t>
            </a:r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199" y="1773236"/>
            <a:ext cx="4392968" cy="2926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6" name="Group 24"/>
          <p:cNvGrpSpPr>
            <a:grpSpLocks/>
          </p:cNvGrpSpPr>
          <p:nvPr/>
        </p:nvGrpSpPr>
        <p:grpSpPr bwMode="auto">
          <a:xfrm>
            <a:off x="4989512" y="1925637"/>
            <a:ext cx="3773488" cy="2951163"/>
            <a:chOff x="3888" y="816"/>
            <a:chExt cx="1177" cy="1007"/>
          </a:xfrm>
        </p:grpSpPr>
        <p:graphicFrame>
          <p:nvGraphicFramePr>
            <p:cNvPr id="7" name="Object 20"/>
            <p:cNvGraphicFramePr>
              <a:graphicFrameLocks noChangeAspect="1"/>
            </p:cNvGraphicFramePr>
            <p:nvPr/>
          </p:nvGraphicFramePr>
          <p:xfrm>
            <a:off x="4698" y="1002"/>
            <a:ext cx="367" cy="1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317" name="Equation" r:id="rId4" imgW="583920" imgH="228600" progId="Equation.DSMT4">
                    <p:embed/>
                  </p:oleObj>
                </mc:Choice>
                <mc:Fallback>
                  <p:oleObj name="Equation" r:id="rId4" imgW="58392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98" y="1002"/>
                          <a:ext cx="367" cy="14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" name="Object 21"/>
            <p:cNvGraphicFramePr>
              <a:graphicFrameLocks noChangeAspect="1"/>
            </p:cNvGraphicFramePr>
            <p:nvPr/>
          </p:nvGraphicFramePr>
          <p:xfrm>
            <a:off x="4600" y="832"/>
            <a:ext cx="296" cy="1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318" name="Equation" r:id="rId6" imgW="469800" imgH="190440" progId="Equation.DSMT4">
                    <p:embed/>
                  </p:oleObj>
                </mc:Choice>
                <mc:Fallback>
                  <p:oleObj name="Equation" r:id="rId6" imgW="469800" imgH="1904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00" y="832"/>
                          <a:ext cx="296" cy="12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9" name="Picture 22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888" y="816"/>
              <a:ext cx="921" cy="10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aphicFrame>
          <p:nvGraphicFramePr>
            <p:cNvPr id="10" name="Object 23"/>
            <p:cNvGraphicFramePr>
              <a:graphicFrameLocks noChangeAspect="1"/>
            </p:cNvGraphicFramePr>
            <p:nvPr/>
          </p:nvGraphicFramePr>
          <p:xfrm>
            <a:off x="4188" y="1344"/>
            <a:ext cx="288" cy="1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319" name="Equation" r:id="rId9" imgW="457200" imgH="190440" progId="Equation.DSMT4">
                    <p:embed/>
                  </p:oleObj>
                </mc:Choice>
                <mc:Fallback>
                  <p:oleObj name="Equation" r:id="rId9" imgW="457200" imgH="1904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88" y="1344"/>
                          <a:ext cx="288" cy="12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1" name="TextBox 10"/>
          <p:cNvSpPr txBox="1"/>
          <p:nvPr/>
        </p:nvSpPr>
        <p:spPr>
          <a:xfrm>
            <a:off x="533400" y="5029200"/>
            <a:ext cx="2286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Shaft</a:t>
            </a:r>
          </a:p>
          <a:p>
            <a:r>
              <a:rPr lang="en-US" dirty="0" smtClean="0"/>
              <a:t>Cylindrical outside appearance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953000" y="5181600"/>
            <a:ext cx="2286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Cross section</a:t>
            </a:r>
          </a:p>
          <a:p>
            <a:r>
              <a:rPr lang="en-US" dirty="0" smtClean="0"/>
              <a:t>Why do we need the air gap?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768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sz="3600" dirty="0" smtClean="0"/>
              <a:t>Fig. 6.3 Structure of Machines</a:t>
            </a:r>
            <a:br>
              <a:rPr lang="en-US" sz="3600" dirty="0" smtClean="0"/>
            </a:br>
            <a:r>
              <a:rPr lang="en-US" sz="3600" dirty="0" smtClean="0"/>
              <a:t> Think of 3-phase</a:t>
            </a:r>
            <a:endParaRPr lang="en-US" sz="3600" dirty="0"/>
          </a:p>
        </p:txBody>
      </p:sp>
      <p:grpSp>
        <p:nvGrpSpPr>
          <p:cNvPr id="3" name="Group 64"/>
          <p:cNvGrpSpPr>
            <a:grpSpLocks noChangeAspect="1"/>
          </p:cNvGrpSpPr>
          <p:nvPr/>
        </p:nvGrpSpPr>
        <p:grpSpPr bwMode="auto">
          <a:xfrm>
            <a:off x="228600" y="1371599"/>
            <a:ext cx="8503920" cy="2834640"/>
            <a:chOff x="720" y="2374"/>
            <a:chExt cx="4312" cy="1450"/>
          </a:xfrm>
        </p:grpSpPr>
        <p:grpSp>
          <p:nvGrpSpPr>
            <p:cNvPr id="4" name="Group 59"/>
            <p:cNvGrpSpPr>
              <a:grpSpLocks/>
            </p:cNvGrpSpPr>
            <p:nvPr/>
          </p:nvGrpSpPr>
          <p:grpSpPr bwMode="auto">
            <a:xfrm>
              <a:off x="720" y="2374"/>
              <a:ext cx="4312" cy="1226"/>
              <a:chOff x="720" y="2489"/>
              <a:chExt cx="4312" cy="1226"/>
            </a:xfrm>
          </p:grpSpPr>
          <p:pic>
            <p:nvPicPr>
              <p:cNvPr id="8" name="Picture 48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984" y="2497"/>
                <a:ext cx="1048" cy="12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9" name="Picture 36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720" y="2489"/>
                <a:ext cx="1048" cy="12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0" name="Picture 42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400" y="2496"/>
                <a:ext cx="1048" cy="12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graphicFrame>
            <p:nvGraphicFramePr>
              <p:cNvPr id="11" name="Object 39"/>
              <p:cNvGraphicFramePr>
                <a:graphicFrameLocks noChangeAspect="1"/>
              </p:cNvGraphicFramePr>
              <p:nvPr/>
            </p:nvGraphicFramePr>
            <p:xfrm>
              <a:off x="2480" y="2960"/>
              <a:ext cx="120" cy="12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9738" name="Equation" r:id="rId6" imgW="190440" imgH="190440" progId="Equation.DSMT4">
                      <p:embed/>
                    </p:oleObj>
                  </mc:Choice>
                  <mc:Fallback>
                    <p:oleObj name="Equation" r:id="rId6" imgW="190440" imgH="19044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480" y="2960"/>
                            <a:ext cx="120" cy="12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2" name="Object 41"/>
              <p:cNvGraphicFramePr>
                <a:graphicFrameLocks noChangeAspect="1"/>
              </p:cNvGraphicFramePr>
              <p:nvPr/>
            </p:nvGraphicFramePr>
            <p:xfrm>
              <a:off x="2868" y="2576"/>
              <a:ext cx="95" cy="12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9739" name="Equation" r:id="rId8" imgW="152280" imgH="190440" progId="Equation.DSMT4">
                      <p:embed/>
                    </p:oleObj>
                  </mc:Choice>
                  <mc:Fallback>
                    <p:oleObj name="Equation" r:id="rId8" imgW="152280" imgH="19044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68" y="2576"/>
                            <a:ext cx="95" cy="12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3" name="Object 45"/>
              <p:cNvGraphicFramePr>
                <a:graphicFrameLocks noChangeAspect="1"/>
              </p:cNvGraphicFramePr>
              <p:nvPr/>
            </p:nvGraphicFramePr>
            <p:xfrm>
              <a:off x="4464" y="2740"/>
              <a:ext cx="95" cy="9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9740" name="Equation" r:id="rId10" imgW="152280" imgH="152280" progId="Equation.DSMT4">
                      <p:embed/>
                    </p:oleObj>
                  </mc:Choice>
                  <mc:Fallback>
                    <p:oleObj name="Equation" r:id="rId10" imgW="152280" imgH="15228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464" y="2740"/>
                            <a:ext cx="95" cy="9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4" name="Object 51"/>
              <p:cNvGraphicFramePr>
                <a:graphicFrameLocks noChangeAspect="1"/>
              </p:cNvGraphicFramePr>
              <p:nvPr/>
            </p:nvGraphicFramePr>
            <p:xfrm>
              <a:off x="4460" y="3217"/>
              <a:ext cx="95" cy="9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9741" name="Equation" r:id="rId12" imgW="152280" imgH="152280" progId="Equation.DSMT4">
                      <p:embed/>
                    </p:oleObj>
                  </mc:Choice>
                  <mc:Fallback>
                    <p:oleObj name="Equation" r:id="rId12" imgW="152280" imgH="15228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460" y="3217"/>
                            <a:ext cx="95" cy="9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5" name="Object 52"/>
              <p:cNvGraphicFramePr>
                <a:graphicFrameLocks noChangeAspect="1"/>
              </p:cNvGraphicFramePr>
              <p:nvPr/>
            </p:nvGraphicFramePr>
            <p:xfrm>
              <a:off x="3264" y="2976"/>
              <a:ext cx="120" cy="12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9742" name="Equation" r:id="rId13" imgW="190440" imgH="190440" progId="Equation.DSMT4">
                      <p:embed/>
                    </p:oleObj>
                  </mc:Choice>
                  <mc:Fallback>
                    <p:oleObj name="Equation" r:id="rId13" imgW="190440" imgH="19044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264" y="2976"/>
                            <a:ext cx="120" cy="12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6" name="Object 53"/>
              <p:cNvGraphicFramePr>
                <a:graphicFrameLocks noChangeAspect="1"/>
              </p:cNvGraphicFramePr>
              <p:nvPr/>
            </p:nvGraphicFramePr>
            <p:xfrm>
              <a:off x="4884" y="2976"/>
              <a:ext cx="95" cy="12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9743" name="Equation" r:id="rId14" imgW="152280" imgH="190440" progId="Equation.DSMT4">
                      <p:embed/>
                    </p:oleObj>
                  </mc:Choice>
                  <mc:Fallback>
                    <p:oleObj name="Equation" r:id="rId14" imgW="152280" imgH="19044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884" y="2976"/>
                            <a:ext cx="95" cy="12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7" name="Object 54"/>
              <p:cNvGraphicFramePr>
                <a:graphicFrameLocks noChangeAspect="1"/>
              </p:cNvGraphicFramePr>
              <p:nvPr/>
            </p:nvGraphicFramePr>
            <p:xfrm>
              <a:off x="2880" y="3360"/>
              <a:ext cx="95" cy="12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9744" name="Equation" r:id="rId15" imgW="152280" imgH="190440" progId="Equation.DSMT4">
                      <p:embed/>
                    </p:oleObj>
                  </mc:Choice>
                  <mc:Fallback>
                    <p:oleObj name="Equation" r:id="rId15" imgW="152280" imgH="19044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80" y="3360"/>
                            <a:ext cx="95" cy="12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8" name="Object 56"/>
              <p:cNvGraphicFramePr>
                <a:graphicFrameLocks noChangeAspect="1"/>
              </p:cNvGraphicFramePr>
              <p:nvPr/>
            </p:nvGraphicFramePr>
            <p:xfrm>
              <a:off x="4068" y="2964"/>
              <a:ext cx="95" cy="12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9745" name="Equation" r:id="rId16" imgW="152280" imgH="190440" progId="Equation.DSMT4">
                      <p:embed/>
                    </p:oleObj>
                  </mc:Choice>
                  <mc:Fallback>
                    <p:oleObj name="Equation" r:id="rId16" imgW="152280" imgH="19044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068" y="2964"/>
                            <a:ext cx="95" cy="12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9" name="Object 57"/>
              <p:cNvGraphicFramePr>
                <a:graphicFrameLocks noChangeAspect="1"/>
              </p:cNvGraphicFramePr>
              <p:nvPr/>
            </p:nvGraphicFramePr>
            <p:xfrm>
              <a:off x="1600" y="2956"/>
              <a:ext cx="95" cy="12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9746" name="Equation" r:id="rId17" imgW="152280" imgH="190440" progId="Equation.DSMT4">
                      <p:embed/>
                    </p:oleObj>
                  </mc:Choice>
                  <mc:Fallback>
                    <p:oleObj name="Equation" r:id="rId17" imgW="152280" imgH="19044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600" y="2956"/>
                            <a:ext cx="95" cy="12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0" name="Object 58"/>
              <p:cNvGraphicFramePr>
                <a:graphicFrameLocks noChangeAspect="1"/>
              </p:cNvGraphicFramePr>
              <p:nvPr/>
            </p:nvGraphicFramePr>
            <p:xfrm>
              <a:off x="752" y="2960"/>
              <a:ext cx="120" cy="12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9747" name="Equation" r:id="rId18" imgW="190440" imgH="190440" progId="Equation.DSMT4">
                      <p:embed/>
                    </p:oleObj>
                  </mc:Choice>
                  <mc:Fallback>
                    <p:oleObj name="Equation" r:id="rId18" imgW="190440" imgH="19044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52" y="2960"/>
                            <a:ext cx="120" cy="12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5" name="Object 61"/>
            <p:cNvGraphicFramePr>
              <a:graphicFrameLocks noChangeAspect="1"/>
            </p:cNvGraphicFramePr>
            <p:nvPr/>
          </p:nvGraphicFramePr>
          <p:xfrm>
            <a:off x="1056" y="3648"/>
            <a:ext cx="360" cy="1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748" name="Equation" r:id="rId19" imgW="571320" imgH="279360" progId="Equation.DSMT4">
                    <p:embed/>
                  </p:oleObj>
                </mc:Choice>
                <mc:Fallback>
                  <p:oleObj name="Equation" r:id="rId19" imgW="571320" imgH="27936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56" y="3648"/>
                          <a:ext cx="360" cy="17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" name="Object 62"/>
            <p:cNvGraphicFramePr>
              <a:graphicFrameLocks noChangeAspect="1"/>
            </p:cNvGraphicFramePr>
            <p:nvPr/>
          </p:nvGraphicFramePr>
          <p:xfrm>
            <a:off x="2736" y="3648"/>
            <a:ext cx="360" cy="1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749" name="Equation" r:id="rId21" imgW="571320" imgH="279360" progId="Equation.DSMT4">
                    <p:embed/>
                  </p:oleObj>
                </mc:Choice>
                <mc:Fallback>
                  <p:oleObj name="Equation" r:id="rId21" imgW="571320" imgH="27936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36" y="3648"/>
                          <a:ext cx="360" cy="17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" name="Object 63"/>
            <p:cNvGraphicFramePr>
              <a:graphicFrameLocks noChangeAspect="1"/>
            </p:cNvGraphicFramePr>
            <p:nvPr/>
          </p:nvGraphicFramePr>
          <p:xfrm>
            <a:off x="4224" y="3648"/>
            <a:ext cx="680" cy="16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750" name="Equation" r:id="rId23" imgW="1079280" imgH="266400" progId="Equation.DSMT4">
                    <p:embed/>
                  </p:oleObj>
                </mc:Choice>
                <mc:Fallback>
                  <p:oleObj name="Equation" r:id="rId23" imgW="1079280" imgH="2664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24" y="3648"/>
                          <a:ext cx="680" cy="16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1" name="TextBox 20"/>
          <p:cNvSpPr txBox="1"/>
          <p:nvPr/>
        </p:nvSpPr>
        <p:spPr>
          <a:xfrm>
            <a:off x="152400" y="4572000"/>
            <a:ext cx="2514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stator has a winding producing a rotating flux</a:t>
            </a:r>
          </a:p>
          <a:p>
            <a:r>
              <a:rPr lang="en-US" dirty="0" smtClean="0"/>
              <a:t>induction motor rotor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3200400" y="4419600"/>
            <a:ext cx="289560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differently wound stator to create 4-poles</a:t>
            </a:r>
          </a:p>
          <a:p>
            <a:r>
              <a:rPr lang="en-US" dirty="0" smtClean="0"/>
              <a:t>induction motor rotor (</a:t>
            </a:r>
            <a:r>
              <a:rPr lang="en-US" dirty="0"/>
              <a:t>could be the same </a:t>
            </a:r>
            <a:r>
              <a:rPr lang="en-US" dirty="0" smtClean="0"/>
              <a:t>as the 2-pole)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6477001" y="4419600"/>
            <a:ext cx="2514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salient (“sticking out”) poles plus windings on the salient pole rotor. 3-phase stator winding.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2757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2286000"/>
          </a:xfrm>
        </p:spPr>
        <p:txBody>
          <a:bodyPr/>
          <a:lstStyle/>
          <a:p>
            <a:r>
              <a:rPr lang="en-US" sz="3600" dirty="0" smtClean="0"/>
              <a:t>Homework Chapter 6</a:t>
            </a:r>
            <a:r>
              <a:rPr lang="en-US" sz="3600" dirty="0"/>
              <a:t>:</a:t>
            </a:r>
            <a:r>
              <a:rPr lang="en-US" sz="3600" dirty="0" smtClean="0"/>
              <a:t> </a:t>
            </a:r>
            <a:r>
              <a:rPr lang="en-US" sz="3600" dirty="0"/>
              <a:t>Due Tuesday, Sep. 24. No Classes next Tuesday and Thursday. These days will be made up TBD.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3048000"/>
            <a:ext cx="7772400" cy="3048000"/>
          </a:xfrm>
        </p:spPr>
        <p:txBody>
          <a:bodyPr/>
          <a:lstStyle/>
          <a:p>
            <a:r>
              <a:rPr lang="en-US" dirty="0" smtClean="0"/>
              <a:t>Problems 6.1, 6.2, 6.3, 6.4, 6.5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373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467600" y="152400"/>
            <a:ext cx="1524000" cy="1295400"/>
          </a:xfrm>
        </p:spPr>
        <p:txBody>
          <a:bodyPr/>
          <a:lstStyle/>
          <a:p>
            <a:r>
              <a:rPr lang="en-US" sz="3600" dirty="0" err="1" smtClean="0"/>
              <a:t>Hk</a:t>
            </a:r>
            <a:r>
              <a:rPr lang="en-US" sz="3600" dirty="0" smtClean="0"/>
              <a:t> 4.1</a:t>
            </a:r>
            <a:endParaRPr lang="en-US" sz="3600" dirty="0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80415"/>
            <a:ext cx="6553200" cy="6601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4670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4990" y="0"/>
            <a:ext cx="4420410" cy="380994"/>
          </a:xfrm>
        </p:spPr>
        <p:txBody>
          <a:bodyPr/>
          <a:lstStyle/>
          <a:p>
            <a:r>
              <a:rPr lang="en-US" sz="2800" dirty="0" err="1" smtClean="0"/>
              <a:t>Hk</a:t>
            </a:r>
            <a:r>
              <a:rPr lang="en-US" sz="2800" dirty="0" smtClean="0"/>
              <a:t>. 4-2</a:t>
            </a:r>
            <a:endParaRPr lang="en-US" sz="2800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781" y="533394"/>
            <a:ext cx="8688419" cy="6310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201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Hk</a:t>
            </a:r>
            <a:r>
              <a:rPr lang="en-US" dirty="0" smtClean="0"/>
              <a:t>. 4-3</a:t>
            </a:r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" y="1906539"/>
            <a:ext cx="9052560" cy="4113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5140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26755</TotalTime>
  <Words>496</Words>
  <Application>Microsoft Office PowerPoint</Application>
  <PresentationFormat>On-screen Show (4:3)</PresentationFormat>
  <Paragraphs>86</Paragraphs>
  <Slides>31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34" baseType="lpstr">
      <vt:lpstr>Blank Presentation</vt:lpstr>
      <vt:lpstr>MathType Equation</vt:lpstr>
      <vt:lpstr>Equation</vt:lpstr>
      <vt:lpstr>EE130 Electromechanics 2013</vt:lpstr>
      <vt:lpstr>Fig. 6.1 Electric Machine</vt:lpstr>
      <vt:lpstr>HEV PM motor</vt:lpstr>
      <vt:lpstr>Fig. 6.2 Motor Construction</vt:lpstr>
      <vt:lpstr>Fig. 6.3 Structure of Machines  Think of 3-phase</vt:lpstr>
      <vt:lpstr>Homework Chapter 6: Due Tuesday, Sep. 24. No Classes next Tuesday and Thursday. These days will be made up TBD.</vt:lpstr>
      <vt:lpstr>Hk 4.1</vt:lpstr>
      <vt:lpstr>Hk. 4-2</vt:lpstr>
      <vt:lpstr>Hk. 4-3</vt:lpstr>
      <vt:lpstr>Hk. 4-4</vt:lpstr>
      <vt:lpstr>Fig. 6.4 Production of Magnetic Field</vt:lpstr>
      <vt:lpstr>Questions</vt:lpstr>
      <vt:lpstr>Fig. 6.4 cont Plot of air gap flux density</vt:lpstr>
      <vt:lpstr>Fig. 6.5 Electric Force (Lawrence Force)</vt:lpstr>
      <vt:lpstr>Question</vt:lpstr>
      <vt:lpstr>Fig. 6.7 Conductor Moving in a Magnetic Field</vt:lpstr>
      <vt:lpstr>Fig. 6.8 Example 6.3</vt:lpstr>
      <vt:lpstr>Fig. 6.9 Motoring Mode</vt:lpstr>
      <vt:lpstr>Hk. 4-5 Vd = 150</vt:lpstr>
      <vt:lpstr>4.5</vt:lpstr>
      <vt:lpstr>Hk. 4.5</vt:lpstr>
      <vt:lpstr>Hk. 4.5</vt:lpstr>
      <vt:lpstr>Hk. 4-6</vt:lpstr>
      <vt:lpstr>Hk. 4-6</vt:lpstr>
      <vt:lpstr>Hk. 4-6</vt:lpstr>
      <vt:lpstr>Hk. 4-6</vt:lpstr>
      <vt:lpstr>Hk. 4-6</vt:lpstr>
      <vt:lpstr>Hk 4-7</vt:lpstr>
      <vt:lpstr>4.7</vt:lpstr>
      <vt:lpstr>Tesla Connector</vt:lpstr>
      <vt:lpstr>Tesla connector Shows spring-loaded door hinge and holding latch</vt:lpstr>
    </vt:vector>
  </TitlesOfParts>
  <Company>뿿��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EE130 Electromechanics 2013</dc:title>
  <dc:creator>Mary Jean Wagner</dc:creator>
  <cp:lastModifiedBy>wagneretal</cp:lastModifiedBy>
  <cp:revision>174</cp:revision>
  <dcterms:created xsi:type="dcterms:W3CDTF">2013-08-02T15:21:37Z</dcterms:created>
  <dcterms:modified xsi:type="dcterms:W3CDTF">2013-09-21T17:10:59Z</dcterms:modified>
</cp:coreProperties>
</file>