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0" d="100"/>
          <a:sy n="60" d="100"/>
        </p:scale>
        <p:origin x="-102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12FA27-DA31-9F49-8889-9BD4A1C9847F}" type="datetimeFigureOut">
              <a:rPr lang="en-US" smtClean="0"/>
              <a:t>9/25/12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219668-914C-6942-AAFE-3AA72C15AF73}" type="slidenum">
              <a:rPr lang="en-US" smtClean="0"/>
              <a:t>‹#›</a:t>
            </a:fld>
            <a:endParaRPr lang="en-US"/>
          </a:p>
        </p:txBody>
      </p:sp>
    </p:spTree>
    <p:extLst>
      <p:ext uri="{BB962C8B-B14F-4D97-AF65-F5344CB8AC3E}">
        <p14:creationId xmlns:p14="http://schemas.microsoft.com/office/powerpoint/2010/main" val="24194744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Sadovnik</a:t>
            </a:r>
            <a:r>
              <a:rPr lang="en-US" dirty="0" smtClean="0"/>
              <a:t> page 72</a:t>
            </a:r>
            <a:endParaRPr lang="en-US" dirty="0"/>
          </a:p>
        </p:txBody>
      </p:sp>
      <p:sp>
        <p:nvSpPr>
          <p:cNvPr id="4" name="Slide Number Placeholder 3"/>
          <p:cNvSpPr>
            <a:spLocks noGrp="1"/>
          </p:cNvSpPr>
          <p:nvPr>
            <p:ph type="sldNum" sz="quarter" idx="10"/>
          </p:nvPr>
        </p:nvSpPr>
        <p:spPr/>
        <p:txBody>
          <a:bodyPr/>
          <a:lstStyle/>
          <a:p>
            <a:fld id="{69219668-914C-6942-AAFE-3AA72C15AF73}" type="slidenum">
              <a:rPr lang="en-US" smtClean="0"/>
              <a:t>4</a:t>
            </a:fld>
            <a:endParaRPr lang="en-US"/>
          </a:p>
        </p:txBody>
      </p:sp>
    </p:spTree>
    <p:extLst>
      <p:ext uri="{BB962C8B-B14F-4D97-AF65-F5344CB8AC3E}">
        <p14:creationId xmlns:p14="http://schemas.microsoft.com/office/powerpoint/2010/main" val="1454412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Process </a:t>
            </a:r>
            <a:r>
              <a:rPr lang="en-US" dirty="0" smtClean="0">
                <a:sym typeface="Wingdings"/>
              </a:rPr>
              <a:t> page 79 step 4</a:t>
            </a:r>
            <a:endParaRPr lang="en-US" dirty="0"/>
          </a:p>
        </p:txBody>
      </p:sp>
      <p:sp>
        <p:nvSpPr>
          <p:cNvPr id="4" name="Slide Number Placeholder 3"/>
          <p:cNvSpPr>
            <a:spLocks noGrp="1"/>
          </p:cNvSpPr>
          <p:nvPr>
            <p:ph type="sldNum" sz="quarter" idx="10"/>
          </p:nvPr>
        </p:nvSpPr>
        <p:spPr/>
        <p:txBody>
          <a:bodyPr/>
          <a:lstStyle/>
          <a:p>
            <a:fld id="{69219668-914C-6942-AAFE-3AA72C15AF73}" type="slidenum">
              <a:rPr lang="en-US" smtClean="0"/>
              <a:t>10</a:t>
            </a:fld>
            <a:endParaRPr lang="en-US"/>
          </a:p>
        </p:txBody>
      </p:sp>
    </p:spTree>
    <p:extLst>
      <p:ext uri="{BB962C8B-B14F-4D97-AF65-F5344CB8AC3E}">
        <p14:creationId xmlns:p14="http://schemas.microsoft.com/office/powerpoint/2010/main" val="2055620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t>9/25/12</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9/25/12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9/25/12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9/25/12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9/25/12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9/25/12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9/25/12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9/25/12</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t>9/25/12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9/25/12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9/25/12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9/25/12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t>9/25/12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9/25/12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9/25/12</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Chapter 5</a:t>
            </a:r>
            <a:br>
              <a:rPr lang="en-US" sz="3600" dirty="0" smtClean="0"/>
            </a:br>
            <a:r>
              <a:rPr lang="en-US" sz="3600" dirty="0" smtClean="0"/>
              <a:t>On Understanding the Processes of Schooling: The Contributions of Labeling Theory</a:t>
            </a:r>
            <a:endParaRPr lang="en-US" sz="36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58225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Outcome </a:t>
            </a:r>
            <a:r>
              <a:rPr lang="en-US" dirty="0" smtClean="0">
                <a:sym typeface="Wingdings"/>
              </a:rPr>
              <a:t> Self – fulfilling Prophecy</a:t>
            </a:r>
            <a:endParaRPr lang="en-US" dirty="0"/>
          </a:p>
        </p:txBody>
      </p:sp>
      <p:sp>
        <p:nvSpPr>
          <p:cNvPr id="3" name="Content Placeholder 2"/>
          <p:cNvSpPr>
            <a:spLocks noGrp="1"/>
          </p:cNvSpPr>
          <p:nvPr>
            <p:ph idx="1"/>
          </p:nvPr>
        </p:nvSpPr>
        <p:spPr/>
        <p:txBody>
          <a:bodyPr/>
          <a:lstStyle/>
          <a:p>
            <a:r>
              <a:rPr lang="en-US" dirty="0" smtClean="0"/>
              <a:t>Expectations </a:t>
            </a:r>
            <a:r>
              <a:rPr lang="en-US" dirty="0" smtClean="0">
                <a:sym typeface="Wingdings"/>
              </a:rPr>
              <a:t> influence behavior</a:t>
            </a:r>
          </a:p>
          <a:p>
            <a:r>
              <a:rPr lang="en-US" dirty="0" smtClean="0">
                <a:sym typeface="Wingdings"/>
              </a:rPr>
              <a:t>False definition  evokes new behavior  application of </a:t>
            </a:r>
            <a:r>
              <a:rPr lang="en-US" dirty="0" smtClean="0">
                <a:sym typeface="Wingdings"/>
              </a:rPr>
              <a:t>others </a:t>
            </a:r>
            <a:r>
              <a:rPr lang="en-US" dirty="0" smtClean="0">
                <a:sym typeface="Wingdings"/>
              </a:rPr>
              <a:t>rules  labeled as deviant</a:t>
            </a:r>
          </a:p>
          <a:p>
            <a:r>
              <a:rPr lang="en-US" dirty="0" smtClean="0">
                <a:sym typeface="Wingdings"/>
              </a:rPr>
              <a:t>Authority of the teacher  student moves toward conformity with label</a:t>
            </a:r>
          </a:p>
          <a:p>
            <a:r>
              <a:rPr lang="en-US" dirty="0" smtClean="0">
                <a:sym typeface="Wingdings"/>
              </a:rPr>
              <a:t>**Requires a consistent response between teacher and the student</a:t>
            </a:r>
            <a:endParaRPr lang="en-US" dirty="0"/>
          </a:p>
        </p:txBody>
      </p:sp>
    </p:spTree>
    <p:extLst>
      <p:ext uri="{BB962C8B-B14F-4D97-AF65-F5344CB8AC3E}">
        <p14:creationId xmlns:p14="http://schemas.microsoft.com/office/powerpoint/2010/main" val="1322151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Need to look at ways that schools support labeling mechanisms i.e. how they operate, what are the outcomes ** how evaluative tags affect options for students</a:t>
            </a:r>
          </a:p>
          <a:p>
            <a:r>
              <a:rPr lang="en-US" dirty="0" smtClean="0"/>
              <a:t>** Labeling theory provides a conceptual framework by which to understand the processes of transforming attitudes into behavior and the outcome </a:t>
            </a:r>
            <a:r>
              <a:rPr lang="en-US" smtClean="0"/>
              <a:t>of having done so.</a:t>
            </a:r>
            <a:endParaRPr lang="en-US"/>
          </a:p>
        </p:txBody>
      </p:sp>
    </p:spTree>
    <p:extLst>
      <p:ext uri="{BB962C8B-B14F-4D97-AF65-F5344CB8AC3E}">
        <p14:creationId xmlns:p14="http://schemas.microsoft.com/office/powerpoint/2010/main" val="2565006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dirty="0" smtClean="0"/>
              <a:t>“If men define situations as real, they are real in their consequences.”</a:t>
            </a:r>
          </a:p>
          <a:p>
            <a:pPr marL="0" indent="0">
              <a:buNone/>
            </a:pPr>
            <a:r>
              <a:rPr lang="en-US" sz="3200" dirty="0" smtClean="0"/>
              <a:t>		W.I. Thomas in </a:t>
            </a:r>
            <a:r>
              <a:rPr lang="en-US" sz="3200" dirty="0" err="1" smtClean="0"/>
              <a:t>Sadovnik</a:t>
            </a:r>
            <a:r>
              <a:rPr lang="en-US" sz="3200" dirty="0"/>
              <a:t>	</a:t>
            </a:r>
          </a:p>
        </p:txBody>
      </p:sp>
    </p:spTree>
    <p:extLst>
      <p:ext uri="{BB962C8B-B14F-4D97-AF65-F5344CB8AC3E}">
        <p14:creationId xmlns:p14="http://schemas.microsoft.com/office/powerpoint/2010/main" val="59354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Labeling Theory</a:t>
            </a:r>
            <a:endParaRPr lang="en-US" dirty="0"/>
          </a:p>
        </p:txBody>
      </p:sp>
      <p:sp>
        <p:nvSpPr>
          <p:cNvPr id="3" name="Content Placeholder 2"/>
          <p:cNvSpPr>
            <a:spLocks noGrp="1"/>
          </p:cNvSpPr>
          <p:nvPr>
            <p:ph idx="1"/>
          </p:nvPr>
        </p:nvSpPr>
        <p:spPr/>
        <p:txBody>
          <a:bodyPr>
            <a:normAutofit/>
          </a:bodyPr>
          <a:lstStyle/>
          <a:p>
            <a:r>
              <a:rPr lang="en-US" sz="3200" dirty="0" smtClean="0"/>
              <a:t>An explanatory framework </a:t>
            </a:r>
            <a:r>
              <a:rPr lang="en-US" sz="3200" dirty="0" smtClean="0">
                <a:sym typeface="Wingdings"/>
              </a:rPr>
              <a:t></a:t>
            </a:r>
          </a:p>
          <a:p>
            <a:pPr marL="0" indent="0">
              <a:buNone/>
            </a:pPr>
            <a:r>
              <a:rPr lang="en-US" sz="3200" dirty="0" smtClean="0">
                <a:sym typeface="Wingdings"/>
              </a:rPr>
              <a:t>Process of Labeling as a Mechanism  reflect teacher expectations  operationalized within the classroom self – fulfilling prophecy</a:t>
            </a:r>
            <a:endParaRPr lang="en-US" sz="3200" dirty="0"/>
          </a:p>
        </p:txBody>
      </p:sp>
    </p:spTree>
    <p:extLst>
      <p:ext uri="{BB962C8B-B14F-4D97-AF65-F5344CB8AC3E}">
        <p14:creationId xmlns:p14="http://schemas.microsoft.com/office/powerpoint/2010/main" val="479993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Labeling Perspective</a:t>
            </a:r>
            <a:endParaRPr lang="en-US" dirty="0"/>
          </a:p>
        </p:txBody>
      </p:sp>
      <p:sp>
        <p:nvSpPr>
          <p:cNvPr id="3" name="Content Placeholder 2"/>
          <p:cNvSpPr>
            <a:spLocks noGrp="1"/>
          </p:cNvSpPr>
          <p:nvPr>
            <p:ph idx="1"/>
          </p:nvPr>
        </p:nvSpPr>
        <p:spPr/>
        <p:txBody>
          <a:bodyPr/>
          <a:lstStyle/>
          <a:p>
            <a:r>
              <a:rPr lang="en-US" dirty="0" smtClean="0"/>
              <a:t>Becoming Deviant; created by groups definitions/reactions; not a quality of persons/actions</a:t>
            </a:r>
          </a:p>
          <a:p>
            <a:r>
              <a:rPr lang="en-US" dirty="0" smtClean="0"/>
              <a:t>Deviance is created by society*</a:t>
            </a:r>
          </a:p>
          <a:p>
            <a:r>
              <a:rPr lang="en-US" dirty="0" smtClean="0"/>
              <a:t>Application of the label is a process</a:t>
            </a:r>
          </a:p>
          <a:p>
            <a:r>
              <a:rPr lang="en-US" dirty="0" smtClean="0"/>
              <a:t>Who has the power to make determinations?</a:t>
            </a:r>
          </a:p>
          <a:p>
            <a:r>
              <a:rPr lang="en-US" dirty="0" smtClean="0"/>
              <a:t>There is not a clear consensus regarding norm violation in a complex/heterogeneous society</a:t>
            </a:r>
          </a:p>
        </p:txBody>
      </p:sp>
    </p:spTree>
    <p:extLst>
      <p:ext uri="{BB962C8B-B14F-4D97-AF65-F5344CB8AC3E}">
        <p14:creationId xmlns:p14="http://schemas.microsoft.com/office/powerpoint/2010/main" val="4166413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Labeling and Stigma</a:t>
            </a:r>
            <a:endParaRPr lang="en-US" dirty="0"/>
          </a:p>
        </p:txBody>
      </p:sp>
      <p:sp>
        <p:nvSpPr>
          <p:cNvPr id="3" name="Content Placeholder 2"/>
          <p:cNvSpPr>
            <a:spLocks noGrp="1"/>
          </p:cNvSpPr>
          <p:nvPr>
            <p:ph idx="1"/>
          </p:nvPr>
        </p:nvSpPr>
        <p:spPr/>
        <p:txBody>
          <a:bodyPr/>
          <a:lstStyle/>
          <a:p>
            <a:r>
              <a:rPr lang="en-US" dirty="0" smtClean="0"/>
              <a:t>Prisons, mental health institutions, schools </a:t>
            </a:r>
            <a:endParaRPr lang="en-US" dirty="0">
              <a:sym typeface="Wingdings"/>
            </a:endParaRPr>
          </a:p>
          <a:p>
            <a:r>
              <a:rPr lang="en-US" dirty="0" smtClean="0">
                <a:sym typeface="Wingdings"/>
              </a:rPr>
              <a:t>Erickson  society maintains social deviance and labeling to clarify group boundaries and solidarity</a:t>
            </a:r>
          </a:p>
          <a:p>
            <a:r>
              <a:rPr lang="en-US" dirty="0" smtClean="0">
                <a:sym typeface="Wingdings"/>
              </a:rPr>
              <a:t>Unintended consequence of confirming deviance further the stigma and social effects of labeling</a:t>
            </a:r>
            <a:endParaRPr lang="en-US" dirty="0"/>
          </a:p>
        </p:txBody>
      </p:sp>
    </p:spTree>
    <p:extLst>
      <p:ext uri="{BB962C8B-B14F-4D97-AF65-F5344CB8AC3E}">
        <p14:creationId xmlns:p14="http://schemas.microsoft.com/office/powerpoint/2010/main" val="4104928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Expectations</a:t>
            </a:r>
            <a:endParaRPr lang="en-US" dirty="0"/>
          </a:p>
        </p:txBody>
      </p:sp>
      <p:sp>
        <p:nvSpPr>
          <p:cNvPr id="3" name="Content Placeholder 2"/>
          <p:cNvSpPr>
            <a:spLocks noGrp="1"/>
          </p:cNvSpPr>
          <p:nvPr>
            <p:ph idx="1"/>
          </p:nvPr>
        </p:nvSpPr>
        <p:spPr/>
        <p:txBody>
          <a:bodyPr>
            <a:normAutofit/>
          </a:bodyPr>
          <a:lstStyle/>
          <a:p>
            <a:r>
              <a:rPr lang="en-US" dirty="0" smtClean="0"/>
              <a:t>Shift attention from the “deviant” to  those who are making the </a:t>
            </a:r>
            <a:r>
              <a:rPr lang="en-US" dirty="0" err="1" smtClean="0"/>
              <a:t>judgement</a:t>
            </a:r>
            <a:r>
              <a:rPr lang="en-US" dirty="0" smtClean="0"/>
              <a:t>; social forces that effect the </a:t>
            </a:r>
            <a:r>
              <a:rPr lang="en-US" dirty="0" err="1" smtClean="0"/>
              <a:t>judgement</a:t>
            </a:r>
            <a:endParaRPr lang="en-US" dirty="0" smtClean="0"/>
          </a:p>
          <a:p>
            <a:r>
              <a:rPr lang="en-US" dirty="0" smtClean="0"/>
              <a:t>Teacher is the judge in the school setting </a:t>
            </a:r>
            <a:r>
              <a:rPr lang="en-US" dirty="0" smtClean="0">
                <a:sym typeface="Wingdings"/>
              </a:rPr>
              <a:t> teacher determines student certification</a:t>
            </a:r>
          </a:p>
        </p:txBody>
      </p:sp>
    </p:spTree>
    <p:extLst>
      <p:ext uri="{BB962C8B-B14F-4D97-AF65-F5344CB8AC3E}">
        <p14:creationId xmlns:p14="http://schemas.microsoft.com/office/powerpoint/2010/main" val="1815048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Determinants*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 students prior performance: tests, tracking, ability grouping, prior teacher assessments/conversations</a:t>
            </a:r>
          </a:p>
          <a:p>
            <a:r>
              <a:rPr lang="en-US" dirty="0" smtClean="0"/>
              <a:t>2) social status characteristics: race/ethnicity, class, gender, grooming, dress, free lunch, parent participation and family activities</a:t>
            </a:r>
          </a:p>
          <a:p>
            <a:r>
              <a:rPr lang="en-US" dirty="0" smtClean="0"/>
              <a:t>3) present performance: standardized tests including informal/subjective factors i.e. attractiveness</a:t>
            </a:r>
          </a:p>
          <a:p>
            <a:pPr marL="0" indent="0">
              <a:buNone/>
            </a:pPr>
            <a:r>
              <a:rPr lang="en-US" dirty="0" smtClean="0"/>
              <a:t>** high SES less likely to be labeled deviant</a:t>
            </a:r>
          </a:p>
          <a:p>
            <a:pPr marL="0" indent="0">
              <a:buNone/>
            </a:pPr>
            <a:r>
              <a:rPr lang="en-US" dirty="0" smtClean="0"/>
              <a:t> * researched based findings </a:t>
            </a:r>
            <a:endParaRPr lang="en-US" dirty="0"/>
          </a:p>
        </p:txBody>
      </p:sp>
    </p:spTree>
    <p:extLst>
      <p:ext uri="{BB962C8B-B14F-4D97-AF65-F5344CB8AC3E}">
        <p14:creationId xmlns:p14="http://schemas.microsoft.com/office/powerpoint/2010/main" val="2308450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Reification</a:t>
            </a:r>
            <a:endParaRPr lang="en-US" dirty="0"/>
          </a:p>
        </p:txBody>
      </p:sp>
      <p:sp>
        <p:nvSpPr>
          <p:cNvPr id="3" name="Content Placeholder 2"/>
          <p:cNvSpPr>
            <a:spLocks noGrp="1"/>
          </p:cNvSpPr>
          <p:nvPr>
            <p:ph idx="1"/>
          </p:nvPr>
        </p:nvSpPr>
        <p:spPr/>
        <p:txBody>
          <a:bodyPr/>
          <a:lstStyle/>
          <a:p>
            <a:r>
              <a:rPr lang="en-US" dirty="0" smtClean="0"/>
              <a:t>“Standardized test scores are taken as an unquestioned, non-problematic reflection of the child’s underlying ability.  The authority of the test to measure the child’s real ability is accepted by both teachers and other school officials.  Test results are accepted without doubt as the correct and valid document of the child’s ability.”</a:t>
            </a:r>
          </a:p>
          <a:p>
            <a:pPr marL="0" indent="0">
              <a:buNone/>
            </a:pPr>
            <a:r>
              <a:rPr lang="en-US" dirty="0"/>
              <a:t>	</a:t>
            </a:r>
            <a:r>
              <a:rPr lang="en-US" dirty="0" smtClean="0"/>
              <a:t>			</a:t>
            </a:r>
            <a:r>
              <a:rPr lang="en-US" dirty="0" err="1" smtClean="0"/>
              <a:t>Mehan</a:t>
            </a:r>
            <a:r>
              <a:rPr lang="en-US" dirty="0" smtClean="0"/>
              <a:t> (in </a:t>
            </a:r>
            <a:r>
              <a:rPr lang="en-US" dirty="0" err="1" smtClean="0"/>
              <a:t>Sadovnik</a:t>
            </a:r>
            <a:r>
              <a:rPr lang="en-US" dirty="0" smtClean="0"/>
              <a:t>)</a:t>
            </a:r>
            <a:endParaRPr lang="en-US" dirty="0"/>
          </a:p>
        </p:txBody>
      </p:sp>
    </p:spTree>
    <p:extLst>
      <p:ext uri="{BB962C8B-B14F-4D97-AF65-F5344CB8AC3E}">
        <p14:creationId xmlns:p14="http://schemas.microsoft.com/office/powerpoint/2010/main" val="1390634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Behavior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Teacher expectations effect classroom interaction and student placement;</a:t>
            </a:r>
          </a:p>
          <a:p>
            <a:r>
              <a:rPr lang="en-US" dirty="0" smtClean="0"/>
              <a:t>Perception of high achievement:</a:t>
            </a:r>
          </a:p>
          <a:p>
            <a:pPr>
              <a:buFont typeface="Wingdings" charset="2"/>
              <a:buChar char="ü"/>
            </a:pPr>
            <a:r>
              <a:rPr lang="en-US" dirty="0" smtClean="0"/>
              <a:t>wait longer for answers</a:t>
            </a:r>
          </a:p>
          <a:p>
            <a:pPr>
              <a:buFont typeface="Wingdings" charset="2"/>
              <a:buChar char="ü"/>
            </a:pPr>
            <a:r>
              <a:rPr lang="en-US" dirty="0" smtClean="0"/>
              <a:t>praise more often for success</a:t>
            </a:r>
          </a:p>
          <a:p>
            <a:pPr>
              <a:buFont typeface="Wingdings" charset="2"/>
              <a:buChar char="ü"/>
            </a:pPr>
            <a:endParaRPr lang="en-US" dirty="0"/>
          </a:p>
          <a:p>
            <a:pPr>
              <a:buFont typeface="Wingdings" charset="2"/>
              <a:buChar char="ü"/>
            </a:pPr>
            <a:r>
              <a:rPr lang="en-US" dirty="0" smtClean="0"/>
              <a:t>criticize less for failure				</a:t>
            </a:r>
            <a:r>
              <a:rPr lang="en-US" dirty="0"/>
              <a:t>	</a:t>
            </a:r>
          </a:p>
        </p:txBody>
      </p:sp>
    </p:spTree>
    <p:extLst>
      <p:ext uri="{BB962C8B-B14F-4D97-AF65-F5344CB8AC3E}">
        <p14:creationId xmlns:p14="http://schemas.microsoft.com/office/powerpoint/2010/main" val="1436603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57</TotalTime>
  <Words>453</Words>
  <Application>Microsoft Macintosh PowerPoint</Application>
  <PresentationFormat>On-screen Show (4:3)</PresentationFormat>
  <Paragraphs>47</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Capital</vt:lpstr>
      <vt:lpstr>Chapter 5 On Understanding the Processes of Schooling: The Contributions of Labeling Theory</vt:lpstr>
      <vt:lpstr>PowerPoint Presentation</vt:lpstr>
      <vt:lpstr>Labeling Theory</vt:lpstr>
      <vt:lpstr>Labeling Perspective</vt:lpstr>
      <vt:lpstr>Labeling and Stigma</vt:lpstr>
      <vt:lpstr>Teacher Expectations</vt:lpstr>
      <vt:lpstr>Key Determinants*</vt:lpstr>
      <vt:lpstr>Reification</vt:lpstr>
      <vt:lpstr>Teacher Behavior</vt:lpstr>
      <vt:lpstr>Outcome  Self – fulfilling Prophecy</vt:lpstr>
      <vt:lpstr>Conclusion</vt:lpstr>
    </vt:vector>
  </TitlesOfParts>
  <Company>san jose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 On Understanding the Processes of Schooling: The Contributions of Labeling Theory</dc:title>
  <dc:creator>maria luisa alaniz</dc:creator>
  <cp:lastModifiedBy>Maria Alaniz</cp:lastModifiedBy>
  <cp:revision>6</cp:revision>
  <dcterms:created xsi:type="dcterms:W3CDTF">2012-09-17T22:50:10Z</dcterms:created>
  <dcterms:modified xsi:type="dcterms:W3CDTF">2012-09-25T21:30:40Z</dcterms:modified>
</cp:coreProperties>
</file>