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5" r:id="rId2"/>
    <p:sldId id="320" r:id="rId3"/>
    <p:sldId id="372" r:id="rId4"/>
    <p:sldId id="379" r:id="rId5"/>
    <p:sldId id="380" r:id="rId6"/>
    <p:sldId id="389" r:id="rId7"/>
    <p:sldId id="382" r:id="rId8"/>
    <p:sldId id="387" r:id="rId9"/>
    <p:sldId id="390" r:id="rId10"/>
    <p:sldId id="391" r:id="rId11"/>
    <p:sldId id="386" r:id="rId12"/>
    <p:sldId id="385" r:id="rId13"/>
    <p:sldId id="384" r:id="rId14"/>
    <p:sldId id="383" r:id="rId15"/>
    <p:sldId id="381" r:id="rId16"/>
    <p:sldId id="392" r:id="rId17"/>
    <p:sldId id="363" r:id="rId18"/>
    <p:sldId id="388" r:id="rId19"/>
    <p:sldId id="258" r:id="rId20"/>
  </p:sldIdLst>
  <p:sldSz cx="9144000" cy="6858000" type="letter"/>
  <p:notesSz cx="6858000" cy="9144000"/>
  <p:defaultTextStyle>
    <a:defPPr>
      <a:defRPr lang="en-US"/>
    </a:defPPr>
    <a:lvl1pPr algn="l" rtl="0" fontAlgn="base">
      <a:spcBef>
        <a:spcPct val="20000"/>
      </a:spcBef>
      <a:spcAft>
        <a:spcPct val="0"/>
      </a:spcAft>
      <a:buFont typeface="Times" pitchFamily="18" charset="0"/>
      <a:buChar char="•"/>
      <a:defRPr sz="2400" kern="1200">
        <a:solidFill>
          <a:schemeClr val="bg2"/>
        </a:solidFill>
        <a:latin typeface="Arial" charset="0"/>
        <a:ea typeface="+mn-ea"/>
        <a:cs typeface="+mn-cs"/>
      </a:defRPr>
    </a:lvl1pPr>
    <a:lvl2pPr marL="457200" algn="l" rtl="0" fontAlgn="base">
      <a:spcBef>
        <a:spcPct val="20000"/>
      </a:spcBef>
      <a:spcAft>
        <a:spcPct val="0"/>
      </a:spcAft>
      <a:buFont typeface="Times" pitchFamily="18" charset="0"/>
      <a:buChar char="•"/>
      <a:defRPr sz="2400" kern="1200">
        <a:solidFill>
          <a:schemeClr val="bg2"/>
        </a:solidFill>
        <a:latin typeface="Arial" charset="0"/>
        <a:ea typeface="+mn-ea"/>
        <a:cs typeface="+mn-cs"/>
      </a:defRPr>
    </a:lvl2pPr>
    <a:lvl3pPr marL="914400" algn="l" rtl="0" fontAlgn="base">
      <a:spcBef>
        <a:spcPct val="20000"/>
      </a:spcBef>
      <a:spcAft>
        <a:spcPct val="0"/>
      </a:spcAft>
      <a:buFont typeface="Times" pitchFamily="18" charset="0"/>
      <a:buChar char="•"/>
      <a:defRPr sz="2400" kern="1200">
        <a:solidFill>
          <a:schemeClr val="bg2"/>
        </a:solidFill>
        <a:latin typeface="Arial" charset="0"/>
        <a:ea typeface="+mn-ea"/>
        <a:cs typeface="+mn-cs"/>
      </a:defRPr>
    </a:lvl3pPr>
    <a:lvl4pPr marL="1371600" algn="l" rtl="0" fontAlgn="base">
      <a:spcBef>
        <a:spcPct val="20000"/>
      </a:spcBef>
      <a:spcAft>
        <a:spcPct val="0"/>
      </a:spcAft>
      <a:buFont typeface="Times" pitchFamily="18" charset="0"/>
      <a:buChar char="•"/>
      <a:defRPr sz="2400" kern="1200">
        <a:solidFill>
          <a:schemeClr val="bg2"/>
        </a:solidFill>
        <a:latin typeface="Arial" charset="0"/>
        <a:ea typeface="+mn-ea"/>
        <a:cs typeface="+mn-cs"/>
      </a:defRPr>
    </a:lvl4pPr>
    <a:lvl5pPr marL="1828800" algn="l" rtl="0" fontAlgn="base">
      <a:spcBef>
        <a:spcPct val="20000"/>
      </a:spcBef>
      <a:spcAft>
        <a:spcPct val="0"/>
      </a:spcAft>
      <a:buFont typeface="Times" pitchFamily="18" charset="0"/>
      <a:buChar char="•"/>
      <a:defRPr sz="2400" kern="1200">
        <a:solidFill>
          <a:schemeClr val="bg2"/>
        </a:solidFill>
        <a:latin typeface="Arial" charset="0"/>
        <a:ea typeface="+mn-ea"/>
        <a:cs typeface="+mn-cs"/>
      </a:defRPr>
    </a:lvl5pPr>
    <a:lvl6pPr marL="2286000" algn="l" defTabSz="914400" rtl="0" eaLnBrk="1" latinLnBrk="0" hangingPunct="1">
      <a:defRPr sz="2400" kern="1200">
        <a:solidFill>
          <a:schemeClr val="bg2"/>
        </a:solidFill>
        <a:latin typeface="Arial" charset="0"/>
        <a:ea typeface="+mn-ea"/>
        <a:cs typeface="+mn-cs"/>
      </a:defRPr>
    </a:lvl6pPr>
    <a:lvl7pPr marL="2743200" algn="l" defTabSz="914400" rtl="0" eaLnBrk="1" latinLnBrk="0" hangingPunct="1">
      <a:defRPr sz="2400" kern="1200">
        <a:solidFill>
          <a:schemeClr val="bg2"/>
        </a:solidFill>
        <a:latin typeface="Arial" charset="0"/>
        <a:ea typeface="+mn-ea"/>
        <a:cs typeface="+mn-cs"/>
      </a:defRPr>
    </a:lvl7pPr>
    <a:lvl8pPr marL="3200400" algn="l" defTabSz="914400" rtl="0" eaLnBrk="1" latinLnBrk="0" hangingPunct="1">
      <a:defRPr sz="2400" kern="1200">
        <a:solidFill>
          <a:schemeClr val="bg2"/>
        </a:solidFill>
        <a:latin typeface="Arial" charset="0"/>
        <a:ea typeface="+mn-ea"/>
        <a:cs typeface="+mn-cs"/>
      </a:defRPr>
    </a:lvl8pPr>
    <a:lvl9pPr marL="3657600" algn="l" defTabSz="914400" rtl="0" eaLnBrk="1" latinLnBrk="0" hangingPunct="1">
      <a:defRPr sz="2400" kern="1200">
        <a:solidFill>
          <a:schemeClr val="bg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3747"/>
    <a:srgbClr val="932B37"/>
    <a:srgbClr val="610DBD"/>
    <a:srgbClr val="1275B8"/>
    <a:srgbClr val="9C1F2E"/>
    <a:srgbClr val="E6B012"/>
    <a:srgbClr val="746F66"/>
    <a:srgbClr val="A5A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3286" autoAdjust="0"/>
  </p:normalViewPr>
  <p:slideViewPr>
    <p:cSldViewPr>
      <p:cViewPr varScale="1">
        <p:scale>
          <a:sx n="85" d="100"/>
          <a:sy n="85" d="100"/>
        </p:scale>
        <p:origin x="11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defRPr>
            </a:lvl1pPr>
          </a:lstStyle>
          <a:p>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defRPr>
            </a:lvl1pPr>
          </a:lstStyle>
          <a:p>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defRPr>
            </a:lvl1pPr>
          </a:lstStyle>
          <a:p>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defRPr>
            </a:lvl1pPr>
          </a:lstStyle>
          <a:p>
            <a:fld id="{E60D5109-E380-447E-A5B0-5CED11BBBD4C}" type="slidenum">
              <a:rPr lang="en-US"/>
              <a:pPr/>
              <a:t>‹#›</a:t>
            </a:fld>
            <a:endParaRPr lang="en-US"/>
          </a:p>
        </p:txBody>
      </p:sp>
    </p:spTree>
    <p:extLst>
      <p:ext uri="{BB962C8B-B14F-4D97-AF65-F5344CB8AC3E}">
        <p14:creationId xmlns:p14="http://schemas.microsoft.com/office/powerpoint/2010/main" val="358261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defRPr>
            </a:lvl1pPr>
          </a:lstStyle>
          <a:p>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defRPr>
            </a:lvl1pPr>
          </a:lstStyle>
          <a:p>
            <a:endParaRPr lang="en-US"/>
          </a:p>
        </p:txBody>
      </p:sp>
      <p:sp>
        <p:nvSpPr>
          <p:cNvPr id="9220" name="Rectangle 4"/>
          <p:cNvSpPr>
            <a:spLocks noGrp="1" noRot="1" noChangeAspect="1" noChangeArrowheads="1" noTextEdit="1"/>
          </p:cNvSpPr>
          <p:nvPr>
            <p:ph type="sldImg" idx="2"/>
          </p:nvPr>
        </p:nvSpPr>
        <p:spPr bwMode="auto">
          <a:xfrm>
            <a:off x="4114800" y="533400"/>
            <a:ext cx="2057400" cy="154305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457200" y="2209800"/>
            <a:ext cx="5867400" cy="6324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defRPr>
            </a:lvl1pPr>
          </a:lstStyle>
          <a:p>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defRPr>
            </a:lvl1pPr>
          </a:lstStyle>
          <a:p>
            <a:fld id="{B0805914-DEF5-41A7-97FB-94F9DAFD79D9}" type="slidenum">
              <a:rPr lang="en-US"/>
              <a:pPr/>
              <a:t>‹#›</a:t>
            </a:fld>
            <a:endParaRPr lang="en-US"/>
          </a:p>
        </p:txBody>
      </p:sp>
    </p:spTree>
    <p:extLst>
      <p:ext uri="{BB962C8B-B14F-4D97-AF65-F5344CB8AC3E}">
        <p14:creationId xmlns:p14="http://schemas.microsoft.com/office/powerpoint/2010/main" val="15362338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400" kern="1200">
        <a:solidFill>
          <a:schemeClr val="tx1"/>
        </a:solidFill>
        <a:latin typeface="Arial" charset="0"/>
        <a:ea typeface="+mn-ea"/>
        <a:cs typeface="+mn-cs"/>
      </a:defRPr>
    </a:lvl2pPr>
    <a:lvl3pPr marL="914400" algn="l" rtl="0" fontAlgn="base">
      <a:spcBef>
        <a:spcPct val="30000"/>
      </a:spcBef>
      <a:spcAft>
        <a:spcPct val="0"/>
      </a:spcAft>
      <a:defRPr sz="14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9B4E9-54E4-441D-934C-E87D5F0E8D9C}" type="slidenum">
              <a:rPr lang="en-US"/>
              <a:pPr/>
              <a:t>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The California State University</a:t>
            </a:r>
          </a:p>
        </p:txBody>
      </p:sp>
    </p:spTree>
    <p:extLst>
      <p:ext uri="{BB962C8B-B14F-4D97-AF65-F5344CB8AC3E}">
        <p14:creationId xmlns:p14="http://schemas.microsoft.com/office/powerpoint/2010/main" val="422853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99F96-31F8-4052-A3ED-BCDB5E1D4B63}" type="slidenum">
              <a:rPr lang="en-US"/>
              <a:pPr/>
              <a:t>3</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342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2AC31-CFAD-4F25-85D0-3132B4DF3F23}" type="slidenum">
              <a:rPr lang="en-US"/>
              <a:pPr/>
              <a:t>4</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406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2727C-FCE0-439C-BA3E-43A2DFD4CFA2}" type="slidenum">
              <a:rPr lang="en-US"/>
              <a:pPr/>
              <a:t>19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b="1"/>
              <a:t>The California State University</a:t>
            </a:r>
          </a:p>
          <a:p>
            <a:r>
              <a:rPr lang="en-US" sz="1200" b="1"/>
              <a:t>www.calstate.edu</a:t>
            </a:r>
          </a:p>
        </p:txBody>
      </p:sp>
    </p:spTree>
    <p:extLst>
      <p:ext uri="{BB962C8B-B14F-4D97-AF65-F5344CB8AC3E}">
        <p14:creationId xmlns:p14="http://schemas.microsoft.com/office/powerpoint/2010/main" val="2490277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4" name="Rectangle 32"/>
          <p:cNvSpPr>
            <a:spLocks noChangeArrowheads="1"/>
          </p:cNvSpPr>
          <p:nvPr userDrawn="1"/>
        </p:nvSpPr>
        <p:spPr bwMode="auto">
          <a:xfrm>
            <a:off x="0" y="1981200"/>
            <a:ext cx="9144000" cy="2895600"/>
          </a:xfrm>
          <a:prstGeom prst="rect">
            <a:avLst/>
          </a:prstGeom>
          <a:solidFill>
            <a:srgbClr val="CF142B"/>
          </a:solidFill>
          <a:ln w="9525">
            <a:noFill/>
            <a:miter lim="800000"/>
            <a:headEnd/>
            <a:tailEnd/>
          </a:ln>
          <a:effectLst/>
        </p:spPr>
        <p:txBody>
          <a:bodyPr wrap="none" anchor="ctr"/>
          <a:lstStyle/>
          <a:p>
            <a:pPr algn="ctr">
              <a:spcBef>
                <a:spcPct val="0"/>
              </a:spcBef>
              <a:buFontTx/>
              <a:buNone/>
            </a:pPr>
            <a:endParaRPr lang="en-US" b="1">
              <a:solidFill>
                <a:schemeClr val="accent1"/>
              </a:solidFill>
            </a:endParaRPr>
          </a:p>
        </p:txBody>
      </p:sp>
      <p:pic>
        <p:nvPicPr>
          <p:cNvPr id="3103" name="Picture 31" descr="The California State University, Working for California"/>
          <p:cNvPicPr>
            <a:picLocks noChangeAspect="1" noChangeArrowheads="1"/>
          </p:cNvPicPr>
          <p:nvPr userDrawn="1"/>
        </p:nvPicPr>
        <p:blipFill>
          <a:blip r:embed="rId2" cstate="print"/>
          <a:srcRect l="20618" t="71927"/>
          <a:stretch>
            <a:fillRect/>
          </a:stretch>
        </p:blipFill>
        <p:spPr bwMode="auto">
          <a:xfrm>
            <a:off x="458788" y="455613"/>
            <a:ext cx="3579812" cy="461962"/>
          </a:xfrm>
          <a:prstGeom prst="rect">
            <a:avLst/>
          </a:prstGeom>
          <a:noFill/>
        </p:spPr>
      </p:pic>
      <p:sp>
        <p:nvSpPr>
          <p:cNvPr id="3100" name="Rectangle 28"/>
          <p:cNvSpPr>
            <a:spLocks noChangeArrowheads="1"/>
          </p:cNvSpPr>
          <p:nvPr userDrawn="1"/>
        </p:nvSpPr>
        <p:spPr bwMode="auto">
          <a:xfrm>
            <a:off x="0" y="1981200"/>
            <a:ext cx="9144000" cy="76200"/>
          </a:xfrm>
          <a:prstGeom prst="rect">
            <a:avLst/>
          </a:prstGeom>
          <a:solidFill>
            <a:srgbClr val="746F66"/>
          </a:solidFill>
          <a:ln w="9525">
            <a:noFill/>
            <a:miter lim="800000"/>
            <a:headEnd/>
            <a:tailEnd/>
          </a:ln>
          <a:effectLst/>
        </p:spPr>
        <p:txBody>
          <a:bodyPr wrap="none" anchor="ctr"/>
          <a:lstStyle/>
          <a:p>
            <a:endParaRPr lang="en-US"/>
          </a:p>
        </p:txBody>
      </p:sp>
      <p:sp>
        <p:nvSpPr>
          <p:cNvPr id="3101" name="Rectangle 29"/>
          <p:cNvSpPr>
            <a:spLocks noChangeArrowheads="1"/>
          </p:cNvSpPr>
          <p:nvPr userDrawn="1"/>
        </p:nvSpPr>
        <p:spPr bwMode="auto">
          <a:xfrm>
            <a:off x="0" y="4800600"/>
            <a:ext cx="9144000" cy="76200"/>
          </a:xfrm>
          <a:prstGeom prst="rect">
            <a:avLst/>
          </a:prstGeom>
          <a:solidFill>
            <a:srgbClr val="746F66"/>
          </a:soli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EB5A77-79CF-42BC-80FD-8A9665ED40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A788C2-CAD9-479B-8F36-120BEBDA632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r>
              <a:rPr lang="en-US"/>
              <a:t>Copyright 2010 The McGraw-Hill Companies, Inc. </a:t>
            </a: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18E9EB58-5693-4DDF-B50A-523AD743834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r>
              <a:rPr lang="en-US"/>
              <a:t>Copyright 2010 The McGraw-Hill Companies, Inc. </a:t>
            </a:r>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fld id="{F9BE6197-B849-4C69-AA81-472D8DF8F5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DC1D55-00CD-47EB-BAEC-704D50A5BD8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6AF4EB-EE35-453F-BC50-0D6649777A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25BA7F-43FD-40F2-A155-E26A8F5112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E891CF-4CDD-4AF0-B9F6-3823054D7C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23A3200-9010-48B7-A4FC-5D6C5A98BB3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524000-4D47-4FDD-A339-364D340A0C7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B38946-13DE-47C9-AE59-47BBABCFCD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5EAB40-1157-444F-B343-CC4A7A8E1C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2" name="Picture 38" descr="The California State University, Working for California"/>
          <p:cNvPicPr>
            <a:picLocks noChangeAspect="1" noChangeArrowheads="1"/>
          </p:cNvPicPr>
          <p:nvPr userDrawn="1"/>
        </p:nvPicPr>
        <p:blipFill>
          <a:blip r:embed="rId15" cstate="print"/>
          <a:srcRect l="20618" t="71927"/>
          <a:stretch>
            <a:fillRect/>
          </a:stretch>
        </p:blipFill>
        <p:spPr bwMode="auto">
          <a:xfrm>
            <a:off x="306388" y="379413"/>
            <a:ext cx="3579812" cy="461962"/>
          </a:xfrm>
          <a:prstGeom prst="rect">
            <a:avLst/>
          </a:prstGeom>
          <a:noFill/>
        </p:spPr>
      </p:pic>
      <p:sp>
        <p:nvSpPr>
          <p:cNvPr id="1026" name="Rectangle 2"/>
          <p:cNvSpPr>
            <a:spLocks noGrp="1" noChangeArrowheads="1"/>
          </p:cNvSpPr>
          <p:nvPr>
            <p:ph type="title"/>
          </p:nvPr>
        </p:nvSpPr>
        <p:spPr bwMode="auto">
          <a:xfrm>
            <a:off x="457200" y="13716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362200"/>
            <a:ext cx="82296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75A9FF3F-D9C8-420A-BAC9-46956077EF89}" type="slidenum">
              <a:rPr lang="en-US"/>
              <a:pPr/>
              <a:t>‹#›</a:t>
            </a:fld>
            <a:endParaRPr lang="en-US"/>
          </a:p>
        </p:txBody>
      </p:sp>
      <p:sp>
        <p:nvSpPr>
          <p:cNvPr id="1060" name="Rectangle 36"/>
          <p:cNvSpPr>
            <a:spLocks noChangeArrowheads="1"/>
          </p:cNvSpPr>
          <p:nvPr userDrawn="1"/>
        </p:nvSpPr>
        <p:spPr bwMode="auto">
          <a:xfrm>
            <a:off x="0" y="0"/>
            <a:ext cx="9144000" cy="76200"/>
          </a:xfrm>
          <a:prstGeom prst="rect">
            <a:avLst/>
          </a:prstGeom>
          <a:solidFill>
            <a:srgbClr val="CF142B"/>
          </a:solidFill>
          <a:ln w="9525">
            <a:noFill/>
            <a:miter lim="800000"/>
            <a:headEnd/>
            <a:tailEnd/>
          </a:ln>
          <a:effectLst/>
        </p:spPr>
        <p:txBody>
          <a:bodyPr wrap="none" anchor="ctr"/>
          <a:lstStyle/>
          <a:p>
            <a:pPr algn="ctr">
              <a:spcBef>
                <a:spcPct val="0"/>
              </a:spcBef>
              <a:buFontTx/>
              <a:buNone/>
            </a:pPr>
            <a:endParaRPr lang="en-US">
              <a:solidFill>
                <a:schemeClr val="accent1"/>
              </a:solidFill>
            </a:endParaRPr>
          </a:p>
        </p:txBody>
      </p:sp>
      <p:sp>
        <p:nvSpPr>
          <p:cNvPr id="1061" name="Line 37"/>
          <p:cNvSpPr>
            <a:spLocks noChangeShapeType="1"/>
          </p:cNvSpPr>
          <p:nvPr userDrawn="1"/>
        </p:nvSpPr>
        <p:spPr bwMode="auto">
          <a:xfrm>
            <a:off x="0" y="1066800"/>
            <a:ext cx="9144000" cy="0"/>
          </a:xfrm>
          <a:prstGeom prst="line">
            <a:avLst/>
          </a:prstGeom>
          <a:noFill/>
          <a:ln w="9525">
            <a:solidFill>
              <a:srgbClr val="746F66"/>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200" b="1">
          <a:solidFill>
            <a:srgbClr val="010000"/>
          </a:solidFill>
          <a:latin typeface="+mj-lt"/>
          <a:ea typeface="+mj-ea"/>
          <a:cs typeface="+mj-cs"/>
        </a:defRPr>
      </a:lvl1pPr>
      <a:lvl2pPr algn="l" rtl="0" fontAlgn="base">
        <a:spcBef>
          <a:spcPct val="0"/>
        </a:spcBef>
        <a:spcAft>
          <a:spcPct val="0"/>
        </a:spcAft>
        <a:defRPr sz="3200" b="1">
          <a:solidFill>
            <a:srgbClr val="010000"/>
          </a:solidFill>
          <a:latin typeface="Arial" charset="0"/>
        </a:defRPr>
      </a:lvl2pPr>
      <a:lvl3pPr algn="l" rtl="0" fontAlgn="base">
        <a:spcBef>
          <a:spcPct val="0"/>
        </a:spcBef>
        <a:spcAft>
          <a:spcPct val="0"/>
        </a:spcAft>
        <a:defRPr sz="3200" b="1">
          <a:solidFill>
            <a:srgbClr val="010000"/>
          </a:solidFill>
          <a:latin typeface="Arial" charset="0"/>
        </a:defRPr>
      </a:lvl3pPr>
      <a:lvl4pPr algn="l" rtl="0" fontAlgn="base">
        <a:spcBef>
          <a:spcPct val="0"/>
        </a:spcBef>
        <a:spcAft>
          <a:spcPct val="0"/>
        </a:spcAft>
        <a:defRPr sz="3200" b="1">
          <a:solidFill>
            <a:srgbClr val="010000"/>
          </a:solidFill>
          <a:latin typeface="Arial" charset="0"/>
        </a:defRPr>
      </a:lvl4pPr>
      <a:lvl5pPr algn="l" rtl="0" fontAlgn="base">
        <a:spcBef>
          <a:spcPct val="0"/>
        </a:spcBef>
        <a:spcAft>
          <a:spcPct val="0"/>
        </a:spcAft>
        <a:defRPr sz="3200" b="1">
          <a:solidFill>
            <a:srgbClr val="010000"/>
          </a:solidFill>
          <a:latin typeface="Arial"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fontAlgn="base">
        <a:spcBef>
          <a:spcPct val="20000"/>
        </a:spcBef>
        <a:spcAft>
          <a:spcPct val="0"/>
        </a:spcAft>
        <a:buFont typeface="Times" pitchFamily="18" charset="0"/>
        <a:buChar char="•"/>
        <a:defRPr sz="2800">
          <a:solidFill>
            <a:schemeClr val="bg2"/>
          </a:solidFill>
          <a:latin typeface="+mn-lt"/>
          <a:ea typeface="+mn-ea"/>
          <a:cs typeface="+mn-cs"/>
        </a:defRPr>
      </a:lvl1pPr>
      <a:lvl2pPr marL="742950" indent="-285750" algn="l" rtl="0" fontAlgn="base">
        <a:spcBef>
          <a:spcPct val="20000"/>
        </a:spcBef>
        <a:spcAft>
          <a:spcPct val="0"/>
        </a:spcAft>
        <a:buClr>
          <a:srgbClr val="CF142B"/>
        </a:buClr>
        <a:buFont typeface="Times" pitchFamily="18" charset="0"/>
        <a:buChar char="•"/>
        <a:defRPr sz="2600">
          <a:solidFill>
            <a:schemeClr val="bg2"/>
          </a:solidFill>
          <a:latin typeface="+mn-lt"/>
        </a:defRPr>
      </a:lvl2pPr>
      <a:lvl3pPr marL="1143000" indent="-228600" algn="l" rtl="0" fontAlgn="base">
        <a:spcBef>
          <a:spcPct val="20000"/>
        </a:spcBef>
        <a:spcAft>
          <a:spcPct val="0"/>
        </a:spcAft>
        <a:buFont typeface="Times" pitchFamily="18" charset="0"/>
        <a:buChar char="•"/>
        <a:defRPr sz="2400">
          <a:solidFill>
            <a:schemeClr val="bg2"/>
          </a:solidFill>
          <a:latin typeface="+mn-lt"/>
        </a:defRPr>
      </a:lvl3pPr>
      <a:lvl4pPr marL="1600200" indent="-228600" algn="l" rtl="0" fontAlgn="base">
        <a:spcBef>
          <a:spcPct val="20000"/>
        </a:spcBef>
        <a:spcAft>
          <a:spcPct val="0"/>
        </a:spcAft>
        <a:buClr>
          <a:srgbClr val="CF142B"/>
        </a:buClr>
        <a:buFont typeface="Times" pitchFamily="18" charset="0"/>
        <a:buChar char="•"/>
        <a:defRPr sz="2000">
          <a:solidFill>
            <a:schemeClr val="bg2"/>
          </a:solidFill>
          <a:latin typeface="+mn-lt"/>
        </a:defRPr>
      </a:lvl4pPr>
      <a:lvl5pPr marL="2057400" indent="-228600" algn="l" rtl="0" fontAlgn="base">
        <a:spcBef>
          <a:spcPct val="20000"/>
        </a:spcBef>
        <a:spcAft>
          <a:spcPct val="0"/>
        </a:spcAft>
        <a:buFont typeface="Times" pitchFamily="18" charset="0"/>
        <a:buChar char="•"/>
        <a:defRPr sz="2000">
          <a:solidFill>
            <a:schemeClr val="bg2"/>
          </a:solidFill>
          <a:latin typeface="+mn-lt"/>
        </a:defRPr>
      </a:lvl5pPr>
      <a:lvl6pPr marL="2514600" indent="-228600" algn="l" rtl="0" fontAlgn="base">
        <a:spcBef>
          <a:spcPct val="20000"/>
        </a:spcBef>
        <a:spcAft>
          <a:spcPct val="0"/>
        </a:spcAft>
        <a:buFont typeface="Times" pitchFamily="18" charset="0"/>
        <a:buChar char="•"/>
        <a:defRPr sz="2000">
          <a:solidFill>
            <a:schemeClr val="bg2"/>
          </a:solidFill>
          <a:latin typeface="+mn-lt"/>
        </a:defRPr>
      </a:lvl6pPr>
      <a:lvl7pPr marL="2971800" indent="-228600" algn="l" rtl="0" fontAlgn="base">
        <a:spcBef>
          <a:spcPct val="20000"/>
        </a:spcBef>
        <a:spcAft>
          <a:spcPct val="0"/>
        </a:spcAft>
        <a:buFont typeface="Times" pitchFamily="18" charset="0"/>
        <a:buChar char="•"/>
        <a:defRPr sz="2000">
          <a:solidFill>
            <a:schemeClr val="bg2"/>
          </a:solidFill>
          <a:latin typeface="+mn-lt"/>
        </a:defRPr>
      </a:lvl7pPr>
      <a:lvl8pPr marL="3429000" indent="-228600" algn="l" rtl="0" fontAlgn="base">
        <a:spcBef>
          <a:spcPct val="20000"/>
        </a:spcBef>
        <a:spcAft>
          <a:spcPct val="0"/>
        </a:spcAft>
        <a:buFont typeface="Times" pitchFamily="18" charset="0"/>
        <a:buChar char="•"/>
        <a:defRPr sz="2000">
          <a:solidFill>
            <a:schemeClr val="bg2"/>
          </a:solidFill>
          <a:latin typeface="+mn-lt"/>
        </a:defRPr>
      </a:lvl8pPr>
      <a:lvl9pPr marL="3886200" indent="-228600" algn="l" rtl="0" fontAlgn="base">
        <a:spcBef>
          <a:spcPct val="20000"/>
        </a:spcBef>
        <a:spcAft>
          <a:spcPct val="0"/>
        </a:spcAft>
        <a:buFont typeface="Times" pitchFamily="18"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xfordreference.com/view/10.1093/acref/9780199534067.001.0001/acref-9780199534067-e-1732" TargetMode="External"/><Relationship Id="rId2" Type="http://schemas.openxmlformats.org/officeDocument/2006/relationships/hyperlink" Target="http://www.oxfordreference.com/view/10.1093/acref/9780199534067.001.0001/acref-9780199534067-e-1731" TargetMode="External"/><Relationship Id="rId1" Type="http://schemas.openxmlformats.org/officeDocument/2006/relationships/slideLayout" Target="../slideLayouts/slideLayout13.xml"/><Relationship Id="rId5" Type="http://schemas.openxmlformats.org/officeDocument/2006/relationships/hyperlink" Target="http://www.oxfordreference.com/view/10.1093/acref/9780199534067.001.0001/acref-9780199534067-e-2123" TargetMode="External"/><Relationship Id="rId4" Type="http://schemas.openxmlformats.org/officeDocument/2006/relationships/hyperlink" Target="http://www.oxfordreference.com/view/10.1093/acref/9780199534067.001.0001/acref-9780199534067-e-746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calstate.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www.sjsu.edu/psy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en.wikipedia.org/wiki/Stimulus_(psychology)"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bwMode="auto">
          <a:xfrm>
            <a:off x="685800" y="2057400"/>
            <a:ext cx="7848600" cy="2209800"/>
          </a:xfrm>
          <a:prstGeom prst="rect">
            <a:avLst/>
          </a:prstGeom>
          <a:noFill/>
          <a:ln>
            <a:miter lim="800000"/>
            <a:headEnd/>
            <a:tailEnd/>
          </a:ln>
        </p:spPr>
        <p:txBody>
          <a:bodyPr/>
          <a:lstStyle/>
          <a:p>
            <a:pPr algn="ctr"/>
            <a:r>
              <a:rPr lang="en-US" sz="2800" dirty="0">
                <a:solidFill>
                  <a:schemeClr val="bg1"/>
                </a:solidFill>
              </a:rPr>
              <a:t>COGNITION</a:t>
            </a:r>
            <a:br>
              <a:rPr lang="en-US" sz="2800" dirty="0">
                <a:solidFill>
                  <a:schemeClr val="bg1"/>
                </a:solidFill>
              </a:rPr>
            </a:br>
            <a:r>
              <a:rPr lang="en-US" sz="2800" dirty="0">
                <a:solidFill>
                  <a:schemeClr val="bg1"/>
                </a:solidFill>
              </a:rPr>
              <a:t/>
            </a:r>
            <a:br>
              <a:rPr lang="en-US" sz="2800" dirty="0">
                <a:solidFill>
                  <a:schemeClr val="bg1"/>
                </a:solidFill>
              </a:rPr>
            </a:br>
            <a:r>
              <a:rPr lang="en-US" sz="2800" dirty="0">
                <a:solidFill>
                  <a:schemeClr val="bg1"/>
                </a:solidFill>
              </a:rPr>
              <a:t>Chapter </a:t>
            </a:r>
            <a:r>
              <a:rPr lang="en-US" sz="2800" dirty="0" smtClean="0">
                <a:solidFill>
                  <a:schemeClr val="bg1"/>
                </a:solidFill>
              </a:rPr>
              <a:t>2: Perception (Part II)</a:t>
            </a:r>
            <a:br>
              <a:rPr lang="en-US" sz="2800" dirty="0" smtClean="0">
                <a:solidFill>
                  <a:schemeClr val="bg1"/>
                </a:solidFill>
              </a:rPr>
            </a:br>
            <a:r>
              <a:rPr lang="en-US" sz="2400" dirty="0" smtClean="0">
                <a:solidFill>
                  <a:schemeClr val="accent3">
                    <a:lumMod val="75000"/>
                  </a:schemeClr>
                </a:solidFill>
              </a:rPr>
              <a:t>also see: neurological structures.pdf</a:t>
            </a:r>
            <a:br>
              <a:rPr lang="en-US" sz="2400" dirty="0" smtClean="0">
                <a:solidFill>
                  <a:schemeClr val="accent3">
                    <a:lumMod val="75000"/>
                  </a:schemeClr>
                </a:solidFill>
              </a:rPr>
            </a:br>
            <a:r>
              <a:rPr lang="en-US" sz="2400" dirty="0" smtClean="0">
                <a:solidFill>
                  <a:schemeClr val="accent3">
                    <a:lumMod val="75000"/>
                  </a:schemeClr>
                </a:solidFill>
              </a:rPr>
              <a:t>also see: Kellogg chapter 2 (part I).</a:t>
            </a:r>
            <a:r>
              <a:rPr lang="en-US" sz="2400" dirty="0" err="1" smtClean="0">
                <a:solidFill>
                  <a:schemeClr val="accent3">
                    <a:lumMod val="75000"/>
                  </a:schemeClr>
                </a:solidFill>
              </a:rPr>
              <a:t>pdf</a:t>
            </a:r>
            <a:r>
              <a:rPr lang="en-US" sz="2800" dirty="0">
                <a:solidFill>
                  <a:schemeClr val="bg1"/>
                </a:solidFill>
              </a:rPr>
              <a:t/>
            </a:r>
            <a:br>
              <a:rPr lang="en-US" sz="2800" dirty="0">
                <a:solidFill>
                  <a:schemeClr val="bg1"/>
                </a:solidFill>
              </a:rPr>
            </a:br>
            <a:r>
              <a:rPr lang="en-US" sz="2800" dirty="0" smtClean="0">
                <a:solidFill>
                  <a:schemeClr val="bg1"/>
                </a:solidFill>
              </a:rPr>
              <a:t>Fund. </a:t>
            </a:r>
            <a:r>
              <a:rPr lang="en-US" sz="2800" dirty="0">
                <a:solidFill>
                  <a:schemeClr val="bg1"/>
                </a:solidFill>
              </a:rPr>
              <a:t>of Cognitive </a:t>
            </a:r>
            <a:r>
              <a:rPr lang="en-US" sz="2800" dirty="0" smtClean="0">
                <a:solidFill>
                  <a:schemeClr val="bg1"/>
                </a:solidFill>
              </a:rPr>
              <a:t>Psychology (2</a:t>
            </a:r>
            <a:r>
              <a:rPr lang="en-US" sz="2800" baseline="30000" dirty="0" smtClean="0">
                <a:solidFill>
                  <a:schemeClr val="bg1"/>
                </a:solidFill>
              </a:rPr>
              <a:t>nd</a:t>
            </a:r>
            <a:r>
              <a:rPr lang="en-US" sz="2800" dirty="0" smtClean="0">
                <a:solidFill>
                  <a:schemeClr val="bg1"/>
                </a:solidFill>
              </a:rPr>
              <a:t>) </a:t>
            </a:r>
            <a:r>
              <a:rPr lang="en-US" sz="1800" i="1" dirty="0">
                <a:solidFill>
                  <a:schemeClr val="bg1"/>
                </a:solidFill>
              </a:rPr>
              <a:t>(Kellogg)</a:t>
            </a:r>
          </a:p>
        </p:txBody>
      </p:sp>
      <p:sp>
        <p:nvSpPr>
          <p:cNvPr id="91139" name="Rectangle 3"/>
          <p:cNvSpPr>
            <a:spLocks noGrp="1" noChangeArrowheads="1"/>
          </p:cNvSpPr>
          <p:nvPr>
            <p:ph type="subTitle" idx="1"/>
          </p:nvPr>
        </p:nvSpPr>
        <p:spPr bwMode="auto">
          <a:xfrm>
            <a:off x="1371600" y="5638800"/>
            <a:ext cx="6400800" cy="838200"/>
          </a:xfrm>
          <a:prstGeom prst="rect">
            <a:avLst/>
          </a:prstGeom>
          <a:noFill/>
          <a:ln>
            <a:miter lim="800000"/>
            <a:headEnd/>
            <a:tailEnd/>
          </a:ln>
        </p:spPr>
        <p:txBody>
          <a:bodyPr/>
          <a:lstStyle/>
          <a:p>
            <a:pPr marL="0" indent="0" algn="ctr">
              <a:buFont typeface="Times" pitchFamily="18" charset="0"/>
              <a:buNone/>
            </a:pPr>
            <a:r>
              <a:rPr lang="en-US" sz="1800">
                <a:latin typeface="Verdana" pitchFamily="34" charset="0"/>
              </a:rPr>
              <a:t>Fall </a:t>
            </a:r>
            <a:r>
              <a:rPr lang="en-US" sz="1800" smtClean="0">
                <a:latin typeface="Verdana" pitchFamily="34" charset="0"/>
              </a:rPr>
              <a:t>2013</a:t>
            </a:r>
            <a:endParaRPr lang="en-US" sz="1800" dirty="0"/>
          </a:p>
        </p:txBody>
      </p:sp>
      <p:sp>
        <p:nvSpPr>
          <p:cNvPr id="91140" name="Text Box 4"/>
          <p:cNvSpPr txBox="1">
            <a:spLocks noChangeArrowheads="1"/>
          </p:cNvSpPr>
          <p:nvPr/>
        </p:nvSpPr>
        <p:spPr bwMode="auto">
          <a:xfrm>
            <a:off x="2667000" y="990600"/>
            <a:ext cx="3675063" cy="895350"/>
          </a:xfrm>
          <a:prstGeom prst="rect">
            <a:avLst/>
          </a:prstGeom>
          <a:noFill/>
          <a:ln w="9525" algn="ctr">
            <a:noFill/>
            <a:miter lim="800000"/>
            <a:headEnd/>
            <a:tailEnd/>
          </a:ln>
          <a:effectLst/>
        </p:spPr>
        <p:txBody>
          <a:bodyPr wrap="none">
            <a:spAutoFit/>
          </a:bodyPr>
          <a:lstStyle/>
          <a:p>
            <a:pPr marL="234950" indent="-234950" algn="ctr">
              <a:buFont typeface="Times" pitchFamily="18" charset="0"/>
              <a:buNone/>
            </a:pPr>
            <a:r>
              <a:rPr lang="en-US" b="1"/>
              <a:t>Mark Van Selst</a:t>
            </a:r>
          </a:p>
          <a:p>
            <a:pPr marL="234950" indent="-234950" algn="ctr">
              <a:buFont typeface="Times" pitchFamily="18" charset="0"/>
              <a:buNone/>
            </a:pPr>
            <a:r>
              <a:rPr lang="en-US" i="1"/>
              <a:t>San Jose State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Feature-List Based Descriptions</a:t>
            </a:r>
            <a:endParaRPr lang="en-US" dirty="0"/>
          </a:p>
        </p:txBody>
      </p:sp>
      <p:sp>
        <p:nvSpPr>
          <p:cNvPr id="3" name="Text Placeholder 2"/>
          <p:cNvSpPr>
            <a:spLocks noGrp="1"/>
          </p:cNvSpPr>
          <p:nvPr>
            <p:ph type="body" sz="half" idx="1"/>
          </p:nvPr>
        </p:nvSpPr>
        <p:spPr>
          <a:xfrm>
            <a:off x="533400" y="1981200"/>
            <a:ext cx="8382000" cy="4114800"/>
          </a:xfrm>
        </p:spPr>
        <p:txBody>
          <a:bodyPr/>
          <a:lstStyle/>
          <a:p>
            <a:r>
              <a:rPr lang="en-US" dirty="0"/>
              <a:t>A theory of </a:t>
            </a:r>
            <a:r>
              <a:rPr lang="en-US" i="1" dirty="0">
                <a:hlinkClick r:id="rId2"/>
              </a:rPr>
              <a:t>concepts</a:t>
            </a:r>
            <a:r>
              <a:rPr lang="en-US" dirty="0"/>
              <a:t>, </a:t>
            </a:r>
            <a:r>
              <a:rPr lang="en-US" i="1" dirty="0">
                <a:hlinkClick r:id="rId3"/>
              </a:rPr>
              <a:t>concept formation</a:t>
            </a:r>
            <a:r>
              <a:rPr lang="en-US" i="1" dirty="0"/>
              <a:t>, and </a:t>
            </a:r>
            <a:r>
              <a:rPr lang="en-US" i="1" dirty="0">
                <a:hlinkClick r:id="rId4"/>
              </a:rPr>
              <a:t>semantics</a:t>
            </a:r>
            <a:r>
              <a:rPr lang="en-US" dirty="0"/>
              <a:t> according to which the meaning of a concept or a word can be understood by </a:t>
            </a:r>
            <a:r>
              <a:rPr lang="en-US" dirty="0" smtClean="0"/>
              <a:t>analyzing </a:t>
            </a:r>
            <a:r>
              <a:rPr lang="en-US" dirty="0"/>
              <a:t>it into its set of </a:t>
            </a:r>
            <a:r>
              <a:rPr lang="en-US" i="1" dirty="0">
                <a:hlinkClick r:id="rId5"/>
              </a:rPr>
              <a:t>defining properties</a:t>
            </a:r>
            <a:r>
              <a:rPr lang="en-US" dirty="0" smtClean="0"/>
              <a:t>.</a:t>
            </a:r>
          </a:p>
          <a:p>
            <a:r>
              <a:rPr lang="en-US" dirty="0" smtClean="0"/>
              <a:t>The assumption is that there exists a set of properties that uniquely identify the concept (as opposed to prototype-based categorization or classification approaches)</a:t>
            </a:r>
            <a:endParaRPr lang="en-US" dirty="0"/>
          </a:p>
        </p:txBody>
      </p:sp>
    </p:spTree>
    <p:extLst>
      <p:ext uri="{BB962C8B-B14F-4D97-AF65-F5344CB8AC3E}">
        <p14:creationId xmlns:p14="http://schemas.microsoft.com/office/powerpoint/2010/main" val="189566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245225"/>
            <a:ext cx="2133600" cy="476250"/>
          </a:xfrm>
        </p:spPr>
        <p:txBody>
          <a:bodyPr/>
          <a:lstStyle/>
          <a:p>
            <a:r>
              <a:rPr lang="en-US"/>
              <a:t>Cognition</a:t>
            </a:r>
          </a:p>
        </p:txBody>
      </p:sp>
      <p:sp>
        <p:nvSpPr>
          <p:cNvPr id="7" name="Footer Placeholder 4"/>
          <p:cNvSpPr>
            <a:spLocks noGrp="1"/>
          </p:cNvSpPr>
          <p:nvPr>
            <p:ph type="ftr" sz="quarter" idx="11"/>
          </p:nvPr>
        </p:nvSpPr>
        <p:spPr>
          <a:xfrm>
            <a:off x="3124200" y="6245225"/>
            <a:ext cx="3886200" cy="476250"/>
          </a:xfrm>
        </p:spPr>
        <p:txBody>
          <a:bodyPr/>
          <a:lstStyle/>
          <a:p>
            <a:r>
              <a:rPr lang="en-US" dirty="0"/>
              <a:t>Van Selst (Kellogg Chapter </a:t>
            </a:r>
            <a:r>
              <a:rPr lang="en-US" dirty="0" smtClean="0"/>
              <a:t>2 and7</a:t>
            </a:r>
            <a:r>
              <a:rPr lang="en-US" dirty="0"/>
              <a:t>)</a:t>
            </a:r>
          </a:p>
        </p:txBody>
      </p:sp>
      <p:sp>
        <p:nvSpPr>
          <p:cNvPr id="8" name="Rectangle 2"/>
          <p:cNvSpPr txBox="1">
            <a:spLocks noChangeArrowheads="1"/>
          </p:cNvSpPr>
          <p:nvPr/>
        </p:nvSpPr>
        <p:spPr bwMode="auto">
          <a:xfrm>
            <a:off x="457200" y="106680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10000"/>
                </a:solidFill>
                <a:effectLst/>
                <a:uLnTx/>
                <a:uFillTx/>
                <a:latin typeface="+mj-lt"/>
                <a:ea typeface="+mj-ea"/>
                <a:cs typeface="+mj-cs"/>
              </a:rPr>
              <a:t>Structural Description Theory</a:t>
            </a:r>
            <a:endParaRPr kumimoji="0" lang="en-US" sz="3200" b="1" i="0" u="none" strike="noStrike" kern="0" cap="none" spc="0" normalizeH="0" baseline="0" noProof="0" dirty="0">
              <a:ln>
                <a:noFill/>
              </a:ln>
              <a:solidFill>
                <a:srgbClr val="010000"/>
              </a:solidFill>
              <a:effectLst/>
              <a:uLnTx/>
              <a:uFillTx/>
              <a:latin typeface="+mj-lt"/>
              <a:ea typeface="+mj-ea"/>
              <a:cs typeface="+mj-cs"/>
            </a:endParaRPr>
          </a:p>
        </p:txBody>
      </p:sp>
      <p:sp>
        <p:nvSpPr>
          <p:cNvPr id="9" name="Rectangle 3"/>
          <p:cNvSpPr txBox="1">
            <a:spLocks noChangeArrowheads="1"/>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4950" marR="0" lvl="0" indent="-234950" algn="l"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smtClean="0">
                <a:ln>
                  <a:noFill/>
                </a:ln>
                <a:solidFill>
                  <a:schemeClr val="bg2"/>
                </a:solidFill>
                <a:effectLst/>
                <a:uLnTx/>
                <a:uFillTx/>
                <a:latin typeface="+mn-lt"/>
                <a:ea typeface="+mn-ea"/>
                <a:cs typeface="+mn-cs"/>
              </a:rPr>
              <a:t>Recognition by Components</a:t>
            </a:r>
            <a:r>
              <a:rPr kumimoji="0" lang="en-US" sz="2800" b="0" i="1" u="none" strike="noStrike" kern="0" cap="none" spc="0" normalizeH="0" baseline="0" noProof="0" smtClean="0">
                <a:ln>
                  <a:noFill/>
                </a:ln>
                <a:solidFill>
                  <a:schemeClr val="bg2"/>
                </a:solidFill>
                <a:effectLst/>
                <a:uLnTx/>
                <a:uFillTx/>
                <a:latin typeface="+mn-lt"/>
                <a:ea typeface="+mn-ea"/>
                <a:cs typeface="+mn-cs"/>
              </a:rPr>
              <a:t> [Biederman]</a:t>
            </a:r>
            <a:endParaRPr kumimoji="0" lang="en-US" sz="2800" b="0" i="0" u="none" strike="noStrike" kern="0" cap="none" spc="0" normalizeH="0" baseline="0" noProof="0" smtClean="0">
              <a:ln>
                <a:noFill/>
              </a:ln>
              <a:solidFill>
                <a:schemeClr val="bg2"/>
              </a:solidFill>
              <a:effectLst/>
              <a:uLnTx/>
              <a:uFillTx/>
              <a:latin typeface="+mn-lt"/>
              <a:ea typeface="+mn-ea"/>
              <a:cs typeface="+mn-cs"/>
            </a:endParaRPr>
          </a:p>
          <a:p>
            <a:pPr marL="1143000" marR="0" lvl="2" indent="-228600" algn="l" defTabSz="914400" rtl="0" eaLnBrk="1" fontAlgn="base" latinLnBrk="0" hangingPunct="1">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smtClean="0">
                <a:ln>
                  <a:noFill/>
                </a:ln>
                <a:solidFill>
                  <a:schemeClr val="bg2"/>
                </a:solidFill>
                <a:effectLst/>
                <a:uLnTx/>
                <a:uFillTx/>
                <a:latin typeface="+mn-lt"/>
              </a:rPr>
              <a:t>Break down visual objects into GEONS </a:t>
            </a:r>
          </a:p>
          <a:p>
            <a:pPr marL="1143000" marR="0" lvl="2" indent="-228600" algn="l" defTabSz="914400" rtl="0" eaLnBrk="1" fontAlgn="base" latinLnBrk="0" hangingPunct="1">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smtClean="0">
                <a:ln>
                  <a:noFill/>
                </a:ln>
                <a:solidFill>
                  <a:schemeClr val="bg2"/>
                </a:solidFill>
                <a:effectLst/>
                <a:uLnTx/>
                <a:uFillTx/>
                <a:latin typeface="+mn-lt"/>
              </a:rPr>
              <a:t>People cannot identify objects which are missing their intersections </a:t>
            </a:r>
          </a:p>
          <a:p>
            <a:pPr marL="1143000" marR="0" lvl="2" indent="-228600" algn="l" defTabSz="914400" rtl="0" eaLnBrk="1" fontAlgn="base" latinLnBrk="0" hangingPunct="1">
              <a:lnSpc>
                <a:spcPct val="100000"/>
              </a:lnSpc>
              <a:spcBef>
                <a:spcPct val="20000"/>
              </a:spcBef>
              <a:spcAft>
                <a:spcPct val="0"/>
              </a:spcAft>
              <a:buClrTx/>
              <a:buSzTx/>
              <a:buFont typeface="Times" pitchFamily="18" charset="0"/>
              <a:buChar char="•"/>
              <a:tabLst/>
              <a:defRPr/>
            </a:pPr>
            <a:r>
              <a:rPr kumimoji="0" lang="en-US" sz="2400" b="0" i="0" u="none" strike="noStrike" kern="0" cap="none" spc="0" normalizeH="0" baseline="0" noProof="0" smtClean="0">
                <a:ln>
                  <a:noFill/>
                </a:ln>
                <a:solidFill>
                  <a:schemeClr val="bg2"/>
                </a:solidFill>
                <a:effectLst/>
                <a:uLnTx/>
                <a:uFillTx/>
                <a:latin typeface="+mn-lt"/>
              </a:rPr>
              <a:t>Number of basic features is relatively small </a:t>
            </a:r>
            <a:endParaRPr kumimoji="0" lang="en-US" sz="2400" b="0" i="0" u="none" strike="noStrike" kern="0" cap="none" spc="0" normalizeH="0" baseline="0" noProof="0">
              <a:ln>
                <a:noFill/>
              </a:ln>
              <a:solidFill>
                <a:schemeClr val="bg2"/>
              </a:solidFill>
              <a:effectLst/>
              <a:uLnTx/>
              <a:uFillTx/>
              <a:latin typeface="+mn-lt"/>
            </a:endParaRPr>
          </a:p>
        </p:txBody>
      </p:sp>
      <p:pic>
        <p:nvPicPr>
          <p:cNvPr id="10" name="Picture 4" descr="RBC_example"/>
          <p:cNvPicPr>
            <a:picLocks noChangeAspect="1" noChangeArrowheads="1"/>
          </p:cNvPicPr>
          <p:nvPr/>
        </p:nvPicPr>
        <p:blipFill>
          <a:blip r:embed="rId2" cstate="print"/>
          <a:srcRect/>
          <a:stretch>
            <a:fillRect/>
          </a:stretch>
        </p:blipFill>
        <p:spPr bwMode="auto">
          <a:xfrm>
            <a:off x="2971800" y="3962400"/>
            <a:ext cx="2971800" cy="21605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04801"/>
            <a:ext cx="4876800" cy="762000"/>
          </a:xfrm>
        </p:spPr>
        <p:txBody>
          <a:bodyPr/>
          <a:lstStyle/>
          <a:p>
            <a:r>
              <a:rPr lang="en-US" u="sng" dirty="0" smtClean="0"/>
              <a:t>Cognitive Disruptions:</a:t>
            </a:r>
            <a:endParaRPr lang="en-US" dirty="0"/>
          </a:p>
        </p:txBody>
      </p:sp>
      <p:sp>
        <p:nvSpPr>
          <p:cNvPr id="3" name="Text Placeholder 2"/>
          <p:cNvSpPr>
            <a:spLocks noGrp="1"/>
          </p:cNvSpPr>
          <p:nvPr>
            <p:ph type="body" sz="half" idx="1"/>
          </p:nvPr>
        </p:nvSpPr>
        <p:spPr>
          <a:xfrm>
            <a:off x="838200" y="1447800"/>
            <a:ext cx="7772400" cy="4648200"/>
          </a:xfrm>
        </p:spPr>
        <p:txBody>
          <a:bodyPr/>
          <a:lstStyle/>
          <a:p>
            <a:pPr>
              <a:buNone/>
            </a:pPr>
            <a:r>
              <a:rPr lang="en-US" sz="2000" b="1" dirty="0" smtClean="0"/>
              <a:t>Aphasia:</a:t>
            </a:r>
            <a:r>
              <a:rPr lang="en-US" sz="2000" dirty="0" smtClean="0"/>
              <a:t> the disruption of language due to a brain-related disorder</a:t>
            </a:r>
          </a:p>
          <a:p>
            <a:pPr>
              <a:buNone/>
            </a:pPr>
            <a:endParaRPr lang="en-US" sz="2000" b="1" dirty="0" smtClean="0"/>
          </a:p>
          <a:p>
            <a:pPr>
              <a:buNone/>
            </a:pPr>
            <a:r>
              <a:rPr lang="en-US" sz="2000" b="1" dirty="0" err="1" smtClean="0"/>
              <a:t>Broca's</a:t>
            </a:r>
            <a:r>
              <a:rPr lang="en-US" sz="2000" b="1" dirty="0" smtClean="0"/>
              <a:t> aphasia:</a:t>
            </a:r>
            <a:r>
              <a:rPr lang="en-US" sz="2000" dirty="0" smtClean="0"/>
              <a:t> (damage to </a:t>
            </a:r>
            <a:r>
              <a:rPr lang="en-US" sz="2000" dirty="0" err="1" smtClean="0"/>
              <a:t>Broca's</a:t>
            </a:r>
            <a:r>
              <a:rPr lang="en-US" sz="2000" dirty="0" smtClean="0"/>
              <a:t> area).  It is characterized by disrupted speech production, disrupted syntax, but relatively unimpaired comprehension and semantics.  It includes a lack of ability to produce coherent language (including spoken, written and signed forms).  A </a:t>
            </a:r>
            <a:r>
              <a:rPr lang="en-US" sz="2000" dirty="0" err="1" smtClean="0"/>
              <a:t>Broca’s</a:t>
            </a:r>
            <a:r>
              <a:rPr lang="en-US" sz="2000" dirty="0" smtClean="0"/>
              <a:t> aphasic can understand speech, and can form ideas to communicate, but cannot put words together to communicate those ideas.  Interestingly, stuttering has also been linked to areas encompassed by </a:t>
            </a:r>
            <a:r>
              <a:rPr lang="en-US" sz="2000" dirty="0" err="1" smtClean="0"/>
              <a:t>Broca's</a:t>
            </a:r>
            <a:r>
              <a:rPr lang="en-US" sz="2000" dirty="0" smtClean="0"/>
              <a:t> area, though this disorder is not well understood or explained. </a:t>
            </a:r>
          </a:p>
          <a:p>
            <a:pPr>
              <a:buNone/>
            </a:pPr>
            <a:r>
              <a:rPr lang="en-US" sz="2000" dirty="0" smtClean="0"/>
              <a:t> </a:t>
            </a:r>
          </a:p>
          <a:p>
            <a:pPr>
              <a:buNone/>
            </a:pPr>
            <a:r>
              <a:rPr lang="en-US" sz="2000" b="1" dirty="0" err="1" smtClean="0"/>
              <a:t>Wernicke's</a:t>
            </a:r>
            <a:r>
              <a:rPr lang="en-US" sz="2000" b="1" dirty="0" smtClean="0"/>
              <a:t> aphasia:</a:t>
            </a:r>
            <a:r>
              <a:rPr lang="en-US" sz="2000" dirty="0" smtClean="0"/>
              <a:t> (damage to </a:t>
            </a:r>
            <a:r>
              <a:rPr lang="en-US" sz="2000" dirty="0" err="1" smtClean="0"/>
              <a:t>Wernicke's</a:t>
            </a:r>
            <a:r>
              <a:rPr lang="en-US" sz="2000" dirty="0" smtClean="0"/>
              <a:t> area) [p.339].  It is characterized by disrupted comprehension.  Includes disrupted semantics although syntax is preserved.</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304801"/>
            <a:ext cx="4572000" cy="762000"/>
          </a:xfrm>
        </p:spPr>
        <p:txBody>
          <a:bodyPr/>
          <a:lstStyle/>
          <a:p>
            <a:r>
              <a:rPr lang="en-US" dirty="0" smtClean="0"/>
              <a:t>Cognitive Disruptions</a:t>
            </a:r>
            <a:endParaRPr lang="en-US" dirty="0"/>
          </a:p>
        </p:txBody>
      </p:sp>
      <p:sp>
        <p:nvSpPr>
          <p:cNvPr id="3" name="Text Placeholder 2"/>
          <p:cNvSpPr>
            <a:spLocks noGrp="1"/>
          </p:cNvSpPr>
          <p:nvPr>
            <p:ph type="body" sz="half" idx="1"/>
          </p:nvPr>
        </p:nvSpPr>
        <p:spPr>
          <a:xfrm>
            <a:off x="304800" y="1143000"/>
            <a:ext cx="8534400" cy="5562600"/>
          </a:xfrm>
        </p:spPr>
        <p:txBody>
          <a:bodyPr/>
          <a:lstStyle/>
          <a:p>
            <a:pPr>
              <a:buNone/>
            </a:pPr>
            <a:r>
              <a:rPr lang="en-US" sz="1400" b="1" dirty="0" err="1" smtClean="0"/>
              <a:t>Anomia</a:t>
            </a:r>
            <a:r>
              <a:rPr lang="en-US" sz="1400" b="1" dirty="0" smtClean="0"/>
              <a:t> </a:t>
            </a:r>
            <a:r>
              <a:rPr lang="en-US" sz="1400" dirty="0" smtClean="0"/>
              <a:t>- deficits in word finding (either lexical or semantic); an impairment in the normal ability to retrieve a semantic concept and say its name. In other words, some aspect of the normally automatic semantic or lexical components of retrieval has been damaged in </a:t>
            </a:r>
            <a:r>
              <a:rPr lang="en-US" sz="1400" dirty="0" err="1" smtClean="0"/>
              <a:t>anomia</a:t>
            </a:r>
            <a:r>
              <a:rPr lang="en-US" sz="1400" dirty="0" smtClean="0"/>
              <a:t>.</a:t>
            </a:r>
          </a:p>
          <a:p>
            <a:pPr>
              <a:buNone/>
            </a:pPr>
            <a:r>
              <a:rPr lang="en-US" sz="1400" b="1" dirty="0" smtClean="0"/>
              <a:t>Alexia</a:t>
            </a:r>
            <a:r>
              <a:rPr lang="en-US" sz="1400" dirty="0" smtClean="0"/>
              <a:t> - deficit in reading, recognition of printed letters or words</a:t>
            </a:r>
          </a:p>
          <a:p>
            <a:pPr>
              <a:buNone/>
            </a:pPr>
            <a:r>
              <a:rPr lang="en-US" sz="1400" b="1" dirty="0" err="1" smtClean="0"/>
              <a:t>Agraphia</a:t>
            </a:r>
            <a:r>
              <a:rPr lang="en-US" sz="1400" dirty="0" smtClean="0"/>
              <a:t>- deficit in writing</a:t>
            </a:r>
          </a:p>
          <a:p>
            <a:pPr>
              <a:buNone/>
            </a:pPr>
            <a:r>
              <a:rPr lang="en-US" sz="1400" b="1" dirty="0" err="1" smtClean="0"/>
              <a:t>Acalculia</a:t>
            </a:r>
            <a:r>
              <a:rPr lang="en-US" sz="1400" dirty="0" smtClean="0"/>
              <a:t> - deficit in mathematics abilities, retrieval or rule-based procedures</a:t>
            </a:r>
          </a:p>
          <a:p>
            <a:pPr>
              <a:buNone/>
            </a:pPr>
            <a:r>
              <a:rPr lang="en-US" sz="1400" b="1" dirty="0" err="1" smtClean="0"/>
              <a:t>Agnosia</a:t>
            </a:r>
            <a:r>
              <a:rPr lang="en-US" sz="1400" dirty="0" smtClean="0"/>
              <a:t> - cortical perceptual-Attentional deficit in object recognition (and prosopagnosia = visual face recognition deficit) [Sack's "the man who mistook his wife for a hat" 'he failed to see the whole, seeing only details</a:t>
            </a:r>
            <a:r>
              <a:rPr lang="en-US" sz="1400" dirty="0" smtClean="0"/>
              <a:t>']</a:t>
            </a:r>
          </a:p>
          <a:p>
            <a:pPr lvl="1"/>
            <a:r>
              <a:rPr lang="en-US" sz="1200" b="1" dirty="0" smtClean="0"/>
              <a:t>APERCEPTIVE AGNOSIA</a:t>
            </a:r>
            <a:r>
              <a:rPr lang="en-US" sz="1200" dirty="0" smtClean="0"/>
              <a:t>: failure to categorize objects based on a failure of pattern recognition at perception</a:t>
            </a:r>
          </a:p>
          <a:p>
            <a:pPr lvl="1"/>
            <a:r>
              <a:rPr lang="en-US" sz="1200" b="1" dirty="0" smtClean="0"/>
              <a:t>ASSOCIATIVE AGNOSIA</a:t>
            </a:r>
            <a:r>
              <a:rPr lang="en-US" sz="1200" dirty="0" smtClean="0"/>
              <a:t>: failure to categorize objects based on a failure of pattern recognition at a functional/semantic level of analysis</a:t>
            </a:r>
            <a:endParaRPr lang="en-US" sz="1200" dirty="0" smtClean="0"/>
          </a:p>
          <a:p>
            <a:pPr>
              <a:buNone/>
            </a:pPr>
            <a:r>
              <a:rPr lang="en-US" sz="1400" b="1" dirty="0" err="1" smtClean="0"/>
              <a:t>Apraxia</a:t>
            </a:r>
            <a:r>
              <a:rPr lang="en-US" sz="1400" dirty="0" smtClean="0"/>
              <a:t> - voluntary action or skilled motor movement deficit</a:t>
            </a:r>
          </a:p>
          <a:p>
            <a:pPr>
              <a:buNone/>
            </a:pPr>
            <a:r>
              <a:rPr lang="en-US" sz="1400" b="1" dirty="0" smtClean="0"/>
              <a:t>Visual Neglect (cortical neglect)</a:t>
            </a:r>
            <a:r>
              <a:rPr lang="en-US" sz="1400" dirty="0" smtClean="0"/>
              <a:t> = visual information in the </a:t>
            </a:r>
            <a:r>
              <a:rPr lang="en-US" sz="1400" dirty="0" err="1" smtClean="0"/>
              <a:t>contralateral</a:t>
            </a:r>
            <a:r>
              <a:rPr lang="en-US" sz="1400" dirty="0" smtClean="0"/>
              <a:t> field is not noticed or attended (this phenomena also occurs with visual imagery - the Piazza in Milan)</a:t>
            </a:r>
          </a:p>
          <a:p>
            <a:pPr>
              <a:buNone/>
            </a:pPr>
            <a:r>
              <a:rPr lang="en-US" sz="1400" b="1" dirty="0" err="1" smtClean="0"/>
              <a:t>Blindsight</a:t>
            </a:r>
            <a:r>
              <a:rPr lang="en-US" sz="1400" dirty="0" smtClean="0"/>
              <a:t> = </a:t>
            </a:r>
            <a:r>
              <a:rPr lang="en-US" sz="1400" dirty="0" err="1" smtClean="0"/>
              <a:t>contralateral</a:t>
            </a:r>
            <a:r>
              <a:rPr lang="en-US" sz="1400" dirty="0" smtClean="0"/>
              <a:t> field shows visual neglect but still has an influence</a:t>
            </a:r>
          </a:p>
          <a:p>
            <a:pPr>
              <a:buNone/>
            </a:pPr>
            <a:r>
              <a:rPr lang="en-US" sz="1400" b="1" dirty="0" smtClean="0"/>
              <a:t>Amnesia</a:t>
            </a:r>
            <a:r>
              <a:rPr lang="en-US" sz="1400" dirty="0" smtClean="0"/>
              <a:t> - the loss of memory or memory abilities (well studies, quite common result of brain injury/damage). The kind of memory being tested and the type of task being administered are important because there are material-specific amnesias (e.g., explicit </a:t>
            </a:r>
            <a:r>
              <a:rPr lang="en-US" sz="1400" dirty="0" err="1" smtClean="0"/>
              <a:t>vs</a:t>
            </a:r>
            <a:r>
              <a:rPr lang="en-US" sz="1400" dirty="0" smtClean="0"/>
              <a:t> implicit [think of H.M.], p.342-343)</a:t>
            </a:r>
          </a:p>
          <a:p>
            <a:pPr lvl="1">
              <a:buNone/>
            </a:pPr>
            <a:r>
              <a:rPr lang="en-US" sz="1400" b="1" dirty="0" smtClean="0"/>
              <a:t>Retrograde Amnesia</a:t>
            </a:r>
            <a:r>
              <a:rPr lang="en-US" sz="1400" dirty="0" smtClean="0"/>
              <a:t> - loss of memory for events prior to brain injury (loss is backwards in time).</a:t>
            </a:r>
          </a:p>
          <a:p>
            <a:pPr lvl="1">
              <a:buNone/>
            </a:pPr>
            <a:r>
              <a:rPr lang="en-US" sz="1400" b="1" dirty="0" smtClean="0"/>
              <a:t>Anterograde Amnesia</a:t>
            </a:r>
            <a:r>
              <a:rPr lang="en-US" sz="1400" dirty="0" smtClean="0"/>
              <a:t> - loss of memory for events </a:t>
            </a:r>
            <a:r>
              <a:rPr lang="en-US" sz="1400" dirty="0" err="1" smtClean="0"/>
              <a:t>occuring</a:t>
            </a:r>
            <a:r>
              <a:rPr lang="en-US" sz="1400" dirty="0" smtClean="0"/>
              <a:t> AFTER THE INJURY</a:t>
            </a:r>
            <a:r>
              <a:rPr lang="en-US" sz="1400" dirty="0" smtClean="0"/>
              <a:t>.</a:t>
            </a:r>
            <a:endParaRPr lang="en-US" sz="1400" dirty="0" smtClean="0"/>
          </a:p>
          <a:p>
            <a:pPr>
              <a:buNone/>
            </a:pPr>
            <a:r>
              <a:rPr lang="en-US" sz="1400" dirty="0" smtClean="0"/>
              <a:t>Disruptions of Working Memory (p.345); double dissociation between short term and long term memory impairments are trouble for "standard model" of sensory </a:t>
            </a:r>
            <a:r>
              <a:rPr lang="en-US" sz="1400" dirty="0" smtClean="0">
                <a:sym typeface="Wingdings" pitchFamily="2" charset="2"/>
              </a:rPr>
              <a:t> </a:t>
            </a:r>
            <a:r>
              <a:rPr lang="en-US" sz="1400" dirty="0" smtClean="0"/>
              <a:t>STM </a:t>
            </a:r>
            <a:r>
              <a:rPr lang="en-US" sz="1400" dirty="0" smtClean="0">
                <a:sym typeface="Wingdings" pitchFamily="2" charset="2"/>
              </a:rPr>
              <a:t> </a:t>
            </a:r>
            <a:r>
              <a:rPr lang="en-US" sz="1400" dirty="0" smtClean="0"/>
              <a:t>LTM since we do not need STM to get to LTM. (this also speaks to “</a:t>
            </a:r>
            <a:r>
              <a:rPr lang="en-US" sz="1400" b="1" i="1" dirty="0" smtClean="0"/>
              <a:t>modularity</a:t>
            </a:r>
            <a:r>
              <a:rPr lang="en-US" sz="1400" dirty="0" smtClean="0"/>
              <a:t>” of processing)</a:t>
            </a:r>
          </a:p>
          <a:p>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1431925"/>
          </a:xfrm>
        </p:spPr>
        <p:txBody>
          <a:bodyPr/>
          <a:lstStyle/>
          <a:p>
            <a:r>
              <a:rPr lang="en-US" dirty="0" smtClean="0"/>
              <a:t>Visual Consciousness</a:t>
            </a:r>
            <a:endParaRPr lang="en-US" dirty="0"/>
          </a:p>
        </p:txBody>
      </p:sp>
      <p:sp>
        <p:nvSpPr>
          <p:cNvPr id="3" name="Text Placeholder 2"/>
          <p:cNvSpPr>
            <a:spLocks noGrp="1"/>
          </p:cNvSpPr>
          <p:nvPr>
            <p:ph type="body" sz="half" idx="1"/>
          </p:nvPr>
        </p:nvSpPr>
        <p:spPr>
          <a:xfrm>
            <a:off x="228600" y="1752600"/>
            <a:ext cx="8686800" cy="4343400"/>
          </a:xfrm>
        </p:spPr>
        <p:txBody>
          <a:bodyPr/>
          <a:lstStyle/>
          <a:p>
            <a:pPr>
              <a:buNone/>
            </a:pPr>
            <a:r>
              <a:rPr lang="en-US" sz="1400" i="1" dirty="0" smtClean="0"/>
              <a:t>Separate neural definitions of visual consciousness and visual attention; a case for phenomenal awareness </a:t>
            </a:r>
            <a:r>
              <a:rPr lang="en-US" sz="1400" dirty="0" smtClean="0">
                <a:solidFill>
                  <a:schemeClr val="accent3">
                    <a:lumMod val="50000"/>
                  </a:schemeClr>
                </a:solidFill>
              </a:rPr>
              <a:t>– V.A.F. </a:t>
            </a:r>
            <a:r>
              <a:rPr lang="en-US" sz="1400" dirty="0" err="1" smtClean="0">
                <a:solidFill>
                  <a:schemeClr val="accent3">
                    <a:lumMod val="50000"/>
                  </a:schemeClr>
                </a:solidFill>
              </a:rPr>
              <a:t>Lamme</a:t>
            </a:r>
            <a:r>
              <a:rPr lang="en-US" sz="1400" dirty="0" smtClean="0">
                <a:solidFill>
                  <a:schemeClr val="accent3">
                    <a:lumMod val="50000"/>
                  </a:schemeClr>
                </a:solidFill>
              </a:rPr>
              <a:t> (2004), Neural Networks 17, 861-872</a:t>
            </a:r>
          </a:p>
          <a:p>
            <a:pPr>
              <a:buNone/>
            </a:pPr>
            <a:endParaRPr lang="en-US" sz="1400" dirty="0" smtClean="0">
              <a:solidFill>
                <a:schemeClr val="accent3">
                  <a:lumMod val="50000"/>
                </a:schemeClr>
              </a:solidFill>
            </a:endParaRPr>
          </a:p>
          <a:p>
            <a:pPr indent="0">
              <a:buNone/>
            </a:pPr>
            <a:r>
              <a:rPr lang="en-US" sz="1800" dirty="0" smtClean="0"/>
              <a:t>What is the relation between visual attention and visual awareness? It is difficult to imagine being aware of something without attending to it, and by some, visual consciousness is simply equated to what is in the focus of attention. However, findings from psychological as well as from </a:t>
            </a:r>
            <a:r>
              <a:rPr lang="en-US" sz="1800" dirty="0" err="1" smtClean="0"/>
              <a:t>neurophysiological</a:t>
            </a:r>
            <a:r>
              <a:rPr lang="en-US" sz="1800" dirty="0" smtClean="0"/>
              <a:t> experiments argue strongly against equating attention and visual consciousness. From these experiments clearly separate neural definitions of visual attention and visual consciousness emerge. In the model proposed here, </a:t>
            </a:r>
            <a:r>
              <a:rPr lang="en-US" sz="1800" b="1" dirty="0" smtClean="0"/>
              <a:t>visual attention is defined as a convolution of </a:t>
            </a:r>
            <a:r>
              <a:rPr lang="en-US" sz="1800" b="1" dirty="0" err="1" smtClean="0"/>
              <a:t>sensori</a:t>
            </a:r>
            <a:r>
              <a:rPr lang="en-US" sz="1800" b="1" dirty="0" smtClean="0"/>
              <a:t>-motor processing with memory. Consciousness, however, is generated by recurrent activity between cortical areas. </a:t>
            </a:r>
            <a:r>
              <a:rPr lang="en-US" sz="1800" dirty="0" smtClean="0"/>
              <a:t>The extent to which these recurrent interactions involve areas in executive or mnemonic space depends on attention and determines whether a conscious report is possible about the sensory experience, not whether the sensory experience is there. This way, a strong case can be made for a pure non-cognitive form of seeing, independent of </a:t>
            </a:r>
            <a:r>
              <a:rPr lang="en-US" sz="1800" dirty="0" err="1" smtClean="0"/>
              <a:t>attentional</a:t>
            </a:r>
            <a:r>
              <a:rPr lang="en-US" sz="1800" dirty="0" smtClean="0"/>
              <a:t> selection, called phenomenal awareness…</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28600" y="1143000"/>
            <a:ext cx="8686800" cy="5334000"/>
          </a:xfrm>
        </p:spPr>
        <p:txBody>
          <a:bodyPr/>
          <a:lstStyle/>
          <a:p>
            <a:pPr indent="0">
              <a:buNone/>
            </a:pPr>
            <a:r>
              <a:rPr lang="en-US" sz="2000" dirty="0" err="1" smtClean="0"/>
              <a:t>Blindsight</a:t>
            </a:r>
            <a:r>
              <a:rPr lang="en-US" sz="2000" dirty="0" smtClean="0"/>
              <a:t> </a:t>
            </a:r>
            <a:r>
              <a:rPr lang="en-US" sz="2000" dirty="0"/>
              <a:t>(Lack visual awareness but guess locations accurately) </a:t>
            </a:r>
            <a:r>
              <a:rPr lang="en-US" sz="2000" dirty="0" smtClean="0"/>
              <a:t>is a curious </a:t>
            </a:r>
            <a:r>
              <a:rPr lang="en-US" sz="2000" dirty="0" smtClean="0"/>
              <a:t>neurological syndrome where someone is </a:t>
            </a:r>
            <a:r>
              <a:rPr lang="en-US" sz="2000" dirty="0" smtClean="0"/>
              <a:t>demonstrates they can “see”, </a:t>
            </a:r>
            <a:r>
              <a:rPr lang="en-US" sz="2000" dirty="0" smtClean="0"/>
              <a:t>but claims </a:t>
            </a:r>
            <a:r>
              <a:rPr lang="en-US" sz="2000" dirty="0" smtClean="0"/>
              <a:t>no subjective experience of it. </a:t>
            </a:r>
          </a:p>
          <a:p>
            <a:pPr indent="0">
              <a:buNone/>
            </a:pPr>
            <a:endParaRPr lang="en-US" sz="2000" dirty="0" smtClean="0"/>
          </a:p>
          <a:p>
            <a:pPr indent="0">
              <a:buNone/>
            </a:pPr>
            <a:r>
              <a:rPr lang="en-US" sz="2000" dirty="0" smtClean="0"/>
              <a:t>They could, for example, post cards into slits at the right orientation while verbally reporting they have no idea what the orientation is. Such patients have led cognitive scientists to talk about there being two different visual streams in the brain: the ventral “</a:t>
            </a:r>
            <a:r>
              <a:rPr lang="en-US" sz="2000" b="1" i="1" dirty="0" smtClean="0"/>
              <a:t>what</a:t>
            </a:r>
            <a:r>
              <a:rPr lang="en-US" sz="2000" dirty="0" smtClean="0"/>
              <a:t>” stream and the dorsal “</a:t>
            </a:r>
            <a:r>
              <a:rPr lang="en-US" sz="2000" b="1" i="1" dirty="0" smtClean="0"/>
              <a:t>where/how</a:t>
            </a:r>
            <a:r>
              <a:rPr lang="en-US" sz="2000" dirty="0" smtClean="0"/>
              <a:t>” stream. </a:t>
            </a:r>
          </a:p>
          <a:p>
            <a:pPr indent="0">
              <a:buNone/>
            </a:pPr>
            <a:endParaRPr lang="en-US" sz="2000" dirty="0" smtClean="0"/>
          </a:p>
          <a:p>
            <a:pPr indent="0">
              <a:buNone/>
            </a:pPr>
            <a:r>
              <a:rPr lang="en-US" sz="2000" dirty="0" smtClean="0"/>
              <a:t>In </a:t>
            </a:r>
            <a:r>
              <a:rPr lang="en-US" sz="2000" dirty="0" err="1" smtClean="0"/>
              <a:t>blindsight</a:t>
            </a:r>
            <a:r>
              <a:rPr lang="en-US" sz="2000" dirty="0" smtClean="0"/>
              <a:t>, </a:t>
            </a:r>
            <a:r>
              <a:rPr lang="en-US" sz="2000" dirty="0" smtClean="0"/>
              <a:t>the hypothesis </a:t>
            </a:r>
            <a:r>
              <a:rPr lang="en-US" sz="2000" dirty="0"/>
              <a:t>i</a:t>
            </a:r>
            <a:r>
              <a:rPr lang="en-US" sz="2000" dirty="0" smtClean="0"/>
              <a:t>s </a:t>
            </a:r>
            <a:r>
              <a:rPr lang="en-US" sz="2000" dirty="0" smtClean="0"/>
              <a:t>that they </a:t>
            </a:r>
            <a:r>
              <a:rPr lang="en-US" sz="2000" dirty="0" smtClean="0"/>
              <a:t>have </a:t>
            </a:r>
            <a:r>
              <a:rPr lang="en-US" sz="2000" dirty="0" smtClean="0"/>
              <a:t>a functioning “where/how” stream but their “what” stream </a:t>
            </a:r>
            <a:r>
              <a:rPr lang="en-US" sz="2000" dirty="0"/>
              <a:t>i</a:t>
            </a:r>
            <a:r>
              <a:rPr lang="en-US" sz="2000" dirty="0" smtClean="0"/>
              <a:t>s </a:t>
            </a:r>
            <a:r>
              <a:rPr lang="en-US" sz="2000" dirty="0" smtClean="0"/>
              <a:t>damaged. The idea </a:t>
            </a:r>
            <a:r>
              <a:rPr lang="en-US" sz="2000" dirty="0"/>
              <a:t>i</a:t>
            </a:r>
            <a:r>
              <a:rPr lang="en-US" sz="2000" dirty="0" smtClean="0"/>
              <a:t>s </a:t>
            </a:r>
            <a:r>
              <a:rPr lang="en-US" sz="2000" dirty="0" smtClean="0"/>
              <a:t>that only the “what” stream is conscious, and this explained </a:t>
            </a:r>
            <a:r>
              <a:rPr lang="en-US" sz="2000" dirty="0" smtClean="0"/>
              <a:t>why </a:t>
            </a:r>
            <a:r>
              <a:rPr lang="en-US" sz="2000" dirty="0" err="1" smtClean="0"/>
              <a:t>blindsight</a:t>
            </a:r>
            <a:r>
              <a:rPr lang="en-US" sz="2000" dirty="0" smtClean="0"/>
              <a:t> patients </a:t>
            </a:r>
            <a:r>
              <a:rPr lang="en-US" sz="2000" dirty="0" smtClean="0"/>
              <a:t>lack </a:t>
            </a:r>
            <a:r>
              <a:rPr lang="en-US" sz="2000" dirty="0" smtClean="0"/>
              <a:t>visual phenomenology</a:t>
            </a:r>
            <a:r>
              <a:rPr lang="en-US" sz="2000" dirty="0" smtClean="0"/>
              <a:t>.</a:t>
            </a:r>
          </a:p>
          <a:p>
            <a:pPr indent="0">
              <a:buNone/>
            </a:pPr>
            <a:endParaRPr lang="en-US" sz="2000" dirty="0" smtClean="0"/>
          </a:p>
          <a:p>
            <a:pPr marL="577850" indent="-342900">
              <a:buFontTx/>
              <a:buChar char="-"/>
            </a:pPr>
            <a:r>
              <a:rPr lang="en-US" sz="2000" dirty="0" err="1" smtClean="0"/>
              <a:t>Blindsight</a:t>
            </a:r>
            <a:r>
              <a:rPr lang="en-US" sz="2000" dirty="0" smtClean="0"/>
              <a:t> </a:t>
            </a:r>
            <a:r>
              <a:rPr lang="en-US" sz="2000" dirty="0" smtClean="0"/>
              <a:t>patients may have </a:t>
            </a:r>
            <a:r>
              <a:rPr lang="en-US" sz="2000" dirty="0" smtClean="0"/>
              <a:t>non-conscious </a:t>
            </a:r>
            <a:r>
              <a:rPr lang="en-US" sz="2000" dirty="0" smtClean="0"/>
              <a:t>sensation but lack metacognitive awareness of their own visual experience</a:t>
            </a:r>
            <a:r>
              <a:rPr lang="en-US" sz="2000" dirty="0" smtClean="0"/>
              <a:t>.</a:t>
            </a:r>
            <a:endParaRPr lang="en-US" sz="2000" dirty="0" smtClean="0"/>
          </a:p>
          <a:p>
            <a:pPr indent="0">
              <a:buNone/>
            </a:pPr>
            <a:endParaRPr lang="en-US" sz="2000" dirty="0"/>
          </a:p>
        </p:txBody>
      </p:sp>
      <p:sp>
        <p:nvSpPr>
          <p:cNvPr id="4" name="Rectangle 3"/>
          <p:cNvSpPr/>
          <p:nvPr/>
        </p:nvSpPr>
        <p:spPr>
          <a:xfrm>
            <a:off x="5410200" y="307335"/>
            <a:ext cx="2805576" cy="584775"/>
          </a:xfrm>
          <a:prstGeom prst="rect">
            <a:avLst/>
          </a:prstGeom>
        </p:spPr>
        <p:txBody>
          <a:bodyPr wrap="none">
            <a:spAutoFit/>
          </a:bodyPr>
          <a:lstStyle/>
          <a:p>
            <a:pPr>
              <a:buNone/>
            </a:pPr>
            <a:r>
              <a:rPr lang="en-US" sz="3200" b="1" dirty="0"/>
              <a:t>BLINDSIGHT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304801"/>
            <a:ext cx="3581400" cy="609600"/>
          </a:xfrm>
        </p:spPr>
        <p:txBody>
          <a:bodyPr/>
          <a:lstStyle/>
          <a:p>
            <a:r>
              <a:rPr lang="en-US" dirty="0" smtClean="0"/>
              <a:t>Face-Processing</a:t>
            </a:r>
            <a:endParaRPr lang="en-US" dirty="0"/>
          </a:p>
        </p:txBody>
      </p:sp>
      <p:sp>
        <p:nvSpPr>
          <p:cNvPr id="3" name="Text Placeholder 2"/>
          <p:cNvSpPr>
            <a:spLocks noGrp="1"/>
          </p:cNvSpPr>
          <p:nvPr>
            <p:ph type="body" sz="half" idx="1"/>
          </p:nvPr>
        </p:nvSpPr>
        <p:spPr>
          <a:xfrm>
            <a:off x="457200" y="1295400"/>
            <a:ext cx="8229600" cy="4800600"/>
          </a:xfrm>
        </p:spPr>
        <p:txBody>
          <a:bodyPr/>
          <a:lstStyle/>
          <a:p>
            <a:r>
              <a:rPr lang="en-US" dirty="0" smtClean="0"/>
              <a:t>Processing of faces is fairly unique in that it clearly demonstrates HOLISTIC processing to a much greater extent that ANALYTIC processing.</a:t>
            </a:r>
          </a:p>
          <a:p>
            <a:pPr marL="0" indent="0">
              <a:buNone/>
            </a:pPr>
            <a:endParaRPr lang="en-US" dirty="0" smtClean="0"/>
          </a:p>
          <a:p>
            <a:r>
              <a:rPr lang="en-US" dirty="0" smtClean="0"/>
              <a:t>Face-Processing shows MODULARITY</a:t>
            </a:r>
          </a:p>
          <a:p>
            <a:pPr lvl="1"/>
            <a:r>
              <a:rPr lang="en-US" dirty="0" smtClean="0"/>
              <a:t>Fast, automatic, encapsulated, independent</a:t>
            </a:r>
          </a:p>
          <a:p>
            <a:pPr marL="0" indent="0">
              <a:buNone/>
            </a:pPr>
            <a:endParaRPr lang="en-US" dirty="0" smtClean="0"/>
          </a:p>
          <a:p>
            <a:r>
              <a:rPr lang="en-US" dirty="0" smtClean="0"/>
              <a:t>PROSOPAGNOSIA is a deficit in face processing despite generally retaining object recognition abilities</a:t>
            </a:r>
            <a:endParaRPr lang="en-US" dirty="0"/>
          </a:p>
        </p:txBody>
      </p:sp>
    </p:spTree>
    <p:extLst>
      <p:ext uri="{BB962C8B-B14F-4D97-AF65-F5344CB8AC3E}">
        <p14:creationId xmlns:p14="http://schemas.microsoft.com/office/powerpoint/2010/main" val="298885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457200" y="838200"/>
            <a:ext cx="8229600" cy="914400"/>
          </a:xfrm>
        </p:spPr>
        <p:txBody>
          <a:bodyPr/>
          <a:lstStyle/>
          <a:p>
            <a:pPr algn="ctr"/>
            <a:r>
              <a:rPr lang="en-US" dirty="0" smtClean="0"/>
              <a:t>Chapter 2 Terminology</a:t>
            </a:r>
            <a:endParaRPr lang="en-US" dirty="0"/>
          </a:p>
        </p:txBody>
      </p:sp>
      <p:sp>
        <p:nvSpPr>
          <p:cNvPr id="252932" name="Rectangle 4"/>
          <p:cNvSpPr>
            <a:spLocks noGrp="1" noChangeArrowheads="1"/>
          </p:cNvSpPr>
          <p:nvPr>
            <p:ph type="body" sz="half" idx="1"/>
          </p:nvPr>
        </p:nvSpPr>
        <p:spPr>
          <a:xfrm>
            <a:off x="457200" y="1676400"/>
            <a:ext cx="4038600" cy="4495800"/>
          </a:xfrm>
        </p:spPr>
        <p:txBody>
          <a:bodyPr/>
          <a:lstStyle/>
          <a:p>
            <a:r>
              <a:rPr lang="en-US" sz="2000" dirty="0" err="1" smtClean="0"/>
              <a:t>Blindsight</a:t>
            </a:r>
            <a:endParaRPr lang="en-US" sz="2000" dirty="0"/>
          </a:p>
          <a:p>
            <a:r>
              <a:rPr lang="en-US" sz="2000" dirty="0" smtClean="0"/>
              <a:t>Pattern Recognition</a:t>
            </a:r>
          </a:p>
          <a:p>
            <a:r>
              <a:rPr lang="en-US" sz="2000" dirty="0" smtClean="0"/>
              <a:t>Visual Cognition</a:t>
            </a:r>
          </a:p>
          <a:p>
            <a:r>
              <a:rPr lang="en-US" sz="2000" dirty="0" smtClean="0"/>
              <a:t>Critical Periods</a:t>
            </a:r>
          </a:p>
          <a:p>
            <a:r>
              <a:rPr lang="en-US" sz="2000" dirty="0" smtClean="0"/>
              <a:t>Mental </a:t>
            </a:r>
            <a:r>
              <a:rPr lang="en-US" sz="2000" dirty="0"/>
              <a:t>representation</a:t>
            </a:r>
          </a:p>
          <a:p>
            <a:r>
              <a:rPr lang="en-US" sz="2000" dirty="0" err="1" smtClean="0"/>
              <a:t>Apperceptive</a:t>
            </a:r>
            <a:r>
              <a:rPr lang="en-US" sz="2000" dirty="0" smtClean="0"/>
              <a:t> </a:t>
            </a:r>
            <a:r>
              <a:rPr lang="en-US" sz="2000" dirty="0" err="1" smtClean="0"/>
              <a:t>Agnosia</a:t>
            </a:r>
            <a:endParaRPr lang="en-US" sz="2000" dirty="0" smtClean="0"/>
          </a:p>
          <a:p>
            <a:pPr lvl="1"/>
            <a:r>
              <a:rPr lang="en-US" sz="1600" dirty="0" smtClean="0"/>
              <a:t>Primary perception is intact, but the percept is not perceived correctly (object not recognized) </a:t>
            </a:r>
            <a:endParaRPr lang="en-US" sz="1600" dirty="0"/>
          </a:p>
          <a:p>
            <a:r>
              <a:rPr lang="en-US" sz="2000" dirty="0" smtClean="0"/>
              <a:t>Associative </a:t>
            </a:r>
            <a:r>
              <a:rPr lang="en-US" sz="2000" dirty="0" err="1" smtClean="0"/>
              <a:t>Agnosia</a:t>
            </a:r>
            <a:endParaRPr lang="en-US" sz="2000" dirty="0" smtClean="0"/>
          </a:p>
          <a:p>
            <a:pPr lvl="1"/>
            <a:r>
              <a:rPr lang="en-US" sz="1600" dirty="0" smtClean="0"/>
              <a:t>Percept is processed correctly, but the person does not perceive the meaning of the object (sees only a face vs. the scared expression)</a:t>
            </a:r>
            <a:endParaRPr lang="en-US" sz="1600" dirty="0"/>
          </a:p>
          <a:p>
            <a:r>
              <a:rPr lang="en-US" sz="2000" dirty="0" smtClean="0"/>
              <a:t>Word Superiority Effect</a:t>
            </a:r>
            <a:endParaRPr lang="en-US" sz="2000" dirty="0"/>
          </a:p>
        </p:txBody>
      </p:sp>
      <p:sp>
        <p:nvSpPr>
          <p:cNvPr id="252933" name="Rectangle 5"/>
          <p:cNvSpPr>
            <a:spLocks noGrp="1" noChangeArrowheads="1"/>
          </p:cNvSpPr>
          <p:nvPr>
            <p:ph type="body" sz="half" idx="2"/>
          </p:nvPr>
        </p:nvSpPr>
        <p:spPr>
          <a:xfrm>
            <a:off x="4648200" y="1676400"/>
            <a:ext cx="4038600" cy="4953000"/>
          </a:xfrm>
        </p:spPr>
        <p:txBody>
          <a:bodyPr/>
          <a:lstStyle/>
          <a:p>
            <a:r>
              <a:rPr lang="en-US" sz="2000" dirty="0" smtClean="0"/>
              <a:t>Schema</a:t>
            </a:r>
          </a:p>
          <a:p>
            <a:r>
              <a:rPr lang="en-US" sz="2000" dirty="0" smtClean="0"/>
              <a:t>Conceptually-Driven Processing</a:t>
            </a:r>
          </a:p>
          <a:p>
            <a:r>
              <a:rPr lang="en-US" sz="2000" dirty="0" smtClean="0"/>
              <a:t>Data-Driven Processing</a:t>
            </a:r>
          </a:p>
          <a:p>
            <a:r>
              <a:rPr lang="en-US" sz="2000" dirty="0" smtClean="0"/>
              <a:t>Change Blindness</a:t>
            </a:r>
          </a:p>
          <a:p>
            <a:r>
              <a:rPr lang="en-US" sz="2000" dirty="0" smtClean="0"/>
              <a:t>Distinctive Features</a:t>
            </a:r>
          </a:p>
          <a:p>
            <a:r>
              <a:rPr lang="en-US" sz="2000" dirty="0" smtClean="0"/>
              <a:t>Holistic Processing</a:t>
            </a:r>
          </a:p>
          <a:p>
            <a:r>
              <a:rPr lang="en-US" sz="2000" dirty="0" smtClean="0"/>
              <a:t>Analytic Processing</a:t>
            </a:r>
            <a:endParaRPr lang="en-US" sz="2000" dirty="0"/>
          </a:p>
          <a:p>
            <a:r>
              <a:rPr lang="en-US" sz="2000" dirty="0" err="1" smtClean="0"/>
              <a:t>Prosopagnosia</a:t>
            </a:r>
            <a:endParaRPr lang="en-US" sz="2000" dirty="0"/>
          </a:p>
          <a:p>
            <a:r>
              <a:rPr lang="en-US" sz="2000" dirty="0" smtClean="0"/>
              <a:t>Phoneme</a:t>
            </a:r>
            <a:endParaRPr lang="en-US" sz="2000" dirty="0"/>
          </a:p>
          <a:p>
            <a:r>
              <a:rPr lang="en-US" sz="2000" dirty="0" smtClean="0"/>
              <a:t>Speech </a:t>
            </a:r>
            <a:r>
              <a:rPr lang="en-US" sz="2000" dirty="0" err="1" smtClean="0"/>
              <a:t>Spectogram</a:t>
            </a:r>
            <a:endParaRPr lang="en-US" sz="2000" dirty="0"/>
          </a:p>
          <a:p>
            <a:r>
              <a:rPr lang="en-US" sz="2000" dirty="0" smtClean="0"/>
              <a:t>Formants</a:t>
            </a:r>
            <a:endParaRPr lang="en-US" sz="2000" dirty="0"/>
          </a:p>
          <a:p>
            <a:r>
              <a:rPr lang="en-US" sz="2000" dirty="0" err="1" smtClean="0"/>
              <a:t>Coarticulation</a:t>
            </a:r>
            <a:endParaRPr lang="en-US" sz="2000" dirty="0"/>
          </a:p>
          <a:p>
            <a:r>
              <a:rPr lang="en-US" sz="2000" dirty="0" smtClean="0"/>
              <a:t>Categorical Perception</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5105400" cy="685800"/>
          </a:xfrm>
        </p:spPr>
        <p:txBody>
          <a:bodyPr/>
          <a:lstStyle/>
          <a:p>
            <a:pPr algn="ctr"/>
            <a:r>
              <a:rPr lang="en-US" sz="2800" dirty="0"/>
              <a:t>Assignment #3 (BINDING</a:t>
            </a:r>
            <a:r>
              <a:rPr lang="en-US" sz="2800" dirty="0" smtClean="0"/>
              <a:t>)</a:t>
            </a:r>
            <a:endParaRPr lang="en-US" sz="2800" dirty="0"/>
          </a:p>
        </p:txBody>
      </p:sp>
      <p:sp>
        <p:nvSpPr>
          <p:cNvPr id="3" name="Content Placeholder 2"/>
          <p:cNvSpPr>
            <a:spLocks noGrp="1"/>
          </p:cNvSpPr>
          <p:nvPr>
            <p:ph sz="half" idx="1"/>
          </p:nvPr>
        </p:nvSpPr>
        <p:spPr>
          <a:xfrm>
            <a:off x="457200" y="1143000"/>
            <a:ext cx="8229600" cy="5029200"/>
          </a:xfrm>
        </p:spPr>
        <p:txBody>
          <a:bodyPr/>
          <a:lstStyle/>
          <a:p>
            <a:r>
              <a:rPr lang="en-US" sz="1800" dirty="0" smtClean="0"/>
              <a:t>Discuss </a:t>
            </a:r>
            <a:r>
              <a:rPr lang="en-US" sz="1800" dirty="0"/>
              <a:t>the role of the “binding problem” as it relates to “</a:t>
            </a:r>
            <a:r>
              <a:rPr lang="en-US" sz="1800" dirty="0" err="1"/>
              <a:t>inattentional</a:t>
            </a:r>
            <a:r>
              <a:rPr lang="en-US" sz="1800" dirty="0"/>
              <a:t> blindness” leading to the “attentional blink” as well as the larger problem of producing coherent phenomenological percepts despite stimulus characteristics being represented in widely disparate parts of the </a:t>
            </a:r>
            <a:r>
              <a:rPr lang="en-US" sz="1800" dirty="0" smtClean="0"/>
              <a:t>brain.</a:t>
            </a:r>
          </a:p>
          <a:p>
            <a:r>
              <a:rPr lang="en-US" sz="1800" dirty="0" smtClean="0"/>
              <a:t>You </a:t>
            </a:r>
            <a:r>
              <a:rPr lang="en-US" sz="1800" dirty="0"/>
              <a:t>must include at least one definition of </a:t>
            </a:r>
            <a:r>
              <a:rPr lang="en-US" sz="1800" dirty="0" smtClean="0"/>
              <a:t>the </a:t>
            </a:r>
            <a:r>
              <a:rPr lang="en-US" sz="1800" b="1" dirty="0"/>
              <a:t>“binding problem</a:t>
            </a:r>
            <a:r>
              <a:rPr lang="en-US" sz="1800" b="1" dirty="0" smtClean="0"/>
              <a:t>”</a:t>
            </a:r>
            <a:r>
              <a:rPr lang="en-US" sz="1800" dirty="0" smtClean="0"/>
              <a:t>, </a:t>
            </a:r>
            <a:r>
              <a:rPr lang="en-US" sz="1800" dirty="0"/>
              <a:t>at least one definition of the “</a:t>
            </a:r>
            <a:r>
              <a:rPr lang="en-US" sz="1800" b="1" dirty="0"/>
              <a:t>attentional blink</a:t>
            </a:r>
            <a:r>
              <a:rPr lang="en-US" sz="1800" dirty="0"/>
              <a:t>”, at least one definition of “</a:t>
            </a:r>
            <a:r>
              <a:rPr lang="en-US" sz="1800" b="1" dirty="0" err="1"/>
              <a:t>inattentional</a:t>
            </a:r>
            <a:r>
              <a:rPr lang="en-US" sz="1800" b="1" dirty="0"/>
              <a:t> blindness</a:t>
            </a:r>
            <a:r>
              <a:rPr lang="en-US" sz="1800" dirty="0"/>
              <a:t>” and, based on the technical readings, provide some insight into how cognitive psychologists have endeavored to understand the binding problem.  </a:t>
            </a:r>
            <a:endParaRPr lang="en-US" sz="1800" dirty="0" smtClean="0"/>
          </a:p>
          <a:p>
            <a:r>
              <a:rPr lang="en-US" sz="1800" dirty="0" smtClean="0"/>
              <a:t>To </a:t>
            </a:r>
            <a:r>
              <a:rPr lang="en-US" sz="1800" dirty="0"/>
              <a:t>help clarify the concepts underlying the binding </a:t>
            </a:r>
            <a:r>
              <a:rPr lang="en-US" sz="1800" dirty="0" smtClean="0"/>
              <a:t>problem, explore and cite at least two sources </a:t>
            </a:r>
            <a:r>
              <a:rPr lang="en-US" sz="1800" dirty="0"/>
              <a:t>(preferably in APA style) </a:t>
            </a:r>
            <a:r>
              <a:rPr lang="en-US" sz="1800" dirty="0" smtClean="0"/>
              <a:t>outside of the text.  There may </a:t>
            </a:r>
            <a:r>
              <a:rPr lang="en-US" sz="1800" dirty="0"/>
              <a:t>be parts of </a:t>
            </a:r>
            <a:r>
              <a:rPr lang="en-US" sz="1800" dirty="0" smtClean="0"/>
              <a:t>these additional sources that you may not </a:t>
            </a:r>
            <a:r>
              <a:rPr lang="en-US" sz="1800" dirty="0"/>
              <a:t>fully understand. </a:t>
            </a:r>
            <a:endParaRPr lang="en-US" sz="1800" dirty="0" smtClean="0"/>
          </a:p>
          <a:p>
            <a:pPr marL="0" indent="0">
              <a:buNone/>
            </a:pPr>
            <a:r>
              <a:rPr lang="en-US" sz="1800" b="1" dirty="0" smtClean="0"/>
              <a:t>Due </a:t>
            </a:r>
            <a:r>
              <a:rPr lang="en-US" sz="1800" b="1" dirty="0"/>
              <a:t>Date: start of class, Wednesday, September, 25</a:t>
            </a:r>
            <a:r>
              <a:rPr lang="en-US" sz="1800" b="1" baseline="30000" dirty="0"/>
              <a:t>th</a:t>
            </a:r>
            <a:r>
              <a:rPr lang="en-US" sz="1800" b="1" dirty="0"/>
              <a:t>.</a:t>
            </a:r>
            <a:endParaRPr lang="en-US" sz="1800" dirty="0"/>
          </a:p>
          <a:p>
            <a:pPr lvl="0"/>
            <a:r>
              <a:rPr lang="en-US" sz="1800" dirty="0"/>
              <a:t>Be sure to include a photocopy or printout of the title page of </a:t>
            </a:r>
            <a:r>
              <a:rPr lang="en-US" sz="1800" dirty="0" smtClean="0"/>
              <a:t>a relevant journal </a:t>
            </a:r>
            <a:r>
              <a:rPr lang="en-US" sz="1800" dirty="0"/>
              <a:t>article (not the </a:t>
            </a:r>
            <a:r>
              <a:rPr lang="en-US" sz="1800" dirty="0" err="1"/>
              <a:t>PsycInfo</a:t>
            </a:r>
            <a:r>
              <a:rPr lang="en-US" sz="1800" dirty="0"/>
              <a:t> abstract) with your assignment.</a:t>
            </a:r>
          </a:p>
          <a:p>
            <a:pPr lvl="0"/>
            <a:r>
              <a:rPr lang="en-US" sz="1800" dirty="0"/>
              <a:t>Include </a:t>
            </a:r>
            <a:r>
              <a:rPr lang="en-US" sz="1800" dirty="0" smtClean="0"/>
              <a:t>citations to at least two required additional sources beyond the text</a:t>
            </a:r>
            <a:endParaRPr lang="en-US" sz="1800" dirty="0"/>
          </a:p>
          <a:p>
            <a:pPr lvl="0"/>
            <a:r>
              <a:rPr lang="en-US" sz="1800" dirty="0"/>
              <a:t>It is highly suggested that you start work on this assignment well before it is due.</a:t>
            </a:r>
          </a:p>
          <a:p>
            <a:endParaRPr lang="en-US" sz="1800" dirty="0"/>
          </a:p>
        </p:txBody>
      </p:sp>
    </p:spTree>
    <p:extLst>
      <p:ext uri="{BB962C8B-B14F-4D97-AF65-F5344CB8AC3E}">
        <p14:creationId xmlns:p14="http://schemas.microsoft.com/office/powerpoint/2010/main" val="73977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5" name="Rectangle 15"/>
          <p:cNvSpPr>
            <a:spLocks noChangeArrowheads="1"/>
          </p:cNvSpPr>
          <p:nvPr/>
        </p:nvSpPr>
        <p:spPr bwMode="auto">
          <a:xfrm>
            <a:off x="762000" y="5410200"/>
            <a:ext cx="7543800" cy="838200"/>
          </a:xfrm>
          <a:prstGeom prst="rect">
            <a:avLst/>
          </a:prstGeom>
          <a:noFill/>
          <a:ln w="9525">
            <a:noFill/>
            <a:miter lim="800000"/>
            <a:headEnd/>
            <a:tailEnd/>
          </a:ln>
          <a:effectLst/>
        </p:spPr>
        <p:txBody>
          <a:bodyPr/>
          <a:lstStyle/>
          <a:p>
            <a:pPr marL="234950" indent="-234950" algn="ctr">
              <a:buFont typeface="Times" pitchFamily="18" charset="0"/>
              <a:buNone/>
            </a:pPr>
            <a:r>
              <a:rPr lang="en-US" sz="1200" b="1">
                <a:solidFill>
                  <a:schemeClr val="tx1"/>
                </a:solidFill>
                <a:hlinkClick r:id="rId3"/>
              </a:rPr>
              <a:t>www.calstate.edu</a:t>
            </a:r>
            <a:endParaRPr lang="en-US" sz="1200" b="1">
              <a:solidFill>
                <a:schemeClr val="tx1"/>
              </a:solidFill>
            </a:endParaRPr>
          </a:p>
          <a:p>
            <a:pPr marL="234950" indent="-234950" algn="ctr">
              <a:buFont typeface="Times" pitchFamily="18" charset="0"/>
              <a:buNone/>
            </a:pPr>
            <a:r>
              <a:rPr lang="en-US" sz="1200" b="1">
                <a:solidFill>
                  <a:schemeClr val="tx1"/>
                </a:solidFill>
                <a:hlinkClick r:id="rId4"/>
              </a:rPr>
              <a:t>www.sjsu.edu/psych</a:t>
            </a:r>
            <a:r>
              <a:rPr lang="en-US" sz="1200" b="1">
                <a:solidFill>
                  <a:schemeClr val="tx1"/>
                </a:solidFill>
              </a:rPr>
              <a:t> </a:t>
            </a:r>
          </a:p>
        </p:txBody>
      </p:sp>
      <p:pic>
        <p:nvPicPr>
          <p:cNvPr id="5143" name="Picture 23" descr="The California State University"/>
          <p:cNvPicPr>
            <a:picLocks noChangeAspect="1" noChangeArrowheads="1"/>
          </p:cNvPicPr>
          <p:nvPr/>
        </p:nvPicPr>
        <p:blipFill>
          <a:blip r:embed="rId5" cstate="print"/>
          <a:srcRect l="665" r="732"/>
          <a:stretch>
            <a:fillRect/>
          </a:stretch>
        </p:blipFill>
        <p:spPr bwMode="auto">
          <a:xfrm>
            <a:off x="0" y="2008188"/>
            <a:ext cx="9145588" cy="2792412"/>
          </a:xfrm>
          <a:prstGeom prst="rect">
            <a:avLst/>
          </a:prstGeom>
          <a:noFill/>
        </p:spPr>
      </p:pic>
      <p:sp>
        <p:nvSpPr>
          <p:cNvPr id="5144" name="Rectangle 24"/>
          <p:cNvSpPr>
            <a:spLocks noChangeArrowheads="1"/>
          </p:cNvSpPr>
          <p:nvPr/>
        </p:nvSpPr>
        <p:spPr bwMode="auto">
          <a:xfrm>
            <a:off x="0" y="1981200"/>
            <a:ext cx="9144000" cy="76200"/>
          </a:xfrm>
          <a:prstGeom prst="rect">
            <a:avLst/>
          </a:prstGeom>
          <a:solidFill>
            <a:schemeClr val="folHlink"/>
          </a:solidFill>
          <a:ln w="9525">
            <a:noFill/>
            <a:miter lim="800000"/>
            <a:headEnd/>
            <a:tailEnd/>
          </a:ln>
          <a:effectLst/>
        </p:spPr>
        <p:txBody>
          <a:bodyPr wrap="none" anchor="ctr"/>
          <a:lstStyle/>
          <a:p>
            <a:endParaRPr lang="en-US"/>
          </a:p>
        </p:txBody>
      </p:sp>
      <p:sp>
        <p:nvSpPr>
          <p:cNvPr id="5145" name="Rectangle 25"/>
          <p:cNvSpPr>
            <a:spLocks noChangeArrowheads="1"/>
          </p:cNvSpPr>
          <p:nvPr/>
        </p:nvSpPr>
        <p:spPr bwMode="auto">
          <a:xfrm>
            <a:off x="0" y="4724400"/>
            <a:ext cx="9144000" cy="76200"/>
          </a:xfrm>
          <a:prstGeom prst="rect">
            <a:avLst/>
          </a:prstGeom>
          <a:solidFill>
            <a:schemeClr val="folHlink"/>
          </a:solidFill>
          <a:ln w="9525">
            <a:noFill/>
            <a:miter lim="800000"/>
            <a:headEnd/>
            <a:tailEnd/>
          </a:ln>
          <a:effectLst/>
        </p:spPr>
        <p:txBody>
          <a:bodyPr wrap="none" anchor="ctr"/>
          <a:lstStyle/>
          <a:p>
            <a:endParaRPr lang="en-US"/>
          </a:p>
        </p:txBody>
      </p:sp>
      <p:sp>
        <p:nvSpPr>
          <p:cNvPr id="5146" name="Text Box 26"/>
          <p:cNvSpPr txBox="1">
            <a:spLocks noChangeArrowheads="1"/>
          </p:cNvSpPr>
          <p:nvPr/>
        </p:nvSpPr>
        <p:spPr bwMode="auto">
          <a:xfrm>
            <a:off x="3429000" y="5029200"/>
            <a:ext cx="2293938" cy="304800"/>
          </a:xfrm>
          <a:prstGeom prst="rect">
            <a:avLst/>
          </a:prstGeom>
          <a:noFill/>
          <a:ln w="9525" algn="ctr">
            <a:noFill/>
            <a:miter lim="800000"/>
            <a:headEnd/>
            <a:tailEnd/>
          </a:ln>
          <a:effectLst/>
        </p:spPr>
        <p:txBody>
          <a:bodyPr wrap="none">
            <a:spAutoFit/>
          </a:bodyPr>
          <a:lstStyle/>
          <a:p>
            <a:pPr marL="234950" indent="-234950">
              <a:buFont typeface="Times" pitchFamily="18" charset="0"/>
              <a:buNone/>
            </a:pPr>
            <a:r>
              <a:rPr lang="en-US" sz="1400" dirty="0"/>
              <a:t>Copyright </a:t>
            </a:r>
            <a:r>
              <a:rPr lang="en-US" sz="1400" dirty="0" smtClean="0"/>
              <a:t>2013 </a:t>
            </a:r>
            <a:r>
              <a:rPr lang="en-US" sz="1400" dirty="0"/>
              <a:t>/ Van Selst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3962400" y="152400"/>
            <a:ext cx="5181600" cy="990600"/>
          </a:xfrm>
        </p:spPr>
        <p:txBody>
          <a:bodyPr/>
          <a:lstStyle/>
          <a:p>
            <a:pPr algn="ctr"/>
            <a:r>
              <a:rPr lang="en-US" dirty="0" smtClean="0"/>
              <a:t>Assignment 2: Neuroscience (5%)</a:t>
            </a:r>
            <a:endParaRPr lang="en-US" dirty="0"/>
          </a:p>
        </p:txBody>
      </p:sp>
      <p:sp>
        <p:nvSpPr>
          <p:cNvPr id="208899" name="Rectangle 3"/>
          <p:cNvSpPr>
            <a:spLocks noGrp="1" noChangeArrowheads="1"/>
          </p:cNvSpPr>
          <p:nvPr>
            <p:ph type="body" idx="1"/>
          </p:nvPr>
        </p:nvSpPr>
        <p:spPr>
          <a:xfrm>
            <a:off x="533400" y="1219200"/>
            <a:ext cx="8229600" cy="5334000"/>
          </a:xfrm>
        </p:spPr>
        <p:txBody>
          <a:bodyPr/>
          <a:lstStyle/>
          <a:p>
            <a:pPr>
              <a:buNone/>
            </a:pPr>
            <a:r>
              <a:rPr lang="en-US" sz="1600" b="1" dirty="0" smtClean="0"/>
              <a:t>GOAL: </a:t>
            </a:r>
            <a:r>
              <a:rPr lang="en-US" sz="1600" dirty="0" smtClean="0"/>
              <a:t>To illustrate the connection between neurological function and human behavior. </a:t>
            </a:r>
          </a:p>
          <a:p>
            <a:pPr>
              <a:buNone/>
            </a:pPr>
            <a:endParaRPr lang="en-US" sz="1600" b="1" dirty="0" smtClean="0"/>
          </a:p>
          <a:p>
            <a:pPr>
              <a:buNone/>
            </a:pPr>
            <a:r>
              <a:rPr lang="en-US" sz="1600" b="1" dirty="0" smtClean="0"/>
              <a:t>REQUIREMENT: </a:t>
            </a:r>
            <a:r>
              <a:rPr lang="en-US" sz="1600" dirty="0" smtClean="0"/>
              <a:t>Based on RESEARCH FINDINGS as reported in peer-reviewed PSYCHOLOGY journal articles, you are to include a </a:t>
            </a:r>
            <a:r>
              <a:rPr lang="en-US" sz="1600" b="1" dirty="0" smtClean="0"/>
              <a:t>summary of the findings </a:t>
            </a:r>
            <a:r>
              <a:rPr lang="en-US" sz="1600" dirty="0" smtClean="0"/>
              <a:t>from the article. Your report will be on </a:t>
            </a:r>
            <a:r>
              <a:rPr lang="en-US" sz="1600" b="1" dirty="0" smtClean="0"/>
              <a:t>some aspect of neurological foundations </a:t>
            </a:r>
            <a:r>
              <a:rPr lang="en-US" sz="1600" dirty="0" smtClean="0"/>
              <a:t>of some aspect of human cognition. For this, and other assignments requiring journal articles, </a:t>
            </a:r>
            <a:r>
              <a:rPr lang="en-US" sz="1600" b="1" dirty="0" smtClean="0"/>
              <a:t>you MUST use the SJSU electronic database “</a:t>
            </a:r>
            <a:r>
              <a:rPr lang="en-US" sz="1600" b="1" dirty="0" err="1" smtClean="0"/>
              <a:t>psycinfo</a:t>
            </a:r>
            <a:r>
              <a:rPr lang="en-US" sz="1600" b="1" dirty="0" smtClean="0"/>
              <a:t>” </a:t>
            </a:r>
            <a:r>
              <a:rPr lang="en-US" sz="1600" dirty="0" smtClean="0"/>
              <a:t>to aid your search and </a:t>
            </a:r>
            <a:r>
              <a:rPr lang="en-US" sz="1600" b="1" dirty="0" smtClean="0"/>
              <a:t>you MUST include one or more complete (preferably APA-style) citations</a:t>
            </a:r>
            <a:r>
              <a:rPr lang="en-US" sz="1600" dirty="0" smtClean="0"/>
              <a:t> to content-appropriate academic journal articles from peer-reviewed journals. It is ok to check your potential articles with me in the days before the assignment is due. So long as you </a:t>
            </a:r>
            <a:r>
              <a:rPr lang="en-US" sz="1600" b="1" dirty="0" smtClean="0"/>
              <a:t>capture the gist or central thesis of the article</a:t>
            </a:r>
            <a:r>
              <a:rPr lang="en-US" sz="1600" dirty="0" smtClean="0"/>
              <a:t>, I will not hold you responsible for a fully nuanced understanding of the methodological or interpretive subtleties. </a:t>
            </a:r>
          </a:p>
          <a:p>
            <a:pPr>
              <a:buNone/>
            </a:pPr>
            <a:endParaRPr lang="en-US" sz="1400" b="1" dirty="0" smtClean="0"/>
          </a:p>
          <a:p>
            <a:pPr>
              <a:buNone/>
            </a:pPr>
            <a:r>
              <a:rPr lang="en-US" sz="1400" b="1" dirty="0" smtClean="0"/>
              <a:t>Due Date: </a:t>
            </a:r>
            <a:r>
              <a:rPr lang="en-US" sz="1400" dirty="0" smtClean="0"/>
              <a:t>start of class, Wednesday, September 11</a:t>
            </a:r>
            <a:r>
              <a:rPr lang="en-US" sz="1400" baseline="30000" dirty="0" smtClean="0"/>
              <a:t>th</a:t>
            </a:r>
            <a:r>
              <a:rPr lang="en-US" sz="1400" dirty="0" smtClean="0"/>
              <a:t>, 2013 </a:t>
            </a:r>
          </a:p>
          <a:p>
            <a:r>
              <a:rPr lang="en-US" sz="1400" dirty="0" smtClean="0"/>
              <a:t>Be sure to include </a:t>
            </a:r>
            <a:r>
              <a:rPr lang="en-US" sz="1400" i="1" dirty="0" smtClean="0"/>
              <a:t>BOTH a photocopy or printout of the title page of the journal article (not the </a:t>
            </a:r>
            <a:r>
              <a:rPr lang="en-US" sz="1400" i="1" dirty="0" err="1" smtClean="0"/>
              <a:t>PsycInfo</a:t>
            </a:r>
            <a:r>
              <a:rPr lang="en-US" sz="1400" i="1" dirty="0" smtClean="0"/>
              <a:t> abstract) AND a printout of the “</a:t>
            </a:r>
            <a:r>
              <a:rPr lang="en-US" sz="1400" i="1" dirty="0" err="1" smtClean="0"/>
              <a:t>psychinfo</a:t>
            </a:r>
            <a:r>
              <a:rPr lang="en-US" sz="1400" i="1" dirty="0" smtClean="0"/>
              <a:t> search page” that led to the article with your assignment.</a:t>
            </a:r>
          </a:p>
          <a:p>
            <a:r>
              <a:rPr lang="en-US" sz="1400" dirty="0" smtClean="0"/>
              <a:t>Include the APA-style reference to the original work </a:t>
            </a:r>
          </a:p>
          <a:p>
            <a:r>
              <a:rPr lang="en-US" sz="1400" dirty="0" smtClean="0"/>
              <a:t>It is highly suggested that you start work on this assignment well before it is due. </a:t>
            </a:r>
          </a:p>
          <a:p>
            <a:r>
              <a:rPr lang="en-US" sz="1400" dirty="0" smtClean="0"/>
              <a:t>Two-pages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s_page05a-1.jpg                                               002BB4F8Macintosh HD                   BFF2B6A3:"/>
          <p:cNvPicPr>
            <a:picLocks noChangeAspect="1" noChangeArrowheads="1"/>
          </p:cNvPicPr>
          <p:nvPr/>
        </p:nvPicPr>
        <p:blipFill>
          <a:blip r:embed="rId3" cstate="print"/>
          <a:srcRect/>
          <a:stretch>
            <a:fillRect/>
          </a:stretch>
        </p:blipFill>
        <p:spPr bwMode="auto">
          <a:xfrm>
            <a:off x="2209800" y="1219200"/>
            <a:ext cx="6218985" cy="4114800"/>
          </a:xfrm>
          <a:prstGeom prst="rect">
            <a:avLst/>
          </a:prstGeom>
          <a:noFill/>
        </p:spPr>
      </p:pic>
      <p:sp>
        <p:nvSpPr>
          <p:cNvPr id="301059" name="Rectangle 3"/>
          <p:cNvSpPr>
            <a:spLocks noGrp="1" noChangeArrowheads="1"/>
          </p:cNvSpPr>
          <p:nvPr>
            <p:ph type="body" sz="half" idx="1"/>
          </p:nvPr>
        </p:nvSpPr>
        <p:spPr>
          <a:xfrm>
            <a:off x="152400" y="1981200"/>
            <a:ext cx="6172200" cy="4114800"/>
          </a:xfrm>
        </p:spPr>
        <p:txBody>
          <a:bodyPr/>
          <a:lstStyle/>
          <a:p>
            <a:pPr>
              <a:buNone/>
            </a:pPr>
            <a:r>
              <a:rPr lang="en-US" sz="2800" b="1" dirty="0"/>
              <a:t>Cerebrum</a:t>
            </a:r>
          </a:p>
          <a:p>
            <a:pPr lvl="1"/>
            <a:r>
              <a:rPr lang="en-US" sz="2400" dirty="0"/>
              <a:t>Two hemispheres</a:t>
            </a:r>
          </a:p>
          <a:p>
            <a:pPr lvl="2"/>
            <a:r>
              <a:rPr lang="en-US" sz="2000" dirty="0"/>
              <a:t>Frontal lobes</a:t>
            </a:r>
          </a:p>
          <a:p>
            <a:pPr lvl="2"/>
            <a:r>
              <a:rPr lang="en-US" sz="2000" dirty="0"/>
              <a:t>Temporal lobes</a:t>
            </a:r>
          </a:p>
          <a:p>
            <a:pPr lvl="2"/>
            <a:r>
              <a:rPr lang="en-US" sz="2000" dirty="0"/>
              <a:t>Parietal lobes</a:t>
            </a:r>
          </a:p>
          <a:p>
            <a:pPr lvl="2"/>
            <a:r>
              <a:rPr lang="en-US" sz="2000" dirty="0"/>
              <a:t>Occipital </a:t>
            </a:r>
            <a:r>
              <a:rPr lang="en-US" sz="2000" dirty="0" smtClean="0"/>
              <a:t>lobes</a:t>
            </a:r>
          </a:p>
          <a:p>
            <a:pPr lvl="2">
              <a:buNone/>
            </a:pPr>
            <a:endParaRPr lang="en-US" sz="2000" dirty="0"/>
          </a:p>
          <a:p>
            <a:pPr>
              <a:buNone/>
            </a:pPr>
            <a:r>
              <a:rPr lang="en-US" sz="2800" b="1" dirty="0"/>
              <a:t>Cerebral cortex</a:t>
            </a:r>
          </a:p>
          <a:p>
            <a:pPr lvl="1"/>
            <a:r>
              <a:rPr lang="en-US" sz="2400" dirty="0"/>
              <a:t>Outer </a:t>
            </a:r>
            <a:r>
              <a:rPr lang="en-US" sz="2400" dirty="0" smtClean="0"/>
              <a:t>layer of the cerebrum</a:t>
            </a:r>
            <a:endParaRPr lang="en-US" sz="2400" dirty="0"/>
          </a:p>
        </p:txBody>
      </p:sp>
      <p:pic>
        <p:nvPicPr>
          <p:cNvPr id="188418" name="Picture 2"/>
          <p:cNvPicPr>
            <a:picLocks noChangeAspect="1" noChangeArrowheads="1"/>
          </p:cNvPicPr>
          <p:nvPr/>
        </p:nvPicPr>
        <p:blipFill>
          <a:blip r:embed="rId4" cstate="print"/>
          <a:srcRect/>
          <a:stretch>
            <a:fillRect/>
          </a:stretch>
        </p:blipFill>
        <p:spPr bwMode="auto">
          <a:xfrm>
            <a:off x="6553200" y="4648200"/>
            <a:ext cx="2381250" cy="1876425"/>
          </a:xfrm>
          <a:prstGeom prst="rect">
            <a:avLst/>
          </a:prstGeom>
          <a:noFill/>
          <a:ln w="9525" cap="flat" cmpd="sng" algn="ctr">
            <a:noFill/>
            <a:prstDash val="solid"/>
            <a:miter lim="800000"/>
            <a:headEnd/>
            <a:tailEnd/>
          </a:ln>
        </p:spPr>
      </p:pic>
      <p:pic>
        <p:nvPicPr>
          <p:cNvPr id="188420" name="Picture 4"/>
          <p:cNvPicPr>
            <a:picLocks noChangeAspect="1" noChangeArrowheads="1"/>
          </p:cNvPicPr>
          <p:nvPr/>
        </p:nvPicPr>
        <p:blipFill>
          <a:blip r:embed="rId5" cstate="print"/>
          <a:srcRect/>
          <a:stretch>
            <a:fillRect/>
          </a:stretch>
        </p:blipFill>
        <p:spPr bwMode="auto">
          <a:xfrm>
            <a:off x="7086600" y="2002423"/>
            <a:ext cx="2029018" cy="2205454"/>
          </a:xfrm>
          <a:prstGeom prst="rect">
            <a:avLst/>
          </a:prstGeom>
          <a:noFill/>
          <a:ln w="9525" cap="flat" cmpd="sng" algn="ctr">
            <a:noFill/>
            <a:prstDash val="solid"/>
            <a:miter lim="800000"/>
            <a:headEnd/>
            <a:tailEnd/>
          </a:ln>
        </p:spPr>
      </p:pic>
      <p:sp>
        <p:nvSpPr>
          <p:cNvPr id="301058" name="Rectangle 2"/>
          <p:cNvSpPr>
            <a:spLocks noGrp="1" noChangeArrowheads="1"/>
          </p:cNvSpPr>
          <p:nvPr>
            <p:ph type="title"/>
          </p:nvPr>
        </p:nvSpPr>
        <p:spPr>
          <a:xfrm>
            <a:off x="0" y="1143000"/>
            <a:ext cx="9144000" cy="593725"/>
          </a:xfrm>
          <a:solidFill>
            <a:schemeClr val="bg1"/>
          </a:solidFill>
        </p:spPr>
        <p:txBody>
          <a:bodyPr/>
          <a:lstStyle/>
          <a:p>
            <a:pPr algn="ctr"/>
            <a:r>
              <a:rPr lang="en-US" sz="2800" dirty="0"/>
              <a:t>Cerebrum </a:t>
            </a:r>
            <a:r>
              <a:rPr lang="en-US" sz="2800" dirty="0" smtClean="0"/>
              <a:t>(“new brain”) and the Cerebral Cortex</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7" name="Picture 9" descr="fei31839_0316"/>
          <p:cNvPicPr>
            <a:picLocks noChangeAspect="1" noChangeArrowheads="1"/>
          </p:cNvPicPr>
          <p:nvPr/>
        </p:nvPicPr>
        <p:blipFill>
          <a:blip r:embed="rId3" cstate="print"/>
          <a:srcRect/>
          <a:stretch>
            <a:fillRect/>
          </a:stretch>
        </p:blipFill>
        <p:spPr bwMode="auto">
          <a:xfrm>
            <a:off x="4953000" y="1130300"/>
            <a:ext cx="3945456" cy="3289300"/>
          </a:xfrm>
          <a:prstGeom prst="rect">
            <a:avLst/>
          </a:prstGeom>
          <a:noFill/>
        </p:spPr>
      </p:pic>
      <p:pic>
        <p:nvPicPr>
          <p:cNvPr id="304138" name="Picture 10" descr="fei31839_0317"/>
          <p:cNvPicPr>
            <a:picLocks noChangeAspect="1" noChangeArrowheads="1"/>
          </p:cNvPicPr>
          <p:nvPr/>
        </p:nvPicPr>
        <p:blipFill>
          <a:blip r:embed="rId4" cstate="print"/>
          <a:srcRect/>
          <a:stretch>
            <a:fillRect/>
          </a:stretch>
        </p:blipFill>
        <p:spPr bwMode="auto">
          <a:xfrm>
            <a:off x="3276600" y="4438650"/>
            <a:ext cx="5848978" cy="2419350"/>
          </a:xfrm>
          <a:prstGeom prst="rect">
            <a:avLst/>
          </a:prstGeom>
          <a:noFill/>
        </p:spPr>
      </p:pic>
      <p:sp>
        <p:nvSpPr>
          <p:cNvPr id="304130" name="Rectangle 2"/>
          <p:cNvSpPr>
            <a:spLocks noGrp="1" noChangeArrowheads="1"/>
          </p:cNvSpPr>
          <p:nvPr>
            <p:ph type="title"/>
          </p:nvPr>
        </p:nvSpPr>
        <p:spPr>
          <a:xfrm>
            <a:off x="0" y="1600200"/>
            <a:ext cx="5257800" cy="990600"/>
          </a:xfrm>
        </p:spPr>
        <p:txBody>
          <a:bodyPr/>
          <a:lstStyle/>
          <a:p>
            <a:r>
              <a:rPr lang="en-US" dirty="0"/>
              <a:t>Communication Between the Hemispheres</a:t>
            </a:r>
          </a:p>
        </p:txBody>
      </p:sp>
      <p:sp>
        <p:nvSpPr>
          <p:cNvPr id="304131" name="Rectangle 3"/>
          <p:cNvSpPr>
            <a:spLocks noGrp="1" noChangeArrowheads="1"/>
          </p:cNvSpPr>
          <p:nvPr>
            <p:ph type="body" sz="half" idx="1"/>
          </p:nvPr>
        </p:nvSpPr>
        <p:spPr>
          <a:xfrm>
            <a:off x="0" y="2895600"/>
            <a:ext cx="3695700" cy="4114800"/>
          </a:xfrm>
        </p:spPr>
        <p:txBody>
          <a:bodyPr/>
          <a:lstStyle/>
          <a:p>
            <a:pPr>
              <a:buNone/>
            </a:pPr>
            <a:r>
              <a:rPr lang="en-US" sz="2800" dirty="0" smtClean="0"/>
              <a:t>The two </a:t>
            </a:r>
            <a:r>
              <a:rPr lang="en-US" sz="2800" dirty="0"/>
              <a:t>hemispheres do not </a:t>
            </a:r>
            <a:r>
              <a:rPr lang="en-US" sz="2800" dirty="0" smtClean="0"/>
              <a:t>really operate </a:t>
            </a:r>
            <a:r>
              <a:rPr lang="en-US" sz="2800" dirty="0"/>
              <a:t>independently </a:t>
            </a:r>
          </a:p>
          <a:p>
            <a:pPr lvl="1"/>
            <a:r>
              <a:rPr lang="en-US" sz="2000" dirty="0"/>
              <a:t>Corpus </a:t>
            </a:r>
            <a:r>
              <a:rPr lang="en-US" sz="2000" dirty="0" err="1" smtClean="0"/>
              <a:t>callosum</a:t>
            </a:r>
            <a:endParaRPr lang="en-US" sz="2000" dirty="0" smtClean="0"/>
          </a:p>
          <a:p>
            <a:pPr lvl="1"/>
            <a:r>
              <a:rPr lang="en-US" sz="2000" dirty="0" smtClean="0"/>
              <a:t>Split-brain research</a:t>
            </a:r>
          </a:p>
          <a:p>
            <a:pPr lvl="2"/>
            <a:r>
              <a:rPr lang="en-US" sz="2000" dirty="0" smtClean="0"/>
              <a:t>PRP interference</a:t>
            </a:r>
          </a:p>
          <a:p>
            <a:pPr lvl="1"/>
            <a:endParaRPr lang="en-US" sz="2400" dirty="0"/>
          </a:p>
        </p:txBody>
      </p:sp>
      <p:pic>
        <p:nvPicPr>
          <p:cNvPr id="7" name="Picture 6"/>
          <p:cNvPicPr>
            <a:picLocks noChangeAspect="1" noChangeArrowheads="1"/>
          </p:cNvPicPr>
          <p:nvPr/>
        </p:nvPicPr>
        <p:blipFill>
          <a:blip r:embed="rId5" cstate="print"/>
          <a:srcRect/>
          <a:stretch>
            <a:fillRect/>
          </a:stretch>
        </p:blipFill>
        <p:spPr bwMode="auto">
          <a:xfrm>
            <a:off x="7568858" y="76200"/>
            <a:ext cx="1575142" cy="10668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2057400" y="5181600"/>
            <a:ext cx="685800" cy="12954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Font typeface="Times" pitchFamily="36" charset="0"/>
              <a:buChar char="•"/>
              <a:tabLst/>
            </a:pPr>
            <a:endParaRPr kumimoji="0" lang="en-US" sz="2400" b="0" i="0" u="none" strike="noStrike" cap="none" normalizeH="0" baseline="0" smtClean="0">
              <a:ln>
                <a:noFill/>
              </a:ln>
              <a:solidFill>
                <a:schemeClr val="bg2"/>
              </a:solidFill>
              <a:effectLst/>
              <a:latin typeface="Arial" charset="0"/>
            </a:endParaRPr>
          </a:p>
        </p:txBody>
      </p:sp>
      <p:sp>
        <p:nvSpPr>
          <p:cNvPr id="16" name="Oval 15"/>
          <p:cNvSpPr/>
          <p:nvPr/>
        </p:nvSpPr>
        <p:spPr bwMode="auto">
          <a:xfrm>
            <a:off x="1371600" y="5181600"/>
            <a:ext cx="685800" cy="12954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Font typeface="Times" pitchFamily="36" charset="0"/>
              <a:buChar char="•"/>
              <a:tabLst/>
            </a:pPr>
            <a:endParaRPr kumimoji="0" lang="en-US" sz="2400" b="0" i="0" u="none" strike="noStrike" cap="none" normalizeH="0" baseline="0" smtClean="0">
              <a:ln>
                <a:noFill/>
              </a:ln>
              <a:solidFill>
                <a:schemeClr val="bg2"/>
              </a:solidFill>
              <a:effectLst/>
              <a:latin typeface="Arial" charset="0"/>
            </a:endParaRPr>
          </a:p>
        </p:txBody>
      </p:sp>
      <p:pic>
        <p:nvPicPr>
          <p:cNvPr id="7" name="Content Placeholder 6" descr="ns_page06-4.jpg                                                002BB500Macintosh HD                   BFF2B6A3:"/>
          <p:cNvPicPr>
            <a:picLocks noGrp="1" noChangeAspect="1" noChangeArrowheads="1"/>
          </p:cNvPicPr>
          <p:nvPr>
            <p:ph sz="quarter" idx="3"/>
          </p:nvPr>
        </p:nvPicPr>
        <p:blipFill>
          <a:blip r:embed="rId2" cstate="print"/>
          <a:srcRect/>
          <a:stretch>
            <a:fillRect/>
          </a:stretch>
        </p:blipFill>
        <p:spPr bwMode="auto">
          <a:xfrm>
            <a:off x="3962400" y="3421868"/>
            <a:ext cx="5181600" cy="3436132"/>
          </a:xfrm>
          <a:prstGeom prst="rect">
            <a:avLst/>
          </a:prstGeom>
          <a:noFill/>
        </p:spPr>
      </p:pic>
      <p:pic>
        <p:nvPicPr>
          <p:cNvPr id="6" name="Picture 6" descr="ns_page06-3.jpg                                                002BB500Macintosh HD                   BFF2B6A3:"/>
          <p:cNvPicPr>
            <a:picLocks noChangeAspect="1" noChangeArrowheads="1"/>
          </p:cNvPicPr>
          <p:nvPr/>
        </p:nvPicPr>
        <p:blipFill>
          <a:blip r:embed="rId3" cstate="print"/>
          <a:srcRect/>
          <a:stretch>
            <a:fillRect/>
          </a:stretch>
        </p:blipFill>
        <p:spPr bwMode="auto">
          <a:xfrm>
            <a:off x="3962400" y="297792"/>
            <a:ext cx="5181600" cy="3436008"/>
          </a:xfrm>
          <a:prstGeom prst="rect">
            <a:avLst/>
          </a:prstGeom>
          <a:noFill/>
        </p:spPr>
      </p:pic>
      <p:sp>
        <p:nvSpPr>
          <p:cNvPr id="8" name="TextBox 7"/>
          <p:cNvSpPr txBox="1"/>
          <p:nvPr/>
        </p:nvSpPr>
        <p:spPr>
          <a:xfrm>
            <a:off x="381000" y="1905000"/>
            <a:ext cx="3385863" cy="461665"/>
          </a:xfrm>
          <a:prstGeom prst="rect">
            <a:avLst/>
          </a:prstGeom>
          <a:noFill/>
        </p:spPr>
        <p:txBody>
          <a:bodyPr wrap="none" rtlCol="0">
            <a:spAutoFit/>
          </a:bodyPr>
          <a:lstStyle/>
          <a:p>
            <a:pPr>
              <a:buNone/>
            </a:pPr>
            <a:r>
              <a:rPr lang="en-US" dirty="0" smtClean="0"/>
              <a:t>Corpus </a:t>
            </a:r>
            <a:r>
              <a:rPr lang="en-US" dirty="0" err="1" smtClean="0"/>
              <a:t>Callosum</a:t>
            </a:r>
            <a:r>
              <a:rPr lang="en-US" dirty="0" smtClean="0"/>
              <a:t> Intact</a:t>
            </a:r>
            <a:endParaRPr lang="en-US" dirty="0"/>
          </a:p>
        </p:txBody>
      </p:sp>
      <p:sp>
        <p:nvSpPr>
          <p:cNvPr id="9" name="TextBox 8"/>
          <p:cNvSpPr txBox="1"/>
          <p:nvPr/>
        </p:nvSpPr>
        <p:spPr>
          <a:xfrm>
            <a:off x="381000" y="4724400"/>
            <a:ext cx="3781805" cy="461665"/>
          </a:xfrm>
          <a:prstGeom prst="rect">
            <a:avLst/>
          </a:prstGeom>
          <a:noFill/>
        </p:spPr>
        <p:txBody>
          <a:bodyPr wrap="none" rtlCol="0">
            <a:spAutoFit/>
          </a:bodyPr>
          <a:lstStyle/>
          <a:p>
            <a:pPr>
              <a:buNone/>
            </a:pPr>
            <a:r>
              <a:rPr lang="en-US" dirty="0" smtClean="0"/>
              <a:t>Corpus </a:t>
            </a:r>
            <a:r>
              <a:rPr lang="en-US" dirty="0" err="1" smtClean="0"/>
              <a:t>Callosum</a:t>
            </a:r>
            <a:r>
              <a:rPr lang="en-US" dirty="0" smtClean="0"/>
              <a:t> Severed</a:t>
            </a:r>
            <a:endParaRPr lang="en-US" dirty="0"/>
          </a:p>
        </p:txBody>
      </p:sp>
      <p:sp>
        <p:nvSpPr>
          <p:cNvPr id="10" name="TextBox 9"/>
          <p:cNvSpPr txBox="1"/>
          <p:nvPr/>
        </p:nvSpPr>
        <p:spPr>
          <a:xfrm>
            <a:off x="1371600" y="2895600"/>
            <a:ext cx="1313180" cy="461665"/>
          </a:xfrm>
          <a:prstGeom prst="rect">
            <a:avLst/>
          </a:prstGeom>
          <a:noFill/>
        </p:spPr>
        <p:txBody>
          <a:bodyPr wrap="none" rtlCol="0">
            <a:spAutoFit/>
          </a:bodyPr>
          <a:lstStyle/>
          <a:p>
            <a:pPr>
              <a:buNone/>
            </a:pPr>
            <a:r>
              <a:rPr lang="en-US" dirty="0" smtClean="0">
                <a:solidFill>
                  <a:srgbClr val="FF0000"/>
                </a:solidFill>
              </a:rPr>
              <a:t>RR   </a:t>
            </a:r>
            <a:r>
              <a:rPr lang="en-US" dirty="0" smtClean="0"/>
              <a:t> </a:t>
            </a:r>
            <a:r>
              <a:rPr lang="en-US" dirty="0" smtClean="0">
                <a:solidFill>
                  <a:srgbClr val="00B050"/>
                </a:solidFill>
              </a:rPr>
              <a:t>LL</a:t>
            </a:r>
            <a:endParaRPr lang="en-US" dirty="0">
              <a:solidFill>
                <a:srgbClr val="00B050"/>
              </a:solidFill>
            </a:endParaRPr>
          </a:p>
        </p:txBody>
      </p:sp>
      <p:sp>
        <p:nvSpPr>
          <p:cNvPr id="11" name="TextBox 10"/>
          <p:cNvSpPr txBox="1"/>
          <p:nvPr/>
        </p:nvSpPr>
        <p:spPr>
          <a:xfrm>
            <a:off x="1371600" y="5939135"/>
            <a:ext cx="1261884" cy="461665"/>
          </a:xfrm>
          <a:prstGeom prst="rect">
            <a:avLst/>
          </a:prstGeom>
          <a:noFill/>
        </p:spPr>
        <p:txBody>
          <a:bodyPr wrap="none" rtlCol="0">
            <a:spAutoFit/>
          </a:bodyPr>
          <a:lstStyle/>
          <a:p>
            <a:pPr>
              <a:buNone/>
            </a:pPr>
            <a:r>
              <a:rPr lang="en-US" dirty="0" smtClean="0">
                <a:solidFill>
                  <a:srgbClr val="FF0000"/>
                </a:solidFill>
              </a:rPr>
              <a:t>R</a:t>
            </a:r>
            <a:r>
              <a:rPr lang="en-US" dirty="0" smtClean="0">
                <a:solidFill>
                  <a:schemeClr val="tx1"/>
                </a:solidFill>
              </a:rPr>
              <a:t>#</a:t>
            </a:r>
            <a:r>
              <a:rPr lang="en-US" dirty="0" smtClean="0">
                <a:solidFill>
                  <a:srgbClr val="FF0000"/>
                </a:solidFill>
              </a:rPr>
              <a:t>   </a:t>
            </a:r>
            <a:r>
              <a:rPr lang="en-US" dirty="0" smtClean="0"/>
              <a:t> </a:t>
            </a:r>
            <a:r>
              <a:rPr lang="en-US" dirty="0" smtClean="0">
                <a:solidFill>
                  <a:schemeClr val="tx1"/>
                </a:solidFill>
              </a:rPr>
              <a:t>#</a:t>
            </a:r>
            <a:r>
              <a:rPr lang="en-US" dirty="0" smtClean="0">
                <a:solidFill>
                  <a:srgbClr val="00B050"/>
                </a:solidFill>
              </a:rPr>
              <a:t>L</a:t>
            </a:r>
            <a:endParaRPr lang="en-US" dirty="0">
              <a:solidFill>
                <a:srgbClr val="00B050"/>
              </a:solidFill>
            </a:endParaRPr>
          </a:p>
        </p:txBody>
      </p:sp>
      <p:sp>
        <p:nvSpPr>
          <p:cNvPr id="12" name="Down Arrow 11"/>
          <p:cNvSpPr/>
          <p:nvPr/>
        </p:nvSpPr>
        <p:spPr bwMode="auto">
          <a:xfrm>
            <a:off x="1524000" y="5334000"/>
            <a:ext cx="228600" cy="60960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13" name="Down Arrow 12"/>
          <p:cNvSpPr/>
          <p:nvPr/>
        </p:nvSpPr>
        <p:spPr bwMode="auto">
          <a:xfrm>
            <a:off x="2362200" y="5334000"/>
            <a:ext cx="228600" cy="6096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14" name="Down Arrow 13"/>
          <p:cNvSpPr/>
          <p:nvPr/>
        </p:nvSpPr>
        <p:spPr bwMode="auto">
          <a:xfrm>
            <a:off x="1752600" y="5334000"/>
            <a:ext cx="228600" cy="381000"/>
          </a:xfrm>
          <a:prstGeom prst="downArrow">
            <a:avLst/>
          </a:prstGeom>
          <a:solidFill>
            <a:srgbClr val="00B050"/>
          </a:solidFill>
          <a:ln w="9525" cap="flat" cmpd="sng" algn="ctr">
            <a:noFill/>
            <a:prstDash val="solid"/>
            <a:round/>
            <a:headEnd type="none" w="med" len="med"/>
            <a:tailEnd type="non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15" name="Down Arrow 14"/>
          <p:cNvSpPr/>
          <p:nvPr/>
        </p:nvSpPr>
        <p:spPr bwMode="auto">
          <a:xfrm>
            <a:off x="2133600" y="5334000"/>
            <a:ext cx="228600" cy="381000"/>
          </a:xfrm>
          <a:prstGeom prst="downArrow">
            <a:avLst/>
          </a:prstGeom>
          <a:solidFill>
            <a:schemeClr val="accent1"/>
          </a:solidFill>
          <a:ln w="9525" cap="flat" cmpd="sng" algn="ctr">
            <a:noFill/>
            <a:prstDash val="solid"/>
            <a:round/>
            <a:headEnd type="none" w="med" len="med"/>
            <a:tailEnd type="none" w="med" len="med"/>
          </a:ln>
          <a:effectLst/>
          <a:scene3d>
            <a:camera prst="orthographicFront">
              <a:rot lat="0" lon="0" rev="18600000"/>
            </a:camera>
            <a:lightRig rig="threePt" dir="t"/>
          </a:scene3d>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18" name="Oval 17"/>
          <p:cNvSpPr/>
          <p:nvPr/>
        </p:nvSpPr>
        <p:spPr bwMode="auto">
          <a:xfrm>
            <a:off x="2057400" y="2667000"/>
            <a:ext cx="685800" cy="12954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Font typeface="Times" pitchFamily="36" charset="0"/>
              <a:buChar char="•"/>
              <a:tabLst/>
            </a:pPr>
            <a:endParaRPr kumimoji="0" lang="en-US" sz="2400" b="0" i="0" u="none" strike="noStrike" cap="none" normalizeH="0" baseline="0" smtClean="0">
              <a:ln>
                <a:noFill/>
              </a:ln>
              <a:solidFill>
                <a:schemeClr val="bg2"/>
              </a:solidFill>
              <a:effectLst/>
              <a:latin typeface="Arial" charset="0"/>
            </a:endParaRPr>
          </a:p>
        </p:txBody>
      </p:sp>
      <p:sp>
        <p:nvSpPr>
          <p:cNvPr id="19" name="Oval 18"/>
          <p:cNvSpPr/>
          <p:nvPr/>
        </p:nvSpPr>
        <p:spPr bwMode="auto">
          <a:xfrm>
            <a:off x="1371600" y="2667000"/>
            <a:ext cx="685800" cy="1295400"/>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Font typeface="Times" pitchFamily="36" charset="0"/>
              <a:buChar char="•"/>
              <a:tabLst/>
            </a:pPr>
            <a:endParaRPr kumimoji="0" lang="en-US" sz="2400" b="0" i="0" u="none" strike="noStrike" cap="none" normalizeH="0" baseline="0" smtClean="0">
              <a:ln>
                <a:noFill/>
              </a:ln>
              <a:solidFill>
                <a:schemeClr val="bg2"/>
              </a:solidFill>
              <a:effectLst/>
              <a:latin typeface="Arial" charset="0"/>
            </a:endParaRPr>
          </a:p>
        </p:txBody>
      </p:sp>
      <p:sp>
        <p:nvSpPr>
          <p:cNvPr id="20" name="TextBox 19"/>
          <p:cNvSpPr txBox="1"/>
          <p:nvPr/>
        </p:nvSpPr>
        <p:spPr>
          <a:xfrm>
            <a:off x="1371600" y="3424535"/>
            <a:ext cx="1313180" cy="461665"/>
          </a:xfrm>
          <a:prstGeom prst="rect">
            <a:avLst/>
          </a:prstGeom>
          <a:noFill/>
        </p:spPr>
        <p:txBody>
          <a:bodyPr wrap="none" rtlCol="0">
            <a:spAutoFit/>
          </a:bodyPr>
          <a:lstStyle/>
          <a:p>
            <a:pPr>
              <a:buNone/>
            </a:pPr>
            <a:r>
              <a:rPr lang="en-US" dirty="0" smtClean="0">
                <a:solidFill>
                  <a:srgbClr val="FF0000"/>
                </a:solidFill>
              </a:rPr>
              <a:t>RR   </a:t>
            </a:r>
            <a:r>
              <a:rPr lang="en-US" dirty="0" smtClean="0"/>
              <a:t> </a:t>
            </a:r>
            <a:r>
              <a:rPr lang="en-US" dirty="0" smtClean="0">
                <a:solidFill>
                  <a:srgbClr val="00B050"/>
                </a:solidFill>
              </a:rPr>
              <a:t>LL</a:t>
            </a:r>
            <a:endParaRPr lang="en-US" dirty="0">
              <a:solidFill>
                <a:srgbClr val="00B050"/>
              </a:solidFill>
            </a:endParaRPr>
          </a:p>
        </p:txBody>
      </p:sp>
      <p:sp>
        <p:nvSpPr>
          <p:cNvPr id="21" name="Down Arrow 20"/>
          <p:cNvSpPr/>
          <p:nvPr/>
        </p:nvSpPr>
        <p:spPr bwMode="auto">
          <a:xfrm>
            <a:off x="1524000" y="2819400"/>
            <a:ext cx="228600" cy="60960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22" name="Down Arrow 21"/>
          <p:cNvSpPr/>
          <p:nvPr/>
        </p:nvSpPr>
        <p:spPr bwMode="auto">
          <a:xfrm>
            <a:off x="2362200" y="2819400"/>
            <a:ext cx="228600" cy="6096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23" name="Down Arrow 22"/>
          <p:cNvSpPr/>
          <p:nvPr/>
        </p:nvSpPr>
        <p:spPr bwMode="auto">
          <a:xfrm>
            <a:off x="1905000" y="2743200"/>
            <a:ext cx="228600" cy="838200"/>
          </a:xfrm>
          <a:prstGeom prst="downArrow">
            <a:avLst/>
          </a:prstGeom>
          <a:solidFill>
            <a:srgbClr val="00B050"/>
          </a:solidFill>
          <a:ln w="9525" cap="flat" cmpd="sng" algn="ctr">
            <a:noFill/>
            <a:prstDash val="solid"/>
            <a:round/>
            <a:headEnd type="none" w="med" len="med"/>
            <a:tailEnd type="non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24" name="Down Arrow 23"/>
          <p:cNvSpPr/>
          <p:nvPr/>
        </p:nvSpPr>
        <p:spPr bwMode="auto">
          <a:xfrm>
            <a:off x="1981200" y="2743200"/>
            <a:ext cx="228600" cy="762000"/>
          </a:xfrm>
          <a:prstGeom prst="downArrow">
            <a:avLst/>
          </a:prstGeom>
          <a:solidFill>
            <a:schemeClr val="accent1"/>
          </a:solidFill>
          <a:ln w="9525" cap="flat" cmpd="sng" algn="ctr">
            <a:noFill/>
            <a:prstDash val="solid"/>
            <a:round/>
            <a:headEnd type="none" w="med" len="med"/>
            <a:tailEnd type="none" w="med" len="med"/>
          </a:ln>
          <a:effectLst/>
          <a:scene3d>
            <a:camera prst="orthographicFront">
              <a:rot lat="0" lon="0" rev="18600000"/>
            </a:camera>
            <a:lightRig rig="threePt" dir="t"/>
          </a:scene3d>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None/>
              <a:tabLst/>
            </a:pPr>
            <a:endParaRPr kumimoji="0" lang="en-US" sz="2400" b="0" i="0" u="none" strike="noStrike" cap="none" normalizeH="0" baseline="0" dirty="0" smtClean="0">
              <a:ln>
                <a:noFill/>
              </a:ln>
              <a:solidFill>
                <a:schemeClr val="bg2"/>
              </a:solidFill>
              <a:effectLst/>
              <a:latin typeface="Arial" charset="0"/>
            </a:endParaRPr>
          </a:p>
        </p:txBody>
      </p:sp>
      <p:sp>
        <p:nvSpPr>
          <p:cNvPr id="25" name="Rectangle 24"/>
          <p:cNvSpPr/>
          <p:nvPr/>
        </p:nvSpPr>
        <p:spPr bwMode="auto">
          <a:xfrm>
            <a:off x="1981200" y="5334000"/>
            <a:ext cx="152400" cy="990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4950" marR="0" indent="-234950" algn="l" defTabSz="914400" rtl="0" eaLnBrk="1" fontAlgn="base" latinLnBrk="0" hangingPunct="1">
              <a:lnSpc>
                <a:spcPct val="100000"/>
              </a:lnSpc>
              <a:spcBef>
                <a:spcPct val="20000"/>
              </a:spcBef>
              <a:spcAft>
                <a:spcPct val="0"/>
              </a:spcAft>
              <a:buClrTx/>
              <a:buSzTx/>
              <a:buFont typeface="Times" pitchFamily="36" charset="0"/>
              <a:buChar char="•"/>
              <a:tabLst/>
            </a:pPr>
            <a:endParaRPr kumimoji="0" lang="en-US" sz="2400" b="0" i="0" u="none" strike="noStrike" cap="none" normalizeH="0" baseline="0" smtClean="0">
              <a:ln>
                <a:noFill/>
              </a:ln>
              <a:solidFill>
                <a:schemeClr val="bg2"/>
              </a:solidFill>
              <a:effectLst/>
              <a:latin typeface="Arial" charset="0"/>
            </a:endParaRPr>
          </a:p>
        </p:txBody>
      </p:sp>
      <p:cxnSp>
        <p:nvCxnSpPr>
          <p:cNvPr id="27" name="Straight Connector 26"/>
          <p:cNvCxnSpPr/>
          <p:nvPr/>
        </p:nvCxnSpPr>
        <p:spPr bwMode="auto">
          <a:xfrm>
            <a:off x="2133600" y="5410200"/>
            <a:ext cx="914400" cy="914400"/>
          </a:xfrm>
          <a:prstGeom prst="line">
            <a:avLst/>
          </a:prstGeom>
          <a:noFill/>
          <a:ln w="9525" cap="flat" cmpd="sng" algn="ctr">
            <a:noFill/>
            <a:prstDash val="solid"/>
            <a:round/>
            <a:headEnd type="none" w="med" len="med"/>
            <a:tailEnd type="none" w="med" len="med"/>
          </a:ln>
          <a:effectLst/>
        </p:spPr>
      </p:cxnSp>
      <p:sp>
        <p:nvSpPr>
          <p:cNvPr id="28" name="TextBox 27"/>
          <p:cNvSpPr txBox="1"/>
          <p:nvPr/>
        </p:nvSpPr>
        <p:spPr>
          <a:xfrm>
            <a:off x="2590800" y="1371600"/>
            <a:ext cx="794641" cy="461665"/>
          </a:xfrm>
          <a:prstGeom prst="rect">
            <a:avLst/>
          </a:prstGeom>
          <a:noFill/>
        </p:spPr>
        <p:txBody>
          <a:bodyPr wrap="none" rtlCol="0">
            <a:spAutoFit/>
          </a:bodyPr>
          <a:lstStyle/>
          <a:p>
            <a:pPr>
              <a:buNone/>
            </a:pPr>
            <a:r>
              <a:rPr lang="en-US" dirty="0" smtClean="0">
                <a:solidFill>
                  <a:srgbClr val="FF0000"/>
                </a:solidFill>
              </a:rPr>
              <a:t>RVF</a:t>
            </a:r>
            <a:endParaRPr lang="en-US" dirty="0">
              <a:solidFill>
                <a:srgbClr val="FF0000"/>
              </a:solidFill>
            </a:endParaRPr>
          </a:p>
        </p:txBody>
      </p:sp>
      <p:sp>
        <p:nvSpPr>
          <p:cNvPr id="29" name="TextBox 28"/>
          <p:cNvSpPr txBox="1"/>
          <p:nvPr/>
        </p:nvSpPr>
        <p:spPr>
          <a:xfrm>
            <a:off x="957959" y="1371600"/>
            <a:ext cx="726096" cy="461665"/>
          </a:xfrm>
          <a:prstGeom prst="rect">
            <a:avLst/>
          </a:prstGeom>
          <a:noFill/>
        </p:spPr>
        <p:txBody>
          <a:bodyPr wrap="none" rtlCol="0">
            <a:spAutoFit/>
          </a:bodyPr>
          <a:lstStyle/>
          <a:p>
            <a:pPr>
              <a:buNone/>
            </a:pPr>
            <a:r>
              <a:rPr lang="en-US" dirty="0" smtClean="0">
                <a:solidFill>
                  <a:srgbClr val="00B050"/>
                </a:solidFill>
              </a:rPr>
              <a:t>LVF</a:t>
            </a:r>
            <a:endParaRPr lang="en-US" dirty="0">
              <a:solidFill>
                <a:srgbClr val="00B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304801"/>
            <a:ext cx="4419600" cy="609600"/>
          </a:xfrm>
        </p:spPr>
        <p:txBody>
          <a:bodyPr/>
          <a:lstStyle/>
          <a:p>
            <a:pPr algn="ctr"/>
            <a:r>
              <a:rPr lang="en-US" dirty="0" smtClean="0"/>
              <a:t>PERCEPTION</a:t>
            </a:r>
            <a:endParaRPr lang="en-US" dirty="0"/>
          </a:p>
        </p:txBody>
      </p:sp>
      <p:sp>
        <p:nvSpPr>
          <p:cNvPr id="3" name="Text Placeholder 2"/>
          <p:cNvSpPr>
            <a:spLocks noGrp="1"/>
          </p:cNvSpPr>
          <p:nvPr>
            <p:ph type="body" sz="half" idx="1"/>
          </p:nvPr>
        </p:nvSpPr>
        <p:spPr>
          <a:xfrm>
            <a:off x="381000" y="1219200"/>
            <a:ext cx="8458200" cy="5410200"/>
          </a:xfrm>
        </p:spPr>
        <p:txBody>
          <a:bodyPr/>
          <a:lstStyle/>
          <a:p>
            <a:r>
              <a:rPr lang="en-US" dirty="0" smtClean="0"/>
              <a:t>SENSATION is originates with the TRANSDUCTION of PHYSICAL ENERGY from the world into the NERVOUS SYSTEM.</a:t>
            </a:r>
          </a:p>
          <a:p>
            <a:r>
              <a:rPr lang="en-US" dirty="0" smtClean="0"/>
              <a:t>These initial SENSATIONS develop as PERCEPTS (perceptions) which are further recognized and categorized into more meaningful PERCEPTIONS.</a:t>
            </a:r>
          </a:p>
          <a:p>
            <a:r>
              <a:rPr lang="en-US" dirty="0" smtClean="0"/>
              <a:t>The impact and meaning of these percepts is the domain of COGNITION.</a:t>
            </a:r>
          </a:p>
          <a:p>
            <a:r>
              <a:rPr lang="en-US" dirty="0" smtClean="0"/>
              <a:t>PERCEPTIONS depend on CATEGORIZATION – the organization of element in the environment to patterns in long-term memory.</a:t>
            </a:r>
            <a:endParaRPr lang="en-US" dirty="0"/>
          </a:p>
        </p:txBody>
      </p:sp>
    </p:spTree>
    <p:extLst>
      <p:ext uri="{BB962C8B-B14F-4D97-AF65-F5344CB8AC3E}">
        <p14:creationId xmlns:p14="http://schemas.microsoft.com/office/powerpoint/2010/main" val="38491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1431925"/>
          </a:xfrm>
        </p:spPr>
        <p:txBody>
          <a:bodyPr/>
          <a:lstStyle/>
          <a:p>
            <a:r>
              <a:rPr lang="en-US" dirty="0" smtClean="0"/>
              <a:t>Pattern Recognition</a:t>
            </a:r>
            <a:endParaRPr lang="en-US" dirty="0"/>
          </a:p>
        </p:txBody>
      </p:sp>
      <p:sp>
        <p:nvSpPr>
          <p:cNvPr id="3" name="Text Placeholder 2"/>
          <p:cNvSpPr>
            <a:spLocks noGrp="1"/>
          </p:cNvSpPr>
          <p:nvPr>
            <p:ph type="body" sz="half" idx="1"/>
          </p:nvPr>
        </p:nvSpPr>
        <p:spPr>
          <a:xfrm>
            <a:off x="152400" y="1981200"/>
            <a:ext cx="8534400" cy="4114800"/>
          </a:xfrm>
        </p:spPr>
        <p:txBody>
          <a:bodyPr/>
          <a:lstStyle/>
          <a:p>
            <a:r>
              <a:rPr lang="en-US" dirty="0" smtClean="0"/>
              <a:t>Pattern recognition refers to the process of recognizing a set of </a:t>
            </a:r>
            <a:r>
              <a:rPr lang="en-US" dirty="0" smtClean="0">
                <a:hlinkClick r:id="rId2" tooltip="Stimulus (psychology)"/>
              </a:rPr>
              <a:t>stimuli</a:t>
            </a:r>
            <a:r>
              <a:rPr lang="en-US" dirty="0" smtClean="0"/>
              <a:t> arranged in a certain pattern that is characteristic of that set of stimuli</a:t>
            </a:r>
          </a:p>
          <a:p>
            <a:r>
              <a:rPr lang="en-US" dirty="0" smtClean="0"/>
              <a:t>Pattern recognition refers to the step between transduction/sensation and perception of the stimulus to where the stimulus is actually categorized as a meaningful object.</a:t>
            </a:r>
          </a:p>
          <a:p>
            <a:r>
              <a:rPr lang="en-US" dirty="0" smtClean="0"/>
              <a:t>The ability to perceive objects depends on pattern recognition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pdesignguild.org/community/book_people/images/pandemonium-2_sm.gif"/>
          <p:cNvPicPr>
            <a:picLocks noChangeAspect="1" noChangeArrowheads="1"/>
          </p:cNvPicPr>
          <p:nvPr/>
        </p:nvPicPr>
        <p:blipFill>
          <a:blip r:embed="rId2" cstate="print"/>
          <a:srcRect/>
          <a:stretch>
            <a:fillRect/>
          </a:stretch>
        </p:blipFill>
        <p:spPr bwMode="auto">
          <a:xfrm>
            <a:off x="533400" y="1600200"/>
            <a:ext cx="8365065" cy="4705351"/>
          </a:xfrm>
          <a:prstGeom prst="rect">
            <a:avLst/>
          </a:prstGeom>
          <a:noFill/>
        </p:spPr>
      </p:pic>
      <p:sp>
        <p:nvSpPr>
          <p:cNvPr id="6" name="Date Placeholder 3"/>
          <p:cNvSpPr>
            <a:spLocks noGrp="1"/>
          </p:cNvSpPr>
          <p:nvPr>
            <p:ph type="dt" sz="half" idx="10"/>
          </p:nvPr>
        </p:nvSpPr>
        <p:spPr>
          <a:xfrm>
            <a:off x="457200" y="6245225"/>
            <a:ext cx="2133600" cy="476250"/>
          </a:xfrm>
        </p:spPr>
        <p:txBody>
          <a:bodyPr/>
          <a:lstStyle/>
          <a:p>
            <a:r>
              <a:rPr lang="en-US"/>
              <a:t>Cognition</a:t>
            </a:r>
          </a:p>
        </p:txBody>
      </p:sp>
      <p:sp>
        <p:nvSpPr>
          <p:cNvPr id="7" name="Footer Placeholder 4"/>
          <p:cNvSpPr>
            <a:spLocks noGrp="1"/>
          </p:cNvSpPr>
          <p:nvPr>
            <p:ph type="ftr" sz="quarter" idx="11"/>
          </p:nvPr>
        </p:nvSpPr>
        <p:spPr>
          <a:xfrm>
            <a:off x="3124200" y="6245225"/>
            <a:ext cx="3886200" cy="476250"/>
          </a:xfrm>
        </p:spPr>
        <p:txBody>
          <a:bodyPr/>
          <a:lstStyle/>
          <a:p>
            <a:r>
              <a:rPr lang="en-US" dirty="0"/>
              <a:t>Van Selst (Kellogg Chapter </a:t>
            </a:r>
            <a:r>
              <a:rPr lang="en-US" dirty="0" smtClean="0"/>
              <a:t>2 and7</a:t>
            </a:r>
            <a:r>
              <a:rPr lang="en-US" dirty="0"/>
              <a:t>)</a:t>
            </a:r>
          </a:p>
        </p:txBody>
      </p:sp>
      <p:sp>
        <p:nvSpPr>
          <p:cNvPr id="8" name="Rectangle 2"/>
          <p:cNvSpPr txBox="1">
            <a:spLocks noChangeArrowheads="1"/>
          </p:cNvSpPr>
          <p:nvPr/>
        </p:nvSpPr>
        <p:spPr bwMode="auto">
          <a:xfrm>
            <a:off x="457200" y="1066800"/>
            <a:ext cx="8229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10000"/>
                </a:solidFill>
                <a:effectLst/>
                <a:uLnTx/>
                <a:uFillTx/>
                <a:latin typeface="+mj-lt"/>
                <a:ea typeface="+mj-ea"/>
                <a:cs typeface="+mj-cs"/>
              </a:rPr>
              <a:t>Bottom-Up</a:t>
            </a:r>
            <a:r>
              <a:rPr kumimoji="0" lang="en-US" sz="3200" b="1" i="0" u="none" strike="noStrike" kern="0" cap="none" spc="0" normalizeH="0" noProof="0" dirty="0" smtClean="0">
                <a:ln>
                  <a:noFill/>
                </a:ln>
                <a:solidFill>
                  <a:srgbClr val="010000"/>
                </a:solidFill>
                <a:effectLst/>
                <a:uLnTx/>
                <a:uFillTx/>
                <a:latin typeface="+mj-lt"/>
                <a:ea typeface="+mj-ea"/>
                <a:cs typeface="+mj-cs"/>
              </a:rPr>
              <a:t> Pattern Recognition</a:t>
            </a:r>
            <a:endParaRPr kumimoji="0" lang="en-US" sz="3200" b="1" i="0" u="none" strike="noStrike" kern="0" cap="none" spc="0" normalizeH="0" baseline="0" noProof="0" dirty="0">
              <a:ln>
                <a:noFill/>
              </a:ln>
              <a:solidFill>
                <a:srgbClr val="010000"/>
              </a:solidFill>
              <a:effectLst/>
              <a:uLnTx/>
              <a:uFillTx/>
              <a:latin typeface="+mj-lt"/>
              <a:ea typeface="+mj-ea"/>
              <a:cs typeface="+mj-cs"/>
            </a:endParaRPr>
          </a:p>
        </p:txBody>
      </p:sp>
      <p:sp>
        <p:nvSpPr>
          <p:cNvPr id="9" name="Rectangle 3"/>
          <p:cNvSpPr txBox="1">
            <a:spLocks noChangeArrowheads="1"/>
          </p:cNvSpPr>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34950" marR="0" lvl="0" indent="-234950" algn="l"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smtClean="0">
                <a:ln>
                  <a:noFill/>
                </a:ln>
                <a:solidFill>
                  <a:schemeClr val="bg2"/>
                </a:solidFill>
                <a:effectLst/>
                <a:uLnTx/>
                <a:uFillTx/>
                <a:latin typeface="+mn-lt"/>
                <a:ea typeface="+mn-ea"/>
                <a:cs typeface="+mn-cs"/>
              </a:rPr>
              <a:t>Pandemonium</a:t>
            </a:r>
            <a:r>
              <a:rPr kumimoji="0" lang="en-US" sz="2800" b="1" i="1" u="none" strike="noStrike" kern="0" cap="none" spc="0" normalizeH="0" noProof="0" dirty="0" smtClean="0">
                <a:ln>
                  <a:noFill/>
                </a:ln>
                <a:solidFill>
                  <a:schemeClr val="bg2"/>
                </a:solidFill>
                <a:effectLst/>
                <a:uLnTx/>
                <a:uFillTx/>
                <a:latin typeface="+mn-lt"/>
                <a:ea typeface="+mn-ea"/>
                <a:cs typeface="+mn-cs"/>
              </a:rPr>
              <a:t> Model</a:t>
            </a:r>
            <a:endParaRPr kumimoji="0" lang="en-US" sz="2400" b="0" i="0" u="none" strike="noStrike" kern="0" cap="none" spc="0" normalizeH="0" baseline="0" noProof="0" dirty="0">
              <a:ln>
                <a:noFill/>
              </a:ln>
              <a:solidFill>
                <a:schemeClr val="bg2"/>
              </a:solidFill>
              <a:effectLst/>
              <a:uLnTx/>
              <a:uFillTx/>
              <a:latin typeface="+mn-lt"/>
            </a:endParaRPr>
          </a:p>
        </p:txBody>
      </p:sp>
      <p:sp>
        <p:nvSpPr>
          <p:cNvPr id="2" name="TextBox 1"/>
          <p:cNvSpPr txBox="1"/>
          <p:nvPr/>
        </p:nvSpPr>
        <p:spPr>
          <a:xfrm>
            <a:off x="4343400" y="338435"/>
            <a:ext cx="4417812" cy="461665"/>
          </a:xfrm>
          <a:prstGeom prst="rect">
            <a:avLst/>
          </a:prstGeom>
          <a:noFill/>
        </p:spPr>
        <p:txBody>
          <a:bodyPr wrap="none" rtlCol="0">
            <a:spAutoFit/>
          </a:bodyPr>
          <a:lstStyle/>
          <a:p>
            <a:pPr>
              <a:buNone/>
            </a:pPr>
            <a:r>
              <a:rPr lang="en-US" b="1" dirty="0" smtClean="0"/>
              <a:t>Top-Down versus Bottom-Up</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1447800"/>
            <a:ext cx="8458200" cy="4114800"/>
          </a:xfrm>
        </p:spPr>
        <p:txBody>
          <a:bodyPr/>
          <a:lstStyle/>
          <a:p>
            <a:r>
              <a:rPr lang="en-US" dirty="0" smtClean="0"/>
              <a:t>Schemas generate expectations about objects and events that will be encountered.</a:t>
            </a:r>
          </a:p>
          <a:p>
            <a:pPr marL="0" indent="0">
              <a:buNone/>
            </a:pPr>
            <a:endParaRPr lang="en-US" dirty="0" smtClean="0"/>
          </a:p>
          <a:p>
            <a:r>
              <a:rPr lang="en-US" dirty="0" smtClean="0"/>
              <a:t>These expectations direct both eye-movements (external), and attention (internal).</a:t>
            </a:r>
          </a:p>
          <a:p>
            <a:pPr marL="0" indent="0">
              <a:buNone/>
            </a:pPr>
            <a:endParaRPr lang="en-US" dirty="0"/>
          </a:p>
          <a:p>
            <a:r>
              <a:rPr lang="en-US" dirty="0" smtClean="0"/>
              <a:t>Data and expectations interact such that further processing either confirms or refutes the original expectations, thus potentially changing the “direction” of processing of information.</a:t>
            </a:r>
            <a:endParaRPr lang="en-US" dirty="0"/>
          </a:p>
        </p:txBody>
      </p:sp>
      <p:sp>
        <p:nvSpPr>
          <p:cNvPr id="6" name="Title 5"/>
          <p:cNvSpPr>
            <a:spLocks noGrp="1"/>
          </p:cNvSpPr>
          <p:nvPr>
            <p:ph type="title"/>
          </p:nvPr>
        </p:nvSpPr>
        <p:spPr>
          <a:xfrm>
            <a:off x="3886200" y="314981"/>
            <a:ext cx="5257800" cy="523220"/>
          </a:xfrm>
          <a:prstGeom prst="rect">
            <a:avLst/>
          </a:prstGeom>
        </p:spPr>
        <p:txBody>
          <a:bodyPr wrap="square">
            <a:spAutoFit/>
          </a:bodyPr>
          <a:lstStyle/>
          <a:p>
            <a:pPr algn="ctr">
              <a:buNone/>
            </a:pPr>
            <a:r>
              <a:rPr lang="en-US" sz="2700" b="1" dirty="0"/>
              <a:t>Top-Down versus Bottom-Up</a:t>
            </a:r>
            <a:endParaRPr lang="en-US" sz="2700" b="1" dirty="0"/>
          </a:p>
        </p:txBody>
      </p:sp>
    </p:spTree>
    <p:extLst>
      <p:ext uri="{BB962C8B-B14F-4D97-AF65-F5344CB8AC3E}">
        <p14:creationId xmlns:p14="http://schemas.microsoft.com/office/powerpoint/2010/main" val="1985409842"/>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4950" marR="0" indent="-234950" algn="l" defTabSz="914400" rtl="0" eaLnBrk="1" fontAlgn="base" latinLnBrk="0" hangingPunct="1">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4950" marR="0" indent="-234950" algn="l" defTabSz="914400" rtl="0" eaLnBrk="1" fontAlgn="base" latinLnBrk="0" hangingPunct="1">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7322</TotalTime>
  <Words>1801</Words>
  <Application>Microsoft Office PowerPoint</Application>
  <PresentationFormat>Letter Paper (8.5x11 in)</PresentationFormat>
  <Paragraphs>148</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vt:lpstr>
      <vt:lpstr>Verdana</vt:lpstr>
      <vt:lpstr>Wingdings</vt:lpstr>
      <vt:lpstr>Default Design</vt:lpstr>
      <vt:lpstr>COGNITION  Chapter 2: Perception (Part II) also see: neurological structures.pdf also see: Kellogg chapter 2 (part I).pdf Fund. of Cognitive Psychology (2nd) (Kellogg)</vt:lpstr>
      <vt:lpstr>Assignment 2: Neuroscience (5%)</vt:lpstr>
      <vt:lpstr>Cerebrum (“new brain”) and the Cerebral Cortex</vt:lpstr>
      <vt:lpstr>Communication Between the Hemispheres</vt:lpstr>
      <vt:lpstr>PowerPoint Presentation</vt:lpstr>
      <vt:lpstr>PERCEPTION</vt:lpstr>
      <vt:lpstr>Pattern Recognition</vt:lpstr>
      <vt:lpstr>PowerPoint Presentation</vt:lpstr>
      <vt:lpstr>Top-Down versus Bottom-Up</vt:lpstr>
      <vt:lpstr>Feature-List Based Descriptions</vt:lpstr>
      <vt:lpstr>PowerPoint Presentation</vt:lpstr>
      <vt:lpstr>Cognitive Disruptions:</vt:lpstr>
      <vt:lpstr>Cognitive Disruptions</vt:lpstr>
      <vt:lpstr>Visual Consciousness</vt:lpstr>
      <vt:lpstr>PowerPoint Presentation</vt:lpstr>
      <vt:lpstr>Face-Processing</vt:lpstr>
      <vt:lpstr>Chapter 2 Terminology</vt:lpstr>
      <vt:lpstr>Assignment #3 (BINDING)</vt:lpstr>
      <vt:lpstr>PowerPoint Presentation</vt:lpstr>
    </vt:vector>
  </TitlesOfParts>
  <Company>San Jose State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Van Selst</dc:creator>
  <cp:lastModifiedBy>Mark Van Selst</cp:lastModifiedBy>
  <cp:revision>203</cp:revision>
  <cp:lastPrinted>2005-12-21T18:20:40Z</cp:lastPrinted>
  <dcterms:created xsi:type="dcterms:W3CDTF">2000-10-09T15:40:46Z</dcterms:created>
  <dcterms:modified xsi:type="dcterms:W3CDTF">2013-09-11T03:53:34Z</dcterms:modified>
</cp:coreProperties>
</file>