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59A"/>
    <a:srgbClr val="CC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60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FDCA3-ADAA-4F78-B80D-5597FA80A0DE}" type="datetimeFigureOut">
              <a:rPr lang="en-US" smtClean="0"/>
              <a:pPr/>
              <a:t>01/27/2012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8F65-14F4-46D7-90CD-F2DD24671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en-US" sz="3600" dirty="0"/>
              <a:t>Communication Studies San Jose State University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Levels and Functions of Communication</a:t>
            </a:r>
          </a:p>
          <a:p>
            <a:pPr algn="r"/>
            <a:r>
              <a:rPr lang="en-US" dirty="0" smtClean="0"/>
              <a:t>Dr</a:t>
            </a:r>
            <a:r>
              <a:rPr lang="en-US" dirty="0" smtClean="0"/>
              <a:t>. Marquita Byrd </a:t>
            </a:r>
          </a:p>
          <a:p>
            <a:pPr algn="r"/>
            <a:r>
              <a:rPr lang="en-US" dirty="0" smtClean="0"/>
              <a:t>Marquita.byrd@sjsu.edu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306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Communication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Organization of Research and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500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749552" y="2057400"/>
            <a:ext cx="3807779" cy="3886199"/>
          </a:xfrm>
        </p:spPr>
        <p:txBody>
          <a:bodyPr/>
          <a:lstStyle/>
          <a:p>
            <a:r>
              <a:rPr lang="en-US" sz="2400" dirty="0" smtClean="0"/>
              <a:t>Intrapersonal</a:t>
            </a:r>
          </a:p>
          <a:p>
            <a:r>
              <a:rPr lang="en-US" sz="2400" dirty="0" smtClean="0"/>
              <a:t>Interpersonal</a:t>
            </a:r>
          </a:p>
          <a:p>
            <a:r>
              <a:rPr lang="en-US" sz="2400" dirty="0" smtClean="0"/>
              <a:t>Public Speaking</a:t>
            </a:r>
          </a:p>
          <a:p>
            <a:r>
              <a:rPr lang="en-US" sz="2400" dirty="0" smtClean="0"/>
              <a:t>Small Group</a:t>
            </a:r>
          </a:p>
          <a:p>
            <a:r>
              <a:rPr lang="en-US" sz="2400" dirty="0" smtClean="0"/>
              <a:t>Organizational</a:t>
            </a:r>
          </a:p>
          <a:p>
            <a:r>
              <a:rPr lang="en-US" sz="2400" dirty="0" smtClean="0"/>
              <a:t>Mass Comm</a:t>
            </a:r>
          </a:p>
          <a:p>
            <a:r>
              <a:rPr lang="en-US" sz="2400" dirty="0" smtClean="0"/>
              <a:t>New Media</a:t>
            </a:r>
          </a:p>
          <a:p>
            <a:r>
              <a:rPr lang="en-US" sz="2400" dirty="0" smtClean="0"/>
              <a:t>Intercultural</a:t>
            </a:r>
          </a:p>
          <a:p>
            <a:endParaRPr lang="en-US" sz="2400" dirty="0" smtClean="0"/>
          </a:p>
          <a:p>
            <a:endParaRPr lang="en-US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Knowledge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Field of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185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or Contexts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55092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Intrapersonal</a:t>
            </a:r>
          </a:p>
          <a:p>
            <a:r>
              <a:rPr lang="en-US" sz="2400" dirty="0" smtClean="0"/>
              <a:t>Interpersonal</a:t>
            </a:r>
          </a:p>
          <a:p>
            <a:r>
              <a:rPr lang="en-US" sz="2400" dirty="0" smtClean="0"/>
              <a:t>Public Speaking</a:t>
            </a:r>
          </a:p>
          <a:p>
            <a:r>
              <a:rPr lang="en-US" sz="2400" dirty="0" smtClean="0"/>
              <a:t>Small Group</a:t>
            </a:r>
          </a:p>
          <a:p>
            <a:r>
              <a:rPr lang="en-US" sz="2400" dirty="0" smtClean="0"/>
              <a:t>Organizational</a:t>
            </a:r>
          </a:p>
          <a:p>
            <a:r>
              <a:rPr lang="en-US" sz="2400" dirty="0" smtClean="0"/>
              <a:t>Mass Comm</a:t>
            </a:r>
          </a:p>
          <a:p>
            <a:r>
              <a:rPr lang="en-US" sz="2400" dirty="0" smtClean="0"/>
              <a:t>New Media</a:t>
            </a:r>
          </a:p>
          <a:p>
            <a:r>
              <a:rPr lang="en-US" sz="2400" dirty="0" smtClean="0"/>
              <a:t>Intercultural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529584" cy="371246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With Self</a:t>
            </a:r>
          </a:p>
          <a:p>
            <a:r>
              <a:rPr lang="en-US" sz="2400" dirty="0" smtClean="0"/>
              <a:t>Two or more</a:t>
            </a:r>
          </a:p>
          <a:p>
            <a:r>
              <a:rPr lang="en-US" sz="2400" dirty="0" smtClean="0"/>
              <a:t>One to many</a:t>
            </a:r>
          </a:p>
          <a:p>
            <a:r>
              <a:rPr lang="en-US" sz="2400" dirty="0" smtClean="0"/>
              <a:t>Five to nine</a:t>
            </a:r>
          </a:p>
          <a:p>
            <a:r>
              <a:rPr lang="en-US" sz="2400" dirty="0" smtClean="0"/>
              <a:t>Formal rules and units</a:t>
            </a:r>
          </a:p>
          <a:p>
            <a:r>
              <a:rPr lang="en-US" sz="2400" dirty="0" smtClean="0"/>
              <a:t>Technology/Audience</a:t>
            </a:r>
            <a:endParaRPr lang="en-US" sz="2400" dirty="0"/>
          </a:p>
          <a:p>
            <a:r>
              <a:rPr lang="en-US" sz="2400" dirty="0" smtClean="0"/>
              <a:t>Internet, social media</a:t>
            </a:r>
          </a:p>
          <a:p>
            <a:r>
              <a:rPr lang="en-US" sz="2400" dirty="0" smtClean="0"/>
              <a:t>Across various boundaries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20471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Communication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Three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260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Talking and interacting with others can increase one’s ability to think and engage in problem solving</a:t>
            </a:r>
          </a:p>
          <a:p>
            <a:endParaRPr lang="en-US" dirty="0"/>
          </a:p>
          <a:p>
            <a:r>
              <a:rPr lang="en-US" dirty="0" smtClean="0"/>
              <a:t>Develops with the acquisition of Language</a:t>
            </a:r>
          </a:p>
          <a:p>
            <a:endParaRPr lang="en-US" dirty="0"/>
          </a:p>
          <a:p>
            <a:r>
              <a:rPr lang="en-US" dirty="0" smtClean="0"/>
              <a:t>Manage own behavior</a:t>
            </a:r>
          </a:p>
          <a:p>
            <a:endParaRPr lang="en-US" dirty="0"/>
          </a:p>
          <a:p>
            <a:r>
              <a:rPr lang="en-US" dirty="0" smtClean="0"/>
              <a:t>Plan</a:t>
            </a:r>
          </a:p>
          <a:p>
            <a:endParaRPr lang="en-US" dirty="0"/>
          </a:p>
          <a:p>
            <a:r>
              <a:rPr lang="en-US" dirty="0" smtClean="0"/>
              <a:t>Process information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</a:t>
            </a:r>
            <a:br>
              <a:rPr lang="en-US" dirty="0" smtClean="0"/>
            </a:br>
            <a:r>
              <a:rPr lang="en-US" dirty="0" smtClean="0"/>
              <a:t>Higher mental processes</a:t>
            </a:r>
            <a:endParaRPr lang="en-US" dirty="0"/>
          </a:p>
        </p:txBody>
      </p:sp>
      <p:pic>
        <p:nvPicPr>
          <p:cNvPr id="1027" name="Picture 3" descr="C:\Users\MARQUITA-PC\AppData\Local\Microsoft\Windows\Temporary Internet Files\Content.IE5\V0Z8M4HW\MC9003657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604161"/>
            <a:ext cx="1822399" cy="168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1513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Become human</a:t>
            </a:r>
          </a:p>
          <a:p>
            <a:r>
              <a:rPr lang="en-US" dirty="0" smtClean="0"/>
              <a:t>Work with others</a:t>
            </a:r>
          </a:p>
          <a:p>
            <a:r>
              <a:rPr lang="en-US" dirty="0" smtClean="0"/>
              <a:t>Understand who we are in relationship to others</a:t>
            </a:r>
          </a:p>
          <a:p>
            <a:r>
              <a:rPr lang="en-US" dirty="0" smtClean="0"/>
              <a:t>Group membership</a:t>
            </a:r>
          </a:p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Humans are social animals.</a:t>
            </a:r>
          </a:p>
          <a:p>
            <a:r>
              <a:rPr lang="en-US" dirty="0" smtClean="0"/>
              <a:t>We need contact with others for</a:t>
            </a:r>
          </a:p>
          <a:p>
            <a:r>
              <a:rPr lang="en-US" dirty="0" smtClean="0"/>
              <a:t>Good mental, physical and emotional health.</a:t>
            </a:r>
            <a:endParaRPr lang="en-US" dirty="0"/>
          </a:p>
        </p:txBody>
      </p:sp>
      <p:pic>
        <p:nvPicPr>
          <p:cNvPr id="2050" name="Picture 2" descr="C:\Users\MARQUITA-PC\AppData\Local\Microsoft\Windows\Temporary Internet Files\Content.IE5\PE0P9S2X\MP90043120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429000"/>
            <a:ext cx="2209800" cy="2209800"/>
          </a:xfrm>
          <a:prstGeom prst="rect">
            <a:avLst/>
          </a:prstGeom>
          <a:noFill/>
          <a:ln w="38100">
            <a:solidFill>
              <a:srgbClr val="CC00FF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34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Internal (self) and External (others)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pic>
        <p:nvPicPr>
          <p:cNvPr id="1026" name="Picture 2" descr="C:\Users\MARQUITA-PC\AppData\Local\Microsoft\Windows\Temporary Internet Files\Content.IE5\PE0P9S2X\MC9004326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62099" y="4219698"/>
            <a:ext cx="1191553" cy="119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45074" y="5356432"/>
            <a:ext cx="1278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Self</a:t>
            </a:r>
            <a:endParaRPr lang="en-US" dirty="0"/>
          </a:p>
        </p:txBody>
      </p:sp>
      <p:pic>
        <p:nvPicPr>
          <p:cNvPr id="1027" name="Picture 3" descr="C:\Users\MARQUITA-PC\AppData\Local\Microsoft\Windows\Temporary Internet Files\Content.IE5\PE0P9S2X\MC90043262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9029" y="3965901"/>
            <a:ext cx="990714" cy="99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RQUITA-PC\AppData\Local\Microsoft\Windows\Temporary Internet Files\Content.IE5\1GNR0TWY\MC90043396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9128" y="3965901"/>
            <a:ext cx="1197676" cy="1197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ARQUITA-PC\AppData\Local\Microsoft\Windows\Temporary Internet Files\Content.IE5\V0Z8M4HW\MC900431515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0605" y="4901864"/>
            <a:ext cx="747185" cy="74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MARQUITA-PC\AppData\Local\Microsoft\Windows\Temporary Internet Files\Content.IE5\1GNR0TWY\MC90043394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199" y="1822227"/>
            <a:ext cx="1548749" cy="1548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H="1">
            <a:off x="3794517" y="3264859"/>
            <a:ext cx="33859" cy="1090281"/>
          </a:xfrm>
          <a:prstGeom prst="straightConnector1">
            <a:avLst/>
          </a:prstGeom>
          <a:ln w="38100">
            <a:solidFill>
              <a:srgbClr val="7C959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MARQUITA-PC\AppData\Local\Microsoft\Windows\Temporary Internet Files\Content.IE5\1GNR0TWY\MC90043394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0542" y="1981200"/>
            <a:ext cx="1707310" cy="1707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Arrow Connector 24"/>
          <p:cNvCxnSpPr/>
          <p:nvPr/>
        </p:nvCxnSpPr>
        <p:spPr>
          <a:xfrm flipH="1">
            <a:off x="6080542" y="3443676"/>
            <a:ext cx="466219" cy="59492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4" idx="2"/>
          </p:cNvCxnSpPr>
          <p:nvPr/>
        </p:nvCxnSpPr>
        <p:spPr>
          <a:xfrm>
            <a:off x="6934197" y="3688510"/>
            <a:ext cx="0" cy="121335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07790" y="3581400"/>
            <a:ext cx="38841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229128" y="5275456"/>
            <a:ext cx="138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981200"/>
            <a:ext cx="564385" cy="40386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+mj-lt"/>
              </a:rPr>
              <a:t>persuasion</a:t>
            </a:r>
            <a:endParaRPr lang="en-US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192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8 Levels or contexts of Communication</a:t>
            </a:r>
          </a:p>
          <a:p>
            <a:r>
              <a:rPr lang="en-US" dirty="0" smtClean="0"/>
              <a:t>3 Functions</a:t>
            </a:r>
          </a:p>
          <a:p>
            <a:endParaRPr lang="en-US" dirty="0"/>
          </a:p>
          <a:p>
            <a:r>
              <a:rPr lang="en-US" dirty="0" smtClean="0"/>
              <a:t>Communication can take place at several levels at the same time.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Levels and context </a:t>
            </a:r>
            <a:r>
              <a:rPr lang="en-US" dirty="0" smtClean="0"/>
              <a:t>are social constructs we use to  organize what we know about communication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Functions</a:t>
            </a:r>
            <a:r>
              <a:rPr lang="en-US" dirty="0" smtClean="0"/>
              <a:t> are the purpose and consequences of human communication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Oral symbolic activity defines us as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a species.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and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12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TC101859861[[fn=Tradeshow]]</Template>
  <TotalTime>69</TotalTime>
  <Words>220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Tradeshow</vt:lpstr>
      <vt:lpstr>Communication Studies San Jose State University </vt:lpstr>
      <vt:lpstr>Levels of Communication</vt:lpstr>
      <vt:lpstr>Organization of Knowledge</vt:lpstr>
      <vt:lpstr>Levels or Contexts</vt:lpstr>
      <vt:lpstr>Functions of Communication</vt:lpstr>
      <vt:lpstr>Develop Higher mental processes</vt:lpstr>
      <vt:lpstr>Social </vt:lpstr>
      <vt:lpstr>Control</vt:lpstr>
      <vt:lpstr>Levels and Function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110 Interpersonal</dc:title>
  <dc:creator>MARQUITA-PC</dc:creator>
  <cp:lastModifiedBy>lavon</cp:lastModifiedBy>
  <cp:revision>10</cp:revision>
  <dcterms:created xsi:type="dcterms:W3CDTF">2011-08-27T18:53:41Z</dcterms:created>
  <dcterms:modified xsi:type="dcterms:W3CDTF">2012-01-27T19:12:07Z</dcterms:modified>
</cp:coreProperties>
</file>