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9" autoAdjust="0"/>
    <p:restoredTop sz="94723" autoAdjust="0"/>
  </p:normalViewPr>
  <p:slideViewPr>
    <p:cSldViewPr>
      <p:cViewPr>
        <p:scale>
          <a:sx n="50" d="100"/>
          <a:sy n="50" d="100"/>
        </p:scale>
        <p:origin x="-510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Listen*Speak*Engage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9BCFF7E-BA69-4D11-9331-819B7F755325}" type="datetimeFigureOut">
              <a:rPr lang="en-US"/>
              <a:pPr>
                <a:defRPr/>
              </a:pPr>
              <a:t>01/27/2012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96E63EC-6883-437F-A05A-0B0B8E78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304717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Listen*Speak*Engage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62B297D-BF69-4C3D-A3B2-2741FE97EFB7}" type="datetimeFigureOut">
              <a:rPr lang="en-US"/>
              <a:pPr>
                <a:defRPr/>
              </a:pPr>
              <a:t>01/27/2012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12536B7-8326-4C76-B067-915765434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989642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Listen*Speak*Engage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2E2045-BB25-469E-904D-F8A9EAF70C7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D2F43-AAC4-49A9-A1E4-40B5134E108F}" type="datetime1">
              <a:rPr lang="en-US"/>
              <a:pPr>
                <a:defRPr/>
              </a:pPr>
              <a:t>01/27/2012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byrd.marquita@yahoo.com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5EC59-4CE6-4BDF-98F8-ECCCAD4134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8557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DE677-9C9D-4A07-8645-6DF0BC0C7259}" type="datetime1">
              <a:rPr lang="en-US"/>
              <a:pPr>
                <a:defRPr/>
              </a:pPr>
              <a:t>01/27/2012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byrd.marquita@yahoo.com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A3F5F-72B9-4824-9011-28427916B2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5855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AC4E9-8F61-41B2-8E7C-71B1AF6E90A3}" type="datetime1">
              <a:rPr lang="en-US"/>
              <a:pPr>
                <a:defRPr/>
              </a:pPr>
              <a:t>01/27/2012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byrd.marquita@yahoo.com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5349F-40A2-4B55-9D3B-854807F9F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6525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4D64E-AA2A-43C9-A66F-0E46D7CC4E69}" type="datetime1">
              <a:rPr lang="en-US"/>
              <a:pPr>
                <a:defRPr/>
              </a:pPr>
              <a:t>01/27/2012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byrd.marquita@yahoo.com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1FF1C-E455-4010-854E-E29204559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9487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5437C-D904-45C9-AA65-4ED9C50169B0}" type="datetime1">
              <a:rPr lang="en-US"/>
              <a:pPr>
                <a:defRPr/>
              </a:pPr>
              <a:t>01/27/2012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byrd.marquita@yahoo.com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97181-94F9-492C-8E55-459281BED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14516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16F0D-864B-438E-85F3-C229340F9998}" type="datetime1">
              <a:rPr lang="en-US"/>
              <a:pPr>
                <a:defRPr/>
              </a:pPr>
              <a:t>01/27/2012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byrd.marquita@yahoo.com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BBA44-BB39-4C1D-9AF1-CDCD610FC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971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A8029-DA24-47BA-A92F-2693381522B8}" type="datetime1">
              <a:rPr lang="en-US"/>
              <a:pPr>
                <a:defRPr/>
              </a:pPr>
              <a:t>01/27/2012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byrd.marquita@yahoo.com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7BAAA-862A-424A-B1C9-5299DC39CB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1560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DB658-0096-43D1-976C-20CC9515EDA4}" type="datetime1">
              <a:rPr lang="en-US"/>
              <a:pPr>
                <a:defRPr/>
              </a:pPr>
              <a:t>01/27/2012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byrd.marquita@yahoo.com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80290-8035-41CD-BFD6-7CD963534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2006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DDB12-C794-4CA9-B137-D4024BCE45FB}" type="datetime1">
              <a:rPr lang="en-US"/>
              <a:pPr>
                <a:defRPr/>
              </a:pPr>
              <a:t>01/27/2012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byrd.marquita@yahoo.com</a:t>
            </a: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BE6F5-36B9-4426-BA41-F3EFC0E798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0408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4A519-819D-4242-B411-424C5C710F92}" type="datetime1">
              <a:rPr lang="en-US"/>
              <a:pPr>
                <a:defRPr/>
              </a:pPr>
              <a:t>01/27/2012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byrd.marquita@yahoo.com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0A2CE-FB77-427E-B42B-CEF0FF32A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6170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20179-9B53-4102-9557-6B595A27F1C7}" type="datetime1">
              <a:rPr lang="en-US"/>
              <a:pPr>
                <a:defRPr/>
              </a:pPr>
              <a:t>01/27/2012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byrd.marquita@yahoo.com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21296-ED4F-43E4-A133-8F1778846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358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61D450-2487-4745-BA30-C46D0E6593DC}" type="datetime1">
              <a:rPr lang="en-US"/>
              <a:pPr>
                <a:defRPr/>
              </a:pPr>
              <a:t>01/27/2012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byrd.marquita@yahoo.com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B74E93-3D47-4A39-966B-CCE4D5E60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9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png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0.png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ctrTitle"/>
          </p:nvPr>
        </p:nvSpPr>
        <p:spPr>
          <a:xfrm>
            <a:off x="457200" y="990600"/>
            <a:ext cx="8229600" cy="1828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Communication Studies Department </a:t>
            </a:r>
            <a:br>
              <a:rPr lang="en-US" dirty="0" smtClean="0"/>
            </a:br>
            <a:r>
              <a:rPr lang="en-US" dirty="0" smtClean="0"/>
              <a:t>San Jose State University</a:t>
            </a:r>
            <a:endParaRPr lang="en-US" dirty="0"/>
          </a:p>
        </p:txBody>
      </p:sp>
      <p:sp>
        <p:nvSpPr>
          <p:cNvPr id="3075" name="Subtitle 30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629400" cy="1295400"/>
          </a:xfrm>
        </p:spPr>
        <p:txBody>
          <a:bodyPr/>
          <a:lstStyle/>
          <a:p>
            <a:pPr eaLnBrk="1" hangingPunct="1"/>
            <a:r>
              <a:rPr lang="en-US" sz="3200" smtClean="0"/>
              <a:t>The Nature of Human Communication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42" name="TextBox 41"/>
          <p:cNvSpPr txBox="1"/>
          <p:nvPr/>
        </p:nvSpPr>
        <p:spPr>
          <a:xfrm>
            <a:off x="2971800" y="4572000"/>
            <a:ext cx="3124200" cy="369888"/>
          </a:xfrm>
          <a:prstGeom prst="rect">
            <a:avLst/>
          </a:prstGeom>
          <a:gradFill flip="none" rotWithShape="1">
            <a:gsLst>
              <a:gs pos="0">
                <a:schemeClr val="lt1">
                  <a:shade val="30000"/>
                  <a:satMod val="115000"/>
                </a:schemeClr>
              </a:gs>
              <a:gs pos="50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lin ang="0" scaled="1"/>
            <a:tileRect/>
          </a:gra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Dr. Marquita L. Byrd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609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2200" dirty="0" smtClean="0"/>
              <a:t>Speech Communication </a:t>
            </a:r>
            <a:br>
              <a:rPr lang="en-US" sz="2200" dirty="0" smtClean="0"/>
            </a:br>
            <a:r>
              <a:rPr lang="en-US" sz="2200" dirty="0" smtClean="0"/>
              <a:t>Oral Symbolic Activity</a:t>
            </a:r>
            <a:endParaRPr lang="en-US" dirty="0"/>
          </a:p>
        </p:txBody>
      </p:sp>
      <p:sp>
        <p:nvSpPr>
          <p:cNvPr id="12291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295400"/>
            <a:ext cx="5486400" cy="530225"/>
          </a:xfrm>
        </p:spPr>
        <p:txBody>
          <a:bodyPr/>
          <a:lstStyle/>
          <a:p>
            <a:pPr eaLnBrk="1" hangingPunct="1"/>
            <a:r>
              <a:rPr lang="en-US" smtClean="0"/>
              <a:t>Defines us as a species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byrd.marquita@yahoo.com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E5A991-9D7D-42BE-9368-D9ED9D98305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12294" name="Picture 6" descr="C:\Users\marquita\AppData\Local\Microsoft\Windows\Temporary Internet Files\Content.IE5\0EG6HE2T\MC9004125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449537">
            <a:off x="3743325" y="3908425"/>
            <a:ext cx="349250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5" name="TextBox 25"/>
          <p:cNvSpPr txBox="1">
            <a:spLocks noChangeArrowheads="1"/>
          </p:cNvSpPr>
          <p:nvPr/>
        </p:nvSpPr>
        <p:spPr bwMode="auto">
          <a:xfrm>
            <a:off x="2743200" y="52578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In other words, human beings talk!</a:t>
            </a:r>
          </a:p>
        </p:txBody>
      </p:sp>
      <p:sp>
        <p:nvSpPr>
          <p:cNvPr id="28" name="Arc 27"/>
          <p:cNvSpPr/>
          <p:nvPr/>
        </p:nvSpPr>
        <p:spPr>
          <a:xfrm>
            <a:off x="4648200" y="4800600"/>
            <a:ext cx="46038" cy="152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2297" name="Group 16"/>
          <p:cNvGrpSpPr>
            <a:grpSpLocks/>
          </p:cNvGrpSpPr>
          <p:nvPr/>
        </p:nvGrpSpPr>
        <p:grpSpPr bwMode="auto">
          <a:xfrm>
            <a:off x="2590800" y="1981200"/>
            <a:ext cx="3657600" cy="2947988"/>
            <a:chOff x="2590800" y="1981200"/>
            <a:chExt cx="3657600" cy="2947988"/>
          </a:xfrm>
        </p:grpSpPr>
        <p:pic>
          <p:nvPicPr>
            <p:cNvPr id="12298" name="Picture 16" descr="cavefengshui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5495" t="2571" r="1099" b="12572"/>
            <a:stretch>
              <a:fillRect/>
            </a:stretch>
          </p:blipFill>
          <p:spPr bwMode="auto">
            <a:xfrm>
              <a:off x="3090807" y="1981200"/>
              <a:ext cx="3157593" cy="2947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9" name="Picture 4" descr="C:\Users\marquita\AppData\Local\Microsoft\Windows\Temporary Internet Files\Content.IE5\0EG6HE2T\MC900029965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201012" y="3174139"/>
              <a:ext cx="279666" cy="368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0" name="Picture 7" descr="C:\Users\marquita\AppData\Local\Microsoft\Windows\Temporary Internet Files\Content.IE5\3IKCNFQ3\MC900084056[1].wm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-610862">
              <a:off x="3666771" y="4399618"/>
              <a:ext cx="650501" cy="161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1" name="Picture 21" descr="Lion6_Animal_Clipart.pn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590800" y="3854217"/>
              <a:ext cx="747439" cy="4776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85" name="Picture 9" descr="C:\Users\marquita\AppData\Local\Microsoft\Windows\Temporary Internet Files\Content.IE5\3IKCNFQ3\MC900112164[1].wmf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73713" y="3938588"/>
              <a:ext cx="627062" cy="525462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2303" name="Picture 16" descr="C:\Users\marquita\AppData\Local\Microsoft\Windows\Temporary Internet Files\Content.IE5\21YWQWPJ\MC900083988[1].wmf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1000" y="2895600"/>
              <a:ext cx="458710" cy="4096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Defintion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byrd.marquita@yahoo.com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26E5B-E950-46EA-A0A9-409F92E18B87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101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Creation and sharing of meaning through the use of a mutually shared set of symbols, which include verbal and nonverbal cues. These cues are governed by rules, generated in speech communities.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Create and Share</a:t>
            </a:r>
            <a:endParaRPr lang="en-US" dirty="0"/>
          </a:p>
        </p:txBody>
      </p:sp>
      <p:sp>
        <p:nvSpPr>
          <p:cNvPr id="5123" name="Content Placeholder 6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37125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Create: use of available resources to make something that has not been seen, used or done before.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Use of the known to produce something new</a:t>
            </a:r>
          </a:p>
          <a:p>
            <a:pPr eaLnBrk="1" hangingPunct="1">
              <a:buFont typeface="Wingdings" pitchFamily="2" charset="2"/>
              <a:buChar char="Ø"/>
            </a:pPr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When we communicate we make something new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And then we share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Share: take part in, divide equally, own-pay-create in conjunction with another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byrd.marquita@yahoo.com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03D11B-1E80-408F-B0CD-FBE73DA2EB48}" type="slidenum">
              <a:rPr lang="en-US"/>
              <a:pPr>
                <a:defRPr/>
              </a:pPr>
              <a:t>3</a:t>
            </a:fld>
            <a:endParaRPr lang="en-US"/>
          </a:p>
        </p:txBody>
      </p:sp>
      <p:pic>
        <p:nvPicPr>
          <p:cNvPr id="5126" name="Picture 2" descr="C:\Users\marquita\AppData\Local\Microsoft\Windows\Temporary Internet Files\Content.IE5\0EG6HE2T\MP90040259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419600"/>
            <a:ext cx="1143000" cy="91440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Meaning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byrd.marquita@yahoo.com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31B2FA-5F8A-4AF3-BEF5-02C2312B2D2C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6149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Meaning: reactions or responses to stimuli</a:t>
            </a:r>
          </a:p>
          <a:p>
            <a:pPr eaLnBrk="1" hangingPunct="1"/>
            <a:r>
              <a:rPr lang="en-US" smtClean="0"/>
              <a:t>Thoughts, feelings, memories,</a:t>
            </a:r>
          </a:p>
          <a:p>
            <a:pPr eaLnBrk="1" hangingPunct="1"/>
            <a:r>
              <a:rPr lang="en-US" smtClean="0"/>
              <a:t>Sounds, smells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“When you said the CD was ‘live’ I thought you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  Meant it was recorded live. Now I understand you meant it  was ‘good’.”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  <p:pic>
        <p:nvPicPr>
          <p:cNvPr id="6150" name="Picture 3" descr="C:\Users\marquita\AppData\Local\Microsoft\Windows\Temporary Internet Files\Content.IE5\0EG6HE2T\MP90017860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343400"/>
            <a:ext cx="2743200" cy="1828800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6" descr="C:\Users\marquita\AppData\Local\Microsoft\Windows\Temporary Internet Files\Content.IE5\3IKCNFQ3\MP90020172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721225"/>
            <a:ext cx="1752600" cy="11525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Mutually shared set of symbols</a:t>
            </a:r>
            <a:endParaRPr lang="en-US" dirty="0"/>
          </a:p>
        </p:txBody>
      </p:sp>
      <p:sp>
        <p:nvSpPr>
          <p:cNvPr id="717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Mutual: two or more in agreement</a:t>
            </a:r>
          </a:p>
          <a:p>
            <a:pPr eaLnBrk="1" hangingPunct="1"/>
            <a:r>
              <a:rPr lang="en-US" smtClean="0"/>
              <a:t>Shared: distributed between or among</a:t>
            </a:r>
          </a:p>
          <a:p>
            <a:pPr eaLnBrk="1" hangingPunct="1"/>
            <a:r>
              <a:rPr lang="en-US" smtClean="0"/>
              <a:t>Set: finite group</a:t>
            </a:r>
          </a:p>
          <a:p>
            <a:pPr eaLnBrk="1" hangingPunct="1"/>
            <a:r>
              <a:rPr lang="en-US" smtClean="0"/>
              <a:t>Symbol: something that stands for something else</a:t>
            </a:r>
          </a:p>
          <a:p>
            <a:pPr eaLnBrk="1" hangingPunct="1"/>
            <a:r>
              <a:rPr lang="en-US" smtClean="0"/>
              <a:t>Alphabet and Numbers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byrd.marquita@yahoo.com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770B2-5AD7-4DE9-B373-BA5644F6BCAC}" type="slidenum">
              <a:rPr lang="en-US"/>
              <a:pPr>
                <a:defRPr/>
              </a:pPr>
              <a:t>5</a:t>
            </a:fld>
            <a:endParaRPr lang="en-US"/>
          </a:p>
        </p:txBody>
      </p:sp>
      <p:pic>
        <p:nvPicPr>
          <p:cNvPr id="7175" name="Picture 4" descr="C:\Users\marquita\AppData\Local\Microsoft\Windows\Temporary Internet Files\Content.IE5\21YWQWPJ\MP900442495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953000"/>
            <a:ext cx="1935163" cy="12858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MS90561.wav">
            <a:hlinkClick r:id="" action="ppaction://media"/>
          </p:cNvPr>
          <p:cNvPicPr>
            <a:picLocks noRot="1" noChangeAspect="1"/>
          </p:cNvPicPr>
          <p:nvPr>
            <a:wavAudioFile r:embed="rId1" name="MS900069466[1].wav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029200"/>
            <a:ext cx="2444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Verbal and Nonverbal Cues</a:t>
            </a:r>
            <a:endParaRPr lang="en-US" dirty="0"/>
          </a:p>
        </p:txBody>
      </p:sp>
      <p:sp>
        <p:nvSpPr>
          <p:cNvPr id="819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</a:pPr>
            <a:endParaRPr lang="en-US" smtClean="0"/>
          </a:p>
          <a:p>
            <a:pPr eaLnBrk="1" hangingPunct="1">
              <a:buFont typeface="Wingdings" pitchFamily="2" charset="2"/>
              <a:buChar char="q"/>
            </a:pPr>
            <a:r>
              <a:rPr lang="en-US" smtClean="0"/>
              <a:t>Verbal: aural symbols, actual words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mtClean="0"/>
              <a:t> Nonverbal: everything excluding words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mtClean="0"/>
              <a:t>      i.e. facial expression, eye contact, volume,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mtClean="0"/>
              <a:t>     pitch ,rate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mtClean="0"/>
              <a:t>Cue: prompt, signal, behavior</a:t>
            </a:r>
          </a:p>
          <a:p>
            <a:pPr eaLnBrk="1" hangingPunct="1">
              <a:buFont typeface="Wingdings" pitchFamily="2" charset="2"/>
              <a:buChar char="q"/>
            </a:pP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byrd.marquita@yahoo.com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7EF087-A70F-400D-BD33-30DF16EFB676}" type="slidenum">
              <a:rPr lang="en-US"/>
              <a:pPr>
                <a:defRPr/>
              </a:pPr>
              <a:t>6</a:t>
            </a:fld>
            <a:endParaRPr lang="en-US"/>
          </a:p>
        </p:txBody>
      </p:sp>
      <p:pic>
        <p:nvPicPr>
          <p:cNvPr id="7172" name="Picture 4" descr="C:\Users\marquita\AppData\Local\Microsoft\Windows\Temporary Internet Files\Content.IE5\INMFQYFP\MP900448365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0" y="4191000"/>
            <a:ext cx="1447800" cy="2171700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1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Governed by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Govern: control, dictate, manage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Rule: guideline for use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/>
              <a:t>     Whenever people are communicating they are following many rules such as grammar, syntax, semantic, phonological, etc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/>
              <a:t>     Correctness of use depend on whether or not the rules being followed are used in the right context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byrd.marquita@yahoo.com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975F13-E276-4B45-9842-10EBF00B41D3}" type="slidenum">
              <a:rPr lang="en-US"/>
              <a:pPr>
                <a:defRPr/>
              </a:pPr>
              <a:t>7</a:t>
            </a:fld>
            <a:endParaRPr lang="en-US"/>
          </a:p>
        </p:txBody>
      </p:sp>
      <p:pic>
        <p:nvPicPr>
          <p:cNvPr id="9222" name="Picture 2" descr="C:\Users\marquita\AppData\Local\Microsoft\Windows\Temporary Internet Files\Content.IE5\0EG6HE2T\MP90040114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828800"/>
            <a:ext cx="1143000" cy="142875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Rules Generated in Speech Communities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/>
              <a:t>byrd.marquita@yahoo.com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4C96D-DE16-4D18-8869-D2D67053D20C}" type="slidenum">
              <a:rPr lang="en-US"/>
              <a:pPr>
                <a:defRPr/>
              </a:pPr>
              <a:t>8</a:t>
            </a:fld>
            <a:endParaRPr lang="en-US"/>
          </a:p>
        </p:txBody>
      </p:sp>
      <p:pic>
        <p:nvPicPr>
          <p:cNvPr id="10245" name="Picture 2" descr="C:\Users\marquita\AppData\Local\Microsoft\Windows\Temporary Internet Files\Content.IE5\21YWQWPJ\MC900155132[1].wm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581400" y="1905000"/>
            <a:ext cx="1444625" cy="1600200"/>
          </a:xfrm>
          <a:prstGeom prst="flowChartOr">
            <a:avLst/>
          </a:prstGeom>
          <a:ln w="19050">
            <a:solidFill>
              <a:srgbClr val="00B050"/>
            </a:solidFill>
          </a:ln>
        </p:spPr>
      </p:pic>
      <p:pic>
        <p:nvPicPr>
          <p:cNvPr id="10246" name="Picture 4" descr="C:\Users\marquita\AppData\Local\Microsoft\Windows\Temporary Internet Files\Content.IE5\0EG6HE2T\MC90044535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3733800"/>
            <a:ext cx="587375" cy="1719263"/>
          </a:xfrm>
          <a:prstGeom prst="can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</p:pic>
      <p:pic>
        <p:nvPicPr>
          <p:cNvPr id="10247" name="Picture 5" descr="C:\Users\marquita\AppData\Local\Microsoft\Windows\Temporary Internet Files\Content.IE5\21YWQWPJ\MC90043543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77000" y="4191000"/>
            <a:ext cx="1701800" cy="1838325"/>
          </a:xfrm>
          <a:prstGeom prst="moon">
            <a:avLst/>
          </a:prstGeom>
          <a:noFill/>
          <a:ln w="28575">
            <a:solidFill>
              <a:srgbClr val="00B0F0"/>
            </a:solidFill>
            <a:miter lim="800000"/>
            <a:headEnd/>
            <a:tailEnd/>
          </a:ln>
        </p:spPr>
      </p:pic>
      <p:pic>
        <p:nvPicPr>
          <p:cNvPr id="10248" name="Picture 6" descr="C:\Users\marquita\AppData\Local\Microsoft\Windows\Temporary Internet Files\Content.IE5\21YWQWPJ\MC900355925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4343400"/>
            <a:ext cx="1258888" cy="1870075"/>
          </a:xfrm>
          <a:prstGeom prst="flowChartMultidocumen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249" name="Picture 14" descr="C:\Users\marquita\AppData\Local\Microsoft\Windows\Temporary Internet Files\Content.IE5\0EG6HE2T\MC900155128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66800" y="4114800"/>
            <a:ext cx="1527175" cy="1824038"/>
          </a:xfrm>
          <a:prstGeom prst="cub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9233" name="Picture 17" descr="C:\Users\marquita\AppData\Local\Microsoft\Windows\Temporary Internet Files\Content.IE5\21YWQWPJ\MC900436135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38200" y="1905000"/>
            <a:ext cx="1289678" cy="1390650"/>
          </a:xfrm>
          <a:prstGeom prst="bracketPair">
            <a:avLst/>
          </a:prstGeom>
          <a:noFill/>
          <a:ln w="19050">
            <a:solidFill>
              <a:schemeClr val="bg1"/>
            </a:solidFill>
          </a:ln>
        </p:spPr>
      </p:pic>
      <p:pic>
        <p:nvPicPr>
          <p:cNvPr id="10251" name="Picture 18" descr="C:\Users\marquita\AppData\Local\Microsoft\Windows\Temporary Internet Files\Content.IE5\21YWQWPJ\MC900439899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24600" y="1905000"/>
            <a:ext cx="1625600" cy="1828800"/>
          </a:xfrm>
          <a:prstGeom prst="trapezoid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3276600" cy="239395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4000" dirty="0" smtClean="0"/>
              <a:t>What is a Speech Community?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11267" name="Text Placeholder 11"/>
          <p:cNvSpPr>
            <a:spLocks noGrp="1"/>
          </p:cNvSpPr>
          <p:nvPr>
            <p:ph type="body" idx="2"/>
          </p:nvPr>
        </p:nvSpPr>
        <p:spPr>
          <a:xfrm>
            <a:off x="838200" y="2209800"/>
            <a:ext cx="2743200" cy="3581400"/>
          </a:xfrm>
        </p:spPr>
        <p:txBody>
          <a:bodyPr/>
          <a:lstStyle/>
          <a:p>
            <a:pPr eaLnBrk="1" hangingPunct="1"/>
            <a:r>
              <a:rPr lang="en-US" sz="2000" smtClean="0"/>
              <a:t>Group of people speaking the same language or dialect, following the same speaking rules and see themselves as a community. Or they are seen by others as a community.</a:t>
            </a:r>
          </a:p>
        </p:txBody>
      </p:sp>
      <p:sp>
        <p:nvSpPr>
          <p:cNvPr id="11268" name="Text Placeholder 3"/>
          <p:cNvSpPr>
            <a:spLocks noGrp="1"/>
          </p:cNvSpPr>
          <p:nvPr>
            <p:ph sz="half" idx="1"/>
          </p:nvPr>
        </p:nvSpPr>
        <p:spPr>
          <a:xfrm>
            <a:off x="4191000" y="914400"/>
            <a:ext cx="3962400" cy="50292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2800" smtClean="0"/>
              <a:t>Nationality  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 smtClean="0"/>
              <a:t>Gender  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 smtClean="0"/>
              <a:t>Religion  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 smtClean="0"/>
              <a:t>Region of the country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 smtClean="0"/>
              <a:t>Race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 smtClean="0"/>
              <a:t>Urban 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 smtClean="0"/>
              <a:t>Rural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 smtClean="0"/>
              <a:t>Age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 smtClean="0"/>
              <a:t>Education</a:t>
            </a:r>
          </a:p>
          <a:p>
            <a:pPr eaLnBrk="1" hangingPunct="1">
              <a:buFont typeface="Arial" charset="0"/>
              <a:buChar char="•"/>
            </a:pPr>
            <a:endParaRPr lang="en-US" sz="320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byrd.marquita@yahoo.com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69C99D-575F-420F-9FDA-6BA1F2125B2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821</TotalTime>
  <Words>370</Words>
  <Application>Microsoft Office PowerPoint</Application>
  <PresentationFormat>On-screen Show (4:3)</PresentationFormat>
  <Paragraphs>75</Paragraphs>
  <Slides>10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Apex</vt:lpstr>
      <vt:lpstr>Communication Studies Department  San Jose State University</vt:lpstr>
      <vt:lpstr>Defintion</vt:lpstr>
      <vt:lpstr>Create and Share</vt:lpstr>
      <vt:lpstr>Meaning</vt:lpstr>
      <vt:lpstr>Mutually shared set of symbols</vt:lpstr>
      <vt:lpstr>Verbal and Nonverbal Cues</vt:lpstr>
      <vt:lpstr>Governed by Rules</vt:lpstr>
      <vt:lpstr>Rules Generated in Speech Communities</vt:lpstr>
      <vt:lpstr>What is a Speech Community? </vt:lpstr>
      <vt:lpstr>Speech Communication  Oral Symbolic Activity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Studies Department  San Jose State University</dc:title>
  <dc:creator>Marquita L. Byrd</dc:creator>
  <cp:lastModifiedBy>lavon</cp:lastModifiedBy>
  <cp:revision>87</cp:revision>
  <dcterms:created xsi:type="dcterms:W3CDTF">2011-03-26T21:17:34Z</dcterms:created>
  <dcterms:modified xsi:type="dcterms:W3CDTF">2012-01-27T19:03:47Z</dcterms:modified>
</cp:coreProperties>
</file>