
<file path=[Content_Types].xml><?xml version="1.0" encoding="utf-8"?>
<Types xmlns="http://schemas.openxmlformats.org/package/2006/content-types">
  <Override PartName="/ppt/slides/slide1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5.xml" ContentType="application/vnd.openxmlformats-officedocument.presentationml.slide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gif" ContentType="image/gif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5" r:id="rId9"/>
    <p:sldId id="263" r:id="rId10"/>
    <p:sldId id="264" r:id="rId11"/>
    <p:sldId id="268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82" d="100"/>
          <a:sy n="8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tableStyles" Target="tableStyles.xml"/><Relationship Id="rId14" Type="http://schemas.openxmlformats.org/officeDocument/2006/relationships/slide" Target="slides/slide13.xml"/><Relationship Id="rId23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26" Type="http://schemas.openxmlformats.org/officeDocument/2006/relationships/theme" Target="theme/theme1.xml"/><Relationship Id="rId11" Type="http://schemas.openxmlformats.org/officeDocument/2006/relationships/slide" Target="slides/slide10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0786-013B-B546-AAFF-56264762E21E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CF5C-7C9F-FA43-BBA8-4743DC0B9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0786-013B-B546-AAFF-56264762E21E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CF5C-7C9F-FA43-BBA8-4743DC0B9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0786-013B-B546-AAFF-56264762E21E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CF5C-7C9F-FA43-BBA8-4743DC0B9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0786-013B-B546-AAFF-56264762E21E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CF5C-7C9F-FA43-BBA8-4743DC0B9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0786-013B-B546-AAFF-56264762E21E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CF5C-7C9F-FA43-BBA8-4743DC0B9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0786-013B-B546-AAFF-56264762E21E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CF5C-7C9F-FA43-BBA8-4743DC0B9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0786-013B-B546-AAFF-56264762E21E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CF5C-7C9F-FA43-BBA8-4743DC0B9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0786-013B-B546-AAFF-56264762E21E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CF5C-7C9F-FA43-BBA8-4743DC0B9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0786-013B-B546-AAFF-56264762E21E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CF5C-7C9F-FA43-BBA8-4743DC0B9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0786-013B-B546-AAFF-56264762E21E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CF5C-7C9F-FA43-BBA8-4743DC0B9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00786-013B-B546-AAFF-56264762E21E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CF5C-7C9F-FA43-BBA8-4743DC0B9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00786-013B-B546-AAFF-56264762E21E}" type="datetimeFigureOut">
              <a:rPr lang="en-US" smtClean="0"/>
              <a:pPr/>
              <a:t>10/11/11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9CF5C-7C9F-FA43-BBA8-4743DC0B9C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lencoe.com/apps/studycentral/0078688736/core_content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Fall of the Roman </a:t>
            </a:r>
            <a:r>
              <a:rPr lang="en-US" dirty="0" smtClean="0"/>
              <a:t>Republic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Standards</a:t>
            </a:r>
            <a:r>
              <a:rPr lang="en-US" dirty="0" smtClean="0"/>
              <a:t>: 6.7.3, 6.7.4, 6.7.7, and </a:t>
            </a:r>
            <a:r>
              <a:rPr lang="en-US" dirty="0" smtClean="0"/>
              <a:t>7.7.1</a:t>
            </a:r>
            <a:r>
              <a:rPr lang="en-US" dirty="0" smtClean="0"/>
              <a:t> </a:t>
            </a:r>
          </a:p>
          <a:p>
            <a:r>
              <a:rPr lang="en-US" dirty="0" smtClean="0"/>
              <a:t>Chapter 8: Sect. 3 and 4</a:t>
            </a:r>
          </a:p>
          <a:p>
            <a:r>
              <a:rPr lang="en-US" dirty="0" smtClean="0"/>
              <a:t>Rachel </a:t>
            </a:r>
            <a:r>
              <a:rPr lang="en-US" dirty="0" smtClean="0"/>
              <a:t>Nolan</a:t>
            </a:r>
            <a:r>
              <a:rPr lang="en-US" smtClean="0"/>
              <a:t>- Group 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Rise to Power Cont’d….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 enemies believed he wanted to be King</a:t>
            </a:r>
          </a:p>
          <a:p>
            <a:r>
              <a:rPr lang="en-US" dirty="0" smtClean="0"/>
              <a:t>Opponents- Brutus and Cassius, plotted to kill him</a:t>
            </a:r>
          </a:p>
          <a:p>
            <a:r>
              <a:rPr lang="en-US" dirty="0" smtClean="0"/>
              <a:t>“Beware the Ides of March” (March 15)</a:t>
            </a:r>
          </a:p>
          <a:p>
            <a:r>
              <a:rPr lang="en-US" dirty="0" smtClean="0"/>
              <a:t>Caesar stabbed to death in 44 B.C.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Caesar: Reformer or Dictator?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215232"/>
            <a:ext cx="4040188" cy="6397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Reformer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854994"/>
            <a:ext cx="4040188" cy="427116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Won support of soldiers</a:t>
            </a:r>
          </a:p>
          <a:p>
            <a:r>
              <a:rPr lang="en-US" dirty="0" smtClean="0"/>
              <a:t>Ended rule of Roman nobles</a:t>
            </a:r>
          </a:p>
          <a:p>
            <a:r>
              <a:rPr lang="en-US" dirty="0" smtClean="0"/>
              <a:t>Brought order and peace to Rome</a:t>
            </a:r>
          </a:p>
          <a:p>
            <a:r>
              <a:rPr lang="en-US" dirty="0" smtClean="0"/>
              <a:t>Restored cities that had been destroyed</a:t>
            </a:r>
          </a:p>
          <a:p>
            <a:r>
              <a:rPr lang="en-US" dirty="0" smtClean="0"/>
              <a:t>Strengthened and expanded the state of Rome</a:t>
            </a:r>
          </a:p>
          <a:p>
            <a:r>
              <a:rPr lang="en-US" dirty="0" smtClean="0"/>
              <a:t>Created jobs for the poor</a:t>
            </a:r>
          </a:p>
          <a:p>
            <a:r>
              <a:rPr lang="en-US" dirty="0" smtClean="0"/>
              <a:t>Granted citizenship to people from foreign countries/states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1215232"/>
            <a:ext cx="4041775" cy="6397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Dictator</a:t>
            </a:r>
            <a:endParaRPr lang="en-US" sz="32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1854994"/>
            <a:ext cx="4041775" cy="427116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Refused to follow the Senate’s order</a:t>
            </a:r>
          </a:p>
          <a:p>
            <a:r>
              <a:rPr lang="en-US" dirty="0" smtClean="0"/>
              <a:t>Started civil war-destroyed the republic</a:t>
            </a:r>
          </a:p>
          <a:p>
            <a:r>
              <a:rPr lang="en-US" dirty="0" smtClean="0"/>
              <a:t>More senators for more supporter</a:t>
            </a:r>
          </a:p>
          <a:p>
            <a:r>
              <a:rPr lang="en-US" dirty="0" smtClean="0"/>
              <a:t>Treated his enemies badly</a:t>
            </a:r>
          </a:p>
          <a:p>
            <a:r>
              <a:rPr lang="en-US" dirty="0" smtClean="0"/>
              <a:t>Punished people who followed the old tradition</a:t>
            </a:r>
          </a:p>
          <a:p>
            <a:r>
              <a:rPr lang="en-US" dirty="0" smtClean="0"/>
              <a:t>Sought glory for himself</a:t>
            </a:r>
          </a:p>
          <a:p>
            <a:r>
              <a:rPr lang="en-US" dirty="0" smtClean="0"/>
              <a:t>Weakened the Senate for absolute power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581"/>
            <a:ext cx="8229600" cy="808038"/>
          </a:xfrm>
        </p:spPr>
        <p:txBody>
          <a:bodyPr/>
          <a:lstStyle/>
          <a:p>
            <a:r>
              <a:rPr lang="en-US" dirty="0" smtClean="0"/>
              <a:t>Octavian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Inherited Caesar’s wealth and two of the top generals, Antony and Lepidus. </a:t>
            </a:r>
          </a:p>
          <a:p>
            <a:r>
              <a:rPr lang="en-US" dirty="0" smtClean="0"/>
              <a:t>Formed the Second Triumvirate in 43 B.C.</a:t>
            </a:r>
          </a:p>
          <a:p>
            <a:r>
              <a:rPr lang="en-US" dirty="0" smtClean="0"/>
              <a:t>Drama started- Cleopatra VII</a:t>
            </a:r>
          </a:p>
          <a:p>
            <a:r>
              <a:rPr lang="en-US" dirty="0" smtClean="0"/>
              <a:t>31 B.C.- Battle of Actium</a:t>
            </a:r>
          </a:p>
          <a:p>
            <a:r>
              <a:rPr lang="en-US" dirty="0" smtClean="0"/>
              <a:t>Influence of Cicero</a:t>
            </a:r>
          </a:p>
        </p:txBody>
      </p:sp>
      <p:pic>
        <p:nvPicPr>
          <p:cNvPr id="5" name="Content Placeholder 4" descr="actium.gif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6034" b="-6034"/>
          <a:stretch>
            <a:fillRect/>
          </a:stretch>
        </p:blipFill>
        <p:spPr>
          <a:xfrm>
            <a:off x="4648200" y="1013620"/>
            <a:ext cx="4038600" cy="51125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Octavian becomes Augustus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1417638"/>
            <a:ext cx="4041775" cy="422275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Achievements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5025" y="1839913"/>
            <a:ext cx="4041775" cy="4286250"/>
          </a:xfrm>
        </p:spPr>
        <p:txBody>
          <a:bodyPr/>
          <a:lstStyle/>
          <a:p>
            <a:r>
              <a:rPr lang="en-US" dirty="0" smtClean="0"/>
              <a:t>Provided security by having 150,000 soldiers</a:t>
            </a:r>
          </a:p>
          <a:p>
            <a:r>
              <a:rPr lang="en-US" dirty="0" smtClean="0"/>
              <a:t>Created the Praetorian Guard</a:t>
            </a:r>
          </a:p>
          <a:p>
            <a:r>
              <a:rPr lang="en-US" dirty="0" smtClean="0"/>
              <a:t>Conquered Spain and Gaul</a:t>
            </a:r>
          </a:p>
          <a:p>
            <a:r>
              <a:rPr lang="en-US" dirty="0" smtClean="0"/>
              <a:t>Built palaces, fountains, and public building</a:t>
            </a:r>
          </a:p>
          <a:p>
            <a:r>
              <a:rPr lang="en-US" dirty="0" smtClean="0"/>
              <a:t>Appointed a governor</a:t>
            </a:r>
          </a:p>
          <a:p>
            <a:r>
              <a:rPr lang="en-US" dirty="0" smtClean="0"/>
              <a:t>Reformed the Roman tax system and legal system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1417638"/>
            <a:ext cx="4040188" cy="4708525"/>
          </a:xfrm>
        </p:spPr>
        <p:txBody>
          <a:bodyPr/>
          <a:lstStyle/>
          <a:p>
            <a:r>
              <a:rPr lang="en-US" dirty="0" smtClean="0"/>
              <a:t>27 B.C. Octavian restored the </a:t>
            </a:r>
            <a:r>
              <a:rPr lang="en-US" dirty="0" smtClean="0"/>
              <a:t>Republic</a:t>
            </a:r>
          </a:p>
          <a:p>
            <a:r>
              <a:rPr lang="en-US" dirty="0" smtClean="0"/>
              <a:t>Cicero- political leader, writer and public speaker</a:t>
            </a:r>
          </a:p>
          <a:p>
            <a:r>
              <a:rPr lang="en-US" i="1" dirty="0" smtClean="0"/>
              <a:t>Imperator</a:t>
            </a:r>
            <a:r>
              <a:rPr lang="en-US" dirty="0" smtClean="0"/>
              <a:t>-”commander in chief” or “emperor”</a:t>
            </a:r>
          </a:p>
          <a:p>
            <a:r>
              <a:rPr lang="en-US" dirty="0" smtClean="0"/>
              <a:t>Took the title, Augustus- “the reverend or majestic one</a:t>
            </a:r>
            <a:r>
              <a:rPr lang="en-US" dirty="0" smtClean="0"/>
              <a:t>”</a:t>
            </a:r>
          </a:p>
          <a:p>
            <a:r>
              <a:rPr lang="en-US" i="1" dirty="0" err="1" smtClean="0"/>
              <a:t>Pax</a:t>
            </a:r>
            <a:r>
              <a:rPr lang="en-US" i="1" dirty="0" smtClean="0"/>
              <a:t> </a:t>
            </a:r>
            <a:r>
              <a:rPr lang="en-US" i="1" dirty="0" err="1" smtClean="0"/>
              <a:t>Romana</a:t>
            </a:r>
            <a:r>
              <a:rPr lang="en-US" i="1" dirty="0" smtClean="0"/>
              <a:t> </a:t>
            </a:r>
            <a:r>
              <a:rPr lang="en-US" dirty="0" smtClean="0"/>
              <a:t>– “Roman Peace”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Julio-</a:t>
            </a:r>
            <a:r>
              <a:rPr lang="en-US" dirty="0" err="1" smtClean="0"/>
              <a:t>Claudian</a:t>
            </a:r>
            <a:r>
              <a:rPr lang="en-US" dirty="0" smtClean="0"/>
              <a:t> Emperors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Tiberius (14-37 A.D.)</a:t>
            </a:r>
          </a:p>
          <a:p>
            <a:pPr lvl="1"/>
            <a:r>
              <a:rPr lang="en-US" dirty="0" smtClean="0"/>
              <a:t>Military leader; regulated business to prevent fraud; kept Rome’s economy</a:t>
            </a:r>
          </a:p>
          <a:p>
            <a:r>
              <a:rPr lang="en-US" b="1" dirty="0" smtClean="0"/>
              <a:t>Caligula (37-41 A.D.)</a:t>
            </a:r>
          </a:p>
          <a:p>
            <a:pPr lvl="1"/>
            <a:r>
              <a:rPr lang="en-US" dirty="0" smtClean="0"/>
              <a:t>Abolished sales tax; allowed people in exile to return; increased court system’s power</a:t>
            </a:r>
          </a:p>
          <a:p>
            <a:r>
              <a:rPr lang="en-US" b="1" dirty="0" smtClean="0"/>
              <a:t>Claudius (41-54 A.D.)</a:t>
            </a:r>
          </a:p>
          <a:p>
            <a:pPr lvl="1"/>
            <a:r>
              <a:rPr lang="en-US" dirty="0" smtClean="0"/>
              <a:t>Built new harbor at Ostia and new aqueduct for Rome; conquered most of Britain</a:t>
            </a:r>
          </a:p>
          <a:p>
            <a:r>
              <a:rPr lang="en-US" b="1" dirty="0" smtClean="0"/>
              <a:t>Nero (54-68 B.C)</a:t>
            </a:r>
          </a:p>
          <a:p>
            <a:pPr lvl="1"/>
            <a:r>
              <a:rPr lang="en-US" dirty="0" smtClean="0"/>
              <a:t>Constructed many new buildings; gave slaves the right to file complaints; assisted cities suffering from disasters</a:t>
            </a:r>
          </a:p>
          <a:p>
            <a:pPr lvl="1"/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“Good Emperors”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Nerva</a:t>
            </a:r>
            <a:r>
              <a:rPr lang="en-US" dirty="0" smtClean="0"/>
              <a:t>, Trajan, Hadrian, </a:t>
            </a:r>
            <a:r>
              <a:rPr lang="en-US" dirty="0" err="1" smtClean="0"/>
              <a:t>Antoninus</a:t>
            </a:r>
            <a:r>
              <a:rPr lang="en-US" dirty="0" smtClean="0"/>
              <a:t> Pius, and Marcus Aurelius (96-180 A.D.)</a:t>
            </a:r>
          </a:p>
          <a:p>
            <a:r>
              <a:rPr lang="en-US" dirty="0" smtClean="0"/>
              <a:t>Agriculture flourished and trade increased</a:t>
            </a:r>
          </a:p>
          <a:p>
            <a:r>
              <a:rPr lang="en-US" dirty="0" smtClean="0"/>
              <a:t>They did not abuse their power</a:t>
            </a:r>
          </a:p>
          <a:p>
            <a:r>
              <a:rPr lang="en-US" dirty="0" smtClean="0"/>
              <a:t>Trajan- gave money to the poor parents to help them raise and educate their children</a:t>
            </a:r>
          </a:p>
          <a:p>
            <a:r>
              <a:rPr lang="en-US" dirty="0" err="1" smtClean="0"/>
              <a:t>Antoninus</a:t>
            </a:r>
            <a:r>
              <a:rPr lang="en-US" dirty="0" smtClean="0"/>
              <a:t>- passed laws to help the orphans</a:t>
            </a:r>
          </a:p>
          <a:p>
            <a:r>
              <a:rPr lang="en-US" dirty="0" smtClean="0"/>
              <a:t>Built arches and monuments, bridges and roads, and harbors and aqueducts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KISH106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0969" r="-10969"/>
          <a:stretch>
            <a:fillRect/>
          </a:stretch>
        </p:blipFill>
        <p:spPr>
          <a:xfrm>
            <a:off x="457200" y="304800"/>
            <a:ext cx="8229600" cy="58213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smtClean="0"/>
              <a:t>Trajan made the empire reach it’s largest size under his rule</a:t>
            </a:r>
          </a:p>
          <a:p>
            <a:r>
              <a:rPr lang="en-US" dirty="0" smtClean="0"/>
              <a:t>Hadrian set the empire’s northern boundaries at the Rhine River and Danube River</a:t>
            </a:r>
          </a:p>
          <a:p>
            <a:r>
              <a:rPr lang="en-US" dirty="0" smtClean="0"/>
              <a:t>Hadrian built Hadrian’s Wall across northern Britain to keep out the </a:t>
            </a:r>
            <a:r>
              <a:rPr lang="en-US" dirty="0" err="1" smtClean="0"/>
              <a:t>Picts</a:t>
            </a:r>
            <a:r>
              <a:rPr lang="en-US" dirty="0" smtClean="0"/>
              <a:t> and the Scots</a:t>
            </a:r>
          </a:p>
          <a:p>
            <a:r>
              <a:rPr lang="en-US" dirty="0" smtClean="0"/>
              <a:t>A.D. 100s, Rome was one of the greatest empires, had 3.5 million square miles of land.</a:t>
            </a:r>
          </a:p>
          <a:p>
            <a:r>
              <a:rPr lang="en-US" dirty="0" smtClean="0"/>
              <a:t>A.D. 212, every free person was made a Roman citizen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Northern Italy- small farms</a:t>
            </a:r>
          </a:p>
          <a:p>
            <a:r>
              <a:rPr lang="en-US" dirty="0" smtClean="0"/>
              <a:t>Central and Southern Italy- </a:t>
            </a:r>
            <a:r>
              <a:rPr lang="en-US" dirty="0" err="1" smtClean="0"/>
              <a:t>latifundias</a:t>
            </a:r>
            <a:r>
              <a:rPr lang="en-US" dirty="0" smtClean="0"/>
              <a:t> worked by enslaved people</a:t>
            </a:r>
          </a:p>
          <a:p>
            <a:r>
              <a:rPr lang="en-US" dirty="0" smtClean="0"/>
              <a:t>Produced grapes and olives mainly</a:t>
            </a:r>
          </a:p>
          <a:p>
            <a:r>
              <a:rPr lang="en-US" dirty="0" smtClean="0"/>
              <a:t>Agriculture and Industry- IMPORTANT</a:t>
            </a:r>
          </a:p>
          <a:p>
            <a:r>
              <a:rPr lang="en-US" dirty="0" smtClean="0"/>
              <a:t>Potters, weavers, and jewelers—cities became centers for making glass, bronze, and brass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00150038_000.gif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44896" b="-44896"/>
          <a:stretch>
            <a:fillRect/>
          </a:stretch>
        </p:blipFill>
        <p:spPr>
          <a:xfrm>
            <a:off x="457200" y="228600"/>
            <a:ext cx="8229600" cy="63246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 in the Republic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Rich </a:t>
            </a:r>
            <a:r>
              <a:rPr lang="en-US" dirty="0" err="1" smtClean="0"/>
              <a:t>vs</a:t>
            </a:r>
            <a:r>
              <a:rPr lang="en-US" dirty="0" smtClean="0"/>
              <a:t> Poor</a:t>
            </a:r>
          </a:p>
          <a:p>
            <a:pPr lvl="2"/>
            <a:r>
              <a:rPr lang="en-US" dirty="0" err="1" smtClean="0"/>
              <a:t>Particians</a:t>
            </a:r>
            <a:r>
              <a:rPr lang="en-US" dirty="0" smtClean="0"/>
              <a:t>- Rich people who owned large farms</a:t>
            </a:r>
          </a:p>
          <a:p>
            <a:pPr lvl="3"/>
            <a:r>
              <a:rPr lang="en-US" dirty="0" smtClean="0"/>
              <a:t>Ran the Senate</a:t>
            </a:r>
          </a:p>
          <a:p>
            <a:pPr lvl="3"/>
            <a:r>
              <a:rPr lang="en-US" dirty="0" smtClean="0"/>
              <a:t>Handled Rome’s finances and directed its wars</a:t>
            </a:r>
          </a:p>
          <a:p>
            <a:pPr lvl="3">
              <a:buNone/>
            </a:pPr>
            <a:endParaRPr lang="en-US" dirty="0" smtClean="0"/>
          </a:p>
          <a:p>
            <a:pPr lvl="1"/>
            <a:r>
              <a:rPr lang="en-US" dirty="0" smtClean="0"/>
              <a:t>100s BC = farmers falling into debt and poverty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Farmers fought in wars and were unable to farm = debt.</a:t>
            </a:r>
          </a:p>
          <a:p>
            <a:pPr lvl="3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of the largest port cities- </a:t>
            </a:r>
            <a:r>
              <a:rPr lang="en-US" dirty="0" err="1" smtClean="0"/>
              <a:t>Puteoli</a:t>
            </a:r>
            <a:r>
              <a:rPr lang="en-US" dirty="0" smtClean="0"/>
              <a:t> and Ostia</a:t>
            </a:r>
          </a:p>
          <a:p>
            <a:r>
              <a:rPr lang="en-US" dirty="0" smtClean="0"/>
              <a:t>Had luxury items: silk from China, spices from India, British tin, Spanish lead, and iron from Gaul</a:t>
            </a:r>
          </a:p>
          <a:p>
            <a:r>
              <a:rPr lang="en-US" dirty="0" smtClean="0"/>
              <a:t>During </a:t>
            </a:r>
            <a:r>
              <a:rPr lang="en-US" i="1" dirty="0" err="1" smtClean="0"/>
              <a:t>Pax</a:t>
            </a:r>
            <a:r>
              <a:rPr lang="en-US" i="1" dirty="0" smtClean="0"/>
              <a:t> </a:t>
            </a:r>
            <a:r>
              <a:rPr lang="en-US" i="1" dirty="0" err="1" smtClean="0"/>
              <a:t>Romana</a:t>
            </a:r>
            <a:r>
              <a:rPr lang="en-US" dirty="0" smtClean="0"/>
              <a:t>, Rome’s roads reached a total length of 50,000 miles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Central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hlinkClick r:id="rId2"/>
              </a:rPr>
              <a:t>http://www.glencoe.com/apps/studycentral/0078688736/core_content.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html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Quizzes, Notes, Review, and Links!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13" descr="Limes - Rekonstruktion einer villa rustica.gif"/>
          <p:cNvPicPr>
            <a:picLocks noGrp="1" noChangeAspect="1"/>
          </p:cNvPicPr>
          <p:nvPr>
            <p:ph idx="1"/>
          </p:nvPr>
        </p:nvPicPr>
        <p:blipFill>
          <a:blip r:embed="rId2"/>
          <a:srcRect t="-11683" b="-11683"/>
          <a:stretch>
            <a:fillRect/>
          </a:stretch>
        </p:blipFill>
        <p:spPr>
          <a:xfrm>
            <a:off x="4648200" y="273050"/>
            <a:ext cx="4038600" cy="5853113"/>
          </a:xfrm>
        </p:spPr>
      </p:pic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>
          <a:xfrm>
            <a:off x="457200" y="273050"/>
            <a:ext cx="3962400" cy="5853113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2000" dirty="0" err="1" smtClean="0"/>
              <a:t>Latifundia</a:t>
            </a:r>
            <a:r>
              <a:rPr lang="en-US" sz="2000" dirty="0" smtClean="0"/>
              <a:t>- large farming estates</a:t>
            </a:r>
          </a:p>
          <a:p>
            <a:pPr>
              <a:buFont typeface="Arial"/>
              <a:buChar char="•"/>
            </a:pPr>
            <a:endParaRPr lang="en-US" sz="1600" dirty="0" smtClean="0"/>
          </a:p>
          <a:p>
            <a:pPr>
              <a:buFont typeface="Arial"/>
              <a:buChar char="•"/>
            </a:pPr>
            <a:r>
              <a:rPr lang="en-US" sz="2000" dirty="0" smtClean="0"/>
              <a:t>New Labor: prisoners from Italy</a:t>
            </a:r>
          </a:p>
          <a:p>
            <a:pPr>
              <a:buFont typeface="Arial"/>
              <a:buChar char="•"/>
            </a:pPr>
            <a:endParaRPr lang="en-US" sz="2000" dirty="0" smtClean="0"/>
          </a:p>
          <a:p>
            <a:pPr>
              <a:buFont typeface="Arial"/>
              <a:buChar char="•"/>
            </a:pPr>
            <a:r>
              <a:rPr lang="en-US" sz="2000" dirty="0" smtClean="0"/>
              <a:t>Enslaved people helped rich Romans force owners of small farms out of business</a:t>
            </a:r>
          </a:p>
          <a:p>
            <a:pPr>
              <a:buFont typeface="Arial"/>
              <a:buChar char="•"/>
            </a:pPr>
            <a:endParaRPr lang="en-US" sz="2000" dirty="0" smtClean="0"/>
          </a:p>
          <a:p>
            <a:pPr>
              <a:buFont typeface="Arial"/>
              <a:buChar char="•"/>
            </a:pPr>
            <a:r>
              <a:rPr lang="en-US" sz="2000" dirty="0" smtClean="0"/>
              <a:t>Farmers were not able to pay off debts-sold their land and moved to the cities</a:t>
            </a:r>
          </a:p>
          <a:p>
            <a:pPr>
              <a:buFont typeface="Arial"/>
              <a:buChar char="•"/>
            </a:pPr>
            <a:endParaRPr lang="en-US" sz="2000" dirty="0" smtClean="0"/>
          </a:p>
          <a:p>
            <a:pPr>
              <a:buFont typeface="Arial"/>
              <a:buChar char="•"/>
            </a:pPr>
            <a:r>
              <a:rPr lang="en-US" sz="2000" dirty="0" smtClean="0"/>
              <a:t>Free men earned low wages</a:t>
            </a:r>
          </a:p>
          <a:p>
            <a:pPr>
              <a:buFont typeface="Arial"/>
              <a:buChar char="•"/>
            </a:pPr>
            <a:endParaRPr lang="en-US" sz="2000" dirty="0" smtClean="0"/>
          </a:p>
          <a:p>
            <a:pPr>
              <a:buFont typeface="Arial"/>
              <a:buChar char="•"/>
            </a:pPr>
            <a:r>
              <a:rPr lang="en-US" sz="2000" dirty="0" smtClean="0"/>
              <a:t>Roman Politicians were worried about riots- “bread and circuses”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Did Reform Fail?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Tiberius and Gaius Gracchus- thought that Rome’s problems came from loss of small farms</a:t>
            </a:r>
          </a:p>
          <a:p>
            <a:r>
              <a:rPr lang="en-US" sz="2400" dirty="0" smtClean="0"/>
              <a:t>Told Senate - take back public land from rich and give it to the landless Romans</a:t>
            </a:r>
          </a:p>
          <a:p>
            <a:r>
              <a:rPr lang="en-US" sz="2400" dirty="0" smtClean="0"/>
              <a:t>Problem: Senators owned most of the public land</a:t>
            </a:r>
          </a:p>
          <a:p>
            <a:r>
              <a:rPr lang="en-US" sz="2400" dirty="0" smtClean="0"/>
              <a:t>Senators killed Tiberius in 133 B.C., 12 years later Gaius was killed as well</a:t>
            </a:r>
          </a:p>
          <a:p>
            <a:pPr>
              <a:buNone/>
            </a:pPr>
            <a:endParaRPr lang="en-US" sz="24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pic>
        <p:nvPicPr>
          <p:cNvPr id="8" name="Content Placeholder 7" descr="44-1lvtsi7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-5385" r="-5385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Army Enters Politics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Military leader, Marius, becomes consul in 107 B.C.</a:t>
            </a:r>
          </a:p>
          <a:p>
            <a:r>
              <a:rPr lang="en-US" sz="2800" dirty="0" smtClean="0"/>
              <a:t>Recruited soldiers from the poor</a:t>
            </a:r>
          </a:p>
          <a:p>
            <a:pPr lvl="1"/>
            <a:r>
              <a:rPr lang="en-US" dirty="0" smtClean="0"/>
              <a:t>Paid them wages</a:t>
            </a:r>
          </a:p>
          <a:p>
            <a:pPr lvl="1"/>
            <a:r>
              <a:rPr lang="en-US" dirty="0" smtClean="0"/>
              <a:t>Promised them land</a:t>
            </a:r>
          </a:p>
          <a:p>
            <a:r>
              <a:rPr lang="en-US" sz="2800" dirty="0" smtClean="0"/>
              <a:t>Changed the Roman army</a:t>
            </a:r>
          </a:p>
          <a:p>
            <a:pPr lvl="1"/>
            <a:r>
              <a:rPr lang="en-US" dirty="0" smtClean="0"/>
              <a:t>No longer citizen volunteers, they were paid professional soldiers</a:t>
            </a:r>
          </a:p>
          <a:p>
            <a:r>
              <a:rPr lang="en-US" sz="2800" dirty="0" smtClean="0"/>
              <a:t>General Sulla challenged Marius’ new army in 82 B.C.</a:t>
            </a:r>
          </a:p>
          <a:p>
            <a:pPr lvl="1"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Julius Caesar</a:t>
            </a:r>
            <a:endParaRPr lang="en-US" dirty="0"/>
          </a:p>
        </p:txBody>
      </p:sp>
      <p:pic>
        <p:nvPicPr>
          <p:cNvPr id="11" name="Content Placeholder 10" descr="julius-caesar-general-dictator-bust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-2974" r="-2974"/>
          <a:stretch>
            <a:fillRect/>
          </a:stretch>
        </p:blipFill>
        <p:spPr/>
      </p:pic>
      <p:pic>
        <p:nvPicPr>
          <p:cNvPr id="12" name="Content Placeholder 11" descr="rubicon.jpe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t="-21100" b="-21100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Julius Caesar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three men on top in 60 BC</a:t>
            </a:r>
          </a:p>
          <a:p>
            <a:pPr lvl="1"/>
            <a:r>
              <a:rPr lang="en-US" dirty="0" smtClean="0"/>
              <a:t>Pompey (Spain), Crassus (Syria), Caesar (Gaul)</a:t>
            </a:r>
          </a:p>
          <a:p>
            <a:r>
              <a:rPr lang="en-US" dirty="0" smtClean="0"/>
              <a:t>Formed the First Triumvirate to rule Rome</a:t>
            </a:r>
          </a:p>
          <a:p>
            <a:pPr lvl="1"/>
            <a:r>
              <a:rPr lang="en-US" dirty="0" smtClean="0"/>
              <a:t>Triumvirate: a political alliance of three people</a:t>
            </a:r>
          </a:p>
          <a:p>
            <a:r>
              <a:rPr lang="en-US" dirty="0" smtClean="0"/>
              <a:t>49 B.C., Senate ordered Caesar to give up his army and come home</a:t>
            </a:r>
          </a:p>
          <a:p>
            <a:r>
              <a:rPr lang="en-US" dirty="0" smtClean="0"/>
              <a:t>Led his men into Italy crossing Rubicon</a:t>
            </a:r>
          </a:p>
          <a:p>
            <a:pPr lvl="1"/>
            <a:r>
              <a:rPr lang="en-US" dirty="0" smtClean="0"/>
              <a:t>“crossing the Rubicon”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040310_ides_map_rome.gif"/>
          <p:cNvPicPr>
            <a:picLocks noGrp="1" noChangeAspect="1"/>
          </p:cNvPicPr>
          <p:nvPr>
            <p:ph idx="1"/>
          </p:nvPr>
        </p:nvPicPr>
        <p:blipFill>
          <a:blip r:embed="rId2"/>
          <a:srcRect l="-23041" r="-23041"/>
          <a:stretch>
            <a:fillRect/>
          </a:stretch>
        </p:blipFill>
        <p:spPr>
          <a:xfrm>
            <a:off x="457200" y="304800"/>
            <a:ext cx="8229600" cy="58213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Caesar’s Rise to Power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44 B.C.- Caesar declared himself dictator of Rome for life.</a:t>
            </a:r>
          </a:p>
          <a:p>
            <a:r>
              <a:rPr lang="en-US" dirty="0" smtClean="0"/>
              <a:t>Filled the Senate with new members loyal to him</a:t>
            </a:r>
          </a:p>
          <a:p>
            <a:r>
              <a:rPr lang="en-US" dirty="0" smtClean="0"/>
              <a:t>Provided land for landless, created work for the jobless</a:t>
            </a:r>
          </a:p>
          <a:p>
            <a:r>
              <a:rPr lang="en-US" dirty="0" smtClean="0"/>
              <a:t>Created Julian Calendar</a:t>
            </a:r>
            <a:endParaRPr lang="en-US" dirty="0"/>
          </a:p>
        </p:txBody>
      </p:sp>
      <p:pic>
        <p:nvPicPr>
          <p:cNvPr id="9" name="Content Placeholder 8" descr="images.jpe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-20555" r="-20555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2978</TotalTime>
  <Words>999</Words>
  <Application>Microsoft Macintosh PowerPoint</Application>
  <PresentationFormat>On-screen Show (4:3)</PresentationFormat>
  <Paragraphs>128</Paragraphs>
  <Slides>21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The Fall of the Roman Republic</vt:lpstr>
      <vt:lpstr>Trouble in the Republic</vt:lpstr>
      <vt:lpstr>Slide 3</vt:lpstr>
      <vt:lpstr>Why Did Reform Fail?</vt:lpstr>
      <vt:lpstr>The Army Enters Politics</vt:lpstr>
      <vt:lpstr>Julius Caesar</vt:lpstr>
      <vt:lpstr>Julius Caesar</vt:lpstr>
      <vt:lpstr>Slide 8</vt:lpstr>
      <vt:lpstr>Caesar’s Rise to Power</vt:lpstr>
      <vt:lpstr>Rise to Power Cont’d….</vt:lpstr>
      <vt:lpstr>Caesar: Reformer or Dictator?</vt:lpstr>
      <vt:lpstr>Octavian</vt:lpstr>
      <vt:lpstr>Octavian becomes Augustus</vt:lpstr>
      <vt:lpstr>The Julio-Claudian Emperors</vt:lpstr>
      <vt:lpstr>The “Good Emperors”</vt:lpstr>
      <vt:lpstr>Slide 16</vt:lpstr>
      <vt:lpstr>Slide 17</vt:lpstr>
      <vt:lpstr>Economy</vt:lpstr>
      <vt:lpstr>Slide 19</vt:lpstr>
      <vt:lpstr>Economy</vt:lpstr>
      <vt:lpstr>Study Central</vt:lpstr>
    </vt:vector>
  </TitlesOfParts>
  <Company>San Jose State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Fall of the Roman Republic</dc:title>
  <dc:creator>Rachel Nolan</dc:creator>
  <cp:lastModifiedBy>Rachel Nolan</cp:lastModifiedBy>
  <cp:revision>17</cp:revision>
  <dcterms:created xsi:type="dcterms:W3CDTF">2011-10-12T05:34:47Z</dcterms:created>
  <dcterms:modified xsi:type="dcterms:W3CDTF">2011-10-13T14:56:35Z</dcterms:modified>
</cp:coreProperties>
</file>