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85" r:id="rId2"/>
    <p:sldId id="286" r:id="rId3"/>
    <p:sldId id="256" r:id="rId4"/>
    <p:sldId id="259" r:id="rId5"/>
    <p:sldId id="257" r:id="rId6"/>
    <p:sldId id="260" r:id="rId7"/>
    <p:sldId id="265" r:id="rId8"/>
    <p:sldId id="266" r:id="rId9"/>
    <p:sldId id="262" r:id="rId10"/>
    <p:sldId id="263" r:id="rId11"/>
    <p:sldId id="264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E1E57A9E-2801-1F4D-B278-1C5E65C33E54}" type="datetimeFigureOut">
              <a:rPr lang="en-US" smtClean="0"/>
              <a:t>11/1/11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A7F93DC-5D09-EF4B-8F5E-B168530264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09874" y="1782524"/>
            <a:ext cx="6334125" cy="1470025"/>
          </a:xfrm>
        </p:spPr>
        <p:txBody>
          <a:bodyPr/>
          <a:lstStyle/>
          <a:p>
            <a:r>
              <a:rPr lang="en-US" dirty="0" smtClean="0"/>
              <a:t>China in the Middle Ages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587751" y="4889499"/>
            <a:ext cx="5191124" cy="18573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Stephanie - The Mongols In China</a:t>
            </a:r>
          </a:p>
          <a:p>
            <a:endParaRPr lang="en-US" sz="2800" dirty="0" smtClean="0"/>
          </a:p>
          <a:p>
            <a:r>
              <a:rPr lang="en-US" sz="2800" dirty="0" smtClean="0"/>
              <a:t>Shanda - The Ming Dynasty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6533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 Rule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735138"/>
            <a:ext cx="8270875" cy="40560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Kublai became the new Khan (ruler)</a:t>
            </a:r>
          </a:p>
          <a:p>
            <a:r>
              <a:rPr lang="en-US" dirty="0" smtClean="0"/>
              <a:t>Moved capital to Khanbaliq (Beijing)</a:t>
            </a:r>
            <a:endParaRPr lang="en-US" dirty="0" smtClean="0"/>
          </a:p>
          <a:p>
            <a:r>
              <a:rPr lang="en-US" dirty="0"/>
              <a:t>1271 Kublai </a:t>
            </a:r>
            <a:r>
              <a:rPr lang="en-US" dirty="0" smtClean="0"/>
              <a:t>Khan named himself the new emperor of China</a:t>
            </a:r>
          </a:p>
          <a:p>
            <a:r>
              <a:rPr lang="en-US" dirty="0" smtClean="0"/>
              <a:t>Conquered the rest of Southern China and ended the Song Dynasty</a:t>
            </a:r>
          </a:p>
          <a:p>
            <a:r>
              <a:rPr lang="en-US" dirty="0"/>
              <a:t>Kublai Khan </a:t>
            </a:r>
            <a:r>
              <a:rPr lang="en-US" dirty="0" smtClean="0"/>
              <a:t>ruled the Yuan Dynasty for 30 years</a:t>
            </a:r>
          </a:p>
          <a:p>
            <a:r>
              <a:rPr lang="en-US" dirty="0" smtClean="0"/>
              <a:t>The </a:t>
            </a:r>
            <a:r>
              <a:rPr lang="en-US" dirty="0"/>
              <a:t>M</a:t>
            </a:r>
            <a:r>
              <a:rPr lang="en-US" dirty="0" smtClean="0"/>
              <a:t>ongols had their own language, laws and customs that were separate from the Chinese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639762"/>
          </a:xfrm>
        </p:spPr>
        <p:txBody>
          <a:bodyPr/>
          <a:lstStyle/>
          <a:p>
            <a:r>
              <a:rPr lang="en-US" sz="4000" dirty="0" smtClean="0"/>
              <a:t>Trade and Conquest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6" y="1539875"/>
            <a:ext cx="8159750" cy="5079999"/>
          </a:xfrm>
        </p:spPr>
        <p:txBody>
          <a:bodyPr>
            <a:normAutofit/>
          </a:bodyPr>
          <a:lstStyle/>
          <a:p>
            <a:r>
              <a:rPr lang="en-US" dirty="0" smtClean="0"/>
              <a:t>China prospered because of increased trade</a:t>
            </a:r>
          </a:p>
          <a:p>
            <a:pPr lvl="1"/>
            <a:r>
              <a:rPr lang="en-US" dirty="0" smtClean="0"/>
              <a:t>Goods that were imported</a:t>
            </a:r>
          </a:p>
          <a:p>
            <a:pPr lvl="3"/>
            <a:r>
              <a:rPr lang="en-US" dirty="0" smtClean="0"/>
              <a:t>Silver</a:t>
            </a:r>
          </a:p>
          <a:p>
            <a:pPr lvl="3"/>
            <a:r>
              <a:rPr lang="en-US" dirty="0" smtClean="0"/>
              <a:t>Spices</a:t>
            </a:r>
          </a:p>
          <a:p>
            <a:pPr lvl="3"/>
            <a:r>
              <a:rPr lang="en-US" dirty="0" smtClean="0"/>
              <a:t>Carpets </a:t>
            </a:r>
          </a:p>
          <a:p>
            <a:pPr lvl="3"/>
            <a:r>
              <a:rPr lang="en-US" dirty="0" smtClean="0"/>
              <a:t>Cotton</a:t>
            </a:r>
          </a:p>
          <a:p>
            <a:pPr lvl="1"/>
            <a:r>
              <a:rPr lang="en-US" dirty="0" smtClean="0"/>
              <a:t>Goods that were exported</a:t>
            </a:r>
          </a:p>
          <a:p>
            <a:pPr lvl="3"/>
            <a:r>
              <a:rPr lang="en-US" dirty="0" smtClean="0"/>
              <a:t>Tea</a:t>
            </a:r>
          </a:p>
          <a:p>
            <a:pPr lvl="3"/>
            <a:r>
              <a:rPr lang="en-US" dirty="0" smtClean="0"/>
              <a:t>Silk</a:t>
            </a:r>
          </a:p>
          <a:p>
            <a:pPr lvl="3"/>
            <a:r>
              <a:rPr lang="en-US" dirty="0" smtClean="0"/>
              <a:t>Porcelain</a:t>
            </a:r>
          </a:p>
          <a:p>
            <a:r>
              <a:rPr lang="en-US" dirty="0" smtClean="0"/>
              <a:t>The Mongols also conquered Vietnam and Northern Korea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9250" y="5791200"/>
            <a:ext cx="2708791" cy="1163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3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635" y="514351"/>
            <a:ext cx="7943850" cy="868362"/>
          </a:xfrm>
        </p:spPr>
        <p:txBody>
          <a:bodyPr/>
          <a:lstStyle/>
          <a:p>
            <a:r>
              <a:rPr lang="en-US" dirty="0" smtClean="0"/>
              <a:t>Genghis Khan: Villain or Hero?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636" y="4841876"/>
            <a:ext cx="7943850" cy="1885950"/>
          </a:xfrm>
        </p:spPr>
        <p:txBody>
          <a:bodyPr/>
          <a:lstStyle/>
          <a:p>
            <a:r>
              <a:rPr lang="en-US" dirty="0" smtClean="0"/>
              <a:t>Was Genghis Kahn a ruthless warrior who enjoyed causing death and destruction or was he a skilled leader who improved the lives of those in his empire, or both?</a:t>
            </a:r>
            <a:endParaRPr lang="en-US" dirty="0"/>
          </a:p>
        </p:txBody>
      </p:sp>
      <p:pic>
        <p:nvPicPr>
          <p:cNvPr id="6" name="Content Placeholder 5" descr="genghis-kh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1" r="-5671"/>
          <a:stretch>
            <a:fillRect/>
          </a:stretch>
        </p:blipFill>
        <p:spPr>
          <a:xfrm>
            <a:off x="1374775" y="1497014"/>
            <a:ext cx="2745454" cy="3122611"/>
          </a:xfrm>
          <a:prstGeom prst="rect">
            <a:avLst/>
          </a:prstGeom>
        </p:spPr>
      </p:pic>
      <p:pic>
        <p:nvPicPr>
          <p:cNvPr id="7" name="Picture 6" descr="thumbnail.as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11" y="1497014"/>
            <a:ext cx="2237873" cy="3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0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9999" y="1117504"/>
            <a:ext cx="6429376" cy="147002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The Ming Dynasty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4624" y="4333875"/>
            <a:ext cx="4702175" cy="18968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By </a:t>
            </a:r>
            <a:r>
              <a:rPr lang="en-US" sz="2400" dirty="0" smtClean="0"/>
              <a:t>Shanda Modrall</a:t>
            </a:r>
          </a:p>
          <a:p>
            <a:endParaRPr lang="en-US" sz="2400" dirty="0"/>
          </a:p>
          <a:p>
            <a:r>
              <a:rPr lang="en-US" sz="2400" dirty="0" smtClean="0"/>
              <a:t>Standard:  7.3.4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780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78"/>
            <a:ext cx="8229600" cy="1143000"/>
          </a:xfrm>
        </p:spPr>
        <p:txBody>
          <a:bodyPr/>
          <a:lstStyle/>
          <a:p>
            <a:r>
              <a:rPr lang="en-US" dirty="0" smtClean="0"/>
              <a:t>Decline of Mongol Empire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1673"/>
            <a:ext cx="4813300" cy="5666327"/>
          </a:xfrm>
        </p:spPr>
        <p:txBody>
          <a:bodyPr>
            <a:normAutofit/>
          </a:bodyPr>
          <a:lstStyle/>
          <a:p>
            <a:r>
              <a:rPr lang="en-US" dirty="0" smtClean="0"/>
              <a:t>Kublai Khan died in 1294</a:t>
            </a:r>
          </a:p>
          <a:p>
            <a:r>
              <a:rPr lang="en-US" dirty="0" smtClean="0"/>
              <a:t>Weak rulers → decline in power</a:t>
            </a:r>
          </a:p>
          <a:p>
            <a:r>
              <a:rPr lang="en-US" dirty="0" smtClean="0"/>
              <a:t>Mongols broke away from Yuan dynasty </a:t>
            </a:r>
          </a:p>
          <a:p>
            <a:pPr lvl="1"/>
            <a:r>
              <a:rPr lang="en-US" dirty="0" smtClean="0"/>
              <a:t>Chinese resented Mongol control</a:t>
            </a:r>
          </a:p>
          <a:p>
            <a:pPr lvl="1"/>
            <a:r>
              <a:rPr lang="en-US" dirty="0" smtClean="0"/>
              <a:t>Chinese wanted their own dynasty</a:t>
            </a:r>
          </a:p>
          <a:p>
            <a:r>
              <a:rPr lang="en-US" dirty="0" smtClean="0"/>
              <a:t>Series of rebellions drove out Mongols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1693430"/>
            <a:ext cx="3764566" cy="37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4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Ming Dynasty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89778"/>
            <a:ext cx="8391765" cy="4236386"/>
          </a:xfrm>
        </p:spPr>
        <p:txBody>
          <a:bodyPr>
            <a:normAutofit/>
          </a:bodyPr>
          <a:lstStyle/>
          <a:p>
            <a:r>
              <a:rPr lang="en-US" b="1" dirty="0" smtClean="0"/>
              <a:t>Zhu </a:t>
            </a:r>
            <a:r>
              <a:rPr lang="en-US" b="1" dirty="0" err="1" smtClean="0"/>
              <a:t>Yuanzhang</a:t>
            </a:r>
            <a:r>
              <a:rPr lang="en-US" b="1" dirty="0" smtClean="0"/>
              <a:t> </a:t>
            </a:r>
            <a:r>
              <a:rPr lang="en-US" dirty="0" smtClean="0"/>
              <a:t>(JOO YOO-AHN-JAHNG)</a:t>
            </a:r>
          </a:p>
          <a:p>
            <a:pPr lvl="1"/>
            <a:r>
              <a:rPr lang="en-US" dirty="0" smtClean="0"/>
              <a:t>Rebel leader</a:t>
            </a:r>
          </a:p>
          <a:p>
            <a:pPr lvl="1"/>
            <a:r>
              <a:rPr lang="en-US" b="1" dirty="0" smtClean="0"/>
              <a:t>Became emperor in 1368</a:t>
            </a:r>
          </a:p>
          <a:p>
            <a:pPr lvl="1"/>
            <a:r>
              <a:rPr lang="en-US" dirty="0" smtClean="0"/>
              <a:t>Reunited country and brought order</a:t>
            </a:r>
          </a:p>
          <a:p>
            <a:pPr lvl="1"/>
            <a:r>
              <a:rPr lang="en-US" dirty="0" smtClean="0"/>
              <a:t>Set up </a:t>
            </a:r>
            <a:r>
              <a:rPr lang="en-US" b="1" dirty="0" smtClean="0"/>
              <a:t>capital in Nanjing </a:t>
            </a:r>
            <a:r>
              <a:rPr lang="en-US" dirty="0" smtClean="0"/>
              <a:t>(NAHN-JIHNG)</a:t>
            </a:r>
          </a:p>
          <a:p>
            <a:pPr lvl="1"/>
            <a:r>
              <a:rPr lang="en-US" dirty="0" smtClean="0"/>
              <a:t>Founded “Ming” or “</a:t>
            </a:r>
            <a:r>
              <a:rPr lang="en-US" b="1" dirty="0" smtClean="0"/>
              <a:t>Brilliant</a:t>
            </a:r>
            <a:r>
              <a:rPr lang="en-US" dirty="0" smtClean="0"/>
              <a:t>” dynasty</a:t>
            </a:r>
          </a:p>
          <a:p>
            <a:pPr lvl="1"/>
            <a:r>
              <a:rPr lang="en-US" dirty="0" smtClean="0"/>
              <a:t>Changed name to </a:t>
            </a:r>
            <a:r>
              <a:rPr lang="en-US" b="1" dirty="0" smtClean="0"/>
              <a:t>Hong Wu </a:t>
            </a:r>
            <a:r>
              <a:rPr lang="en-US" dirty="0" smtClean="0"/>
              <a:t>or “Military Emperor”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58" y="1205983"/>
            <a:ext cx="2082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6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0-29 at 12.0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7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Wu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341"/>
          </a:xfrm>
        </p:spPr>
        <p:txBody>
          <a:bodyPr>
            <a:normAutofit/>
          </a:bodyPr>
          <a:lstStyle/>
          <a:p>
            <a:r>
              <a:rPr lang="en-US" dirty="0" smtClean="0"/>
              <a:t>Hang Wu or “Military Emperor”</a:t>
            </a:r>
          </a:p>
          <a:p>
            <a:pPr lvl="1"/>
            <a:r>
              <a:rPr lang="en-US" dirty="0" smtClean="0"/>
              <a:t>Very </a:t>
            </a:r>
            <a:r>
              <a:rPr lang="en-US" b="1" dirty="0" smtClean="0"/>
              <a:t>cruel </a:t>
            </a:r>
            <a:r>
              <a:rPr lang="en-US" dirty="0" smtClean="0"/>
              <a:t>leader</a:t>
            </a:r>
          </a:p>
          <a:p>
            <a:pPr lvl="1"/>
            <a:r>
              <a:rPr lang="en-US" b="1" dirty="0" smtClean="0"/>
              <a:t>Trusted no one</a:t>
            </a:r>
          </a:p>
          <a:p>
            <a:pPr lvl="1"/>
            <a:r>
              <a:rPr lang="en-US" b="1" dirty="0" smtClean="0"/>
              <a:t>Killed officials </a:t>
            </a:r>
            <a:r>
              <a:rPr lang="en-US" dirty="0" smtClean="0"/>
              <a:t>he suspected of </a:t>
            </a:r>
          </a:p>
          <a:p>
            <a:pPr marL="457200" lvl="1" indent="0">
              <a:buNone/>
            </a:pPr>
            <a:r>
              <a:rPr lang="en-US" b="1" dirty="0"/>
              <a:t>	</a:t>
            </a:r>
            <a:r>
              <a:rPr lang="en-US" b="1" dirty="0" smtClean="0"/>
              <a:t>treason</a:t>
            </a:r>
            <a:r>
              <a:rPr lang="en-US" dirty="0" smtClean="0"/>
              <a:t> or </a:t>
            </a:r>
            <a:r>
              <a:rPr lang="en-US" b="1" dirty="0" smtClean="0"/>
              <a:t>disloyalty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Hang Wu ruled for 30 yrs.</a:t>
            </a:r>
          </a:p>
          <a:p>
            <a:r>
              <a:rPr lang="en-US" dirty="0" smtClean="0"/>
              <a:t>Died in 1398</a:t>
            </a:r>
          </a:p>
          <a:p>
            <a:r>
              <a:rPr lang="en-US" b="1" dirty="0" smtClean="0"/>
              <a:t>Son became emperor – Yong Le </a:t>
            </a:r>
            <a:r>
              <a:rPr lang="en-US" dirty="0" smtClean="0"/>
              <a:t>(YUNG LEE)</a:t>
            </a:r>
          </a:p>
          <a:p>
            <a:pPr lvl="1"/>
            <a:r>
              <a:rPr lang="en-US" dirty="0" smtClean="0"/>
              <a:t>Moved </a:t>
            </a:r>
            <a:r>
              <a:rPr lang="en-US" b="1" dirty="0" smtClean="0"/>
              <a:t>capital </a:t>
            </a:r>
            <a:r>
              <a:rPr lang="en-US" dirty="0" smtClean="0"/>
              <a:t>north to </a:t>
            </a:r>
            <a:r>
              <a:rPr lang="en-US" b="1" dirty="0" smtClean="0"/>
              <a:t>Beijing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76" t="20671" r="10335" b="3885"/>
          <a:stretch/>
        </p:blipFill>
        <p:spPr>
          <a:xfrm>
            <a:off x="6123721" y="1635682"/>
            <a:ext cx="2767015" cy="36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Yong 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272" y="1417638"/>
            <a:ext cx="4271527" cy="5234376"/>
          </a:xfrm>
        </p:spPr>
        <p:txBody>
          <a:bodyPr>
            <a:normAutofit/>
          </a:bodyPr>
          <a:lstStyle/>
          <a:p>
            <a:r>
              <a:rPr lang="en-US" dirty="0" smtClean="0"/>
              <a:t>Built </a:t>
            </a:r>
            <a:r>
              <a:rPr lang="en-US" b="1" dirty="0" smtClean="0"/>
              <a:t>Imperial City</a:t>
            </a:r>
          </a:p>
          <a:p>
            <a:pPr lvl="1"/>
            <a:r>
              <a:rPr lang="en-US" dirty="0" smtClean="0"/>
              <a:t>Large palaces and Government buildings	</a:t>
            </a:r>
          </a:p>
          <a:p>
            <a:r>
              <a:rPr lang="en-US" b="1" dirty="0" smtClean="0"/>
              <a:t>Forbidden City </a:t>
            </a:r>
            <a:r>
              <a:rPr lang="en-US" dirty="0" smtClean="0"/>
              <a:t>in center of Imperial City</a:t>
            </a:r>
          </a:p>
          <a:p>
            <a:pPr lvl="1"/>
            <a:r>
              <a:rPr lang="en-US" dirty="0" smtClean="0"/>
              <a:t>Only </a:t>
            </a:r>
            <a:r>
              <a:rPr lang="en-US" b="1" dirty="0" smtClean="0"/>
              <a:t>top officials </a:t>
            </a:r>
            <a:r>
              <a:rPr lang="en-US" dirty="0" smtClean="0"/>
              <a:t>could enter</a:t>
            </a:r>
          </a:p>
          <a:p>
            <a:pPr lvl="1"/>
            <a:r>
              <a:rPr lang="en-US" b="1" dirty="0" smtClean="0"/>
              <a:t>Emperor’s home</a:t>
            </a:r>
          </a:p>
          <a:p>
            <a:pPr lvl="1"/>
            <a:r>
              <a:rPr lang="en-US" dirty="0" smtClean="0"/>
              <a:t>Beautiful gardens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3" y="1417638"/>
            <a:ext cx="4279190" cy="45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870"/>
            <a:ext cx="5654991" cy="6721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4029" y="830297"/>
            <a:ext cx="3609971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Meridian Gate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Gate of Devine Might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West Glorious Gate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East Glorious Gate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Corner towers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Gate of Supreme Harmony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Hall of Supreme Harmony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200" dirty="0" smtClean="0"/>
              <a:t>Hall of Military Eminence</a:t>
            </a:r>
            <a:endParaRPr lang="en-US" sz="2200" dirty="0"/>
          </a:p>
          <a:p>
            <a:pPr marL="342900" indent="-342900">
              <a:buAutoNum type="alphaUcPeriod" startAt="10"/>
            </a:pPr>
            <a:r>
              <a:rPr lang="en-US" sz="2200" dirty="0" smtClean="0"/>
              <a:t>Hall of Literary Glory</a:t>
            </a:r>
          </a:p>
          <a:p>
            <a:pPr marL="342900" indent="-342900">
              <a:buAutoNum type="alphaUcPeriod" startAt="10"/>
            </a:pPr>
            <a:r>
              <a:rPr lang="en-US" sz="2200" dirty="0" smtClean="0"/>
              <a:t>Southern Three Places</a:t>
            </a:r>
          </a:p>
          <a:p>
            <a:pPr marL="342900" indent="-342900">
              <a:buAutoNum type="alphaUcPeriod" startAt="10"/>
            </a:pPr>
            <a:r>
              <a:rPr lang="en-US" sz="2200" dirty="0" smtClean="0"/>
              <a:t>Palace of Heavenly Purity</a:t>
            </a:r>
          </a:p>
          <a:p>
            <a:pPr marL="342900" indent="-342900">
              <a:buAutoNum type="alphaUcPeriod" startAt="10"/>
            </a:pPr>
            <a:r>
              <a:rPr lang="en-US" sz="2200" dirty="0" smtClean="0"/>
              <a:t>Imperial garden</a:t>
            </a:r>
          </a:p>
          <a:p>
            <a:pPr marL="342900" indent="-342900">
              <a:buAutoNum type="alphaUcPeriod" startAt="10"/>
            </a:pPr>
            <a:r>
              <a:rPr lang="en-US" sz="2200" dirty="0" smtClean="0"/>
              <a:t>Hall of Mental Cultivation</a:t>
            </a:r>
          </a:p>
          <a:p>
            <a:pPr marL="342900" indent="-342900">
              <a:buAutoNum type="alphaUcPeriod" startAt="10"/>
            </a:pPr>
            <a:r>
              <a:rPr lang="en-US" sz="2200" dirty="0" smtClean="0"/>
              <a:t>Palace of Tranquil Longevity</a:t>
            </a:r>
          </a:p>
        </p:txBody>
      </p:sp>
    </p:spTree>
    <p:extLst>
      <p:ext uri="{BB962C8B-B14F-4D97-AF65-F5344CB8AC3E}">
        <p14:creationId xmlns:p14="http://schemas.microsoft.com/office/powerpoint/2010/main" val="69421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75" y="1417638"/>
            <a:ext cx="8802595" cy="49663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7.3</a:t>
            </a:r>
            <a:r>
              <a:rPr lang="en-US" dirty="0"/>
              <a:t> Students analyze the geographic, political, economic, religious, and social structures of the civilizations of China in the Middle Ages.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    Describe the reunification of China under the Tang Dynasty and reasons for the spread of Buddhism in Tang China, Korea, and Japan.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    Describe agricultural, technological, and commercial developments during the Tang and Sung periods</a:t>
            </a:r>
            <a:r>
              <a:rPr lang="en-US" dirty="0" smtClean="0"/>
              <a:t>.</a:t>
            </a:r>
            <a:r>
              <a:rPr lang="en-US" dirty="0"/>
              <a:t> 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3</a:t>
            </a:r>
            <a:r>
              <a:rPr lang="en-US" b="1" dirty="0"/>
              <a:t>.    Analyze the influences of Confucianism and changes in Confucian thought during the Sung and Mongol periods</a:t>
            </a:r>
            <a:r>
              <a:rPr lang="en-US" b="1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4</a:t>
            </a:r>
            <a:r>
              <a:rPr lang="en-US" b="1" dirty="0"/>
              <a:t>.    Understand the importance of both overland trade and maritime expeditions between China and other civilizations in the Mongol Ascendancy and Ming Dynasty</a:t>
            </a:r>
            <a:r>
              <a:rPr lang="en-US" b="1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dirty="0"/>
              <a:t>.    Trace the historic influence of such discoveries as tea, the manufacture of paper, wood-block printing, the compass, and gunpowder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6</a:t>
            </a:r>
            <a:r>
              <a:rPr lang="en-US" dirty="0"/>
              <a:t>.    Describe the development of the imperial state and the scholar-official class.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75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0" t="29840" r="5562"/>
          <a:stretch/>
        </p:blipFill>
        <p:spPr>
          <a:xfrm>
            <a:off x="151203" y="166300"/>
            <a:ext cx="5129940" cy="2967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8081" y="166300"/>
            <a:ext cx="4533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Mandarin Gate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03" y="3338756"/>
            <a:ext cx="4672172" cy="33581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203" y="5975627"/>
            <a:ext cx="4672172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Hall of Supreme Harmony</a:t>
            </a:r>
            <a:endParaRPr lang="en-US" sz="3200" b="1" dirty="0">
              <a:ln w="1905"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49" y="3338755"/>
            <a:ext cx="4017611" cy="26679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96149" y="5845419"/>
            <a:ext cx="395492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Palace of Heavenly </a:t>
            </a:r>
          </a:p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Purity (Throne)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4895" y="166300"/>
            <a:ext cx="2286000" cy="304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87847" y="48479"/>
            <a:ext cx="1661993" cy="3120005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Hall of</a:t>
            </a:r>
          </a:p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Mental</a:t>
            </a:r>
          </a:p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Cultivation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41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Ming 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00" y="1600200"/>
            <a:ext cx="4048649" cy="4525963"/>
          </a:xfrm>
        </p:spPr>
        <p:txBody>
          <a:bodyPr/>
          <a:lstStyle/>
          <a:p>
            <a:r>
              <a:rPr lang="en-US" b="1" dirty="0" smtClean="0"/>
              <a:t>Emperors</a:t>
            </a:r>
          </a:p>
          <a:p>
            <a:pPr lvl="1"/>
            <a:r>
              <a:rPr lang="en-US" dirty="0" smtClean="0"/>
              <a:t>Made </a:t>
            </a:r>
            <a:r>
              <a:rPr lang="en-US" b="1" dirty="0" smtClean="0"/>
              <a:t>all decisions</a:t>
            </a:r>
          </a:p>
          <a:p>
            <a:pPr lvl="1"/>
            <a:r>
              <a:rPr lang="en-US" dirty="0" smtClean="0"/>
              <a:t>Used </a:t>
            </a:r>
            <a:r>
              <a:rPr lang="en-US" b="1" dirty="0" smtClean="0"/>
              <a:t>officials</a:t>
            </a:r>
          </a:p>
          <a:p>
            <a:pPr lvl="1"/>
            <a:r>
              <a:rPr lang="en-US" dirty="0" smtClean="0"/>
              <a:t>Restored </a:t>
            </a:r>
            <a:r>
              <a:rPr lang="en-US" b="1" dirty="0" smtClean="0"/>
              <a:t>civil service </a:t>
            </a:r>
            <a:r>
              <a:rPr lang="en-US" dirty="0" smtClean="0"/>
              <a:t>exams</a:t>
            </a:r>
          </a:p>
          <a:p>
            <a:pPr lvl="2"/>
            <a:r>
              <a:rPr lang="en-US" dirty="0" smtClean="0"/>
              <a:t>Made them </a:t>
            </a:r>
            <a:r>
              <a:rPr lang="en-US" b="1" dirty="0" smtClean="0"/>
              <a:t>harder</a:t>
            </a:r>
          </a:p>
          <a:p>
            <a:pPr lvl="1"/>
            <a:r>
              <a:rPr lang="en-US" dirty="0" smtClean="0"/>
              <a:t>Carried out </a:t>
            </a:r>
            <a:r>
              <a:rPr lang="en-US" b="1" dirty="0" smtClean="0"/>
              <a:t>census</a:t>
            </a:r>
          </a:p>
          <a:p>
            <a:pPr lvl="2"/>
            <a:r>
              <a:rPr lang="en-US" dirty="0" smtClean="0"/>
              <a:t>Helped to collect taxes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10560" y="1586302"/>
            <a:ext cx="404864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Economy ↑</a:t>
            </a:r>
          </a:p>
          <a:p>
            <a:pPr lvl="1"/>
            <a:r>
              <a:rPr lang="en-US" b="1" dirty="0" smtClean="0"/>
              <a:t>Rebuilt</a:t>
            </a:r>
            <a:r>
              <a:rPr lang="en-US" dirty="0" smtClean="0"/>
              <a:t> farms and canals </a:t>
            </a:r>
          </a:p>
          <a:p>
            <a:pPr lvl="1"/>
            <a:r>
              <a:rPr lang="en-US" b="1" dirty="0" smtClean="0"/>
              <a:t>New farms</a:t>
            </a:r>
          </a:p>
          <a:p>
            <a:pPr lvl="1"/>
            <a:r>
              <a:rPr lang="en-US" b="1" dirty="0" smtClean="0"/>
              <a:t>Planted new forests</a:t>
            </a:r>
          </a:p>
          <a:p>
            <a:pPr lvl="1"/>
            <a:r>
              <a:rPr lang="en-US" dirty="0" smtClean="0"/>
              <a:t>New </a:t>
            </a:r>
            <a:r>
              <a:rPr lang="en-US" b="1" dirty="0" smtClean="0"/>
              <a:t>paved roads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33" y="4686646"/>
            <a:ext cx="2446321" cy="1868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94" y="4741526"/>
            <a:ext cx="2571009" cy="17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2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Ming 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65490" cy="452596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Agriculture</a:t>
            </a:r>
            <a:r>
              <a:rPr lang="en-US" dirty="0" smtClean="0"/>
              <a:t> thrived</a:t>
            </a:r>
          </a:p>
          <a:p>
            <a:r>
              <a:rPr lang="en-US" dirty="0" smtClean="0"/>
              <a:t>Rulers repaired &amp; </a:t>
            </a:r>
            <a:r>
              <a:rPr lang="en-US" dirty="0" smtClean="0"/>
              <a:t>expanded the </a:t>
            </a:r>
            <a:r>
              <a:rPr lang="en-US" b="1" dirty="0" smtClean="0"/>
              <a:t>Grand </a:t>
            </a:r>
            <a:r>
              <a:rPr lang="en-US" b="1" dirty="0" smtClean="0"/>
              <a:t>Canal</a:t>
            </a:r>
          </a:p>
          <a:p>
            <a:pPr lvl="1"/>
            <a:r>
              <a:rPr lang="en-US" b="1" dirty="0" smtClean="0"/>
              <a:t>Rice and goods shipped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southern to northern China connected</a:t>
            </a:r>
          </a:p>
          <a:p>
            <a:r>
              <a:rPr lang="en-US" dirty="0" smtClean="0"/>
              <a:t>Imported </a:t>
            </a:r>
            <a:r>
              <a:rPr lang="en-US" b="1" dirty="0" smtClean="0"/>
              <a:t>faster growing rice</a:t>
            </a:r>
          </a:p>
          <a:p>
            <a:pPr lvl="1"/>
            <a:r>
              <a:rPr lang="en-US" dirty="0" smtClean="0"/>
              <a:t>Helped feed growing population</a:t>
            </a:r>
          </a:p>
          <a:p>
            <a:r>
              <a:rPr lang="en-US" dirty="0" smtClean="0"/>
              <a:t>Farmers grew </a:t>
            </a:r>
            <a:r>
              <a:rPr lang="en-US" b="1" dirty="0" smtClean="0"/>
              <a:t>cotton</a:t>
            </a:r>
            <a:r>
              <a:rPr lang="en-US" dirty="0" smtClean="0"/>
              <a:t>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wove into fabric	</a:t>
            </a:r>
          </a:p>
          <a:p>
            <a:pPr lvl="1"/>
            <a:r>
              <a:rPr lang="en-US" dirty="0" smtClean="0"/>
              <a:t>Chinese started wearing </a:t>
            </a:r>
          </a:p>
          <a:p>
            <a:pPr marL="457200" lvl="1" indent="0">
              <a:buNone/>
            </a:pPr>
            <a:r>
              <a:rPr lang="en-US" dirty="0" smtClean="0"/>
              <a:t>    cotton cloth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" t="8884" r="18148"/>
          <a:stretch/>
        </p:blipFill>
        <p:spPr>
          <a:xfrm>
            <a:off x="5379052" y="4274298"/>
            <a:ext cx="2975108" cy="2350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077" y="912152"/>
            <a:ext cx="2546458" cy="253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3194"/>
            <a:ext cx="8229600" cy="4525963"/>
          </a:xfrm>
        </p:spPr>
        <p:txBody>
          <a:bodyPr/>
          <a:lstStyle/>
          <a:p>
            <a:r>
              <a:rPr lang="en-US" dirty="0" smtClean="0"/>
              <a:t>Merchants and Artisans grew </a:t>
            </a:r>
            <a:r>
              <a:rPr lang="en-US" b="1" dirty="0" smtClean="0"/>
              <a:t>wealthier</a:t>
            </a:r>
          </a:p>
          <a:p>
            <a:pPr lvl="1"/>
            <a:r>
              <a:rPr lang="en-US" dirty="0" smtClean="0"/>
              <a:t>Wanted to learn more be </a:t>
            </a:r>
            <a:r>
              <a:rPr lang="en-US" b="1" dirty="0" smtClean="0"/>
              <a:t>entertained</a:t>
            </a:r>
          </a:p>
          <a:p>
            <a:r>
              <a:rPr lang="en-US" dirty="0" smtClean="0"/>
              <a:t>Chinese writers produced many </a:t>
            </a:r>
            <a:r>
              <a:rPr lang="en-US" b="1" dirty="0" smtClean="0"/>
              <a:t>novels</a:t>
            </a:r>
          </a:p>
          <a:p>
            <a:r>
              <a:rPr lang="en-US" dirty="0" smtClean="0"/>
              <a:t>Enjoyed dramas on stage that included: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650420"/>
              </p:ext>
            </p:extLst>
          </p:nvPr>
        </p:nvGraphicFramePr>
        <p:xfrm>
          <a:off x="846737" y="3740323"/>
          <a:ext cx="7287984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4850"/>
                <a:gridCol w="2056361"/>
                <a:gridCol w="2736773"/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aseline="0" dirty="0" smtClean="0"/>
                        <a:t>Spoken word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baseline="0" dirty="0" smtClean="0"/>
                        <a:t>Songs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Dance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Costumes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Symbols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smtClean="0"/>
                        <a:t>gestures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86" y="4654002"/>
            <a:ext cx="3269239" cy="210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7956"/>
          <a:stretch/>
        </p:blipFill>
        <p:spPr>
          <a:xfrm>
            <a:off x="774720" y="4744710"/>
            <a:ext cx="2882775" cy="1962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406" y="5218906"/>
            <a:ext cx="955729" cy="9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Explores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88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Yong Le sent fleet on </a:t>
            </a:r>
            <a:r>
              <a:rPr lang="en-US" b="1" dirty="0" smtClean="0"/>
              <a:t>7 </a:t>
            </a:r>
            <a:r>
              <a:rPr lang="en-US" b="1" dirty="0" smtClean="0"/>
              <a:t>oversea </a:t>
            </a:r>
            <a:r>
              <a:rPr lang="en-US" b="1" dirty="0" smtClean="0"/>
              <a:t>voyages</a:t>
            </a:r>
            <a:r>
              <a:rPr lang="en-US" dirty="0" smtClean="0"/>
              <a:t> (1405-1431)</a:t>
            </a:r>
          </a:p>
          <a:p>
            <a:pPr lvl="1"/>
            <a:r>
              <a:rPr lang="en-US" dirty="0" smtClean="0"/>
              <a:t>To </a:t>
            </a:r>
            <a:r>
              <a:rPr lang="en-US" b="1" dirty="0" smtClean="0"/>
              <a:t>trade</a:t>
            </a:r>
            <a:r>
              <a:rPr lang="en-US" dirty="0" smtClean="0"/>
              <a:t> with other kingdoms</a:t>
            </a:r>
          </a:p>
          <a:p>
            <a:pPr lvl="1"/>
            <a:r>
              <a:rPr lang="en-US" dirty="0" smtClean="0"/>
              <a:t>To show </a:t>
            </a:r>
            <a:r>
              <a:rPr lang="en-US" b="1" dirty="0" smtClean="0"/>
              <a:t>China’s power</a:t>
            </a:r>
          </a:p>
          <a:p>
            <a:pPr lvl="1"/>
            <a:r>
              <a:rPr lang="en-US" dirty="0" smtClean="0"/>
              <a:t>To demand weaker kingdoms                                       pay</a:t>
            </a:r>
            <a:r>
              <a:rPr lang="en-US" dirty="0"/>
              <a:t> </a:t>
            </a:r>
            <a:r>
              <a:rPr lang="en-US" dirty="0" smtClean="0"/>
              <a:t>tribute to China</a:t>
            </a:r>
          </a:p>
          <a:p>
            <a:r>
              <a:rPr lang="en-US" b="1" dirty="0" err="1" smtClean="0"/>
              <a:t>Zheng</a:t>
            </a:r>
            <a:r>
              <a:rPr lang="en-US" b="1" dirty="0" smtClean="0"/>
              <a:t> He </a:t>
            </a:r>
            <a:r>
              <a:rPr lang="en-US" dirty="0" smtClean="0"/>
              <a:t>(JUNG HUH)</a:t>
            </a:r>
          </a:p>
          <a:p>
            <a:pPr lvl="1"/>
            <a:r>
              <a:rPr lang="en-US" b="1" dirty="0" smtClean="0"/>
              <a:t>Leader of voyages</a:t>
            </a:r>
          </a:p>
          <a:p>
            <a:pPr lvl="1"/>
            <a:r>
              <a:rPr lang="en-US" dirty="0" smtClean="0"/>
              <a:t>Chinese Muslim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801" t="4005" r="14808" b="-3390"/>
          <a:stretch/>
        </p:blipFill>
        <p:spPr>
          <a:xfrm>
            <a:off x="5698652" y="2163828"/>
            <a:ext cx="3069076" cy="47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4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383638">
            <a:off x="165799" y="4183939"/>
            <a:ext cx="2762214" cy="1923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</a:t>
            </a:r>
            <a:r>
              <a:rPr lang="en-US" dirty="0" err="1" smtClean="0"/>
              <a:t>Zheng</a:t>
            </a:r>
            <a:r>
              <a:rPr lang="en-US" dirty="0" smtClean="0"/>
              <a:t> He’s Travels     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0" y="1600200"/>
            <a:ext cx="660012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voyage to </a:t>
            </a:r>
            <a:r>
              <a:rPr lang="en-US" b="1" dirty="0" smtClean="0"/>
              <a:t>southeast Asia</a:t>
            </a:r>
          </a:p>
          <a:p>
            <a:r>
              <a:rPr lang="en-US" b="1" dirty="0" smtClean="0"/>
              <a:t>Reached</a:t>
            </a:r>
            <a:r>
              <a:rPr lang="en-US" dirty="0" smtClean="0"/>
              <a:t>: India, Arabia, and East Africa</a:t>
            </a:r>
          </a:p>
          <a:p>
            <a:r>
              <a:rPr lang="en-US" b="1" dirty="0" smtClean="0"/>
              <a:t>Traded</a:t>
            </a:r>
            <a:r>
              <a:rPr lang="en-US" dirty="0" smtClean="0"/>
              <a:t> Chinese goods: </a:t>
            </a:r>
            <a:r>
              <a:rPr lang="en-US" b="1" dirty="0" smtClean="0"/>
              <a:t>silk</a:t>
            </a:r>
            <a:r>
              <a:rPr lang="en-US" dirty="0" smtClean="0"/>
              <a:t>, </a:t>
            </a:r>
            <a:r>
              <a:rPr lang="en-US" b="1" dirty="0" smtClean="0"/>
              <a:t>paper</a:t>
            </a:r>
            <a:r>
              <a:rPr lang="en-US" dirty="0" smtClean="0"/>
              <a:t> and </a:t>
            </a:r>
            <a:r>
              <a:rPr lang="en-US" b="1" dirty="0" smtClean="0"/>
              <a:t>porcelain</a:t>
            </a:r>
          </a:p>
          <a:p>
            <a:r>
              <a:rPr lang="en-US" b="1" dirty="0" smtClean="0"/>
              <a:t>Brought back</a:t>
            </a:r>
            <a:r>
              <a:rPr lang="en-US" dirty="0" smtClean="0"/>
              <a:t>: silver, spices, wood,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and zoo animals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Chinese </a:t>
            </a:r>
            <a:r>
              <a:rPr lang="en-US" b="1" dirty="0" smtClean="0"/>
              <a:t>Merchants </a:t>
            </a:r>
            <a:r>
              <a:rPr lang="en-US" b="1" dirty="0" smtClean="0"/>
              <a:t>settled</a:t>
            </a:r>
            <a:r>
              <a:rPr lang="en-US" dirty="0" smtClean="0"/>
              <a:t> in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/>
              <a:t>S</a:t>
            </a:r>
            <a:r>
              <a:rPr lang="en-US" dirty="0" smtClean="0"/>
              <a:t>outheast </a:t>
            </a:r>
            <a:r>
              <a:rPr lang="en-US" dirty="0" smtClean="0"/>
              <a:t>Asia and India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254000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320035" y="4032429"/>
            <a:ext cx="2224293" cy="2668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206" t="11935" r="4518" b="44995"/>
          <a:stretch/>
        </p:blipFill>
        <p:spPr>
          <a:xfrm>
            <a:off x="6145645" y="274638"/>
            <a:ext cx="2398683" cy="11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4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83008" y="988148"/>
            <a:ext cx="1218796" cy="1390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Decline of Ships and Overseas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52034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Chinese officials thought trips were too </a:t>
            </a:r>
            <a:r>
              <a:rPr lang="en-US" b="1" dirty="0" smtClean="0"/>
              <a:t>expensive</a:t>
            </a:r>
          </a:p>
          <a:p>
            <a:r>
              <a:rPr lang="en-US" dirty="0" smtClean="0"/>
              <a:t>Bad for China’s way of life because </a:t>
            </a:r>
            <a:r>
              <a:rPr lang="en-US" b="1" dirty="0" smtClean="0"/>
              <a:t>brought new culture</a:t>
            </a:r>
          </a:p>
          <a:p>
            <a:r>
              <a:rPr lang="en-US" dirty="0" smtClean="0"/>
              <a:t>Allowed </a:t>
            </a:r>
            <a:r>
              <a:rPr lang="en-US" b="1" dirty="0" smtClean="0"/>
              <a:t>merchants</a:t>
            </a:r>
            <a:r>
              <a:rPr lang="en-US" dirty="0" smtClean="0"/>
              <a:t> to become </a:t>
            </a:r>
            <a:r>
              <a:rPr lang="en-US" b="1" dirty="0" smtClean="0"/>
              <a:t>rich</a:t>
            </a:r>
            <a:endParaRPr lang="en-US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61634" y="1643690"/>
            <a:ext cx="4152034" cy="521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Went against Confucius’ teaching  </a:t>
            </a:r>
            <a:r>
              <a:rPr lang="en-US" b="1" dirty="0" smtClean="0"/>
              <a:t>“loyalty to society before own desires”</a:t>
            </a:r>
          </a:p>
          <a:p>
            <a:r>
              <a:rPr lang="en-US" dirty="0" smtClean="0"/>
              <a:t>Confucian officials convinced </a:t>
            </a:r>
            <a:r>
              <a:rPr lang="en-US" b="1" dirty="0" smtClean="0"/>
              <a:t>emperor</a:t>
            </a:r>
            <a:r>
              <a:rPr lang="en-US" dirty="0" smtClean="0"/>
              <a:t> to </a:t>
            </a:r>
            <a:r>
              <a:rPr lang="en-US" b="1" dirty="0" smtClean="0"/>
              <a:t>stop trade</a:t>
            </a:r>
          </a:p>
          <a:p>
            <a:r>
              <a:rPr lang="en-US" dirty="0" smtClean="0"/>
              <a:t>Boats destroyed, trade declined, boat technology forgotten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5733864"/>
            <a:ext cx="1456444" cy="1124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9" y="5699804"/>
            <a:ext cx="1456444" cy="1124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90" y="5733864"/>
            <a:ext cx="1456444" cy="11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875" y="503238"/>
            <a:ext cx="6831013" cy="868362"/>
          </a:xfrm>
        </p:spPr>
        <p:txBody>
          <a:bodyPr/>
          <a:lstStyle/>
          <a:p>
            <a:pPr algn="r"/>
            <a:r>
              <a:rPr lang="en-US" dirty="0" smtClean="0"/>
              <a:t>Europeans Arrive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7716" cy="5079441"/>
          </a:xfrm>
        </p:spPr>
        <p:txBody>
          <a:bodyPr>
            <a:normAutofit/>
          </a:bodyPr>
          <a:lstStyle/>
          <a:p>
            <a:r>
              <a:rPr lang="en-US" dirty="0" smtClean="0"/>
              <a:t>1514 – Fleet from </a:t>
            </a:r>
            <a:r>
              <a:rPr lang="en-US" b="1" dirty="0" smtClean="0"/>
              <a:t>Portugal</a:t>
            </a:r>
            <a:r>
              <a:rPr lang="en-US" dirty="0" smtClean="0"/>
              <a:t> arrived</a:t>
            </a:r>
          </a:p>
          <a:p>
            <a:pPr lvl="1"/>
            <a:r>
              <a:rPr lang="en-US" dirty="0" smtClean="0"/>
              <a:t>First time Europeans had sailed to China</a:t>
            </a:r>
          </a:p>
          <a:p>
            <a:pPr lvl="1"/>
            <a:r>
              <a:rPr lang="en-US" dirty="0" smtClean="0"/>
              <a:t>First </a:t>
            </a:r>
            <a:r>
              <a:rPr lang="en-US" b="1" dirty="0" smtClean="0"/>
              <a:t>direct contact with Europe </a:t>
            </a:r>
            <a:r>
              <a:rPr lang="en-US" dirty="0" smtClean="0"/>
              <a:t>since Marco Polo</a:t>
            </a:r>
          </a:p>
          <a:p>
            <a:r>
              <a:rPr lang="en-US" dirty="0" smtClean="0"/>
              <a:t>Portuguese wanted to </a:t>
            </a:r>
            <a:r>
              <a:rPr lang="en-US" b="1" dirty="0" smtClean="0"/>
              <a:t>trade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wanted to </a:t>
            </a:r>
            <a:r>
              <a:rPr lang="en-US" b="1" dirty="0" smtClean="0"/>
              <a:t>convert</a:t>
            </a:r>
            <a:r>
              <a:rPr lang="en-US" dirty="0" smtClean="0"/>
              <a:t> Chinese to </a:t>
            </a:r>
            <a:r>
              <a:rPr lang="en-US" b="1" dirty="0" smtClean="0"/>
              <a:t>Christianity</a:t>
            </a:r>
          </a:p>
          <a:p>
            <a:r>
              <a:rPr lang="en-US" dirty="0" smtClean="0"/>
              <a:t>China not threatened by outsiders → refused trade</a:t>
            </a:r>
          </a:p>
          <a:p>
            <a:r>
              <a:rPr lang="en-US" dirty="0" smtClean="0"/>
              <a:t> 1600 – Portuguese set up </a:t>
            </a:r>
            <a:r>
              <a:rPr lang="en-US" b="1" dirty="0" smtClean="0"/>
              <a:t>trading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post in Macao</a:t>
            </a:r>
            <a:r>
              <a:rPr lang="en-US" dirty="0" smtClean="0"/>
              <a:t> (MUH-KOW)</a:t>
            </a:r>
          </a:p>
          <a:p>
            <a:pPr lvl="1"/>
            <a:r>
              <a:rPr lang="en-US" dirty="0" smtClean="0"/>
              <a:t>Trade limited with Europe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90" y="278049"/>
            <a:ext cx="2004194" cy="1336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08" y="5046702"/>
            <a:ext cx="2241907" cy="16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Europeans and Christianity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99" y="1600200"/>
            <a:ext cx="7133339" cy="5063761"/>
          </a:xfrm>
        </p:spPr>
        <p:txBody>
          <a:bodyPr/>
          <a:lstStyle/>
          <a:p>
            <a:r>
              <a:rPr lang="en-US" dirty="0" smtClean="0"/>
              <a:t>Despite restrictions </a:t>
            </a:r>
            <a:r>
              <a:rPr lang="en-US" b="1" dirty="0" smtClean="0"/>
              <a:t>European ideas </a:t>
            </a:r>
            <a:r>
              <a:rPr lang="en-US" dirty="0" smtClean="0"/>
              <a:t>reached 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 China</a:t>
            </a:r>
            <a:endParaRPr lang="en-US" dirty="0" smtClean="0"/>
          </a:p>
          <a:p>
            <a:r>
              <a:rPr lang="en-US" dirty="0" smtClean="0"/>
              <a:t>Christian </a:t>
            </a:r>
            <a:r>
              <a:rPr lang="en-US" b="1" dirty="0" smtClean="0"/>
              <a:t>missionaries</a:t>
            </a:r>
            <a:r>
              <a:rPr lang="en-US" dirty="0" smtClean="0"/>
              <a:t>, especially  </a:t>
            </a:r>
            <a:r>
              <a:rPr lang="en-US" b="1" dirty="0" smtClean="0"/>
              <a:t>Jesuits</a:t>
            </a: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/>
              <a:t>traveled </a:t>
            </a:r>
            <a:r>
              <a:rPr lang="en-US" dirty="0" smtClean="0"/>
              <a:t>to China</a:t>
            </a:r>
          </a:p>
          <a:p>
            <a:r>
              <a:rPr lang="en-US" dirty="0" smtClean="0"/>
              <a:t>Jesuits highly educated </a:t>
            </a:r>
          </a:p>
          <a:p>
            <a:r>
              <a:rPr lang="en-US" dirty="0" smtClean="0"/>
              <a:t>Tried to </a:t>
            </a:r>
            <a:r>
              <a:rPr lang="en-US" b="1" dirty="0" smtClean="0"/>
              <a:t>bribe Chinese </a:t>
            </a:r>
            <a:r>
              <a:rPr lang="en-US" dirty="0" smtClean="0"/>
              <a:t>with</a:t>
            </a:r>
          </a:p>
          <a:p>
            <a:pPr lvl="1"/>
            <a:r>
              <a:rPr lang="en-US" dirty="0" smtClean="0"/>
              <a:t>Clocks</a:t>
            </a:r>
          </a:p>
          <a:p>
            <a:pPr lvl="1"/>
            <a:r>
              <a:rPr lang="en-US" dirty="0" smtClean="0"/>
              <a:t>Glasses</a:t>
            </a:r>
          </a:p>
          <a:p>
            <a:pPr lvl="1"/>
            <a:r>
              <a:rPr lang="en-US" dirty="0" smtClean="0"/>
              <a:t>Scientific instruments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777" t="32228" r="3722" b="32840"/>
          <a:stretch/>
        </p:blipFill>
        <p:spPr>
          <a:xfrm rot="1368781">
            <a:off x="3696279" y="5148566"/>
            <a:ext cx="1810301" cy="991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012" y="1417637"/>
            <a:ext cx="2479581" cy="246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56" y="3880038"/>
            <a:ext cx="2351977" cy="235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38"/>
            <a:ext cx="8229600" cy="1143000"/>
          </a:xfrm>
        </p:spPr>
        <p:txBody>
          <a:bodyPr/>
          <a:lstStyle/>
          <a:p>
            <a:r>
              <a:rPr lang="en-US" dirty="0" smtClean="0"/>
              <a:t>Ming Decline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44" y="1207354"/>
            <a:ext cx="7682056" cy="55257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Emperors had </a:t>
            </a:r>
            <a:r>
              <a:rPr lang="en-US" b="1" dirty="0" smtClean="0"/>
              <a:t>too much power</a:t>
            </a:r>
          </a:p>
          <a:p>
            <a:r>
              <a:rPr lang="en-US" dirty="0" smtClean="0"/>
              <a:t>Officials had </a:t>
            </a:r>
            <a:r>
              <a:rPr lang="en-US" b="1" dirty="0" smtClean="0"/>
              <a:t>little desires </a:t>
            </a:r>
            <a:r>
              <a:rPr lang="en-US" dirty="0" smtClean="0"/>
              <a:t>make improvements</a:t>
            </a:r>
          </a:p>
          <a:p>
            <a:r>
              <a:rPr lang="en-US" dirty="0" smtClean="0"/>
              <a:t>Overtime </a:t>
            </a:r>
            <a:r>
              <a:rPr lang="en-US" b="1" dirty="0" smtClean="0"/>
              <a:t>emperors became weak</a:t>
            </a:r>
          </a:p>
          <a:p>
            <a:r>
              <a:rPr lang="en-US" dirty="0" smtClean="0"/>
              <a:t>Greedy </a:t>
            </a:r>
            <a:r>
              <a:rPr lang="en-US" b="1" dirty="0" smtClean="0"/>
              <a:t>officials took over</a:t>
            </a:r>
          </a:p>
          <a:p>
            <a:pPr lvl="1"/>
            <a:r>
              <a:rPr lang="en-US" dirty="0" smtClean="0"/>
              <a:t>Placed heavy </a:t>
            </a:r>
            <a:r>
              <a:rPr lang="en-US" b="1" dirty="0" smtClean="0"/>
              <a:t>taxes</a:t>
            </a:r>
            <a:r>
              <a:rPr lang="en-US" dirty="0" smtClean="0"/>
              <a:t> on peasants </a:t>
            </a:r>
          </a:p>
          <a:p>
            <a:pPr lvl="1"/>
            <a:r>
              <a:rPr lang="en-US" b="1" dirty="0"/>
              <a:t>P</a:t>
            </a:r>
            <a:r>
              <a:rPr lang="en-US" b="1" dirty="0" smtClean="0"/>
              <a:t>easants revolt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Manchus attacked </a:t>
            </a:r>
            <a:r>
              <a:rPr lang="en-US" dirty="0" smtClean="0"/>
              <a:t>China’s                          northern border </a:t>
            </a:r>
          </a:p>
          <a:p>
            <a:pPr lvl="1"/>
            <a:r>
              <a:rPr lang="en-US" dirty="0" smtClean="0"/>
              <a:t>Manchus lived above the </a:t>
            </a:r>
            <a:r>
              <a:rPr lang="en-US" dirty="0"/>
              <a:t>G</a:t>
            </a:r>
            <a:r>
              <a:rPr lang="en-US" dirty="0" smtClean="0"/>
              <a:t>reat                                     Wall in modern day </a:t>
            </a:r>
            <a:r>
              <a:rPr lang="en-US" dirty="0"/>
              <a:t>M</a:t>
            </a:r>
            <a:r>
              <a:rPr lang="en-US" dirty="0" smtClean="0"/>
              <a:t>anchuria  </a:t>
            </a:r>
          </a:p>
          <a:p>
            <a:pPr lvl="1"/>
            <a:r>
              <a:rPr lang="en-US" b="1" dirty="0" smtClean="0"/>
              <a:t>Defeated </a:t>
            </a:r>
            <a:r>
              <a:rPr lang="en-US" b="1" dirty="0"/>
              <a:t>C</a:t>
            </a:r>
            <a:r>
              <a:rPr lang="en-US" b="1" dirty="0" smtClean="0"/>
              <a:t>hinese army </a:t>
            </a:r>
            <a:r>
              <a:rPr lang="en-US" dirty="0" smtClean="0"/>
              <a:t>and </a:t>
            </a:r>
            <a:r>
              <a:rPr lang="en-US" b="1" dirty="0" smtClean="0"/>
              <a:t>took                                 over Beijing </a:t>
            </a:r>
          </a:p>
          <a:p>
            <a:pPr lvl="1"/>
            <a:r>
              <a:rPr lang="en-US" dirty="0" smtClean="0"/>
              <a:t>Set up </a:t>
            </a:r>
            <a:r>
              <a:rPr lang="en-US" b="1" dirty="0" smtClean="0"/>
              <a:t>new dynasty in 1644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8" t="11729" r="28860"/>
          <a:stretch/>
        </p:blipFill>
        <p:spPr>
          <a:xfrm>
            <a:off x="5549895" y="3041903"/>
            <a:ext cx="3564751" cy="38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2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1374" y="1092200"/>
            <a:ext cx="5762626" cy="1447800"/>
          </a:xfrm>
        </p:spPr>
        <p:txBody>
          <a:bodyPr/>
          <a:lstStyle/>
          <a:p>
            <a:r>
              <a:rPr lang="en-US" dirty="0" smtClean="0"/>
              <a:t>The Mongols in China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6250" y="4048125"/>
            <a:ext cx="4400550" cy="21825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By Stephanie Brownell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Standards:  7.3.3 and 7.3.4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417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to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smtClean="0"/>
              <a:t>Chang’an</a:t>
            </a:r>
          </a:p>
          <a:p>
            <a:r>
              <a:rPr lang="en-US" dirty="0" smtClean="0"/>
              <a:t>Hangzhou</a:t>
            </a:r>
          </a:p>
          <a:p>
            <a:r>
              <a:rPr lang="en-US" dirty="0" smtClean="0"/>
              <a:t>Grand Canal</a:t>
            </a:r>
          </a:p>
          <a:p>
            <a:r>
              <a:rPr lang="en-US" dirty="0" smtClean="0"/>
              <a:t>Great Wall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Khanbaliq/ Beijing</a:t>
            </a:r>
          </a:p>
          <a:p>
            <a:r>
              <a:rPr lang="en-US" dirty="0" smtClean="0"/>
              <a:t>Macao</a:t>
            </a:r>
          </a:p>
          <a:p>
            <a:r>
              <a:rPr lang="en-US" dirty="0" smtClean="0"/>
              <a:t>Nanjing</a:t>
            </a:r>
          </a:p>
          <a:p>
            <a:r>
              <a:rPr lang="en-US" dirty="0" smtClean="0"/>
              <a:t>Guangzhou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3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5" y="777875"/>
            <a:ext cx="3710027" cy="2333626"/>
          </a:xfrm>
        </p:spPr>
        <p:txBody>
          <a:bodyPr/>
          <a:lstStyle/>
          <a:p>
            <a:r>
              <a:rPr lang="en-US" dirty="0" smtClean="0"/>
              <a:t>Mongolia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North of China, South of Serbia</a:t>
            </a:r>
            <a:r>
              <a:rPr lang="en-US" sz="1800" dirty="0" smtClean="0"/>
              <a:t>.</a:t>
            </a:r>
            <a:endParaRPr lang="en-US" dirty="0"/>
          </a:p>
        </p:txBody>
      </p:sp>
      <p:pic>
        <p:nvPicPr>
          <p:cNvPr id="5" name="Content Placeholder 4" descr="IMG_040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r="20"/>
          <a:stretch/>
        </p:blipFill>
        <p:spPr>
          <a:xfrm>
            <a:off x="206376" y="261144"/>
            <a:ext cx="4865200" cy="3297237"/>
          </a:xfrm>
        </p:spPr>
      </p:pic>
      <p:pic>
        <p:nvPicPr>
          <p:cNvPr id="4" name="Picture 3" descr="IMG_0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30" y="3603626"/>
            <a:ext cx="5288722" cy="311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51375"/>
            <a:ext cx="3612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 the empire’s peak it stretched </a:t>
            </a:r>
            <a:endParaRPr lang="en-US" sz="2000" dirty="0" smtClean="0"/>
          </a:p>
          <a:p>
            <a:pPr algn="ctr"/>
            <a:r>
              <a:rPr lang="en-US" sz="2000" dirty="0" smtClean="0"/>
              <a:t>from </a:t>
            </a:r>
            <a:r>
              <a:rPr lang="en-US" sz="2000" dirty="0"/>
              <a:t>the Black Sea to the </a:t>
            </a:r>
            <a:endParaRPr lang="en-US" sz="2000" dirty="0" smtClean="0"/>
          </a:p>
          <a:p>
            <a:pPr algn="ctr"/>
            <a:r>
              <a:rPr lang="en-US" sz="2000" dirty="0" smtClean="0"/>
              <a:t>Pacific </a:t>
            </a:r>
            <a:r>
              <a:rPr lang="en-US" sz="2000" dirty="0"/>
              <a:t>Ocean </a:t>
            </a:r>
          </a:p>
        </p:txBody>
      </p:sp>
    </p:spTree>
    <p:extLst>
      <p:ext uri="{BB962C8B-B14F-4D97-AF65-F5344CB8AC3E}">
        <p14:creationId xmlns:p14="http://schemas.microsoft.com/office/powerpoint/2010/main" val="323969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ngolian_Warri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59114"/>
            <a:ext cx="2743200" cy="2743200"/>
          </a:xfrm>
          <a:prstGeom prst="rect">
            <a:avLst/>
          </a:prstGeom>
        </p:spPr>
      </p:pic>
      <p:pic>
        <p:nvPicPr>
          <p:cNvPr id="9" name="Picture 8" descr="tugta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3569554"/>
            <a:ext cx="2540000" cy="3032760"/>
          </a:xfrm>
          <a:prstGeom prst="rect">
            <a:avLst/>
          </a:prstGeom>
        </p:spPr>
      </p:pic>
      <p:pic>
        <p:nvPicPr>
          <p:cNvPr id="6" name="Content Placeholder 5" descr="steppe_mongolia-t2.jp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" b="-498"/>
          <a:stretch/>
        </p:blipFill>
        <p:spPr>
          <a:xfrm>
            <a:off x="0" y="0"/>
            <a:ext cx="4038600" cy="3059112"/>
          </a:xfrm>
        </p:spPr>
      </p:pic>
      <p:pic>
        <p:nvPicPr>
          <p:cNvPr id="7" name="Content Placeholder 6" descr="Mongolia-1211.jpg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" b="-114"/>
          <a:stretch/>
        </p:blipFill>
        <p:spPr>
          <a:xfrm>
            <a:off x="4038600" y="817613"/>
            <a:ext cx="4038600" cy="30415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5" y="274638"/>
            <a:ext cx="3290888" cy="542975"/>
          </a:xfrm>
        </p:spPr>
        <p:txBody>
          <a:bodyPr/>
          <a:lstStyle/>
          <a:p>
            <a:pPr algn="r"/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3124439"/>
            <a:ext cx="3206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Lived in </a:t>
            </a:r>
            <a:r>
              <a:rPr lang="en-US" sz="2000" b="1" dirty="0" smtClean="0"/>
              <a:t>Tribes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Raised cattle</a:t>
            </a:r>
          </a:p>
          <a:p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Steppes</a:t>
            </a:r>
            <a:r>
              <a:rPr lang="en-US" sz="2000" dirty="0" smtClean="0"/>
              <a:t> – wide rolling grassy hills </a:t>
            </a:r>
          </a:p>
          <a:p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Mongols were known for two things: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Ability to ride horses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Ability to wage war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294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215" y="158750"/>
            <a:ext cx="5456798" cy="920750"/>
          </a:xfrm>
        </p:spPr>
        <p:txBody>
          <a:bodyPr/>
          <a:lstStyle/>
          <a:p>
            <a:r>
              <a:rPr lang="en-US" dirty="0" smtClean="0"/>
              <a:t>Genghis Khan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0" y="1079500"/>
            <a:ext cx="5715000" cy="5588000"/>
          </a:xfrm>
        </p:spPr>
        <p:txBody>
          <a:bodyPr/>
          <a:lstStyle/>
          <a:p>
            <a:r>
              <a:rPr lang="en-US" dirty="0" smtClean="0"/>
              <a:t>Temujin was b</a:t>
            </a:r>
            <a:r>
              <a:rPr lang="en-US" dirty="0" smtClean="0"/>
              <a:t>orn 1160’s</a:t>
            </a:r>
          </a:p>
          <a:p>
            <a:r>
              <a:rPr lang="en-US" dirty="0" smtClean="0"/>
              <a:t>Began uniting tribes as a young man</a:t>
            </a:r>
          </a:p>
          <a:p>
            <a:r>
              <a:rPr lang="en-US" dirty="0" smtClean="0"/>
              <a:t>Meeting of Mongol leaders in 1206</a:t>
            </a:r>
          </a:p>
          <a:p>
            <a:pPr lvl="1"/>
            <a:r>
              <a:rPr lang="en-US" dirty="0" smtClean="0"/>
              <a:t>Held in the </a:t>
            </a:r>
            <a:r>
              <a:rPr lang="en-US" b="1" dirty="0" smtClean="0"/>
              <a:t>Gobi Desert</a:t>
            </a:r>
            <a:endParaRPr lang="en-US" b="1" dirty="0" smtClean="0"/>
          </a:p>
          <a:p>
            <a:pPr lvl="1"/>
            <a:r>
              <a:rPr lang="en-US" dirty="0" smtClean="0"/>
              <a:t>Temujin was elected </a:t>
            </a:r>
            <a:r>
              <a:rPr lang="en-US" b="1" dirty="0"/>
              <a:t>Genghis </a:t>
            </a:r>
            <a:r>
              <a:rPr lang="en-US" b="1" dirty="0" smtClean="0"/>
              <a:t>Khan</a:t>
            </a:r>
          </a:p>
          <a:p>
            <a:r>
              <a:rPr lang="en-US" dirty="0"/>
              <a:t>Created a new code (laws)</a:t>
            </a:r>
          </a:p>
          <a:p>
            <a:r>
              <a:rPr lang="en-US" dirty="0"/>
              <a:t>Created a group of tribal chiefs</a:t>
            </a:r>
          </a:p>
          <a:p>
            <a:pPr marL="457200" lvl="1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 smtClean="0"/>
          </a:p>
          <a:p>
            <a:pPr lvl="1"/>
            <a:endParaRPr lang="en-US" dirty="0"/>
          </a:p>
        </p:txBody>
      </p:sp>
      <p:pic>
        <p:nvPicPr>
          <p:cNvPr id="4" name="Picture 3" descr="Genghis-khan-bu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406"/>
            <a:ext cx="3045215" cy="2898594"/>
          </a:xfrm>
          <a:prstGeom prst="rect">
            <a:avLst/>
          </a:prstGeom>
        </p:spPr>
      </p:pic>
      <p:pic>
        <p:nvPicPr>
          <p:cNvPr id="5" name="Picture 4" descr="genghis-kh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6543" cy="395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410" y="137669"/>
            <a:ext cx="3562349" cy="868362"/>
          </a:xfrm>
        </p:spPr>
        <p:txBody>
          <a:bodyPr/>
          <a:lstStyle/>
          <a:p>
            <a:r>
              <a:rPr lang="en-US" dirty="0" smtClean="0"/>
              <a:t>Genghis Khan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" y="2934007"/>
            <a:ext cx="3365500" cy="2876243"/>
          </a:xfrm>
        </p:spPr>
        <p:txBody>
          <a:bodyPr>
            <a:normAutofit/>
          </a:bodyPr>
          <a:lstStyle/>
          <a:p>
            <a:r>
              <a:rPr lang="en-US" dirty="0"/>
              <a:t>Victories brought wealth and new </a:t>
            </a:r>
            <a:r>
              <a:rPr lang="en-US" dirty="0" smtClean="0"/>
              <a:t>soldiers</a:t>
            </a:r>
          </a:p>
          <a:p>
            <a:r>
              <a:rPr lang="en-US" dirty="0" smtClean="0"/>
              <a:t>1211 The Mongols invaded China</a:t>
            </a:r>
          </a:p>
          <a:p>
            <a:r>
              <a:rPr lang="en-US" dirty="0" smtClean="0"/>
              <a:t>Warriors were known for cruelty and </a:t>
            </a:r>
            <a:r>
              <a:rPr lang="en-US" b="1" dirty="0" smtClean="0"/>
              <a:t>terror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952625" y="1244601"/>
            <a:ext cx="7032625" cy="1879906"/>
          </a:xfrm>
        </p:spPr>
        <p:txBody>
          <a:bodyPr>
            <a:normAutofit/>
          </a:bodyPr>
          <a:lstStyle/>
          <a:p>
            <a:r>
              <a:rPr lang="en-US" dirty="0" smtClean="0"/>
              <a:t>Main goal was to conquer lands and expand the empire</a:t>
            </a:r>
          </a:p>
          <a:p>
            <a:r>
              <a:rPr lang="en-US" dirty="0" smtClean="0"/>
              <a:t>Army of more than 100,000 warriors</a:t>
            </a:r>
          </a:p>
          <a:p>
            <a:r>
              <a:rPr lang="en-US" dirty="0" smtClean="0"/>
              <a:t>Became a very skilled fighting force</a:t>
            </a:r>
          </a:p>
        </p:txBody>
      </p:sp>
      <p:pic>
        <p:nvPicPr>
          <p:cNvPr id="4" name="Picture 3" descr="thumbnail.as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413"/>
            <a:ext cx="1861610" cy="2597594"/>
          </a:xfrm>
          <a:prstGeom prst="rect">
            <a:avLst/>
          </a:prstGeom>
        </p:spPr>
      </p:pic>
      <p:pic>
        <p:nvPicPr>
          <p:cNvPr id="5" name="Picture 4" descr="IMG_04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1" y="2934007"/>
            <a:ext cx="5778500" cy="392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14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enghis86nm1hu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-8"/>
          <a:stretch/>
        </p:blipFill>
        <p:spPr>
          <a:xfrm>
            <a:off x="2422805" y="317500"/>
            <a:ext cx="4244086" cy="6216650"/>
          </a:xfrm>
        </p:spPr>
      </p:pic>
    </p:spTree>
    <p:extLst>
      <p:ext uri="{BB962C8B-B14F-4D97-AF65-F5344CB8AC3E}">
        <p14:creationId xmlns:p14="http://schemas.microsoft.com/office/powerpoint/2010/main" val="199670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33363"/>
            <a:ext cx="3466361" cy="1179512"/>
          </a:xfrm>
        </p:spPr>
        <p:txBody>
          <a:bodyPr/>
          <a:lstStyle/>
          <a:p>
            <a:r>
              <a:rPr lang="en-US" dirty="0" smtClean="0"/>
              <a:t>The Mongol Empire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200" y="1539875"/>
            <a:ext cx="3566160" cy="1738313"/>
          </a:xfrm>
        </p:spPr>
        <p:txBody>
          <a:bodyPr>
            <a:normAutofit/>
          </a:bodyPr>
          <a:lstStyle/>
          <a:p>
            <a:r>
              <a:rPr lang="en-US" dirty="0" smtClean="0"/>
              <a:t>Expanded the empire to </a:t>
            </a:r>
            <a:r>
              <a:rPr lang="en-US" dirty="0"/>
              <a:t>E</a:t>
            </a:r>
            <a:r>
              <a:rPr lang="en-US" dirty="0" smtClean="0"/>
              <a:t>urope and </a:t>
            </a:r>
            <a:r>
              <a:rPr lang="en-US" dirty="0"/>
              <a:t>S</a:t>
            </a:r>
            <a:r>
              <a:rPr lang="en-US" dirty="0" smtClean="0"/>
              <a:t>outhwest Asia</a:t>
            </a:r>
          </a:p>
          <a:p>
            <a:r>
              <a:rPr lang="en-US" dirty="0" smtClean="0"/>
              <a:t>In 1258 Baghdad fell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54200" y="3444874"/>
            <a:ext cx="8862800" cy="3159125"/>
          </a:xfrm>
        </p:spPr>
        <p:txBody>
          <a:bodyPr>
            <a:normAutofit/>
          </a:bodyPr>
          <a:lstStyle/>
          <a:p>
            <a:r>
              <a:rPr lang="en-US" dirty="0" smtClean="0"/>
              <a:t>The Mongols expanded to Syria, Palestine, and tried to get to Egypt but did not conquer Egypt</a:t>
            </a:r>
          </a:p>
          <a:p>
            <a:r>
              <a:rPr lang="en-US" dirty="0" smtClean="0"/>
              <a:t>The entire territory was under the Mongol rule</a:t>
            </a:r>
          </a:p>
          <a:p>
            <a:r>
              <a:rPr lang="en-US" dirty="0" smtClean="0"/>
              <a:t>After the destruction there was a time of peace and an abundance of trade</a:t>
            </a:r>
          </a:p>
          <a:p>
            <a:r>
              <a:rPr lang="en-US" dirty="0" smtClean="0"/>
              <a:t>The empire grew very wealthy</a:t>
            </a:r>
            <a:endParaRPr lang="en-US" dirty="0"/>
          </a:p>
        </p:txBody>
      </p:sp>
      <p:pic>
        <p:nvPicPr>
          <p:cNvPr id="5" name="Picture 4" descr="IMG_0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60" y="87312"/>
            <a:ext cx="5423640" cy="31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6011</TotalTime>
  <Words>977</Words>
  <Application>Microsoft Macintosh PowerPoint</Application>
  <PresentationFormat>On-screen Show (4:3)</PresentationFormat>
  <Paragraphs>234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Inkwell</vt:lpstr>
      <vt:lpstr>China in the Middle Ages</vt:lpstr>
      <vt:lpstr>Standards</vt:lpstr>
      <vt:lpstr>The Mongols in China</vt:lpstr>
      <vt:lpstr>Mongolia    North of China, South of Serbia.</vt:lpstr>
      <vt:lpstr>Mongolia</vt:lpstr>
      <vt:lpstr>Genghis Khan</vt:lpstr>
      <vt:lpstr>Genghis Khan</vt:lpstr>
      <vt:lpstr>PowerPoint Presentation</vt:lpstr>
      <vt:lpstr>The Mongol Empire</vt:lpstr>
      <vt:lpstr>Mongol Rule in China</vt:lpstr>
      <vt:lpstr>Trade and Conquest</vt:lpstr>
      <vt:lpstr>Genghis Khan: Villain or Hero? </vt:lpstr>
      <vt:lpstr>The Ming Dynasty</vt:lpstr>
      <vt:lpstr>Decline of Mongol Empire</vt:lpstr>
      <vt:lpstr>Beginning of Ming Dynasty</vt:lpstr>
      <vt:lpstr>PowerPoint Presentation</vt:lpstr>
      <vt:lpstr>Hang Wu</vt:lpstr>
      <vt:lpstr>Yong Le</vt:lpstr>
      <vt:lpstr>PowerPoint Presentation</vt:lpstr>
      <vt:lpstr>PowerPoint Presentation</vt:lpstr>
      <vt:lpstr>Ming Reform</vt:lpstr>
      <vt:lpstr>Ming Reform</vt:lpstr>
      <vt:lpstr>Chinese Culture</vt:lpstr>
      <vt:lpstr>China Explores the World</vt:lpstr>
      <vt:lpstr>        Zheng He’s Travels       </vt:lpstr>
      <vt:lpstr>Decline of Ships and Overseas Trade</vt:lpstr>
      <vt:lpstr>Europeans Arrive in China</vt:lpstr>
      <vt:lpstr>Europeans and Christianity</vt:lpstr>
      <vt:lpstr>Ming Decline</vt:lpstr>
      <vt:lpstr>Add to Map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Mongols in China</dc:title>
  <dc:creator>Stephanie Brownell</dc:creator>
  <cp:lastModifiedBy>Stephanie Brownell</cp:lastModifiedBy>
  <cp:revision>33</cp:revision>
  <dcterms:created xsi:type="dcterms:W3CDTF">2011-10-27T21:04:21Z</dcterms:created>
  <dcterms:modified xsi:type="dcterms:W3CDTF">2011-11-03T18:20:05Z</dcterms:modified>
</cp:coreProperties>
</file>