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3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B0325-163A-0A4C-B9E3-388DB53D196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272B7-BF30-CE4B-9D9C-37C537F5E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78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CD46-A34F-C24E-BC7E-33209E2E25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81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DE127505-0CA0-BE42-98E2-5678C45A0C05}" type="datetimeFigureOut">
              <a:rPr lang="en-US" smtClean="0"/>
              <a:t>9/29/11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D72A9668-F175-184B-B63A-767001D6EE5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avideo.org/travel/indian-monsoon-4289.php" TargetMode="External"/><Relationship Id="rId4" Type="http://schemas.openxmlformats.org/officeDocument/2006/relationships/hyperlink" Target="http://www.youtube.com/watch?v=1CPj0QZCubk" TargetMode="External"/><Relationship Id="rId5" Type="http://schemas.openxmlformats.org/officeDocument/2006/relationships/hyperlink" Target="http://www.youtube.com/watch?v=yjvgCtCSFno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lencoe.com/sites/common_assets/socialstudies/in_motion_08/jat/p_242.swf" TargetMode="External"/><Relationship Id="rId3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4877" y="1481490"/>
            <a:ext cx="5308234" cy="1286129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chemeClr val="bg2">
                    <a:lumMod val="50000"/>
                  </a:schemeClr>
                </a:solidFill>
              </a:rPr>
              <a:t>Early India</a:t>
            </a:r>
            <a:endParaRPr lang="en-US" sz="8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0597" y="3646746"/>
            <a:ext cx="7082377" cy="2718779"/>
          </a:xfrm>
        </p:spPr>
        <p:txBody>
          <a:bodyPr/>
          <a:lstStyle/>
          <a:p>
            <a:r>
              <a:rPr lang="en-US" sz="2800" dirty="0" smtClean="0">
                <a:solidFill>
                  <a:srgbClr val="2F1F58"/>
                </a:solidFill>
              </a:rPr>
              <a:t>Stephanie O. - India’s Early Civilization</a:t>
            </a:r>
          </a:p>
          <a:p>
            <a:r>
              <a:rPr lang="en-US" sz="2800" dirty="0" smtClean="0">
                <a:solidFill>
                  <a:srgbClr val="2F1F58"/>
                </a:solidFill>
              </a:rPr>
              <a:t>Kelly M. - Hinduism </a:t>
            </a:r>
          </a:p>
          <a:p>
            <a:r>
              <a:rPr lang="en-US" sz="2800" dirty="0" smtClean="0">
                <a:solidFill>
                  <a:srgbClr val="2F1F58"/>
                </a:solidFill>
              </a:rPr>
              <a:t>Beth N. - Buddhism</a:t>
            </a:r>
          </a:p>
          <a:p>
            <a:r>
              <a:rPr lang="en-US" sz="2800" dirty="0" smtClean="0">
                <a:solidFill>
                  <a:srgbClr val="2F1F58"/>
                </a:solidFill>
              </a:rPr>
              <a:t>Stephanie B.</a:t>
            </a:r>
            <a:r>
              <a:rPr lang="en-US" sz="2800" dirty="0">
                <a:solidFill>
                  <a:srgbClr val="2F1F58"/>
                </a:solidFill>
              </a:rPr>
              <a:t> </a:t>
            </a:r>
            <a:r>
              <a:rPr lang="en-US" sz="2800" dirty="0" smtClean="0">
                <a:solidFill>
                  <a:srgbClr val="2F1F58"/>
                </a:solidFill>
              </a:rPr>
              <a:t>– The Maurya Empire</a:t>
            </a:r>
          </a:p>
          <a:p>
            <a:r>
              <a:rPr lang="en-US" sz="2800" dirty="0" smtClean="0">
                <a:solidFill>
                  <a:srgbClr val="2F1F58"/>
                </a:solidFill>
              </a:rPr>
              <a:t>Shanda </a:t>
            </a:r>
            <a:r>
              <a:rPr lang="en-US" sz="2800" dirty="0">
                <a:solidFill>
                  <a:srgbClr val="2F1F58"/>
                </a:solidFill>
              </a:rPr>
              <a:t>M</a:t>
            </a:r>
            <a:r>
              <a:rPr lang="en-US" sz="2800" dirty="0" smtClean="0">
                <a:solidFill>
                  <a:srgbClr val="2F1F58"/>
                </a:solidFill>
              </a:rPr>
              <a:t>. – The Gupta Empire</a:t>
            </a:r>
            <a:endParaRPr lang="en-US" sz="2800" dirty="0">
              <a:solidFill>
                <a:srgbClr val="2F1F58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0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Aryans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953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Written Language</a:t>
            </a:r>
          </a:p>
          <a:p>
            <a:pPr lvl="1"/>
            <a:r>
              <a:rPr lang="en-US" dirty="0" smtClean="0"/>
              <a:t>Sanskrit</a:t>
            </a:r>
          </a:p>
          <a:p>
            <a:pPr lvl="2"/>
            <a:r>
              <a:rPr lang="en-US" dirty="0" smtClean="0"/>
              <a:t>Sacred songs</a:t>
            </a:r>
          </a:p>
          <a:p>
            <a:pPr lvl="2"/>
            <a:r>
              <a:rPr lang="en-US" dirty="0" smtClean="0"/>
              <a:t>Poems</a:t>
            </a:r>
          </a:p>
          <a:p>
            <a:pPr lvl="2"/>
            <a:r>
              <a:rPr lang="en-US" dirty="0" smtClean="0"/>
              <a:t>Prayers</a:t>
            </a:r>
          </a:p>
          <a:p>
            <a:r>
              <a:rPr lang="en-US" dirty="0" smtClean="0"/>
              <a:t>Tribes-1500-400BCE</a:t>
            </a:r>
          </a:p>
          <a:p>
            <a:pPr lvl="1"/>
            <a:r>
              <a:rPr lang="en-US" dirty="0" smtClean="0"/>
              <a:t>Led by</a:t>
            </a:r>
          </a:p>
          <a:p>
            <a:pPr lvl="2"/>
            <a:r>
              <a:rPr lang="en-US" dirty="0" smtClean="0"/>
              <a:t>Raja(Prince)</a:t>
            </a:r>
          </a:p>
          <a:p>
            <a:pPr lvl="2"/>
            <a:r>
              <a:rPr lang="en-US" dirty="0" smtClean="0"/>
              <a:t>Small kingdoms</a:t>
            </a:r>
          </a:p>
          <a:p>
            <a:pPr lvl="3"/>
            <a:r>
              <a:rPr lang="en-US" dirty="0" smtClean="0"/>
              <a:t>Fought over</a:t>
            </a:r>
          </a:p>
          <a:p>
            <a:pPr lvl="4"/>
            <a:r>
              <a:rPr lang="en-US" dirty="0" smtClean="0"/>
              <a:t>Cattle, treasure, women</a:t>
            </a:r>
          </a:p>
          <a:p>
            <a:pPr lvl="4"/>
            <a:endParaRPr lang="en-US" dirty="0" smtClean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" b="98687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581" y="1447800"/>
            <a:ext cx="5414869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45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Cast=</a:t>
            </a:r>
            <a:r>
              <a:rPr lang="en-US" dirty="0" err="1" smtClean="0"/>
              <a:t>Jeti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3810000" cy="4597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Brahmins</a:t>
            </a:r>
          </a:p>
          <a:p>
            <a:pPr lvl="2"/>
            <a:r>
              <a:rPr lang="en-US" dirty="0" smtClean="0"/>
              <a:t>Religious ceremonies</a:t>
            </a:r>
          </a:p>
          <a:p>
            <a:r>
              <a:rPr lang="en-US" dirty="0" smtClean="0"/>
              <a:t>Kshatriyas</a:t>
            </a:r>
          </a:p>
          <a:p>
            <a:pPr lvl="2"/>
            <a:r>
              <a:rPr lang="en-US" dirty="0" smtClean="0"/>
              <a:t>Government</a:t>
            </a:r>
          </a:p>
          <a:p>
            <a:pPr lvl="2"/>
            <a:r>
              <a:rPr lang="en-US" dirty="0" smtClean="0"/>
              <a:t>army</a:t>
            </a:r>
          </a:p>
          <a:p>
            <a:r>
              <a:rPr lang="en-US" dirty="0" err="1" smtClean="0"/>
              <a:t>Vaisyas</a:t>
            </a:r>
            <a:endParaRPr lang="en-US" dirty="0" smtClean="0"/>
          </a:p>
          <a:p>
            <a:pPr lvl="2"/>
            <a:r>
              <a:rPr lang="en-US" dirty="0" smtClean="0"/>
              <a:t>farmers</a:t>
            </a:r>
          </a:p>
          <a:p>
            <a:r>
              <a:rPr lang="en-US" dirty="0" err="1" smtClean="0"/>
              <a:t>Sudras</a:t>
            </a:r>
            <a:endParaRPr lang="en-US" dirty="0"/>
          </a:p>
          <a:p>
            <a:pPr lvl="2"/>
            <a:r>
              <a:rPr lang="en-US" dirty="0" smtClean="0"/>
              <a:t>Manual labor</a:t>
            </a:r>
          </a:p>
          <a:p>
            <a:r>
              <a:rPr lang="en-US" dirty="0" smtClean="0"/>
              <a:t>Untouchable</a:t>
            </a:r>
          </a:p>
          <a:p>
            <a:pPr lvl="2"/>
            <a:r>
              <a:rPr lang="en-US" dirty="0" smtClean="0"/>
              <a:t>Dirty work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4238625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07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Under one house</a:t>
            </a:r>
          </a:p>
          <a:p>
            <a:pPr marL="742950" lvl="2" indent="-342900"/>
            <a:r>
              <a:rPr lang="en-US" dirty="0" smtClean="0"/>
              <a:t>All extended family</a:t>
            </a:r>
          </a:p>
          <a:p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Men</a:t>
            </a:r>
          </a:p>
          <a:p>
            <a:pPr lvl="2"/>
            <a:r>
              <a:rPr lang="en-US" dirty="0" smtClean="0"/>
              <a:t>Guru </a:t>
            </a:r>
          </a:p>
          <a:p>
            <a:pPr lvl="2"/>
            <a:r>
              <a:rPr lang="en-US" dirty="0" smtClean="0"/>
              <a:t>12 years</a:t>
            </a:r>
          </a:p>
          <a:p>
            <a:pPr lvl="1"/>
            <a:r>
              <a:rPr lang="en-US" dirty="0" smtClean="0"/>
              <a:t>Women</a:t>
            </a:r>
          </a:p>
          <a:p>
            <a:pPr lvl="2"/>
            <a:r>
              <a:rPr lang="en-US" dirty="0" smtClean="0"/>
              <a:t>Home schooled</a:t>
            </a:r>
          </a:p>
          <a:p>
            <a:r>
              <a:rPr lang="en-US" dirty="0" smtClean="0"/>
              <a:t>Rights</a:t>
            </a:r>
          </a:p>
          <a:p>
            <a:pPr lvl="1"/>
            <a:r>
              <a:rPr lang="en-US" dirty="0" smtClean="0"/>
              <a:t>Men</a:t>
            </a:r>
          </a:p>
          <a:p>
            <a:pPr lvl="2"/>
            <a:r>
              <a:rPr lang="en-US" dirty="0" smtClean="0"/>
              <a:t>Property</a:t>
            </a:r>
          </a:p>
          <a:p>
            <a:pPr lvl="2"/>
            <a:r>
              <a:rPr lang="en-US" dirty="0" smtClean="0"/>
              <a:t>Priesthood</a:t>
            </a:r>
          </a:p>
          <a:p>
            <a:pPr lvl="2"/>
            <a:r>
              <a:rPr lang="en-US" dirty="0" smtClean="0"/>
              <a:t>School</a:t>
            </a:r>
          </a:p>
          <a:p>
            <a:pPr lvl="3"/>
            <a:endParaRPr lang="en-US" dirty="0" smtClean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05000"/>
            <a:ext cx="451047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98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 Marriage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Arrange</a:t>
            </a:r>
          </a:p>
          <a:p>
            <a:pPr marL="742950" lvl="2" indent="-342900"/>
            <a:r>
              <a:rPr lang="en-US" dirty="0" smtClean="0"/>
              <a:t>90% even today</a:t>
            </a:r>
          </a:p>
          <a:p>
            <a:r>
              <a:rPr lang="en-US" dirty="0" smtClean="0"/>
              <a:t>Divorced</a:t>
            </a:r>
          </a:p>
          <a:p>
            <a:pPr lvl="1"/>
            <a:r>
              <a:rPr lang="en-US" dirty="0" smtClean="0"/>
              <a:t>Not allowed</a:t>
            </a:r>
          </a:p>
          <a:p>
            <a:pPr lvl="1"/>
            <a:r>
              <a:rPr lang="en-US" dirty="0" smtClean="0"/>
              <a:t>No children</a:t>
            </a:r>
          </a:p>
          <a:p>
            <a:pPr lvl="2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wife</a:t>
            </a:r>
          </a:p>
          <a:p>
            <a:r>
              <a:rPr lang="en-US" dirty="0" smtClean="0"/>
              <a:t>Suttee</a:t>
            </a:r>
          </a:p>
          <a:p>
            <a:pPr lvl="1"/>
            <a:r>
              <a:rPr lang="en-US" dirty="0" smtClean="0"/>
              <a:t>Cremated</a:t>
            </a:r>
          </a:p>
          <a:p>
            <a:pPr lvl="1"/>
            <a:r>
              <a:rPr lang="en-US" dirty="0" smtClean="0"/>
              <a:t>Great shame</a:t>
            </a:r>
          </a:p>
          <a:p>
            <a:pPr lvl="1"/>
            <a:r>
              <a:rPr lang="en-US" dirty="0" smtClean="0"/>
              <a:t>Avoidance</a:t>
            </a:r>
          </a:p>
          <a:p>
            <a:pPr lvl="1"/>
            <a:endParaRPr 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37242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Hinduism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Kelly M.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Standard: 6.5.3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0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8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43200" y="76200"/>
            <a:ext cx="9753600" cy="1447800"/>
          </a:xfrm>
        </p:spPr>
        <p:txBody>
          <a:bodyPr>
            <a:normAutofit/>
          </a:bodyPr>
          <a:lstStyle/>
          <a:p>
            <a:r>
              <a:rPr lang="en-US" sz="5000" b="1" dirty="0" smtClean="0"/>
              <a:t>Hinduism</a:t>
            </a:r>
            <a:endParaRPr lang="en-US" sz="5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638800" y="3429000"/>
            <a:ext cx="3505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Main Ideas</a:t>
            </a:r>
          </a:p>
          <a:p>
            <a:pPr lvl="1"/>
            <a:r>
              <a:rPr lang="en-US" dirty="0" smtClean="0"/>
              <a:t>Came from ancient Aryans</a:t>
            </a:r>
          </a:p>
          <a:p>
            <a:pPr lvl="1"/>
            <a:r>
              <a:rPr lang="en-US" dirty="0" smtClean="0"/>
              <a:t>Believed in many gods/</a:t>
            </a:r>
            <a:r>
              <a:rPr lang="en-US" dirty="0" err="1" smtClean="0"/>
              <a:t>godesses</a:t>
            </a:r>
            <a:endParaRPr lang="en-US" dirty="0" smtClean="0"/>
          </a:p>
          <a:p>
            <a:pPr lvl="1"/>
            <a:r>
              <a:rPr lang="en-US" dirty="0" smtClean="0"/>
              <a:t>reincarnation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1905000"/>
            <a:ext cx="4038600" cy="4038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Vocab</a:t>
            </a:r>
            <a:endParaRPr lang="en-US" dirty="0" smtClean="0"/>
          </a:p>
          <a:p>
            <a:pPr lvl="1"/>
            <a:r>
              <a:rPr lang="en-US" dirty="0" smtClean="0"/>
              <a:t>Hinduism</a:t>
            </a:r>
          </a:p>
          <a:p>
            <a:pPr lvl="1"/>
            <a:r>
              <a:rPr lang="en-US" dirty="0" smtClean="0"/>
              <a:t>Brahman (BRAH-</a:t>
            </a:r>
            <a:r>
              <a:rPr lang="en-US" dirty="0" err="1" smtClean="0"/>
              <a:t>muhn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Reincarnation</a:t>
            </a:r>
          </a:p>
          <a:p>
            <a:pPr lvl="1"/>
            <a:r>
              <a:rPr lang="en-US" dirty="0" smtClean="0"/>
              <a:t>Dharma (DAHR-</a:t>
            </a:r>
            <a:r>
              <a:rPr lang="en-US" dirty="0" err="1" smtClean="0"/>
              <a:t>muh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Karma (KAHR-</a:t>
            </a:r>
            <a:r>
              <a:rPr lang="en-US" dirty="0" err="1" smtClean="0"/>
              <a:t>muh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Varna/</a:t>
            </a:r>
            <a:r>
              <a:rPr lang="en-US" dirty="0" err="1" smtClean="0"/>
              <a:t>jati</a:t>
            </a:r>
            <a:endParaRPr lang="en-US" dirty="0" smtClean="0"/>
          </a:p>
          <a:p>
            <a:pPr lvl="1"/>
            <a:r>
              <a:rPr lang="en-US" dirty="0" err="1" smtClean="0"/>
              <a:t>moksa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431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One of oldest religions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Came from ancient belief of Aryans</a:t>
            </a:r>
          </a:p>
          <a:p>
            <a:pPr lvl="2"/>
            <a:r>
              <a:rPr lang="en-US" dirty="0" smtClean="0"/>
              <a:t>1500 BC arrived in India</a:t>
            </a:r>
          </a:p>
          <a:p>
            <a:pPr lvl="2"/>
            <a:r>
              <a:rPr lang="en-US" dirty="0" smtClean="0"/>
              <a:t>Belief in many gods and </a:t>
            </a:r>
            <a:r>
              <a:rPr lang="en-US" dirty="0" err="1" smtClean="0"/>
              <a:t>godessess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525963"/>
          </a:xfrm>
        </p:spPr>
        <p:txBody>
          <a:bodyPr/>
          <a:lstStyle/>
          <a:p>
            <a:pPr lvl="1"/>
            <a:r>
              <a:rPr lang="en-US" dirty="0" smtClean="0"/>
              <a:t>Grew out of religious customs of many people over thousands of years.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Hindus thinks of all gods/goddesses as different parts of one universal spirit. This universal spirit is called </a:t>
            </a:r>
            <a:r>
              <a:rPr lang="en-US" b="1" dirty="0" smtClean="0"/>
              <a:t>Brahman.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28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Unlike most religions, Hinduism does not have a certain set of beliefs; ideas are more abstract. Hinduism is intertwined in every aspect of a Hindu’s life. </a:t>
            </a:r>
          </a:p>
          <a:p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elieve in:</a:t>
            </a:r>
          </a:p>
          <a:p>
            <a:pPr lvl="1"/>
            <a:r>
              <a:rPr lang="en-US" b="1" dirty="0" smtClean="0"/>
              <a:t>Brahman</a:t>
            </a:r>
          </a:p>
          <a:p>
            <a:pPr lvl="1"/>
            <a:r>
              <a:rPr lang="en-US" b="1" dirty="0" err="1" smtClean="0"/>
              <a:t>Kharma</a:t>
            </a:r>
            <a:r>
              <a:rPr lang="en-US" b="1" dirty="0" smtClean="0"/>
              <a:t> </a:t>
            </a:r>
          </a:p>
          <a:p>
            <a:pPr lvl="1"/>
            <a:r>
              <a:rPr lang="en-US" b="1" dirty="0" smtClean="0"/>
              <a:t>Dharma</a:t>
            </a:r>
          </a:p>
          <a:p>
            <a:pPr lvl="1"/>
            <a:r>
              <a:rPr lang="en-US" b="1" dirty="0" smtClean="0"/>
              <a:t>Idol worship</a:t>
            </a:r>
          </a:p>
          <a:p>
            <a:pPr lvl="1"/>
            <a:r>
              <a:rPr lang="en-US" b="1" dirty="0" smtClean="0"/>
              <a:t>Reincarnation</a:t>
            </a:r>
          </a:p>
          <a:p>
            <a:pPr lvl="1"/>
            <a:r>
              <a:rPr lang="en-US" b="1" dirty="0" err="1" smtClean="0"/>
              <a:t>moksa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171825"/>
            <a:ext cx="48006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4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Hindu’s believe that the soul does not join the </a:t>
            </a:r>
            <a:r>
              <a:rPr lang="en-US" b="1" dirty="0" smtClean="0"/>
              <a:t>Brahman</a:t>
            </a:r>
            <a:r>
              <a:rPr lang="en-US" dirty="0" smtClean="0"/>
              <a:t> (universal spirit) when one dies, the soul is reborn. </a:t>
            </a:r>
          </a:p>
          <a:p>
            <a:r>
              <a:rPr lang="en-US" dirty="0" smtClean="0"/>
              <a:t>How you lived your previous life is a precursor to what</a:t>
            </a:r>
            <a:r>
              <a:rPr lang="en-US" b="1" dirty="0" smtClean="0"/>
              <a:t> </a:t>
            </a:r>
            <a:r>
              <a:rPr lang="en-US" b="1" dirty="0" err="1" smtClean="0"/>
              <a:t>varna</a:t>
            </a:r>
            <a:r>
              <a:rPr lang="en-US" b="1" dirty="0" smtClean="0"/>
              <a:t> </a:t>
            </a:r>
            <a:r>
              <a:rPr lang="en-US" dirty="0" smtClean="0"/>
              <a:t>(social class) you are born into in your next life.</a:t>
            </a:r>
          </a:p>
          <a:p>
            <a:r>
              <a:rPr lang="en-US" dirty="0" smtClean="0"/>
              <a:t>This idea of passing through many lives is called </a:t>
            </a:r>
            <a:r>
              <a:rPr lang="en-US" b="1" dirty="0" smtClean="0"/>
              <a:t>reincarnation.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earn the reward of a better life, one must perform their duty.</a:t>
            </a:r>
          </a:p>
          <a:p>
            <a:r>
              <a:rPr lang="en-US" b="1" dirty="0" smtClean="0"/>
              <a:t>Dharma </a:t>
            </a:r>
            <a:r>
              <a:rPr lang="en-US" dirty="0" smtClean="0"/>
              <a:t>is the divine law, and requires people to perform the duties of their </a:t>
            </a:r>
            <a:r>
              <a:rPr lang="en-US" b="1" dirty="0" err="1" smtClean="0"/>
              <a:t>jati</a:t>
            </a:r>
            <a:r>
              <a:rPr lang="en-US" b="1" dirty="0" smtClean="0"/>
              <a:t> </a:t>
            </a:r>
            <a:r>
              <a:rPr lang="en-US" dirty="0" smtClean="0"/>
              <a:t>(social group)</a:t>
            </a:r>
          </a:p>
          <a:p>
            <a:r>
              <a:rPr lang="en-US" b="1" dirty="0" smtClean="0"/>
              <a:t>Karma </a:t>
            </a:r>
            <a:r>
              <a:rPr lang="en-US" dirty="0" smtClean="0"/>
              <a:t>is also a part of everyday life.</a:t>
            </a:r>
            <a:r>
              <a:rPr lang="en-US" b="1" dirty="0" smtClean="0"/>
              <a:t> Karma </a:t>
            </a:r>
            <a:r>
              <a:rPr lang="en-US" dirty="0" smtClean="0"/>
              <a:t>is known as the consequences of how a person lives. </a:t>
            </a:r>
          </a:p>
        </p:txBody>
      </p:sp>
    </p:spTree>
    <p:extLst>
      <p:ext uri="{BB962C8B-B14F-4D97-AF65-F5344CB8AC3E}">
        <p14:creationId xmlns:p14="http://schemas.microsoft.com/office/powerpoint/2010/main" val="246652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117"/>
            <a:ext cx="8229600" cy="6533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31" y="927968"/>
            <a:ext cx="8873323" cy="542132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/>
              <a:t>6.5 Students analyze the geographic, political, economic, religious, and social structures of the early civilizations of India.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/>
              <a:t>1.    Locate and describe the major river system and discuss the physical setting that sup-ported the rise of this civilization.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/>
              <a:t>2.    Discuss the significance of the Aryan invasions. 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/>
              <a:t>3.    Explain the major beliefs and practices of Brahmanism in India and how they evolved into early Hinduism.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/>
              <a:t>4.    Outline the social structure of the caste system.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/>
              <a:t>5.    Know the life and moral teachings of Buddha and how Buddhism spread in India, Ceylon, and Central Asia.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/>
              <a:t>6.    Describe the growth of the Maurya empire and the political and moral achievements of the emperor Asoka.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/>
              <a:t>7.    Discuss important aesthetic and intellectual traditions (e.g., Sanskrit literature, including the Bhagavad Gita; medicine; metallurgy; and mathematics, including Hindu-Arabic numerals and the zero). 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0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961527"/>
          </a:xfrm>
        </p:spPr>
        <p:txBody>
          <a:bodyPr>
            <a:normAutofit/>
          </a:bodyPr>
          <a:lstStyle/>
          <a:p>
            <a:r>
              <a:rPr lang="en-US" dirty="0" smtClean="0"/>
              <a:t>One can achieve </a:t>
            </a:r>
            <a:r>
              <a:rPr lang="en-US" b="1" dirty="0" err="1" smtClean="0"/>
              <a:t>moksa</a:t>
            </a:r>
            <a:r>
              <a:rPr lang="en-US" b="1" dirty="0" smtClean="0"/>
              <a:t>, </a:t>
            </a:r>
            <a:r>
              <a:rPr lang="en-US" dirty="0" smtClean="0"/>
              <a:t>spiritual goal in life, by performing yoga.</a:t>
            </a:r>
          </a:p>
          <a:p>
            <a:r>
              <a:rPr lang="en-US" dirty="0" smtClean="0"/>
              <a:t>There are many different types of yoga, but all help connect the mind, body, and soul together as one.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828800"/>
            <a:ext cx="3505200" cy="442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8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3485"/>
            <a:ext cx="3276600" cy="3231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44500"/>
            <a:ext cx="2581529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207" y="3281404"/>
            <a:ext cx="5273193" cy="35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4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Moral ideas: truthfulness, friendship, non-violence, compassion, fortitude, self-control, purity.</a:t>
            </a:r>
          </a:p>
          <a:p>
            <a:endParaRPr lang="en-US" dirty="0" smtClean="0"/>
          </a:p>
          <a:p>
            <a:r>
              <a:rPr lang="en-US" dirty="0" smtClean="0"/>
              <a:t>Practices: daily </a:t>
            </a:r>
            <a:r>
              <a:rPr lang="en-US" b="1" dirty="0" smtClean="0"/>
              <a:t>idol worship</a:t>
            </a:r>
            <a:r>
              <a:rPr lang="en-US" dirty="0" smtClean="0"/>
              <a:t>, food offerings to gods, yoga, provide food for those who need it, serve guests with love and respect.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1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7526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Hindu Temples/</a:t>
            </a:r>
            <a:br>
              <a:rPr lang="en-US" dirty="0" smtClean="0"/>
            </a:br>
            <a:r>
              <a:rPr lang="en-US" dirty="0" smtClean="0"/>
              <a:t>Shrines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8083"/>
          <a:stretch>
            <a:fillRect/>
          </a:stretch>
        </p:blipFill>
        <p:spPr>
          <a:xfrm>
            <a:off x="4419600" y="3886200"/>
            <a:ext cx="45720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5906"/>
          <a:stretch>
            <a:fillRect/>
          </a:stretch>
        </p:blipFill>
        <p:spPr>
          <a:xfrm>
            <a:off x="4870777" y="76200"/>
            <a:ext cx="4044623" cy="3790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b="11779"/>
          <a:stretch>
            <a:fillRect/>
          </a:stretch>
        </p:blipFill>
        <p:spPr>
          <a:xfrm>
            <a:off x="233257" y="1524000"/>
            <a:ext cx="3881543" cy="45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0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Stages of Life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52282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Student Stage: 0-18</a:t>
            </a:r>
          </a:p>
          <a:p>
            <a:pPr lvl="1"/>
            <a:r>
              <a:rPr lang="en-US" dirty="0" smtClean="0"/>
              <a:t>Student lives at home, studies Vedas, learns habits and skills for future.</a:t>
            </a:r>
          </a:p>
          <a:p>
            <a:r>
              <a:rPr lang="en-US" b="1" dirty="0" smtClean="0"/>
              <a:t>Householder Stage: begins right after marriage</a:t>
            </a:r>
          </a:p>
          <a:p>
            <a:pPr lvl="1"/>
            <a:r>
              <a:rPr lang="en-US" dirty="0" smtClean="0"/>
              <a:t>Attention is turned towards the world: family, career, community</a:t>
            </a:r>
          </a:p>
          <a:p>
            <a:r>
              <a:rPr lang="en-US" b="1" dirty="0" smtClean="0"/>
              <a:t>Retirement Stage: begins after birth of grandchild</a:t>
            </a:r>
          </a:p>
          <a:p>
            <a:pPr lvl="1"/>
            <a:r>
              <a:rPr lang="en-US" dirty="0" smtClean="0"/>
              <a:t>Come to terms of who we are, reflection on life</a:t>
            </a:r>
          </a:p>
          <a:p>
            <a:r>
              <a:rPr lang="en-US" b="1" dirty="0" smtClean="0"/>
              <a:t>Forest Dweller/Ascetic Stage: begin by leaving home, carrying out spiritual existence in the country</a:t>
            </a:r>
          </a:p>
          <a:p>
            <a:pPr lvl="1"/>
            <a:r>
              <a:rPr lang="en-US" dirty="0" smtClean="0"/>
              <a:t>Man leaves home and all possessions behind, and lives a detached life away from everyone else.</a:t>
            </a:r>
          </a:p>
          <a:p>
            <a:pPr lvl="1"/>
            <a:r>
              <a:rPr lang="en-US" dirty="0" smtClean="0"/>
              <a:t>Stage is optional; one takes on this stage if they never want to return to the world, or be reincarnated.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668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2" y="219423"/>
            <a:ext cx="7570787" cy="753876"/>
          </a:xfrm>
        </p:spPr>
        <p:txBody>
          <a:bodyPr/>
          <a:lstStyle/>
          <a:p>
            <a:r>
              <a:rPr lang="en-US" sz="4000" dirty="0" smtClean="0"/>
              <a:t>Major Hindu Gods and Goddesses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3270" y="919677"/>
            <a:ext cx="3566160" cy="639762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Name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715858" y="1559439"/>
            <a:ext cx="1941742" cy="511541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Brahma</a:t>
            </a:r>
          </a:p>
          <a:p>
            <a:r>
              <a:rPr lang="en-US" dirty="0" smtClean="0"/>
              <a:t>Vishnu</a:t>
            </a:r>
          </a:p>
          <a:p>
            <a:r>
              <a:rPr lang="en-US" dirty="0" smtClean="0"/>
              <a:t>Siva</a:t>
            </a:r>
          </a:p>
          <a:p>
            <a:r>
              <a:rPr lang="en-US" dirty="0" err="1" smtClean="0"/>
              <a:t>Ganesha</a:t>
            </a:r>
            <a:endParaRPr lang="en-US" dirty="0" smtClean="0"/>
          </a:p>
          <a:p>
            <a:r>
              <a:rPr lang="en-US" dirty="0" smtClean="0"/>
              <a:t>Krishna</a:t>
            </a:r>
          </a:p>
          <a:p>
            <a:r>
              <a:rPr lang="en-US" dirty="0" err="1" smtClean="0"/>
              <a:t>Lakshmi</a:t>
            </a:r>
            <a:endParaRPr lang="en-US" dirty="0" smtClean="0"/>
          </a:p>
          <a:p>
            <a:r>
              <a:rPr lang="en-US" dirty="0" smtClean="0"/>
              <a:t>Surya</a:t>
            </a:r>
          </a:p>
          <a:p>
            <a:r>
              <a:rPr lang="en-US" dirty="0" err="1" smtClean="0"/>
              <a:t>Indra</a:t>
            </a:r>
            <a:endParaRPr lang="en-US" dirty="0" smtClean="0"/>
          </a:p>
          <a:p>
            <a:r>
              <a:rPr lang="en-US" dirty="0" err="1" smtClean="0"/>
              <a:t>Saraswati</a:t>
            </a:r>
            <a:endParaRPr lang="en-US" dirty="0" smtClean="0"/>
          </a:p>
          <a:p>
            <a:r>
              <a:rPr lang="en-US" dirty="0" err="1" smtClean="0"/>
              <a:t>Parvati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3657602" y="973299"/>
            <a:ext cx="1992018" cy="586140"/>
          </a:xfrm>
        </p:spPr>
        <p:txBody>
          <a:bodyPr/>
          <a:lstStyle/>
          <a:p>
            <a:r>
              <a:rPr lang="en-US" dirty="0" smtClean="0">
                <a:solidFill>
                  <a:srgbClr val="2F1F58"/>
                </a:solidFill>
              </a:rPr>
              <a:t>Realm</a:t>
            </a:r>
            <a:endParaRPr lang="en-US" dirty="0">
              <a:solidFill>
                <a:srgbClr val="2F1F58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3657600" y="1559439"/>
            <a:ext cx="5029200" cy="511541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Creater</a:t>
            </a:r>
            <a:r>
              <a:rPr lang="en-US" dirty="0" smtClean="0"/>
              <a:t> of the world</a:t>
            </a:r>
          </a:p>
          <a:p>
            <a:r>
              <a:rPr lang="en-US" dirty="0" smtClean="0"/>
              <a:t>Preserver of the world</a:t>
            </a:r>
          </a:p>
          <a:p>
            <a:r>
              <a:rPr lang="en-US" dirty="0" smtClean="0"/>
              <a:t>Destroyer of the world</a:t>
            </a:r>
          </a:p>
          <a:p>
            <a:r>
              <a:rPr lang="en-US" dirty="0" smtClean="0"/>
              <a:t>Lord of existing beings; remover of obstacles</a:t>
            </a:r>
          </a:p>
          <a:p>
            <a:r>
              <a:rPr lang="en-US" dirty="0" smtClean="0"/>
              <a:t>Teacher of the world</a:t>
            </a:r>
          </a:p>
          <a:p>
            <a:r>
              <a:rPr lang="en-US" dirty="0" smtClean="0"/>
              <a:t>Goddess of light, beauty</a:t>
            </a:r>
          </a:p>
          <a:p>
            <a:r>
              <a:rPr lang="en-US" dirty="0" smtClean="0"/>
              <a:t>God of the sun</a:t>
            </a:r>
          </a:p>
          <a:p>
            <a:r>
              <a:rPr lang="en-US" dirty="0" smtClean="0"/>
              <a:t>King of the gods, ruler of heavens</a:t>
            </a:r>
          </a:p>
          <a:p>
            <a:r>
              <a:rPr lang="en-US" dirty="0" smtClean="0"/>
              <a:t>Goddess of knowledge, music, art</a:t>
            </a:r>
          </a:p>
          <a:p>
            <a:r>
              <a:rPr lang="en-US" dirty="0" smtClean="0"/>
              <a:t>Universal mother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2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263" y="179547"/>
            <a:ext cx="2617737" cy="27922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52400"/>
            <a:ext cx="2517012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990600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F1F58"/>
                </a:solidFill>
              </a:rPr>
              <a:t>Siva</a:t>
            </a:r>
            <a:endParaRPr lang="en-US" sz="3000" dirty="0">
              <a:solidFill>
                <a:srgbClr val="2F1F5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800600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2F1F58"/>
                </a:solidFill>
              </a:rPr>
              <a:t>Ganesha</a:t>
            </a:r>
            <a:endParaRPr lang="en-US" sz="3000" dirty="0">
              <a:solidFill>
                <a:srgbClr val="2F1F58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505200"/>
            <a:ext cx="3051819" cy="293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581400"/>
            <a:ext cx="2165606" cy="306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5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673"/>
            <a:ext cx="7772400" cy="65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4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India’s Early Civilizations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Stephanie O.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Standards: 6.5.1, 6.5.2, &amp; 6.5.4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2" y="358163"/>
            <a:ext cx="7570787" cy="1094119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en-US" dirty="0" smtClean="0"/>
              <a:t>Early India- </a:t>
            </a:r>
            <a:r>
              <a:rPr lang="en-US" dirty="0" smtClean="0">
                <a:solidFill>
                  <a:schemeClr val="tx1"/>
                </a:solidFill>
              </a:rPr>
              <a:t>3000 BCE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6" b="97917" l="1389" r="98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835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5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Land of India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452282"/>
            <a:ext cx="3831735" cy="4755776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Subcontinent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Himalaya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Ganges River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South into Indian Ocean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Indus River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Empties into Arabian Sea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Monsoons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Winter- cold dry air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Summer- warm wet air RAIN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42" y="1295400"/>
            <a:ext cx="459683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564777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http://www.indiavideo.org/travel/indian-monsoon-4289.php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13015" y="5647773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http://www.youtube.com/watch?v=1CPj0QZCubk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13015" y="4761131"/>
            <a:ext cx="402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http://www.youtube.com/watch?v=yjvgCtCSFno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8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India’s Early Civilization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181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River Valley</a:t>
            </a:r>
          </a:p>
          <a:p>
            <a:pPr lvl="1"/>
            <a:r>
              <a:rPr lang="en-US" dirty="0" smtClean="0"/>
              <a:t>Harappa and Mohenjo-Daro</a:t>
            </a:r>
          </a:p>
          <a:p>
            <a:pPr lvl="2"/>
            <a:r>
              <a:rPr lang="en-US" dirty="0" smtClean="0"/>
              <a:t>Large cities </a:t>
            </a:r>
          </a:p>
          <a:p>
            <a:pPr lvl="2"/>
            <a:r>
              <a:rPr lang="en-US" dirty="0" smtClean="0"/>
              <a:t>35,00 people</a:t>
            </a:r>
          </a:p>
          <a:p>
            <a:pPr lvl="1"/>
            <a:r>
              <a:rPr lang="en-US" dirty="0" smtClean="0"/>
              <a:t>First urban civilization in India</a:t>
            </a:r>
          </a:p>
          <a:p>
            <a:pPr lvl="2"/>
            <a:r>
              <a:rPr lang="en-US" dirty="0" smtClean="0"/>
              <a:t>Farmers</a:t>
            </a:r>
          </a:p>
          <a:p>
            <a:pPr lvl="3"/>
            <a:r>
              <a:rPr lang="en-US" dirty="0" smtClean="0"/>
              <a:t>Plentiful food supply</a:t>
            </a:r>
          </a:p>
          <a:p>
            <a:pPr lvl="2"/>
            <a:r>
              <a:rPr lang="en-US" dirty="0" smtClean="0"/>
              <a:t>Making tools</a:t>
            </a:r>
          </a:p>
          <a:p>
            <a:pPr lvl="2"/>
            <a:r>
              <a:rPr lang="en-US" dirty="0" smtClean="0"/>
              <a:t>Building houses	</a:t>
            </a:r>
          </a:p>
          <a:p>
            <a:pPr lvl="3"/>
            <a:r>
              <a:rPr lang="en-US" dirty="0" smtClean="0"/>
              <a:t>Oven baked bricks	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4792"/>
            <a:ext cx="1673364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2362200"/>
            <a:ext cx="68276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Rice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31333"/>
            <a:ext cx="2082288" cy="184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75344" y="163133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Wheat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82" y="3324102"/>
            <a:ext cx="1512957" cy="147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13544" y="3289400"/>
            <a:ext cx="113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Cotton</a:t>
            </a:r>
            <a:endParaRPr lang="en-US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8" b="12326"/>
          <a:stretch/>
        </p:blipFill>
        <p:spPr bwMode="auto">
          <a:xfrm>
            <a:off x="3965540" y="4803734"/>
            <a:ext cx="4260919" cy="141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2082" y="6195242"/>
            <a:ext cx="273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Tamed Animals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7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Harappan</a:t>
            </a:r>
            <a:r>
              <a:rPr lang="en-US" dirty="0" smtClean="0"/>
              <a:t>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Special script</a:t>
            </a:r>
          </a:p>
          <a:p>
            <a:pPr lvl="1"/>
            <a:r>
              <a:rPr lang="en-US" dirty="0" smtClean="0"/>
              <a:t>Seals and stamps</a:t>
            </a:r>
          </a:p>
          <a:p>
            <a:r>
              <a:rPr lang="en-US" dirty="0" smtClean="0"/>
              <a:t>Government?</a:t>
            </a:r>
          </a:p>
          <a:p>
            <a:pPr lvl="1"/>
            <a:r>
              <a:rPr lang="en-US" dirty="0" smtClean="0"/>
              <a:t>Royal palace</a:t>
            </a:r>
          </a:p>
          <a:p>
            <a:pPr lvl="1"/>
            <a:r>
              <a:rPr lang="en-US" dirty="0" smtClean="0"/>
              <a:t>Temple </a:t>
            </a:r>
          </a:p>
          <a:p>
            <a:pPr lvl="2"/>
            <a:r>
              <a:rPr lang="en-US" dirty="0" smtClean="0"/>
              <a:t>Both closely connected </a:t>
            </a:r>
          </a:p>
          <a:p>
            <a:r>
              <a:rPr lang="en-US" dirty="0" smtClean="0"/>
              <a:t>Trade</a:t>
            </a:r>
          </a:p>
          <a:p>
            <a:pPr lvl="1"/>
            <a:r>
              <a:rPr lang="en-US" dirty="0" smtClean="0"/>
              <a:t>Mesopotamians</a:t>
            </a:r>
          </a:p>
          <a:p>
            <a:pPr lvl="2"/>
            <a:r>
              <a:rPr lang="en-US" dirty="0" smtClean="0"/>
              <a:t>2300BCE</a:t>
            </a:r>
          </a:p>
          <a:p>
            <a:pPr lvl="1"/>
            <a:r>
              <a:rPr lang="en-US" dirty="0" smtClean="0"/>
              <a:t>Sailors</a:t>
            </a:r>
          </a:p>
          <a:p>
            <a:pPr lvl="2"/>
            <a:r>
              <a:rPr lang="en-US" dirty="0" smtClean="0"/>
              <a:t>Coastline</a:t>
            </a:r>
          </a:p>
          <a:p>
            <a:pPr lvl="2"/>
            <a:r>
              <a:rPr lang="en-US" dirty="0" smtClean="0"/>
              <a:t>Arabian Sea</a:t>
            </a:r>
          </a:p>
          <a:p>
            <a:pPr lvl="2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0" b="100000" l="4583" r="9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606455" cy="455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600" y="605206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Harapan</a:t>
            </a:r>
            <a:r>
              <a:rPr lang="en-US" dirty="0" smtClean="0"/>
              <a:t> Priest-King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6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The Aryans 6.5.2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4212707" cy="4343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Good by </a:t>
            </a:r>
            <a:r>
              <a:rPr lang="en-US" dirty="0" err="1" smtClean="0"/>
              <a:t>Harappan</a:t>
            </a:r>
            <a:r>
              <a:rPr lang="en-US" dirty="0" smtClean="0"/>
              <a:t> Civilization</a:t>
            </a:r>
          </a:p>
          <a:p>
            <a:pPr lvl="2"/>
            <a:r>
              <a:rPr lang="en-US" dirty="0" smtClean="0"/>
              <a:t>1500BCE </a:t>
            </a:r>
          </a:p>
          <a:p>
            <a:r>
              <a:rPr lang="en-US" dirty="0" smtClean="0"/>
              <a:t>Aryans migrated south</a:t>
            </a:r>
          </a:p>
          <a:p>
            <a:pPr lvl="2"/>
            <a:r>
              <a:rPr lang="en-US" dirty="0" smtClean="0"/>
              <a:t>larger group</a:t>
            </a:r>
          </a:p>
          <a:p>
            <a:pPr lvl="2"/>
            <a:r>
              <a:rPr lang="en-US" dirty="0" smtClean="0"/>
              <a:t>Cattle = possessions</a:t>
            </a:r>
          </a:p>
          <a:p>
            <a:r>
              <a:rPr lang="en-US" dirty="0" smtClean="0"/>
              <a:t>Indus River Valley</a:t>
            </a:r>
          </a:p>
          <a:p>
            <a:pPr lvl="2"/>
            <a:r>
              <a:rPr lang="en-US" dirty="0" smtClean="0"/>
              <a:t>1500 BCE </a:t>
            </a:r>
          </a:p>
          <a:p>
            <a:r>
              <a:rPr lang="en-US" dirty="0" smtClean="0"/>
              <a:t>Punjab/ Ganges/Deccan Plateau</a:t>
            </a:r>
          </a:p>
          <a:p>
            <a:pPr lvl="2"/>
            <a:r>
              <a:rPr lang="en-US" dirty="0" smtClean="0"/>
              <a:t>1000BCE</a:t>
            </a:r>
          </a:p>
          <a:p>
            <a:pPr lvl="2"/>
            <a:r>
              <a:rPr lang="en-US" dirty="0" smtClean="0"/>
              <a:t>Mixed cultures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>
              <a:hlinkClick r:id=""/>
            </a:endParaRPr>
          </a:p>
          <a:p>
            <a:endParaRPr lang="en-US" dirty="0" smtClean="0">
              <a:hlinkClick r:id="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58674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http://www.glencoe.com/sites/common_assets/socialstudies/in_motion_08/jat/p_242.swf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101" name="Picture 5" descr="http://library.flawlesslogic.com/heima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07" y="1524000"/>
            <a:ext cx="479761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4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Aryans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Raise cattle</a:t>
            </a:r>
          </a:p>
          <a:p>
            <a:pPr lvl="1"/>
            <a:r>
              <a:rPr lang="en-US" dirty="0" smtClean="0"/>
              <a:t>Sacred</a:t>
            </a:r>
          </a:p>
          <a:p>
            <a:pPr lvl="1"/>
            <a:r>
              <a:rPr lang="en-US" dirty="0" smtClean="0"/>
              <a:t>forbidden to use as food</a:t>
            </a:r>
          </a:p>
          <a:p>
            <a:r>
              <a:rPr lang="en-US" dirty="0" smtClean="0"/>
              <a:t>Technology</a:t>
            </a:r>
          </a:p>
          <a:p>
            <a:pPr lvl="1"/>
            <a:r>
              <a:rPr lang="en-US" dirty="0" smtClean="0"/>
              <a:t>Plow</a:t>
            </a:r>
          </a:p>
          <a:p>
            <a:pPr lvl="1"/>
            <a:r>
              <a:rPr lang="en-US" dirty="0" smtClean="0"/>
              <a:t>Canals</a:t>
            </a:r>
          </a:p>
          <a:p>
            <a:pPr lvl="1"/>
            <a:r>
              <a:rPr lang="en-US" dirty="0" smtClean="0"/>
              <a:t>Ganges</a:t>
            </a:r>
          </a:p>
          <a:p>
            <a:pPr lvl="2"/>
            <a:r>
              <a:rPr lang="en-US" dirty="0" smtClean="0"/>
              <a:t>Farming land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4120195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2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8</TotalTime>
  <Words>899</Words>
  <Application>Microsoft Macintosh PowerPoint</Application>
  <PresentationFormat>On-screen Show (4:3)</PresentationFormat>
  <Paragraphs>231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Infusion</vt:lpstr>
      <vt:lpstr>Early India</vt:lpstr>
      <vt:lpstr>Standards</vt:lpstr>
      <vt:lpstr>India’s Early Civilizations</vt:lpstr>
      <vt:lpstr>Early India- 3000 BCE </vt:lpstr>
      <vt:lpstr>The Land of India</vt:lpstr>
      <vt:lpstr>India’s Early Civilization</vt:lpstr>
      <vt:lpstr>Harappan Society</vt:lpstr>
      <vt:lpstr>The Aryans 6.5.2</vt:lpstr>
      <vt:lpstr>Aryans change</vt:lpstr>
      <vt:lpstr>Aryans change</vt:lpstr>
      <vt:lpstr>Cast=Jeti</vt:lpstr>
      <vt:lpstr>Center of life</vt:lpstr>
      <vt:lpstr>India Marriage</vt:lpstr>
      <vt:lpstr>Hinduism</vt:lpstr>
      <vt:lpstr>Hinduism</vt:lpstr>
      <vt:lpstr>Hinduism</vt:lpstr>
      <vt:lpstr>Hinduism</vt:lpstr>
      <vt:lpstr>Hinduism</vt:lpstr>
      <vt:lpstr>Hinduism</vt:lpstr>
      <vt:lpstr>Hinduism</vt:lpstr>
      <vt:lpstr>PowerPoint Presentation</vt:lpstr>
      <vt:lpstr>Hinduism</vt:lpstr>
      <vt:lpstr>Hindu Temples/ Shrines</vt:lpstr>
      <vt:lpstr>Four Stages of Life</vt:lpstr>
      <vt:lpstr>Major Hindu Gods and Goddesses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India</dc:title>
  <dc:creator>Stephanie Brownell</dc:creator>
  <cp:lastModifiedBy>Stephanie Brownell</cp:lastModifiedBy>
  <cp:revision>2</cp:revision>
  <dcterms:created xsi:type="dcterms:W3CDTF">2011-09-29T02:32:34Z</dcterms:created>
  <dcterms:modified xsi:type="dcterms:W3CDTF">2011-09-29T21:25:43Z</dcterms:modified>
</cp:coreProperties>
</file>